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 id="267" r:id="rId14"/>
    <p:sldId id="268" r:id="rId15"/>
    <p:sldId id="269" r:id="rId16"/>
    <p:sldId id="272" r:id="rId17"/>
    <p:sldId id="27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C6BA80-A659-4CE0-8494-D1C0556E9A3D}" type="datetimeFigureOut">
              <a:rPr lang="en-US" smtClean="0"/>
              <a:pPr/>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C6BA80-A659-4CE0-8494-D1C0556E9A3D}" type="datetimeFigureOut">
              <a:rPr lang="en-US" smtClean="0"/>
              <a:pPr/>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C6BA80-A659-4CE0-8494-D1C0556E9A3D}" type="datetimeFigureOut">
              <a:rPr lang="en-US" smtClean="0"/>
              <a:pPr/>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C6BA80-A659-4CE0-8494-D1C0556E9A3D}" type="datetimeFigureOut">
              <a:rPr lang="en-US" smtClean="0"/>
              <a:pPr/>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C6BA80-A659-4CE0-8494-D1C0556E9A3D}" type="datetimeFigureOut">
              <a:rPr lang="en-US" smtClean="0"/>
              <a:pPr/>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C6BA80-A659-4CE0-8494-D1C0556E9A3D}" type="datetimeFigureOut">
              <a:rPr lang="en-US" smtClean="0"/>
              <a:pPr/>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C6BA80-A659-4CE0-8494-D1C0556E9A3D}" type="datetimeFigureOut">
              <a:rPr lang="en-US" smtClean="0"/>
              <a:pPr/>
              <a:t>08-Apr-20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C6BA80-A659-4CE0-8494-D1C0556E9A3D}" type="datetimeFigureOut">
              <a:rPr lang="en-US" smtClean="0"/>
              <a:pPr/>
              <a:t>08-Apr-20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6BA80-A659-4CE0-8494-D1C0556E9A3D}" type="datetimeFigureOut">
              <a:rPr lang="en-US" smtClean="0"/>
              <a:pPr/>
              <a:t>08-Apr-20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C6BA80-A659-4CE0-8494-D1C0556E9A3D}" type="datetimeFigureOut">
              <a:rPr lang="en-US" smtClean="0"/>
              <a:pPr/>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C6BA80-A659-4CE0-8494-D1C0556E9A3D}" type="datetimeFigureOut">
              <a:rPr lang="en-US" smtClean="0"/>
              <a:pPr/>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8E4FD-106C-42C5-8174-55C187C0C6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6BA80-A659-4CE0-8494-D1C0556E9A3D}" type="datetimeFigureOut">
              <a:rPr lang="en-US" smtClean="0"/>
              <a:pPr/>
              <a:t>08-Apr-20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8E4FD-106C-42C5-8174-55C187C0C6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3048000"/>
          </a:xfrm>
        </p:spPr>
        <p:txBody>
          <a:bodyPr>
            <a:noAutofit/>
          </a:bodyPr>
          <a:lstStyle/>
          <a:p>
            <a:pPr algn="l"/>
            <a:r>
              <a:rPr lang="sr-Latn-RS" sz="3000" b="1" dirty="0" smtClean="0"/>
              <a:t>1. Razvoj truleži (truljenje) drveta odnosno Faze truleži</a:t>
            </a:r>
            <a:br>
              <a:rPr lang="sr-Latn-RS" sz="3000" b="1" dirty="0" smtClean="0"/>
            </a:br>
            <a:r>
              <a:rPr lang="sr-Latn-RS" sz="3000" b="1" dirty="0" smtClean="0"/>
              <a:t>2. Metode dijagnoze truleži</a:t>
            </a:r>
            <a:br>
              <a:rPr lang="sr-Latn-RS" sz="3000" b="1" dirty="0" smtClean="0"/>
            </a:br>
            <a:r>
              <a:rPr lang="sr-Latn-RS" sz="3000" b="1" dirty="0" smtClean="0"/>
              <a:t>3. Uticaj gljiva na promenu svojstava drveta</a:t>
            </a:r>
            <a:br>
              <a:rPr lang="sr-Latn-RS" sz="3000" b="1" dirty="0" smtClean="0"/>
            </a:br>
            <a:r>
              <a:rPr lang="sr-Latn-RS" sz="3000" b="1" dirty="0" smtClean="0"/>
              <a:t>4. Otpornost drveta prema gljivama</a:t>
            </a:r>
            <a:br>
              <a:rPr lang="sr-Latn-RS" sz="3000" b="1" dirty="0" smtClean="0"/>
            </a:br>
            <a:r>
              <a:rPr lang="sr-Latn-RS" sz="3000" b="1" dirty="0" smtClean="0"/>
              <a:t>5. Klasifikacija drveta prema otpornosti na gljive</a:t>
            </a:r>
            <a:br>
              <a:rPr lang="sr-Latn-RS" sz="3000" b="1" dirty="0" smtClean="0"/>
            </a:br>
            <a:r>
              <a:rPr lang="sr-Latn-RS" sz="3000" b="1" dirty="0" smtClean="0"/>
              <a:t>6. Uticaj faktora sredine na razvoj gljiva</a:t>
            </a:r>
            <a:br>
              <a:rPr lang="sr-Latn-RS" sz="3000" b="1" dirty="0" smtClean="0"/>
            </a:br>
            <a:endParaRPr lang="en-US" sz="3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spcBef>
                <a:spcPts val="0"/>
              </a:spcBef>
              <a:buNone/>
            </a:pPr>
            <a:r>
              <a:rPr lang="sr-Latn-RS" sz="2600" b="1" dirty="0" smtClean="0">
                <a:latin typeface="Arial Narrow" pitchFamily="34" charset="0"/>
              </a:rPr>
              <a:t>c)</a:t>
            </a:r>
            <a:r>
              <a:rPr lang="sr-Latn-RS" sz="2600" dirty="0" smtClean="0">
                <a:latin typeface="Arial Narrow" pitchFamily="34" charset="0"/>
              </a:rPr>
              <a:t>   </a:t>
            </a:r>
            <a:r>
              <a:rPr lang="sr-Latn-RS" sz="2600" b="1" dirty="0" smtClean="0">
                <a:latin typeface="Arial Narrow" pitchFamily="34" charset="0"/>
              </a:rPr>
              <a:t>Čvrstoća na savijanje </a:t>
            </a:r>
            <a:r>
              <a:rPr lang="sr-Latn-RS" sz="2600" dirty="0" smtClean="0">
                <a:latin typeface="Arial Narrow" pitchFamily="34" charset="0"/>
              </a:rPr>
              <a:t>– zavisi od dužine drvnih vlakana, a ona se skraćuju pod dejstvom truležnica. Npr. </a:t>
            </a:r>
            <a:r>
              <a:rPr lang="sr-Latn-RS" sz="2600" i="1" dirty="0" smtClean="0">
                <a:latin typeface="Arial Narrow" pitchFamily="34" charset="0"/>
              </a:rPr>
              <a:t>Poria vaillantii </a:t>
            </a:r>
            <a:r>
              <a:rPr lang="sr-Latn-RS" sz="2600" dirty="0" smtClean="0">
                <a:latin typeface="Arial Narrow" pitchFamily="34" charset="0"/>
              </a:rPr>
              <a:t>posle 2; 4 i 6 meseci izaziva smanjenje ovog svojstva na drvetu topole za 34%; 62% i 85%.</a:t>
            </a:r>
          </a:p>
          <a:p>
            <a:pPr marL="0" indent="0" algn="just">
              <a:spcBef>
                <a:spcPts val="0"/>
              </a:spcBef>
              <a:buNone/>
            </a:pPr>
            <a:r>
              <a:rPr lang="sr-Latn-RS" sz="2600" i="1" dirty="0" smtClean="0">
                <a:solidFill>
                  <a:srgbClr val="C00000"/>
                </a:solidFill>
                <a:latin typeface="Arial Narrow" pitchFamily="34" charset="0"/>
              </a:rPr>
              <a:t>Koji  gradivni element ćeliijskog zida drv. ćelije daje ovo svojstvo?</a:t>
            </a:r>
            <a:endParaRPr lang="en-US" sz="2600" i="1" dirty="0" smtClean="0">
              <a:solidFill>
                <a:srgbClr val="C00000"/>
              </a:solidFill>
              <a:latin typeface="Arial Narrow" pitchFamily="34" charset="0"/>
            </a:endParaRPr>
          </a:p>
          <a:p>
            <a:pPr marL="0" indent="0" algn="just">
              <a:spcBef>
                <a:spcPts val="0"/>
              </a:spcBef>
              <a:buNone/>
            </a:pPr>
            <a:endParaRPr lang="sr-Latn-RS" sz="2600" dirty="0">
              <a:latin typeface="Arial Narrow" pitchFamily="34" charset="0"/>
            </a:endParaRPr>
          </a:p>
          <a:p>
            <a:pPr marL="0" indent="0" algn="just">
              <a:spcBef>
                <a:spcPts val="0"/>
              </a:spcBef>
              <a:buNone/>
            </a:pPr>
            <a:r>
              <a:rPr lang="sr-Latn-RS" sz="2600" b="1" dirty="0" smtClean="0">
                <a:latin typeface="Arial Narrow" pitchFamily="34" charset="0"/>
              </a:rPr>
              <a:t>II Promene fizičkih svojstava</a:t>
            </a:r>
          </a:p>
          <a:p>
            <a:pPr marL="0" indent="0" algn="just">
              <a:spcBef>
                <a:spcPts val="0"/>
              </a:spcBef>
              <a:buNone/>
            </a:pPr>
            <a:endParaRPr lang="sr-Latn-RS" sz="2600" b="1" dirty="0" smtClean="0">
              <a:latin typeface="Arial Narrow" pitchFamily="34" charset="0"/>
            </a:endParaRPr>
          </a:p>
          <a:p>
            <a:pPr marL="514350" indent="-514350" algn="just">
              <a:spcBef>
                <a:spcPts val="0"/>
              </a:spcBef>
              <a:buAutoNum type="alphaLcParenR"/>
            </a:pPr>
            <a:r>
              <a:rPr lang="sr-Latn-RS" sz="2600" b="1" dirty="0" smtClean="0">
                <a:latin typeface="Arial Narrow" pitchFamily="34" charset="0"/>
              </a:rPr>
              <a:t>Gubitak mase drveta (GM) </a:t>
            </a:r>
            <a:r>
              <a:rPr lang="sr-Latn-RS" sz="2600" dirty="0" smtClean="0">
                <a:latin typeface="Arial Narrow" pitchFamily="34" charset="0"/>
              </a:rPr>
              <a:t>je najvažniji pokazatelj promene svojstava drveta. Ako je npr. GM pod dejstvom gljiva smanjen 10% drvo gubi 90% čvrstoću na udar. </a:t>
            </a:r>
            <a:r>
              <a:rPr lang="sr-Latn-RS" sz="2600" u="sng" dirty="0" smtClean="0">
                <a:latin typeface="Arial Narrow" pitchFamily="34" charset="0"/>
              </a:rPr>
              <a:t>GM zavisi od vrste drveta i njegove prirodne otpornosti i od vrste gljiva i dužine njenog dejstva.</a:t>
            </a:r>
            <a:r>
              <a:rPr lang="sr-Latn-RS" sz="2600" dirty="0" smtClean="0">
                <a:latin typeface="Arial Narrow" pitchFamily="34" charset="0"/>
              </a:rPr>
              <a:t> </a:t>
            </a:r>
            <a:r>
              <a:rPr lang="sr-Latn-RS" sz="2600" i="1" dirty="0" smtClean="0">
                <a:latin typeface="Arial Narrow" pitchFamily="34" charset="0"/>
              </a:rPr>
              <a:t>Serpula lacrymans npr. </a:t>
            </a:r>
            <a:r>
              <a:rPr lang="sr-Latn-RS" sz="2600" dirty="0" smtClean="0">
                <a:latin typeface="Arial Narrow" pitchFamily="34" charset="0"/>
              </a:rPr>
              <a:t>za 3 meseca u drvetu beljike bora</a:t>
            </a:r>
            <a:r>
              <a:rPr lang="sr-Latn-RS" sz="2600" smtClean="0">
                <a:latin typeface="Arial Narrow" pitchFamily="34" charset="0"/>
              </a:rPr>
              <a:t>, </a:t>
            </a:r>
            <a:r>
              <a:rPr lang="sr-Latn-RS" sz="2600" smtClean="0">
                <a:latin typeface="Arial Narrow" pitchFamily="34" charset="0"/>
              </a:rPr>
              <a:t>drvetu smrče</a:t>
            </a:r>
            <a:r>
              <a:rPr lang="sr-Latn-RS" sz="2600" dirty="0" smtClean="0">
                <a:latin typeface="Arial Narrow" pitchFamily="34" charset="0"/>
              </a:rPr>
              <a:t>, bukve i hrasta izaziva GM za 25%, 15%, 21% i 2%, a posle 6 meseci 55%, 25%, 58% i 7</a:t>
            </a:r>
            <a:r>
              <a:rPr lang="sr-Latn-RS" sz="2600" dirty="0" smtClean="0">
                <a:latin typeface="Arial Narrow" pitchFamily="34" charset="0"/>
              </a:rPr>
              <a:t>%.</a:t>
            </a:r>
            <a:endParaRPr lang="sr-Latn-RS" sz="2600" dirty="0" smtClean="0">
              <a:latin typeface="Arial Narrow" pitchFamily="34" charset="0"/>
            </a:endParaRPr>
          </a:p>
          <a:p>
            <a:pPr marL="514350" indent="-514350" algn="just">
              <a:spcBef>
                <a:spcPts val="0"/>
              </a:spcBef>
              <a:buAutoNum type="alphaLcParenR"/>
            </a:pPr>
            <a:r>
              <a:rPr lang="sr-Latn-RS" sz="2600" b="1" dirty="0" smtClean="0">
                <a:latin typeface="Arial Narrow" pitchFamily="34" charset="0"/>
              </a:rPr>
              <a:t>Upijanje vlage i vode </a:t>
            </a:r>
            <a:r>
              <a:rPr lang="sr-Latn-RS" sz="2600" dirty="0" smtClean="0">
                <a:latin typeface="Arial Narrow" pitchFamily="34" charset="0"/>
              </a:rPr>
              <a:t>zavisi od stepena razloženosti drveta odn. gustine. Napadnuto drvo upija više vode od </a:t>
            </a:r>
            <a:r>
              <a:rPr lang="sr-Latn-RS" sz="2600" dirty="0" smtClean="0">
                <a:latin typeface="Arial Narrow" pitchFamily="34" charset="0"/>
              </a:rPr>
              <a:t>zdravog.</a:t>
            </a:r>
            <a:endParaRPr lang="en-US" sz="2600" b="1" dirty="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spcBef>
                <a:spcPts val="0"/>
              </a:spcBef>
              <a:buNone/>
            </a:pPr>
            <a:r>
              <a:rPr lang="sr-Latn-RS" sz="2600" dirty="0" smtClean="0">
                <a:latin typeface="Arial Narrow" pitchFamily="34" charset="0"/>
              </a:rPr>
              <a:t>c)  </a:t>
            </a:r>
            <a:r>
              <a:rPr lang="sr-Latn-RS" sz="2600" b="1" dirty="0" smtClean="0">
                <a:latin typeface="Arial Narrow" pitchFamily="34" charset="0"/>
              </a:rPr>
              <a:t>Toplotna vrednost </a:t>
            </a:r>
            <a:r>
              <a:rPr lang="sr-Latn-RS" sz="2600" dirty="0" smtClean="0">
                <a:latin typeface="Arial Narrow" pitchFamily="34" charset="0"/>
              </a:rPr>
              <a:t>– smanjuje se postepeno sa tokom razlaganja drveta, najmanja je u potpuno trulom drvetu.</a:t>
            </a:r>
          </a:p>
          <a:p>
            <a:pPr marL="0" indent="0" algn="just">
              <a:spcBef>
                <a:spcPts val="0"/>
              </a:spcBef>
              <a:buNone/>
            </a:pPr>
            <a:r>
              <a:rPr lang="sr-Latn-RS" sz="2600" dirty="0" smtClean="0">
                <a:latin typeface="Arial Narrow" pitchFamily="34" charset="0"/>
              </a:rPr>
              <a:t>d)    </a:t>
            </a:r>
            <a:r>
              <a:rPr lang="sr-Latn-RS" sz="2600" b="1" dirty="0" smtClean="0">
                <a:latin typeface="Arial Narrow" pitchFamily="34" charset="0"/>
              </a:rPr>
              <a:t>Provodljivost toplote i zapaljivost </a:t>
            </a:r>
            <a:r>
              <a:rPr lang="sr-Latn-RS" sz="2600" dirty="0" smtClean="0">
                <a:latin typeface="Arial Narrow" pitchFamily="34" charset="0"/>
              </a:rPr>
              <a:t>-   trulo drvo bolje provodi toplotu, lakše se pali ali sporije sagoreva  </a:t>
            </a:r>
            <a:endParaRPr lang="en-US" sz="2600"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r>
              <a:rPr lang="sr-Latn-RS" sz="3200" b="1" dirty="0" smtClean="0">
                <a:latin typeface="Arial Narrow" pitchFamily="34" charset="0"/>
              </a:rPr>
              <a:t>4. Otpornost drveta prema gljivama</a:t>
            </a:r>
            <a:endParaRPr lang="en-US" sz="3200" b="1" dirty="0">
              <a:latin typeface="Arial Narrow" pitchFamily="34" charset="0"/>
            </a:endParaRPr>
          </a:p>
        </p:txBody>
      </p:sp>
      <p:sp>
        <p:nvSpPr>
          <p:cNvPr id="3" name="Content Placeholder 2"/>
          <p:cNvSpPr>
            <a:spLocks noGrp="1"/>
          </p:cNvSpPr>
          <p:nvPr>
            <p:ph idx="1"/>
          </p:nvPr>
        </p:nvSpPr>
        <p:spPr>
          <a:xfrm>
            <a:off x="0" y="685800"/>
            <a:ext cx="9144000" cy="6172200"/>
          </a:xfrm>
        </p:spPr>
        <p:txBody>
          <a:bodyPr>
            <a:normAutofit lnSpcReduction="10000"/>
          </a:bodyPr>
          <a:lstStyle/>
          <a:p>
            <a:pPr marL="0" indent="0" algn="just">
              <a:spcBef>
                <a:spcPts val="0"/>
              </a:spcBef>
              <a:buNone/>
            </a:pPr>
            <a:r>
              <a:rPr lang="sr-Latn-RS" sz="2600" dirty="0" smtClean="0">
                <a:latin typeface="Arial Narrow" pitchFamily="34" charset="0"/>
              </a:rPr>
              <a:t>Prirodna otpornost drveta zavisi od vrste drveta, vrste gljive, anatomske građe drveta, starosti, dela drveta, količine vlage i uslova spoljne sredine. U nekim vrstama drveta postoje materije koje ili sprečavaju naseljavanje gljiva ili usporavaju njihov razvoj tzv. “</a:t>
            </a:r>
            <a:r>
              <a:rPr lang="sr-Latn-RS" sz="2600" b="1" u="sng" dirty="0" smtClean="0">
                <a:latin typeface="Arial Narrow" pitchFamily="34" charset="0"/>
              </a:rPr>
              <a:t>inhibitorne materije</a:t>
            </a:r>
            <a:r>
              <a:rPr lang="sr-Latn-RS" sz="2600" dirty="0" smtClean="0">
                <a:latin typeface="Arial Narrow" pitchFamily="34" charset="0"/>
              </a:rPr>
              <a:t>”:</a:t>
            </a:r>
          </a:p>
          <a:p>
            <a:pPr marL="514350" indent="-514350" algn="just">
              <a:spcBef>
                <a:spcPts val="0"/>
              </a:spcBef>
              <a:buAutoNum type="alphaLcParenR"/>
            </a:pPr>
            <a:r>
              <a:rPr lang="sr-Latn-RS" sz="2600" b="1" dirty="0" smtClean="0">
                <a:latin typeface="Arial Narrow" pitchFamily="34" charset="0"/>
              </a:rPr>
              <a:t>Tanin </a:t>
            </a:r>
            <a:r>
              <a:rPr lang="sr-Latn-RS" sz="2600" dirty="0" smtClean="0">
                <a:latin typeface="Arial Narrow" pitchFamily="34" charset="0"/>
              </a:rPr>
              <a:t>– ali postoje i taninofilne vrste kao što su </a:t>
            </a:r>
            <a:r>
              <a:rPr lang="sr-Latn-RS" sz="2600" i="1" dirty="0" smtClean="0">
                <a:latin typeface="Arial Narrow" pitchFamily="34" charset="0"/>
              </a:rPr>
              <a:t>F.hepatica, L.quercina, P.sulphureus</a:t>
            </a:r>
          </a:p>
          <a:p>
            <a:pPr marL="514350" indent="-514350" algn="just">
              <a:spcBef>
                <a:spcPts val="0"/>
              </a:spcBef>
              <a:buAutoNum type="alphaLcParenR"/>
            </a:pPr>
            <a:r>
              <a:rPr lang="sr-Latn-RS" sz="2600" b="1" dirty="0" smtClean="0">
                <a:latin typeface="Arial Narrow" pitchFamily="34" charset="0"/>
              </a:rPr>
              <a:t>Smole</a:t>
            </a:r>
            <a:r>
              <a:rPr lang="sr-Latn-RS" sz="2600" i="1" dirty="0" smtClean="0">
                <a:latin typeface="Arial Narrow" pitchFamily="34" charset="0"/>
              </a:rPr>
              <a:t> – </a:t>
            </a:r>
            <a:r>
              <a:rPr lang="sr-Latn-RS" sz="2600" dirty="0" smtClean="0">
                <a:latin typeface="Arial Narrow" pitchFamily="34" charset="0"/>
              </a:rPr>
              <a:t>deluju mehanički (blokiraju put hifama kad se izliju iz s.kanala) i hemijski (terpentisko ulje)</a:t>
            </a:r>
          </a:p>
          <a:p>
            <a:pPr marL="514350" indent="-514350" algn="just">
              <a:spcBef>
                <a:spcPts val="0"/>
              </a:spcBef>
              <a:buAutoNum type="alphaLcParenR"/>
            </a:pPr>
            <a:r>
              <a:rPr lang="sr-Latn-RS" sz="2600" b="1" dirty="0" smtClean="0">
                <a:latin typeface="Arial Narrow" pitchFamily="34" charset="0"/>
              </a:rPr>
              <a:t>Neorg.kiseline u četinarskim vrstama </a:t>
            </a:r>
            <a:r>
              <a:rPr lang="sr-Latn-RS" sz="2600" dirty="0" smtClean="0">
                <a:latin typeface="Arial Narrow" pitchFamily="34" charset="0"/>
              </a:rPr>
              <a:t>(tuja, srčevina bora)</a:t>
            </a:r>
          </a:p>
          <a:p>
            <a:pPr marL="514350" indent="-514350" algn="just">
              <a:spcBef>
                <a:spcPts val="0"/>
              </a:spcBef>
              <a:buAutoNum type="alphaLcParenR"/>
            </a:pPr>
            <a:r>
              <a:rPr lang="sr-Latn-RS" sz="2600" b="1" dirty="0" smtClean="0">
                <a:latin typeface="Arial Narrow" pitchFamily="34" charset="0"/>
              </a:rPr>
              <a:t>Troploni</a:t>
            </a:r>
            <a:r>
              <a:rPr lang="sr-Latn-RS" sz="2600" dirty="0" smtClean="0">
                <a:latin typeface="Arial Narrow" pitchFamily="34" charset="0"/>
              </a:rPr>
              <a:t> koji su slični fenolima i imaju ih npr.četinari tuja i čempres</a:t>
            </a:r>
          </a:p>
          <a:p>
            <a:pPr marL="514350" indent="-514350" algn="just">
              <a:spcBef>
                <a:spcPts val="0"/>
              </a:spcBef>
              <a:buAutoNum type="alphaLcParenR"/>
            </a:pPr>
            <a:r>
              <a:rPr lang="sr-Latn-RS" sz="2600" b="1" dirty="0" smtClean="0">
                <a:latin typeface="Arial Narrow" pitchFamily="34" charset="0"/>
              </a:rPr>
              <a:t>Ekstraktivne materije </a:t>
            </a:r>
            <a:r>
              <a:rPr lang="sr-Latn-RS" sz="2600" dirty="0" smtClean="0">
                <a:latin typeface="Arial Narrow" pitchFamily="34" charset="0"/>
              </a:rPr>
              <a:t>iz srčevine prirodno otpornih drv.vrsta</a:t>
            </a:r>
          </a:p>
          <a:p>
            <a:pPr marL="0" indent="0" algn="just">
              <a:spcBef>
                <a:spcPts val="0"/>
              </a:spcBef>
              <a:buNone/>
            </a:pPr>
            <a:r>
              <a:rPr lang="sr-Latn-RS" sz="2600" dirty="0" smtClean="0">
                <a:latin typeface="Arial Narrow" pitchFamily="34" charset="0"/>
              </a:rPr>
              <a:t>Pored navedenih materija postoje i </a:t>
            </a:r>
            <a:r>
              <a:rPr lang="sr-Latn-RS" sz="2600" b="1" dirty="0" smtClean="0">
                <a:latin typeface="Arial Narrow" pitchFamily="34" charset="0"/>
              </a:rPr>
              <a:t>supstance</a:t>
            </a:r>
            <a:r>
              <a:rPr lang="sr-Latn-RS" sz="2600" dirty="0" smtClean="0">
                <a:latin typeface="Arial Narrow" pitchFamily="34" charset="0"/>
              </a:rPr>
              <a:t> koje se javljaju u drvetu </a:t>
            </a:r>
            <a:r>
              <a:rPr lang="sr-Latn-RS" sz="2600" u="sng" dirty="0" smtClean="0">
                <a:latin typeface="Arial Narrow" pitchFamily="34" charset="0"/>
              </a:rPr>
              <a:t>nakon seče ili truljenja </a:t>
            </a:r>
            <a:r>
              <a:rPr lang="sr-Latn-RS" sz="2600" dirty="0" smtClean="0">
                <a:latin typeface="Arial Narrow" pitchFamily="34" charset="0"/>
              </a:rPr>
              <a:t>i deluju inhibitorno prema gljivama. Zatim postoji </a:t>
            </a:r>
            <a:r>
              <a:rPr lang="sr-Latn-RS" sz="2600" b="1" u="sng" dirty="0" smtClean="0">
                <a:latin typeface="Arial Narrow" pitchFamily="34" charset="0"/>
              </a:rPr>
              <a:t>antagonizam</a:t>
            </a:r>
            <a:r>
              <a:rPr lang="sr-Latn-RS" sz="2600" dirty="0" smtClean="0">
                <a:latin typeface="Arial Narrow" pitchFamily="34" charset="0"/>
              </a:rPr>
              <a:t> između pojedinih vrsta gljiva, kao i između gljiva i plesni.</a:t>
            </a:r>
          </a:p>
          <a:p>
            <a:pPr marL="0" indent="0" algn="just">
              <a:spcBef>
                <a:spcPts val="0"/>
              </a:spcBef>
              <a:buNone/>
            </a:pPr>
            <a:r>
              <a:rPr lang="sr-Latn-RS" sz="2600" b="1" u="sng" dirty="0" smtClean="0">
                <a:latin typeface="Arial Narrow" pitchFamily="34" charset="0"/>
              </a:rPr>
              <a:t>Nadmorska visina</a:t>
            </a:r>
            <a:r>
              <a:rPr lang="sr-Latn-RS" sz="2600" b="1" dirty="0" smtClean="0">
                <a:latin typeface="Arial Narrow" pitchFamily="34" charset="0"/>
              </a:rPr>
              <a:t> </a:t>
            </a:r>
            <a:r>
              <a:rPr lang="sr-Latn-RS" sz="2600" dirty="0" smtClean="0">
                <a:latin typeface="Arial Narrow" pitchFamily="34" charset="0"/>
              </a:rPr>
              <a:t>– veća, a drvo otpornije jer su niže T, kraći period vegetacije, slabija hranljiva vrednost zemljišta, manji prirast odn.gušće drvo i uži godovi.</a:t>
            </a:r>
            <a:endParaRPr lang="en-US" sz="2600" dirty="0">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sr-Latn-CS" sz="2800" b="1" dirty="0" smtClean="0"/>
              <a:t/>
            </a:r>
            <a:br>
              <a:rPr lang="sr-Latn-CS" sz="2800" b="1" dirty="0" smtClean="0"/>
            </a:br>
            <a:r>
              <a:rPr lang="sr-Latn-CS" sz="2800" b="1" dirty="0" smtClean="0"/>
              <a:t>5. KLASIFIKACIJA </a:t>
            </a:r>
            <a:r>
              <a:rPr lang="sr-Latn-CS" sz="2800" b="1" dirty="0"/>
              <a:t>DRVETA PREMA OTPORNOSTI NA GLJIVE</a:t>
            </a:r>
            <a:r>
              <a:rPr lang="en-US" sz="2800" dirty="0"/>
              <a:t/>
            </a:r>
            <a:br>
              <a:rPr lang="en-US" sz="2800" dirty="0"/>
            </a:br>
            <a:endParaRPr lang="en-US" sz="2800" b="1" dirty="0">
              <a:latin typeface="Arial Narrow" pitchFamily="34" charset="0"/>
            </a:endParaRPr>
          </a:p>
        </p:txBody>
      </p:sp>
      <p:sp>
        <p:nvSpPr>
          <p:cNvPr id="3" name="Content Placeholder 2"/>
          <p:cNvSpPr>
            <a:spLocks noGrp="1"/>
          </p:cNvSpPr>
          <p:nvPr>
            <p:ph idx="1"/>
          </p:nvPr>
        </p:nvSpPr>
        <p:spPr>
          <a:xfrm>
            <a:off x="0" y="762000"/>
            <a:ext cx="9144000" cy="6096000"/>
          </a:xfrm>
        </p:spPr>
        <p:txBody>
          <a:bodyPr>
            <a:noAutofit/>
          </a:bodyPr>
          <a:lstStyle/>
          <a:p>
            <a:pPr marL="0" indent="0" algn="just">
              <a:spcBef>
                <a:spcPts val="0"/>
              </a:spcBef>
              <a:buNone/>
            </a:pPr>
            <a:r>
              <a:rPr lang="sr-Latn-CS" sz="2600" u="sng" dirty="0">
                <a:latin typeface="Arial Narrow" pitchFamily="34" charset="0"/>
              </a:rPr>
              <a:t>Parametar otpornosti je </a:t>
            </a:r>
            <a:r>
              <a:rPr lang="sr-Latn-CS" sz="2600" u="sng" dirty="0" smtClean="0">
                <a:latin typeface="Arial Narrow" pitchFamily="34" charset="0"/>
              </a:rPr>
              <a:t>GM posle </a:t>
            </a:r>
            <a:r>
              <a:rPr lang="sr-Latn-CS" sz="2600" u="sng" dirty="0">
                <a:latin typeface="Arial Narrow" pitchFamily="34" charset="0"/>
              </a:rPr>
              <a:t>4 meseca izlaganja drveta dejstvu micelije gljive</a:t>
            </a:r>
            <a:r>
              <a:rPr lang="sr-Latn-CS" sz="2600" u="sng" dirty="0" smtClean="0">
                <a:latin typeface="Arial Narrow" pitchFamily="34" charset="0"/>
              </a:rPr>
              <a:t>.</a:t>
            </a:r>
            <a:endParaRPr lang="sr-Latn-RS" sz="2600" u="sng" dirty="0" smtClean="0">
              <a:latin typeface="Arial Narrow" pitchFamily="34" charset="0"/>
            </a:endParaRPr>
          </a:p>
          <a:p>
            <a:pPr marL="0" indent="0" algn="just">
              <a:spcBef>
                <a:spcPts val="0"/>
              </a:spcBef>
              <a:buNone/>
            </a:pPr>
            <a:endParaRPr lang="en-US" sz="2600" dirty="0">
              <a:latin typeface="Arial Narrow" pitchFamily="34" charset="0"/>
            </a:endParaRPr>
          </a:p>
          <a:p>
            <a:pPr marL="0" lvl="0" indent="0" algn="just">
              <a:spcBef>
                <a:spcPts val="600"/>
              </a:spcBef>
              <a:spcAft>
                <a:spcPts val="600"/>
              </a:spcAft>
              <a:buNone/>
            </a:pPr>
            <a:r>
              <a:rPr lang="sr-Latn-CS" sz="2600" dirty="0">
                <a:latin typeface="Arial Narrow" pitchFamily="34" charset="0"/>
              </a:rPr>
              <a:t>I </a:t>
            </a:r>
            <a:r>
              <a:rPr lang="sr-Latn-CS" sz="2600" b="1" dirty="0" smtClean="0">
                <a:latin typeface="Arial Narrow" pitchFamily="34" charset="0"/>
              </a:rPr>
              <a:t>Vrlo </a:t>
            </a:r>
            <a:r>
              <a:rPr lang="sr-Latn-CS" sz="2600" b="1" dirty="0">
                <a:latin typeface="Arial Narrow" pitchFamily="34" charset="0"/>
              </a:rPr>
              <a:t>otporno </a:t>
            </a:r>
            <a:r>
              <a:rPr lang="sr-Latn-CS" sz="2600" b="1" dirty="0" smtClean="0">
                <a:latin typeface="Arial Narrow" pitchFamily="34" charset="0"/>
              </a:rPr>
              <a:t>drvo</a:t>
            </a:r>
            <a:r>
              <a:rPr lang="sr-Latn-RS" sz="2600" dirty="0" smtClean="0">
                <a:latin typeface="Arial Narrow" pitchFamily="34" charset="0"/>
              </a:rPr>
              <a:t> </a:t>
            </a:r>
            <a:r>
              <a:rPr lang="sr-Latn-RS" sz="2600" dirty="0" smtClean="0">
                <a:latin typeface="Arial Narrow" pitchFamily="34" charset="0"/>
              </a:rPr>
              <a:t>- </a:t>
            </a:r>
            <a:r>
              <a:rPr lang="sr-Latn-CS" sz="2600" dirty="0" smtClean="0">
                <a:latin typeface="Arial Narrow" pitchFamily="34" charset="0"/>
              </a:rPr>
              <a:t>M ostala </a:t>
            </a:r>
            <a:r>
              <a:rPr lang="sr-Latn-CS" sz="2600" b="1" dirty="0" smtClean="0">
                <a:latin typeface="Arial Narrow" pitchFamily="34" charset="0"/>
              </a:rPr>
              <a:t>ista</a:t>
            </a:r>
            <a:r>
              <a:rPr lang="sr-Latn-CS" sz="2600" dirty="0" smtClean="0">
                <a:latin typeface="Arial Narrow" pitchFamily="34" charset="0"/>
              </a:rPr>
              <a:t>  </a:t>
            </a:r>
            <a:r>
              <a:rPr lang="sr-Latn-CS" sz="2600" dirty="0">
                <a:latin typeface="Arial Narrow" pitchFamily="34" charset="0"/>
              </a:rPr>
              <a:t>(</a:t>
            </a:r>
            <a:r>
              <a:rPr lang="sr-Latn-CS" sz="2600" dirty="0" smtClean="0">
                <a:latin typeface="Arial Narrow" pitchFamily="34" charset="0"/>
              </a:rPr>
              <a:t>tisa, </a:t>
            </a:r>
            <a:r>
              <a:rPr lang="sr-Latn-CS" sz="2600" dirty="0">
                <a:latin typeface="Arial Narrow" pitchFamily="34" charset="0"/>
              </a:rPr>
              <a:t>bagrem</a:t>
            </a:r>
            <a:r>
              <a:rPr lang="sr-Latn-CS" sz="2600" dirty="0" smtClean="0">
                <a:latin typeface="Arial Narrow" pitchFamily="34" charset="0"/>
              </a:rPr>
              <a:t>, srčika bora i hrasta);</a:t>
            </a:r>
            <a:endParaRPr lang="en-US" sz="2600" dirty="0">
              <a:latin typeface="Arial Narrow" pitchFamily="34" charset="0"/>
            </a:endParaRPr>
          </a:p>
          <a:p>
            <a:pPr marL="0" lvl="0" indent="0" algn="just">
              <a:spcBef>
                <a:spcPts val="600"/>
              </a:spcBef>
              <a:spcAft>
                <a:spcPts val="600"/>
              </a:spcAft>
              <a:buNone/>
            </a:pPr>
            <a:r>
              <a:rPr lang="sr-Latn-CS" sz="2600" dirty="0">
                <a:latin typeface="Arial Narrow" pitchFamily="34" charset="0"/>
              </a:rPr>
              <a:t>II </a:t>
            </a:r>
            <a:r>
              <a:rPr lang="sr-Latn-CS" sz="2600" b="1" dirty="0" smtClean="0">
                <a:latin typeface="Arial Narrow" pitchFamily="34" charset="0"/>
              </a:rPr>
              <a:t>Otporno </a:t>
            </a:r>
            <a:r>
              <a:rPr lang="sr-Latn-CS" sz="2600" b="1" dirty="0">
                <a:latin typeface="Arial Narrow" pitchFamily="34" charset="0"/>
              </a:rPr>
              <a:t>drvo </a:t>
            </a:r>
            <a:r>
              <a:rPr lang="sr-Latn-RS" sz="2600" dirty="0" smtClean="0">
                <a:latin typeface="Arial Narrow" pitchFamily="34" charset="0"/>
              </a:rPr>
              <a:t>- </a:t>
            </a:r>
            <a:r>
              <a:rPr lang="sr-Latn-CS" sz="2600" dirty="0" smtClean="0">
                <a:latin typeface="Arial Narrow" pitchFamily="34" charset="0"/>
              </a:rPr>
              <a:t>M smanjena za </a:t>
            </a:r>
            <a:r>
              <a:rPr lang="sr-Latn-CS" sz="2600" b="1" dirty="0">
                <a:latin typeface="Arial Narrow" pitchFamily="34" charset="0"/>
              </a:rPr>
              <a:t>5</a:t>
            </a:r>
            <a:r>
              <a:rPr lang="sr-Latn-CS" sz="2600" b="1" dirty="0" smtClean="0">
                <a:latin typeface="Arial Narrow" pitchFamily="34" charset="0"/>
              </a:rPr>
              <a:t>%</a:t>
            </a:r>
            <a:r>
              <a:rPr lang="sr-Latn-CS" sz="2600" dirty="0" smtClean="0">
                <a:latin typeface="Arial Narrow" pitchFamily="34" charset="0"/>
              </a:rPr>
              <a:t>;</a:t>
            </a:r>
            <a:r>
              <a:rPr lang="sr-Latn-RS" sz="2600" dirty="0" smtClean="0">
                <a:latin typeface="Arial Narrow" pitchFamily="34" charset="0"/>
              </a:rPr>
              <a:t> </a:t>
            </a:r>
            <a:r>
              <a:rPr lang="sr-Latn-CS" sz="2600" dirty="0" smtClean="0">
                <a:latin typeface="Arial Narrow" pitchFamily="34" charset="0"/>
              </a:rPr>
              <a:t>ovo </a:t>
            </a:r>
            <a:r>
              <a:rPr lang="sr-Latn-CS" sz="2600" dirty="0">
                <a:latin typeface="Arial Narrow" pitchFamily="34" charset="0"/>
              </a:rPr>
              <a:t>drvo u nezaštićenom stanju ima trajnost 10-15 godina (ariš, pitomi kesten);</a:t>
            </a:r>
            <a:endParaRPr lang="en-US" sz="2600" dirty="0">
              <a:latin typeface="Arial Narrow" pitchFamily="34" charset="0"/>
            </a:endParaRPr>
          </a:p>
          <a:p>
            <a:pPr marL="0" lvl="0" indent="0" algn="just">
              <a:spcBef>
                <a:spcPts val="600"/>
              </a:spcBef>
              <a:spcAft>
                <a:spcPts val="600"/>
              </a:spcAft>
              <a:buNone/>
            </a:pPr>
            <a:r>
              <a:rPr lang="sr-Latn-CS" sz="2600" dirty="0">
                <a:latin typeface="Arial Narrow" pitchFamily="34" charset="0"/>
              </a:rPr>
              <a:t>III </a:t>
            </a:r>
            <a:r>
              <a:rPr lang="sr-Latn-CS" sz="2600" b="1" dirty="0" smtClean="0">
                <a:latin typeface="Arial Narrow" pitchFamily="34" charset="0"/>
              </a:rPr>
              <a:t>Umereno </a:t>
            </a:r>
            <a:r>
              <a:rPr lang="sr-Latn-CS" sz="2600" b="1" dirty="0">
                <a:latin typeface="Arial Narrow" pitchFamily="34" charset="0"/>
              </a:rPr>
              <a:t>otporno </a:t>
            </a:r>
            <a:r>
              <a:rPr lang="sr-Latn-CS" sz="2600" b="1" dirty="0" smtClean="0">
                <a:latin typeface="Arial Narrow" pitchFamily="34" charset="0"/>
              </a:rPr>
              <a:t>drvo</a:t>
            </a:r>
            <a:r>
              <a:rPr lang="sr-Latn-RS" sz="2600" dirty="0" smtClean="0">
                <a:latin typeface="Arial Narrow" pitchFamily="34" charset="0"/>
              </a:rPr>
              <a:t> - </a:t>
            </a:r>
            <a:r>
              <a:rPr lang="sr-Latn-CS" sz="2600" dirty="0" smtClean="0">
                <a:latin typeface="Arial Narrow" pitchFamily="34" charset="0"/>
              </a:rPr>
              <a:t>M </a:t>
            </a:r>
            <a:r>
              <a:rPr lang="sr-Latn-CS" sz="2600" dirty="0">
                <a:latin typeface="Arial Narrow" pitchFamily="34" charset="0"/>
              </a:rPr>
              <a:t>smanjena za </a:t>
            </a:r>
            <a:r>
              <a:rPr lang="sr-Latn-CS" sz="2600" b="1" dirty="0">
                <a:latin typeface="Arial Narrow" pitchFamily="34" charset="0"/>
              </a:rPr>
              <a:t>10%</a:t>
            </a:r>
            <a:r>
              <a:rPr lang="sr-Latn-CS" sz="2600" dirty="0">
                <a:latin typeface="Arial Narrow" pitchFamily="34" charset="0"/>
              </a:rPr>
              <a:t> (brest, orah, duglazija);</a:t>
            </a:r>
            <a:endParaRPr lang="en-US" sz="2600" dirty="0">
              <a:latin typeface="Arial Narrow" pitchFamily="34" charset="0"/>
            </a:endParaRPr>
          </a:p>
          <a:p>
            <a:pPr marL="0" lvl="0" indent="0" algn="just">
              <a:spcBef>
                <a:spcPts val="600"/>
              </a:spcBef>
              <a:spcAft>
                <a:spcPts val="600"/>
              </a:spcAft>
              <a:buNone/>
            </a:pPr>
            <a:r>
              <a:rPr lang="sr-Latn-CS" sz="2600" dirty="0">
                <a:latin typeface="Arial Narrow" pitchFamily="34" charset="0"/>
              </a:rPr>
              <a:t>IV </a:t>
            </a:r>
            <a:r>
              <a:rPr lang="sr-Latn-CS" sz="2600" b="1" dirty="0" smtClean="0">
                <a:latin typeface="Arial Narrow" pitchFamily="34" charset="0"/>
              </a:rPr>
              <a:t>Neotporno </a:t>
            </a:r>
            <a:r>
              <a:rPr lang="sr-Latn-CS" sz="2600" b="1" dirty="0">
                <a:latin typeface="Arial Narrow" pitchFamily="34" charset="0"/>
              </a:rPr>
              <a:t>drvo </a:t>
            </a:r>
            <a:r>
              <a:rPr lang="sr-Latn-RS" sz="2600" dirty="0" smtClean="0">
                <a:latin typeface="Arial Narrow" pitchFamily="34" charset="0"/>
              </a:rPr>
              <a:t>- </a:t>
            </a:r>
            <a:r>
              <a:rPr lang="sr-Latn-CS" sz="2600" dirty="0" smtClean="0">
                <a:latin typeface="Arial Narrow" pitchFamily="34" charset="0"/>
              </a:rPr>
              <a:t>masa smanjena za </a:t>
            </a:r>
            <a:r>
              <a:rPr lang="sr-Latn-CS" sz="2600" b="1" dirty="0">
                <a:latin typeface="Arial Narrow" pitchFamily="34" charset="0"/>
              </a:rPr>
              <a:t>10 - 30</a:t>
            </a:r>
            <a:r>
              <a:rPr lang="sr-Latn-CS" sz="2600" b="1" dirty="0" smtClean="0">
                <a:latin typeface="Arial Narrow" pitchFamily="34" charset="0"/>
              </a:rPr>
              <a:t>%</a:t>
            </a:r>
            <a:r>
              <a:rPr lang="sr-Latn-CS" sz="2600" dirty="0" smtClean="0">
                <a:latin typeface="Arial Narrow" pitchFamily="34" charset="0"/>
              </a:rPr>
              <a:t>;</a:t>
            </a:r>
            <a:r>
              <a:rPr lang="sr-Latn-RS" sz="2600" dirty="0" smtClean="0">
                <a:latin typeface="Arial Narrow" pitchFamily="34" charset="0"/>
              </a:rPr>
              <a:t> </a:t>
            </a:r>
            <a:r>
              <a:rPr lang="sr-Latn-CS" sz="2600" dirty="0" smtClean="0">
                <a:latin typeface="Arial Narrow" pitchFamily="34" charset="0"/>
              </a:rPr>
              <a:t>tokom </a:t>
            </a:r>
            <a:r>
              <a:rPr lang="sr-Latn-CS" sz="2600" dirty="0">
                <a:latin typeface="Arial Narrow" pitchFamily="34" charset="0"/>
              </a:rPr>
              <a:t>upotrebe ove vrste moraju biti </a:t>
            </a:r>
            <a:r>
              <a:rPr lang="sr-Latn-CS" sz="2600" u="sng" dirty="0">
                <a:latin typeface="Arial Narrow" pitchFamily="34" charset="0"/>
              </a:rPr>
              <a:t>potpuno izolovane od vlage</a:t>
            </a:r>
            <a:r>
              <a:rPr lang="sr-Latn-CS" sz="2600" dirty="0">
                <a:latin typeface="Arial Narrow" pitchFamily="34" charset="0"/>
              </a:rPr>
              <a:t> (bukva, jasen, smrča, jela);</a:t>
            </a:r>
            <a:endParaRPr lang="en-US" sz="2600" dirty="0">
              <a:latin typeface="Arial Narrow" pitchFamily="34" charset="0"/>
            </a:endParaRPr>
          </a:p>
          <a:p>
            <a:pPr marL="0" lvl="0" indent="0" algn="just">
              <a:spcBef>
                <a:spcPts val="600"/>
              </a:spcBef>
              <a:spcAft>
                <a:spcPts val="600"/>
              </a:spcAft>
              <a:buNone/>
            </a:pPr>
            <a:r>
              <a:rPr lang="sr-Latn-CS" sz="2600" dirty="0">
                <a:latin typeface="Arial Narrow" pitchFamily="34" charset="0"/>
              </a:rPr>
              <a:t>V </a:t>
            </a:r>
            <a:r>
              <a:rPr lang="sr-Latn-CS" sz="2600" b="1" dirty="0" smtClean="0">
                <a:latin typeface="Arial Narrow" pitchFamily="34" charset="0"/>
              </a:rPr>
              <a:t>Vrlo </a:t>
            </a:r>
            <a:r>
              <a:rPr lang="sr-Latn-CS" sz="2600" b="1" dirty="0">
                <a:latin typeface="Arial Narrow" pitchFamily="34" charset="0"/>
              </a:rPr>
              <a:t>osetljivo </a:t>
            </a:r>
            <a:r>
              <a:rPr lang="sr-Latn-CS" sz="2600" b="1" dirty="0" smtClean="0">
                <a:latin typeface="Arial Narrow" pitchFamily="34" charset="0"/>
              </a:rPr>
              <a:t>drvo</a:t>
            </a:r>
            <a:r>
              <a:rPr lang="sr-Latn-RS" sz="2600" dirty="0" smtClean="0">
                <a:latin typeface="Arial Narrow" pitchFamily="34" charset="0"/>
              </a:rPr>
              <a:t> - </a:t>
            </a:r>
            <a:r>
              <a:rPr lang="sr-Latn-CS" sz="2600" dirty="0" smtClean="0">
                <a:latin typeface="Arial Narrow" pitchFamily="34" charset="0"/>
              </a:rPr>
              <a:t>masa </a:t>
            </a:r>
            <a:r>
              <a:rPr lang="sr-Latn-CS" sz="2600" dirty="0">
                <a:latin typeface="Arial Narrow" pitchFamily="34" charset="0"/>
              </a:rPr>
              <a:t>smanjena za više od </a:t>
            </a:r>
            <a:r>
              <a:rPr lang="sr-Latn-CS" sz="2600" b="1" dirty="0">
                <a:latin typeface="Arial Narrow" pitchFamily="34" charset="0"/>
              </a:rPr>
              <a:t>30</a:t>
            </a:r>
            <a:r>
              <a:rPr lang="sr-Latn-CS" sz="2600" b="1" dirty="0" smtClean="0">
                <a:latin typeface="Arial Narrow" pitchFamily="34" charset="0"/>
              </a:rPr>
              <a:t>%;</a:t>
            </a:r>
            <a:r>
              <a:rPr lang="sr-Latn-RS" sz="2600" dirty="0" smtClean="0">
                <a:latin typeface="Arial Narrow" pitchFamily="34" charset="0"/>
              </a:rPr>
              <a:t> </a:t>
            </a:r>
            <a:r>
              <a:rPr lang="sr-Latn-CS" sz="2600" dirty="0" smtClean="0">
                <a:latin typeface="Arial Narrow" pitchFamily="34" charset="0"/>
              </a:rPr>
              <a:t>ove </a:t>
            </a:r>
            <a:r>
              <a:rPr lang="sr-Latn-CS" sz="2600" dirty="0">
                <a:latin typeface="Arial Narrow" pitchFamily="34" charset="0"/>
              </a:rPr>
              <a:t>vrste se </a:t>
            </a:r>
            <a:r>
              <a:rPr lang="sr-Latn-CS" sz="2600" u="sng" dirty="0">
                <a:latin typeface="Arial Narrow" pitchFamily="34" charset="0"/>
              </a:rPr>
              <a:t>odmah posle seče moraju izvlačiti iz šume i prerađivati</a:t>
            </a:r>
            <a:r>
              <a:rPr lang="sr-Latn-CS" sz="2600" dirty="0">
                <a:latin typeface="Arial Narrow" pitchFamily="34" charset="0"/>
              </a:rPr>
              <a:t>, a na stovarištu tretirati </a:t>
            </a:r>
            <a:r>
              <a:rPr lang="sr-Latn-CS" sz="2600" dirty="0" smtClean="0">
                <a:latin typeface="Arial Narrow" pitchFamily="34" charset="0"/>
              </a:rPr>
              <a:t>hemijskim </a:t>
            </a:r>
            <a:r>
              <a:rPr lang="sr-Latn-CS" sz="2600" dirty="0">
                <a:latin typeface="Arial Narrow" pitchFamily="34" charset="0"/>
              </a:rPr>
              <a:t>sredstvima</a:t>
            </a:r>
            <a:r>
              <a:rPr lang="sr-Latn-CS" sz="2600" b="1" dirty="0">
                <a:latin typeface="Arial Narrow" pitchFamily="34" charset="0"/>
              </a:rPr>
              <a:t>	</a:t>
            </a:r>
            <a:r>
              <a:rPr lang="sr-Latn-CS" sz="2600" dirty="0">
                <a:latin typeface="Arial Narrow" pitchFamily="34" charset="0"/>
              </a:rPr>
              <a:t> (vrba, topola, jova, breza, grab, javor, divlji kesten, beljika bora).</a:t>
            </a:r>
            <a:endParaRPr lang="en-US" sz="2600" dirty="0">
              <a:latin typeface="Arial Narrow" pitchFamily="34" charset="0"/>
            </a:endParaRPr>
          </a:p>
          <a:p>
            <a:pPr marL="0" indent="0" algn="just">
              <a:spcBef>
                <a:spcPts val="0"/>
              </a:spcBef>
              <a:buNone/>
            </a:pPr>
            <a:endParaRPr lang="en-US" sz="2000" dirty="0">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sr-Latn-RS" sz="2800" b="1" dirty="0" smtClean="0">
                <a:latin typeface="Arial Narrow" pitchFamily="34" charset="0"/>
              </a:rPr>
              <a:t>6. Uticaj faktora sredine na razvoj gljiva</a:t>
            </a:r>
            <a:endParaRPr lang="en-US" sz="2800" b="1" dirty="0">
              <a:latin typeface="Arial Narrow" pitchFamily="34" charset="0"/>
            </a:endParaRPr>
          </a:p>
        </p:txBody>
      </p:sp>
      <p:sp>
        <p:nvSpPr>
          <p:cNvPr id="3" name="Content Placeholder 2"/>
          <p:cNvSpPr>
            <a:spLocks noGrp="1"/>
          </p:cNvSpPr>
          <p:nvPr>
            <p:ph idx="1"/>
          </p:nvPr>
        </p:nvSpPr>
        <p:spPr>
          <a:xfrm>
            <a:off x="0" y="838200"/>
            <a:ext cx="9144000" cy="6019800"/>
          </a:xfrm>
        </p:spPr>
        <p:txBody>
          <a:bodyPr>
            <a:normAutofit/>
          </a:bodyPr>
          <a:lstStyle/>
          <a:p>
            <a:pPr marL="0" lvl="0" indent="0" algn="just">
              <a:spcBef>
                <a:spcPts val="0"/>
              </a:spcBef>
              <a:buNone/>
            </a:pPr>
            <a:r>
              <a:rPr lang="sr-Latn-RS" sz="2600" b="1" dirty="0" smtClean="0">
                <a:solidFill>
                  <a:srgbClr val="C00000"/>
                </a:solidFill>
                <a:latin typeface="Arial Narrow" pitchFamily="34" charset="0"/>
              </a:rPr>
              <a:t>I Temperatura </a:t>
            </a:r>
            <a:r>
              <a:rPr lang="sr-Latn-RS" sz="2600" b="1" dirty="0" smtClean="0">
                <a:latin typeface="Arial Narrow" pitchFamily="34" charset="0"/>
              </a:rPr>
              <a:t>- </a:t>
            </a:r>
            <a:r>
              <a:rPr lang="sr-Latn-CS" sz="2800" dirty="0" smtClean="0">
                <a:latin typeface="Arial Narrow" pitchFamily="34" charset="0"/>
              </a:rPr>
              <a:t>temperaturni </a:t>
            </a:r>
            <a:r>
              <a:rPr lang="sr-Latn-CS" sz="2800" dirty="0">
                <a:latin typeface="Arial Narrow" pitchFamily="34" charset="0"/>
              </a:rPr>
              <a:t>interval u kome se gljive mogu razvijati je od </a:t>
            </a:r>
            <a:r>
              <a:rPr lang="sr-Latn-CS" sz="2800" b="1" dirty="0">
                <a:latin typeface="Arial Narrow" pitchFamily="34" charset="0"/>
              </a:rPr>
              <a:t>0 </a:t>
            </a:r>
            <a:r>
              <a:rPr lang="sr-Latn-CS" sz="2800" dirty="0">
                <a:latin typeface="Arial Narrow" pitchFamily="34" charset="0"/>
              </a:rPr>
              <a:t>do </a:t>
            </a:r>
            <a:r>
              <a:rPr lang="sr-Latn-CS" sz="2800" b="1" dirty="0">
                <a:latin typeface="Arial Narrow" pitchFamily="34" charset="0"/>
              </a:rPr>
              <a:t>40</a:t>
            </a:r>
            <a:r>
              <a:rPr lang="sr-Latn-CS" sz="2800" dirty="0">
                <a:latin typeface="Arial Narrow" pitchFamily="34" charset="0"/>
              </a:rPr>
              <a:t>°C.</a:t>
            </a:r>
            <a:endParaRPr lang="en-US" sz="2800" dirty="0">
              <a:latin typeface="Arial Narrow" pitchFamily="34" charset="0"/>
            </a:endParaRPr>
          </a:p>
          <a:p>
            <a:pPr marL="0" lvl="0" indent="0" algn="just">
              <a:lnSpc>
                <a:spcPct val="110000"/>
              </a:lnSpc>
              <a:spcBef>
                <a:spcPts val="0"/>
              </a:spcBef>
              <a:buNone/>
            </a:pPr>
            <a:r>
              <a:rPr lang="sr-Latn-CS" sz="2800" dirty="0">
                <a:latin typeface="Arial Narrow" pitchFamily="34" charset="0"/>
              </a:rPr>
              <a:t>Otpornije su prema nižim nego prema višim temperaturama, dok su </a:t>
            </a:r>
            <a:r>
              <a:rPr lang="sr-Latn-CS" sz="2800" dirty="0" smtClean="0">
                <a:latin typeface="Arial Narrow" pitchFamily="34" charset="0"/>
              </a:rPr>
              <a:t>pl.tela otpornija na niže </a:t>
            </a:r>
            <a:r>
              <a:rPr lang="sr-Latn-CS" sz="2800" dirty="0">
                <a:latin typeface="Arial Narrow" pitchFamily="34" charset="0"/>
              </a:rPr>
              <a:t>temperature od samih spora (npr.karpofore nekih gljiva zadržavaju svoju vitalnost tokom niskih zimskih </a:t>
            </a:r>
            <a:r>
              <a:rPr lang="sr-Latn-CS" sz="2800" dirty="0" smtClean="0">
                <a:latin typeface="Arial Narrow" pitchFamily="34" charset="0"/>
              </a:rPr>
              <a:t>temperatura i po nekoliko </a:t>
            </a:r>
            <a:r>
              <a:rPr lang="sr-Latn-CS" sz="2800" dirty="0">
                <a:latin typeface="Arial Narrow" pitchFamily="34" charset="0"/>
              </a:rPr>
              <a:t>zima, dok </a:t>
            </a:r>
            <a:r>
              <a:rPr lang="sr-Latn-CS" sz="2800" dirty="0" smtClean="0">
                <a:latin typeface="Arial Narrow" pitchFamily="34" charset="0"/>
              </a:rPr>
              <a:t>spore </a:t>
            </a:r>
            <a:r>
              <a:rPr lang="sr-Latn-CS" sz="2800" dirty="0">
                <a:latin typeface="Arial Narrow" pitchFamily="34" charset="0"/>
              </a:rPr>
              <a:t>zadržavaju sposobnost klijanja samo ako su izlagane do 3 sata temperaturi od -3°C).</a:t>
            </a:r>
            <a:endParaRPr lang="en-US" sz="2800" dirty="0">
              <a:latin typeface="Arial Narrow" pitchFamily="34" charset="0"/>
            </a:endParaRPr>
          </a:p>
          <a:p>
            <a:pPr marL="0" lvl="0" indent="0" algn="just">
              <a:lnSpc>
                <a:spcPct val="110000"/>
              </a:lnSpc>
              <a:spcBef>
                <a:spcPts val="0"/>
              </a:spcBef>
              <a:buNone/>
            </a:pPr>
            <a:r>
              <a:rPr lang="sr-Latn-CS" sz="2800" dirty="0">
                <a:latin typeface="Arial Narrow" pitchFamily="34" charset="0"/>
              </a:rPr>
              <a:t>Gljive jesu manje otporne prema višim temperaturama, ali i to zavisi od vremena izlaganja višim temperaturama. Na primer, za </a:t>
            </a:r>
            <a:r>
              <a:rPr lang="sr-Latn-CS" sz="2800" dirty="0" smtClean="0">
                <a:latin typeface="Arial Narrow" pitchFamily="34" charset="0"/>
              </a:rPr>
              <a:t>sterilizaciju </a:t>
            </a:r>
            <a:r>
              <a:rPr lang="sr-Latn-CS" sz="2800" dirty="0">
                <a:latin typeface="Arial Narrow" pitchFamily="34" charset="0"/>
              </a:rPr>
              <a:t>drveta može se primeniti izlaganje temperaturi od 100°C u trajanju od 5 minuta (od postizanja te temperature u drvetu!)</a:t>
            </a:r>
            <a:endParaRPr lang="en-US" sz="2800" dirty="0">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txBody>
          <a:bodyPr>
            <a:normAutofit lnSpcReduction="10000"/>
          </a:bodyPr>
          <a:lstStyle/>
          <a:p>
            <a:pPr marL="0" lvl="0" indent="0" algn="just">
              <a:spcBef>
                <a:spcPts val="0"/>
              </a:spcBef>
              <a:buNone/>
            </a:pPr>
            <a:r>
              <a:rPr lang="sr-Latn-RS" sz="2600" b="1" dirty="0" smtClean="0">
                <a:solidFill>
                  <a:srgbClr val="C00000"/>
                </a:solidFill>
                <a:latin typeface="Arial Narrow" pitchFamily="34" charset="0"/>
              </a:rPr>
              <a:t>II Vlaga - </a:t>
            </a:r>
            <a:r>
              <a:rPr lang="sr-Latn-CS" sz="2800" b="1" dirty="0">
                <a:solidFill>
                  <a:srgbClr val="C00000"/>
                </a:solidFill>
                <a:latin typeface="Arial Narrow" pitchFamily="34" charset="0"/>
              </a:rPr>
              <a:t>vlaga supstrata i relativna vlaga vazduha</a:t>
            </a:r>
            <a:r>
              <a:rPr lang="sr-Latn-CS" sz="2800" b="1" dirty="0">
                <a:latin typeface="Arial Narrow" pitchFamily="34" charset="0"/>
              </a:rPr>
              <a:t>.</a:t>
            </a:r>
            <a:endParaRPr lang="en-US" sz="2800" b="1" dirty="0">
              <a:latin typeface="Arial Narrow" pitchFamily="34" charset="0"/>
            </a:endParaRPr>
          </a:p>
          <a:p>
            <a:pPr marL="0" lvl="0" indent="0" algn="just">
              <a:spcBef>
                <a:spcPts val="0"/>
              </a:spcBef>
              <a:buNone/>
            </a:pPr>
            <a:endParaRPr lang="sr-Latn-CS" sz="2800" dirty="0" smtClean="0">
              <a:latin typeface="Arial Narrow" pitchFamily="34" charset="0"/>
            </a:endParaRPr>
          </a:p>
          <a:p>
            <a:pPr marL="0" lvl="0" indent="0" algn="just">
              <a:spcBef>
                <a:spcPts val="0"/>
              </a:spcBef>
              <a:buNone/>
            </a:pPr>
            <a:r>
              <a:rPr lang="sr-Latn-CS" sz="2800" u="sng" dirty="0" smtClean="0">
                <a:latin typeface="Arial Narrow" pitchFamily="34" charset="0"/>
              </a:rPr>
              <a:t>Interval vlažnosti drveta </a:t>
            </a:r>
            <a:r>
              <a:rPr lang="sr-Latn-CS" sz="2800" dirty="0">
                <a:latin typeface="Arial Narrow" pitchFamily="34" charset="0"/>
              </a:rPr>
              <a:t>u kome se gljive normalno razvijaju je</a:t>
            </a:r>
            <a:r>
              <a:rPr lang="sr-Latn-CS" sz="2800" b="1" dirty="0">
                <a:latin typeface="Arial Narrow" pitchFamily="34" charset="0"/>
              </a:rPr>
              <a:t> 20 - 60%</a:t>
            </a:r>
            <a:r>
              <a:rPr lang="sr-Latn-CS" sz="2800" dirty="0">
                <a:latin typeface="Arial Narrow" pitchFamily="34" charset="0"/>
              </a:rPr>
              <a:t> vlage (pri čemu im je neophodna i određena količina vazduha).</a:t>
            </a:r>
            <a:endParaRPr lang="en-US" sz="2800" dirty="0">
              <a:latin typeface="Arial Narrow" pitchFamily="34" charset="0"/>
            </a:endParaRPr>
          </a:p>
          <a:p>
            <a:pPr marL="0" lvl="0" indent="0" algn="just">
              <a:spcBef>
                <a:spcPts val="0"/>
              </a:spcBef>
              <a:buNone/>
            </a:pPr>
            <a:r>
              <a:rPr lang="sr-Latn-CS" sz="2800" dirty="0">
                <a:latin typeface="Arial Narrow" pitchFamily="34" charset="0"/>
              </a:rPr>
              <a:t>Mogu se razvijati i u drvetu sa manjim procentom vlage od 20%, jer se </a:t>
            </a:r>
            <a:r>
              <a:rPr lang="sr-Latn-CS" sz="2800" b="1" dirty="0">
                <a:latin typeface="Arial Narrow" pitchFamily="34" charset="0"/>
              </a:rPr>
              <a:t>prilikom razlaganja drveta sadržaj vode povećava</a:t>
            </a:r>
            <a:r>
              <a:rPr lang="sr-Latn-CS" sz="2800" dirty="0">
                <a:latin typeface="Arial Narrow" pitchFamily="34" charset="0"/>
              </a:rPr>
              <a:t> (i to će ostati vitalne i micelije i </a:t>
            </a:r>
            <a:r>
              <a:rPr lang="sr-Latn-CS" sz="2800" dirty="0" smtClean="0">
                <a:latin typeface="Arial Narrow" pitchFamily="34" charset="0"/>
              </a:rPr>
              <a:t>plod. </a:t>
            </a:r>
            <a:r>
              <a:rPr lang="sr-Latn-CS" sz="2800" dirty="0">
                <a:latin typeface="Arial Narrow" pitchFamily="34" charset="0"/>
              </a:rPr>
              <a:t>tela pri tom smanjenom sadržaju vlage</a:t>
            </a:r>
            <a:r>
              <a:rPr lang="sr-Latn-CS" sz="2800" dirty="0" smtClean="0">
                <a:latin typeface="Arial Narrow" pitchFamily="34" charset="0"/>
              </a:rPr>
              <a:t>) ili npr. kućna gljiva (</a:t>
            </a:r>
            <a:r>
              <a:rPr lang="sr-Latn-CS" sz="2800" i="1" dirty="0" smtClean="0">
                <a:latin typeface="Arial Narrow" pitchFamily="34" charset="0"/>
              </a:rPr>
              <a:t>S.lacrymans</a:t>
            </a:r>
            <a:r>
              <a:rPr lang="sr-Latn-CS" sz="2800" dirty="0" smtClean="0">
                <a:latin typeface="Arial Narrow" pitchFamily="34" charset="0"/>
              </a:rPr>
              <a:t>) koja rizomorfama doprema vodu i hranljive materije od mesta formiranja do krajnjih ivica njenog rasta.</a:t>
            </a:r>
            <a:endParaRPr lang="en-US" sz="2800" dirty="0">
              <a:latin typeface="Arial Narrow" pitchFamily="34" charset="0"/>
            </a:endParaRPr>
          </a:p>
          <a:p>
            <a:pPr marL="0" lvl="0" indent="0" algn="just">
              <a:spcBef>
                <a:spcPts val="0"/>
              </a:spcBef>
              <a:buNone/>
            </a:pPr>
            <a:endParaRPr lang="sr-Latn-CS" sz="2800" dirty="0" smtClean="0">
              <a:latin typeface="Arial Narrow" pitchFamily="34" charset="0"/>
            </a:endParaRPr>
          </a:p>
          <a:p>
            <a:pPr marL="0" lvl="0" indent="0" algn="just">
              <a:spcBef>
                <a:spcPts val="0"/>
              </a:spcBef>
              <a:buNone/>
            </a:pPr>
            <a:r>
              <a:rPr lang="sr-Latn-CS" sz="2800" u="sng" dirty="0" smtClean="0">
                <a:latin typeface="Arial Narrow" pitchFamily="34" charset="0"/>
              </a:rPr>
              <a:t>Uticaj </a:t>
            </a:r>
            <a:r>
              <a:rPr lang="sr-Latn-CS" sz="2800" u="sng" dirty="0">
                <a:latin typeface="Arial Narrow" pitchFamily="34" charset="0"/>
              </a:rPr>
              <a:t>relativne vlage vazduha </a:t>
            </a:r>
            <a:r>
              <a:rPr lang="sr-Latn-CS" sz="2800" dirty="0">
                <a:latin typeface="Arial Narrow" pitchFamily="34" charset="0"/>
              </a:rPr>
              <a:t>- drvo će biti "vazdušno suvo" </a:t>
            </a:r>
            <a:r>
              <a:rPr lang="sr-Latn-CS" sz="2800" dirty="0" smtClean="0">
                <a:latin typeface="Arial Narrow" pitchFamily="34" charset="0"/>
              </a:rPr>
              <a:t>(20%) </a:t>
            </a:r>
            <a:r>
              <a:rPr lang="sr-Latn-CS" sz="2800" dirty="0">
                <a:latin typeface="Arial Narrow" pitchFamily="34" charset="0"/>
              </a:rPr>
              <a:t>pri temperaturi vazduha od 25°C i relativnoj vlazi vazduha od 85%. U slučaju povećanja </a:t>
            </a:r>
            <a:r>
              <a:rPr lang="sr-Latn-CS" sz="2800" dirty="0" smtClean="0">
                <a:latin typeface="Arial Narrow" pitchFamily="34" charset="0"/>
              </a:rPr>
              <a:t>rel. </a:t>
            </a:r>
            <a:r>
              <a:rPr lang="sr-Latn-CS" sz="2800" dirty="0">
                <a:latin typeface="Arial Narrow" pitchFamily="34" charset="0"/>
              </a:rPr>
              <a:t>vlage vazduha, drvo će (kao higroskopna materija) istovremeno povećavati vlažnost.</a:t>
            </a:r>
            <a:endParaRPr lang="en-US" sz="2800" dirty="0">
              <a:latin typeface="Arial Narrow" pitchFamily="34" charset="0"/>
            </a:endParaRPr>
          </a:p>
          <a:p>
            <a:pPr marL="0" lvl="0" indent="0" algn="just">
              <a:spcBef>
                <a:spcPts val="0"/>
              </a:spcBef>
              <a:buNone/>
            </a:pPr>
            <a:r>
              <a:rPr lang="sr-Latn-CS" sz="2800" dirty="0">
                <a:latin typeface="Arial Narrow" pitchFamily="34" charset="0"/>
              </a:rPr>
              <a:t>Spore klijaju na </a:t>
            </a:r>
            <a:r>
              <a:rPr lang="sr-Latn-CS" sz="2800" dirty="0" smtClean="0">
                <a:latin typeface="Arial Narrow" pitchFamily="34" charset="0"/>
              </a:rPr>
              <a:t>rel.vlažnosti vazduha 92 </a:t>
            </a:r>
            <a:r>
              <a:rPr lang="sr-Latn-CS" sz="2800" dirty="0">
                <a:latin typeface="Arial Narrow" pitchFamily="34" charset="0"/>
              </a:rPr>
              <a:t>- 95%. Smanjenjem </a:t>
            </a:r>
            <a:r>
              <a:rPr lang="sr-Latn-CS" sz="2800" dirty="0" smtClean="0">
                <a:latin typeface="Arial Narrow" pitchFamily="34" charset="0"/>
              </a:rPr>
              <a:t>rel. </a:t>
            </a:r>
            <a:r>
              <a:rPr lang="sr-Latn-CS" sz="2800" dirty="0">
                <a:latin typeface="Arial Narrow" pitchFamily="34" charset="0"/>
              </a:rPr>
              <a:t>vlažnosti vazduha procenat klijavosti opada (mada ima izuzetaka).</a:t>
            </a:r>
            <a:endParaRPr lang="en-US" sz="2800" dirty="0">
              <a:latin typeface="Arial Narrow"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txBody>
          <a:bodyPr>
            <a:normAutofit fontScale="92500" lnSpcReduction="20000"/>
          </a:bodyPr>
          <a:lstStyle/>
          <a:p>
            <a:pPr marL="0" indent="0" algn="just">
              <a:spcBef>
                <a:spcPts val="0"/>
              </a:spcBef>
              <a:buNone/>
            </a:pPr>
            <a:r>
              <a:rPr lang="sr-Latn-RS" sz="2800" b="1" dirty="0" smtClean="0">
                <a:solidFill>
                  <a:srgbClr val="C00000"/>
                </a:solidFill>
                <a:latin typeface="Arial Narrow" pitchFamily="34" charset="0"/>
              </a:rPr>
              <a:t>III Svetlost </a:t>
            </a:r>
            <a:r>
              <a:rPr lang="sr-Latn-RS" sz="2600" b="1" dirty="0" smtClean="0">
                <a:solidFill>
                  <a:srgbClr val="C00000"/>
                </a:solidFill>
                <a:latin typeface="Arial Narrow" pitchFamily="34" charset="0"/>
              </a:rPr>
              <a:t>- </a:t>
            </a:r>
            <a:r>
              <a:rPr lang="sr-Latn-CS" sz="2800" dirty="0" smtClean="0">
                <a:latin typeface="Arial Narrow" pitchFamily="34" charset="0"/>
              </a:rPr>
              <a:t>Nekim </a:t>
            </a:r>
            <a:r>
              <a:rPr lang="sr-Latn-CS" sz="2800" dirty="0">
                <a:latin typeface="Arial Narrow" pitchFamily="34" charset="0"/>
              </a:rPr>
              <a:t>vrstama gljiva svetlost je neophodna, na druge deluje štetno, a na neke uopšte ne deluje. Kod gljiva kojima svetlost prija radi se o difuznoj svetlosti, dok direktna svetlost negativno utiče na sve vrste. Što se tiče odsustva svetlosti, sve vrste se mogu razvijati i u mraku, samo što će pri tome pokazati izvesne fiziološke poremećaje i morfološke deformacije. UV deo spektra negativno deluje (zato se i koristi za sterilizaciju).</a:t>
            </a:r>
            <a:endParaRPr lang="en-US" sz="2800" dirty="0">
              <a:latin typeface="Arial Narrow" pitchFamily="34" charset="0"/>
            </a:endParaRPr>
          </a:p>
          <a:p>
            <a:pPr marL="0" lvl="0" indent="0" algn="just">
              <a:spcBef>
                <a:spcPts val="0"/>
              </a:spcBef>
              <a:buNone/>
            </a:pPr>
            <a:endParaRPr lang="en-US" sz="2800" b="1" dirty="0">
              <a:latin typeface="Arial Narrow" pitchFamily="34" charset="0"/>
            </a:endParaRPr>
          </a:p>
          <a:p>
            <a:pPr marL="0" lvl="0" indent="0" algn="just">
              <a:lnSpc>
                <a:spcPct val="120000"/>
              </a:lnSpc>
              <a:spcBef>
                <a:spcPts val="0"/>
              </a:spcBef>
              <a:buNone/>
            </a:pPr>
            <a:r>
              <a:rPr lang="sr-Latn-CS" sz="2800" b="1" dirty="0" smtClean="0">
                <a:solidFill>
                  <a:srgbClr val="C00000"/>
                </a:solidFill>
                <a:latin typeface="Arial Narrow" pitchFamily="34" charset="0"/>
              </a:rPr>
              <a:t>IV Kiseonik i Ugljen-dioksid (CO</a:t>
            </a:r>
            <a:r>
              <a:rPr lang="sr-Latn-CS" sz="2800" b="1" dirty="0">
                <a:solidFill>
                  <a:srgbClr val="C00000"/>
                </a:solidFill>
                <a:latin typeface="Arial Narrow" pitchFamily="34" charset="0"/>
                <a:cs typeface="Calibri"/>
              </a:rPr>
              <a:t>₂</a:t>
            </a:r>
            <a:r>
              <a:rPr lang="sr-Latn-CS" sz="2800" b="1" dirty="0" smtClean="0">
                <a:solidFill>
                  <a:srgbClr val="C00000"/>
                </a:solidFill>
                <a:latin typeface="Arial Narrow" pitchFamily="34" charset="0"/>
                <a:cs typeface="Calibri"/>
              </a:rPr>
              <a:t>) - </a:t>
            </a:r>
            <a:r>
              <a:rPr lang="sr-Latn-CS" sz="2800" dirty="0" smtClean="0">
                <a:latin typeface="Arial Narrow" pitchFamily="34" charset="0"/>
              </a:rPr>
              <a:t>Lignikolne </a:t>
            </a:r>
            <a:r>
              <a:rPr lang="sr-Latn-CS" sz="2800" dirty="0">
                <a:latin typeface="Arial Narrow" pitchFamily="34" charset="0"/>
              </a:rPr>
              <a:t>gljive su </a:t>
            </a:r>
            <a:r>
              <a:rPr lang="sr-Latn-CS" sz="2800" b="1" dirty="0">
                <a:latin typeface="Arial Narrow" pitchFamily="34" charset="0"/>
              </a:rPr>
              <a:t>aerobni </a:t>
            </a:r>
            <a:r>
              <a:rPr lang="sr-Latn-CS" sz="2800" dirty="0">
                <a:latin typeface="Arial Narrow" pitchFamily="34" charset="0"/>
              </a:rPr>
              <a:t>organizmi (mogu se razvijati samo u prisustvu </a:t>
            </a:r>
            <a:r>
              <a:rPr lang="sr-Latn-CS" sz="2800" b="1" dirty="0" smtClean="0">
                <a:latin typeface="Arial Narrow" pitchFamily="34" charset="0"/>
              </a:rPr>
              <a:t>kiseonika)</a:t>
            </a:r>
            <a:r>
              <a:rPr lang="sr-Latn-CS" sz="2800" dirty="0" smtClean="0">
                <a:latin typeface="Arial Narrow" pitchFamily="34" charset="0"/>
              </a:rPr>
              <a:t>.</a:t>
            </a:r>
            <a:r>
              <a:rPr lang="sr-Latn-RS" sz="2800" dirty="0" smtClean="0">
                <a:latin typeface="Arial Narrow" pitchFamily="34" charset="0"/>
              </a:rPr>
              <a:t> </a:t>
            </a:r>
            <a:r>
              <a:rPr lang="sr-Latn-CS" sz="2800" dirty="0" smtClean="0">
                <a:latin typeface="Arial Narrow" pitchFamily="34" charset="0"/>
              </a:rPr>
              <a:t>Kiseonik </a:t>
            </a:r>
            <a:r>
              <a:rPr lang="sr-Latn-CS" sz="2800" dirty="0">
                <a:latin typeface="Arial Narrow" pitchFamily="34" charset="0"/>
              </a:rPr>
              <a:t>koriste </a:t>
            </a:r>
            <a:r>
              <a:rPr lang="sr-Latn-CS" sz="2800" b="1" dirty="0">
                <a:latin typeface="Arial Narrow" pitchFamily="34" charset="0"/>
              </a:rPr>
              <a:t>iz vazduha</a:t>
            </a:r>
            <a:r>
              <a:rPr lang="sr-Latn-CS" sz="2800" dirty="0">
                <a:latin typeface="Arial Narrow" pitchFamily="34" charset="0"/>
              </a:rPr>
              <a:t> i iz </a:t>
            </a:r>
            <a:r>
              <a:rPr lang="sr-Latn-CS" sz="2800" b="1" dirty="0">
                <a:latin typeface="Arial Narrow" pitchFamily="34" charset="0"/>
              </a:rPr>
              <a:t>intermolekularnih reakcija</a:t>
            </a:r>
            <a:r>
              <a:rPr lang="sr-Latn-CS" sz="2800" dirty="0">
                <a:latin typeface="Arial Narrow" pitchFamily="34" charset="0"/>
              </a:rPr>
              <a:t> prilikom razlaganja drveta. </a:t>
            </a:r>
            <a:endParaRPr lang="en-US" sz="2800" dirty="0">
              <a:latin typeface="Arial Narrow" pitchFamily="34" charset="0"/>
            </a:endParaRPr>
          </a:p>
          <a:p>
            <a:pPr marL="0" lvl="0" indent="0" algn="just">
              <a:lnSpc>
                <a:spcPct val="120000"/>
              </a:lnSpc>
              <a:spcBef>
                <a:spcPts val="0"/>
              </a:spcBef>
              <a:buNone/>
            </a:pPr>
            <a:r>
              <a:rPr lang="sr-Latn-CS" sz="2800" dirty="0">
                <a:latin typeface="Arial Narrow" pitchFamily="34" charset="0"/>
              </a:rPr>
              <a:t>Kiseonik je gljivama neophodan da bi potpuno oksidovali šećere (kada se, pored toplote, javljaju voda i ugljen-dioksid).</a:t>
            </a:r>
            <a:endParaRPr lang="en-US" sz="2800" dirty="0">
              <a:latin typeface="Arial Narrow" pitchFamily="34" charset="0"/>
            </a:endParaRPr>
          </a:p>
          <a:p>
            <a:pPr marL="0" lvl="0" indent="0" algn="just">
              <a:lnSpc>
                <a:spcPct val="120000"/>
              </a:lnSpc>
              <a:spcBef>
                <a:spcPts val="0"/>
              </a:spcBef>
              <a:buNone/>
            </a:pPr>
            <a:r>
              <a:rPr lang="sr-Latn-CS" sz="2800" dirty="0">
                <a:latin typeface="Arial Narrow" pitchFamily="34" charset="0"/>
              </a:rPr>
              <a:t>Ukoliko su drugi uslovi konstantni, a u vazduhu postoji veća količina kiseonika - obrazovaće se veći broj hifa.</a:t>
            </a:r>
            <a:endParaRPr lang="en-US" sz="2800" dirty="0">
              <a:latin typeface="Arial Narrow" pitchFamily="34" charset="0"/>
            </a:endParaRPr>
          </a:p>
          <a:p>
            <a:pPr marL="0" lvl="0" indent="0" algn="just">
              <a:lnSpc>
                <a:spcPct val="120000"/>
              </a:lnSpc>
              <a:spcBef>
                <a:spcPts val="0"/>
              </a:spcBef>
              <a:buNone/>
            </a:pPr>
            <a:r>
              <a:rPr lang="sr-Latn-CS" sz="2800" b="1" dirty="0" smtClean="0">
                <a:latin typeface="Arial Narrow" pitchFamily="34" charset="0"/>
              </a:rPr>
              <a:t>CO</a:t>
            </a:r>
            <a:r>
              <a:rPr lang="sr-Latn-CS" sz="2800" b="1" dirty="0" smtClean="0">
                <a:latin typeface="Calibri"/>
                <a:cs typeface="Calibri"/>
              </a:rPr>
              <a:t>₂</a:t>
            </a:r>
            <a:r>
              <a:rPr lang="sr-Latn-CS" sz="2800" b="1" dirty="0" smtClean="0">
                <a:latin typeface="Arial Narrow" pitchFamily="34" charset="0"/>
              </a:rPr>
              <a:t> </a:t>
            </a:r>
            <a:r>
              <a:rPr lang="sr-Latn-CS" sz="2800" dirty="0">
                <a:latin typeface="Arial Narrow" pitchFamily="34" charset="0"/>
              </a:rPr>
              <a:t>- niže koncentracije mogu povoljno delovati, dok više (u zavisnosti od </a:t>
            </a:r>
            <a:r>
              <a:rPr lang="sr-Latn-CS" sz="2800" dirty="0" smtClean="0">
                <a:latin typeface="Arial Narrow" pitchFamily="34" charset="0"/>
              </a:rPr>
              <a:t>vrste gljive) </a:t>
            </a:r>
            <a:r>
              <a:rPr lang="sr-Latn-CS" sz="2800" dirty="0">
                <a:latin typeface="Arial Narrow" pitchFamily="34" charset="0"/>
              </a:rPr>
              <a:t>mogu delovati letalno.</a:t>
            </a:r>
            <a:endParaRPr lang="en-US" sz="2800" dirty="0">
              <a:latin typeface="Arial Narrow" pitchFamily="34" charset="0"/>
            </a:endParaRPr>
          </a:p>
          <a:p>
            <a:pPr marL="0" lvl="0" indent="0" algn="just">
              <a:spcBef>
                <a:spcPts val="0"/>
              </a:spcBef>
              <a:buNone/>
            </a:pPr>
            <a:endParaRPr lang="sr-Latn-CS" sz="2800" b="1" dirty="0" smtClean="0">
              <a:solidFill>
                <a:srgbClr val="C00000"/>
              </a:solidFill>
              <a:latin typeface="Arial Narrow"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txBody>
          <a:bodyPr>
            <a:normAutofit/>
          </a:bodyPr>
          <a:lstStyle/>
          <a:p>
            <a:pPr marL="0" lvl="0" indent="0" algn="just">
              <a:spcBef>
                <a:spcPts val="0"/>
              </a:spcBef>
              <a:buNone/>
            </a:pPr>
            <a:r>
              <a:rPr lang="sr-Latn-RS" sz="2600" b="1" dirty="0" smtClean="0">
                <a:solidFill>
                  <a:srgbClr val="C00000"/>
                </a:solidFill>
                <a:latin typeface="Arial Narrow" pitchFamily="34" charset="0"/>
              </a:rPr>
              <a:t>V  Ph vrednost </a:t>
            </a:r>
            <a:r>
              <a:rPr lang="sr-Latn-CS" sz="2800" b="1" dirty="0" smtClean="0">
                <a:solidFill>
                  <a:srgbClr val="C00000"/>
                </a:solidFill>
                <a:latin typeface="Arial Narrow" pitchFamily="34" charset="0"/>
              </a:rPr>
              <a:t>supstrata (drveta)</a:t>
            </a:r>
            <a:endParaRPr lang="en-US" sz="2800" b="1" dirty="0">
              <a:latin typeface="Arial Narrow" pitchFamily="34" charset="0"/>
            </a:endParaRPr>
          </a:p>
          <a:p>
            <a:pPr marL="0" lvl="0" indent="0" algn="just">
              <a:lnSpc>
                <a:spcPct val="110000"/>
              </a:lnSpc>
              <a:spcBef>
                <a:spcPts val="0"/>
              </a:spcBef>
              <a:buNone/>
            </a:pPr>
            <a:r>
              <a:rPr lang="sr-Latn-CS" sz="2800" dirty="0">
                <a:latin typeface="Arial Narrow" pitchFamily="34" charset="0"/>
              </a:rPr>
              <a:t>Gljive su aktivne u neutralnoj i slabo kiseloj </a:t>
            </a:r>
            <a:r>
              <a:rPr lang="sr-Latn-CS" sz="2800" dirty="0" smtClean="0">
                <a:latin typeface="Arial Narrow" pitchFamily="34" charset="0"/>
              </a:rPr>
              <a:t>sredini. Za </a:t>
            </a:r>
            <a:r>
              <a:rPr lang="sr-Latn-CS" sz="2800" dirty="0">
                <a:latin typeface="Arial Narrow" pitchFamily="34" charset="0"/>
              </a:rPr>
              <a:t>većinu gljiva  </a:t>
            </a:r>
            <a:r>
              <a:rPr lang="sr-Latn-CS" sz="2800" b="1" dirty="0">
                <a:latin typeface="Arial Narrow" pitchFamily="34" charset="0"/>
              </a:rPr>
              <a:t>pH</a:t>
            </a:r>
            <a:r>
              <a:rPr lang="sr-Latn-CS" sz="2800" dirty="0">
                <a:latin typeface="Arial Narrow" pitchFamily="34" charset="0"/>
              </a:rPr>
              <a:t> se kreće </a:t>
            </a:r>
            <a:r>
              <a:rPr lang="sr-Latn-CS" sz="2800" b="1" dirty="0" smtClean="0">
                <a:latin typeface="Arial Narrow" pitchFamily="34" charset="0"/>
              </a:rPr>
              <a:t>od </a:t>
            </a:r>
            <a:r>
              <a:rPr lang="sr-Latn-CS" sz="2800" b="1" dirty="0">
                <a:latin typeface="Arial Narrow" pitchFamily="34" charset="0"/>
              </a:rPr>
              <a:t>2 do 8,5</a:t>
            </a:r>
            <a:r>
              <a:rPr lang="sr-Latn-CS" sz="2800" dirty="0">
                <a:latin typeface="Arial Narrow" pitchFamily="34" charset="0"/>
              </a:rPr>
              <a:t>, sa </a:t>
            </a:r>
            <a:r>
              <a:rPr lang="sr-Latn-CS" sz="2800" b="1" dirty="0">
                <a:latin typeface="Arial Narrow" pitchFamily="34" charset="0"/>
              </a:rPr>
              <a:t>optimalnom </a:t>
            </a:r>
            <a:r>
              <a:rPr lang="sr-Latn-CS" sz="2800" dirty="0">
                <a:latin typeface="Arial Narrow" pitchFamily="34" charset="0"/>
              </a:rPr>
              <a:t>vrednošću </a:t>
            </a:r>
            <a:r>
              <a:rPr lang="sr-Latn-CS" sz="2800" b="1" dirty="0">
                <a:latin typeface="Arial Narrow" pitchFamily="34" charset="0"/>
              </a:rPr>
              <a:t>od 4 do 6</a:t>
            </a:r>
            <a:r>
              <a:rPr lang="sr-Latn-CS" sz="2800" dirty="0">
                <a:latin typeface="Arial Narrow" pitchFamily="34" charset="0"/>
              </a:rPr>
              <a:t>.</a:t>
            </a:r>
            <a:endParaRPr lang="en-US" sz="2800" dirty="0">
              <a:latin typeface="Arial Narrow" pitchFamily="34" charset="0"/>
            </a:endParaRPr>
          </a:p>
          <a:p>
            <a:pPr marL="0" indent="0" algn="just">
              <a:lnSpc>
                <a:spcPct val="110000"/>
              </a:lnSpc>
              <a:spcBef>
                <a:spcPts val="0"/>
              </a:spcBef>
              <a:buNone/>
            </a:pPr>
            <a:r>
              <a:rPr lang="sr-Latn-CS" sz="2800" dirty="0">
                <a:latin typeface="Arial Narrow" pitchFamily="34" charset="0"/>
              </a:rPr>
              <a:t> </a:t>
            </a:r>
            <a:endParaRPr lang="en-US" sz="2800" dirty="0">
              <a:latin typeface="Arial Narrow" pitchFamily="34" charset="0"/>
            </a:endParaRPr>
          </a:p>
          <a:p>
            <a:pPr marL="0" indent="0" algn="just">
              <a:lnSpc>
                <a:spcPct val="110000"/>
              </a:lnSpc>
              <a:spcBef>
                <a:spcPts val="0"/>
              </a:spcBef>
              <a:buNone/>
            </a:pPr>
            <a:r>
              <a:rPr lang="sr-Latn-CS" sz="2800" dirty="0">
                <a:latin typeface="Arial Narrow" pitchFamily="34" charset="0"/>
              </a:rPr>
              <a:t>	</a:t>
            </a:r>
            <a:r>
              <a:rPr lang="sr-Latn-CS" sz="2800" dirty="0" smtClean="0">
                <a:latin typeface="Arial Narrow" pitchFamily="34" charset="0"/>
              </a:rPr>
              <a:t>        1................................</a:t>
            </a:r>
            <a:r>
              <a:rPr lang="sr-Latn-CS" sz="2800" dirty="0">
                <a:latin typeface="Arial Narrow" pitchFamily="34" charset="0"/>
              </a:rPr>
              <a:t>7</a:t>
            </a:r>
            <a:r>
              <a:rPr lang="sr-Latn-CS" sz="2800" dirty="0" smtClean="0">
                <a:latin typeface="Arial Narrow" pitchFamily="34" charset="0"/>
              </a:rPr>
              <a:t>..................................</a:t>
            </a:r>
            <a:r>
              <a:rPr lang="sr-Latn-CS" sz="2800" dirty="0">
                <a:latin typeface="Arial Narrow" pitchFamily="34" charset="0"/>
              </a:rPr>
              <a:t>14</a:t>
            </a:r>
            <a:endParaRPr lang="en-US" sz="2800" dirty="0">
              <a:latin typeface="Arial Narrow" pitchFamily="34" charset="0"/>
            </a:endParaRPr>
          </a:p>
          <a:p>
            <a:pPr marL="0" indent="0" algn="just">
              <a:lnSpc>
                <a:spcPct val="110000"/>
              </a:lnSpc>
              <a:spcBef>
                <a:spcPts val="0"/>
              </a:spcBef>
              <a:buNone/>
            </a:pPr>
            <a:r>
              <a:rPr lang="sr-Latn-CS" sz="2800" dirty="0">
                <a:latin typeface="Arial Narrow" pitchFamily="34" charset="0"/>
              </a:rPr>
              <a:t>	kisela </a:t>
            </a:r>
            <a:r>
              <a:rPr lang="sr-Latn-CS" sz="2800" dirty="0" smtClean="0">
                <a:latin typeface="Arial Narrow" pitchFamily="34" charset="0"/>
              </a:rPr>
              <a:t>sredina          neutralna </a:t>
            </a:r>
            <a:r>
              <a:rPr lang="sr-Latn-CS" sz="2800" dirty="0">
                <a:latin typeface="Arial Narrow" pitchFamily="34" charset="0"/>
              </a:rPr>
              <a:t>sredina	</a:t>
            </a:r>
            <a:r>
              <a:rPr lang="sr-Latn-CS" sz="2800" dirty="0" smtClean="0">
                <a:latin typeface="Arial Narrow" pitchFamily="34" charset="0"/>
              </a:rPr>
              <a:t>bazna </a:t>
            </a:r>
            <a:r>
              <a:rPr lang="sr-Latn-CS" sz="2800" dirty="0">
                <a:latin typeface="Arial Narrow" pitchFamily="34" charset="0"/>
              </a:rPr>
              <a:t>sredina</a:t>
            </a:r>
            <a:endParaRPr lang="en-US" sz="2800" dirty="0">
              <a:latin typeface="Arial Narrow" pitchFamily="34" charset="0"/>
            </a:endParaRPr>
          </a:p>
          <a:p>
            <a:pPr marL="0" indent="0" algn="just">
              <a:lnSpc>
                <a:spcPct val="110000"/>
              </a:lnSpc>
              <a:spcBef>
                <a:spcPts val="0"/>
              </a:spcBef>
              <a:buNone/>
            </a:pPr>
            <a:r>
              <a:rPr lang="sr-Latn-CS" sz="2800" dirty="0">
                <a:latin typeface="Arial Narrow" pitchFamily="34" charset="0"/>
              </a:rPr>
              <a:t>		</a:t>
            </a:r>
            <a:endParaRPr lang="en-US" sz="2800" dirty="0">
              <a:latin typeface="Arial Narrow" pitchFamily="34" charset="0"/>
            </a:endParaRPr>
          </a:p>
          <a:p>
            <a:pPr marL="0" lvl="0" indent="0" algn="just">
              <a:lnSpc>
                <a:spcPct val="110000"/>
              </a:lnSpc>
              <a:spcBef>
                <a:spcPts val="0"/>
              </a:spcBef>
              <a:buNone/>
            </a:pPr>
            <a:r>
              <a:rPr lang="sr-Latn-CS" sz="2800" dirty="0">
                <a:latin typeface="Arial Narrow" pitchFamily="34" charset="0"/>
              </a:rPr>
              <a:t>Međutim, ovde se javlja nešto slično kao i kod vlažnosti - gljiva se može razvijati i na manje kiseloj podlozi, jer se </a:t>
            </a:r>
            <a:r>
              <a:rPr lang="sr-Latn-CS" sz="2800" b="1" dirty="0">
                <a:latin typeface="Arial Narrow" pitchFamily="34" charset="0"/>
              </a:rPr>
              <a:t>kiselost povećava usled razvoja gljive</a:t>
            </a:r>
            <a:r>
              <a:rPr lang="sr-Latn-CS" sz="2800" dirty="0">
                <a:latin typeface="Arial Narrow" pitchFamily="34" charset="0"/>
              </a:rPr>
              <a:t> (nastaju slobodne kiseline). </a:t>
            </a:r>
            <a:endParaRPr lang="en-US" sz="2800" dirty="0">
              <a:latin typeface="Arial Narrow" pitchFamily="34" charset="0"/>
            </a:endParaRPr>
          </a:p>
          <a:p>
            <a:pPr marL="0" lvl="0" indent="0" algn="just">
              <a:lnSpc>
                <a:spcPct val="110000"/>
              </a:lnSpc>
              <a:spcBef>
                <a:spcPts val="0"/>
              </a:spcBef>
              <a:buNone/>
            </a:pPr>
            <a:r>
              <a:rPr lang="sr-Latn-CS" sz="2800" dirty="0">
                <a:latin typeface="Arial Narrow" pitchFamily="34" charset="0"/>
              </a:rPr>
              <a:t>Ovako može doći i do </a:t>
            </a:r>
            <a:r>
              <a:rPr lang="sr-Latn-CS" sz="2800" b="1" dirty="0">
                <a:latin typeface="Arial Narrow" pitchFamily="34" charset="0"/>
              </a:rPr>
              <a:t>sukcesije vrsta</a:t>
            </a:r>
            <a:r>
              <a:rPr lang="sr-Latn-CS" sz="2800" dirty="0">
                <a:latin typeface="Arial Narrow" pitchFamily="34" charset="0"/>
              </a:rPr>
              <a:t>, odnosno do razvoja novih vrsta na već napadnutom drvetu (redosled sukcesije: vrsta koja se razvija na manje kiseloj podlozi stvara uslove za razvoj vrste kojoj je potrebna veća kiselost podloge).</a:t>
            </a:r>
            <a:endParaRPr lang="en-US" sz="2800" dirty="0">
              <a:latin typeface="Arial Narrow" pitchFamily="34" charset="0"/>
            </a:endParaRPr>
          </a:p>
          <a:p>
            <a:pPr marL="0" lvl="0" indent="0" algn="just">
              <a:spcBef>
                <a:spcPts val="0"/>
              </a:spcBef>
              <a:buNone/>
            </a:pPr>
            <a:endParaRPr lang="sr-Latn-CS" sz="2800" dirty="0" smtClean="0">
              <a:latin typeface="Arial Narrow"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spcBef>
                <a:spcPts val="0"/>
              </a:spcBef>
              <a:buNone/>
            </a:pPr>
            <a:r>
              <a:rPr lang="sr-Latn-RS" sz="2800" b="1" dirty="0" smtClean="0">
                <a:solidFill>
                  <a:srgbClr val="C00000"/>
                </a:solidFill>
                <a:latin typeface="Arial Narrow" pitchFamily="34" charset="0"/>
              </a:rPr>
              <a:t>VI  Zračenje i električna struja</a:t>
            </a:r>
            <a:endParaRPr lang="sr-Latn-RS" sz="2800" dirty="0" smtClean="0">
              <a:solidFill>
                <a:srgbClr val="C00000"/>
              </a:solidFill>
              <a:latin typeface="Arial Narrow" pitchFamily="34" charset="0"/>
            </a:endParaRPr>
          </a:p>
          <a:p>
            <a:pPr marL="0" lvl="0" indent="0" algn="just">
              <a:spcBef>
                <a:spcPts val="0"/>
              </a:spcBef>
              <a:buNone/>
            </a:pPr>
            <a:r>
              <a:rPr lang="sr-Latn-CS" sz="2600" b="1" dirty="0">
                <a:latin typeface="Arial Narrow" pitchFamily="34" charset="0"/>
              </a:rPr>
              <a:t>IC</a:t>
            </a:r>
            <a:r>
              <a:rPr lang="sr-Latn-CS" sz="2600" dirty="0">
                <a:latin typeface="Arial Narrow" pitchFamily="34" charset="0"/>
              </a:rPr>
              <a:t> zraci sunčevog spektra deluju indirektno povećavajući temperaturu podloge do granice koja je nepovoljna za razvoj gljiva;</a:t>
            </a:r>
            <a:endParaRPr lang="en-US" sz="2600" dirty="0">
              <a:latin typeface="Arial Narrow" pitchFamily="34" charset="0"/>
            </a:endParaRPr>
          </a:p>
          <a:p>
            <a:pPr marL="0" lvl="0" indent="0" algn="just">
              <a:spcBef>
                <a:spcPts val="0"/>
              </a:spcBef>
              <a:buNone/>
            </a:pPr>
            <a:r>
              <a:rPr lang="sr-Latn-CS" sz="2600" b="1" dirty="0">
                <a:latin typeface="Arial Narrow" pitchFamily="34" charset="0"/>
              </a:rPr>
              <a:t>UV</a:t>
            </a:r>
            <a:r>
              <a:rPr lang="sr-Latn-CS" sz="2600" dirty="0">
                <a:latin typeface="Arial Narrow" pitchFamily="34" charset="0"/>
              </a:rPr>
              <a:t> zraci isto nepovoljno </a:t>
            </a:r>
            <a:r>
              <a:rPr lang="sr-Latn-CS" sz="2600" dirty="0" smtClean="0">
                <a:latin typeface="Arial Narrow" pitchFamily="34" charset="0"/>
              </a:rPr>
              <a:t>deluju pri duž.talasa 240 – 365</a:t>
            </a:r>
            <a:r>
              <a:rPr lang="el-GR" sz="2600" dirty="0" smtClean="0">
                <a:latin typeface="Calibri"/>
                <a:cs typeface="Calibri"/>
              </a:rPr>
              <a:t>μ</a:t>
            </a:r>
            <a:r>
              <a:rPr lang="sr-Latn-RS" sz="2600" dirty="0" smtClean="0">
                <a:latin typeface="Calibri"/>
                <a:cs typeface="Calibri"/>
              </a:rPr>
              <a:t>m</a:t>
            </a:r>
            <a:r>
              <a:rPr lang="sr-Latn-CS" sz="2600" dirty="0" smtClean="0">
                <a:latin typeface="Arial Narrow" pitchFamily="34" charset="0"/>
              </a:rPr>
              <a:t>;</a:t>
            </a:r>
            <a:endParaRPr lang="en-US" sz="2600" dirty="0">
              <a:latin typeface="Arial Narrow" pitchFamily="34" charset="0"/>
            </a:endParaRPr>
          </a:p>
          <a:p>
            <a:pPr marL="0" lvl="0" indent="0" algn="just">
              <a:spcBef>
                <a:spcPts val="0"/>
              </a:spcBef>
              <a:buNone/>
            </a:pPr>
            <a:r>
              <a:rPr lang="sr-Latn-CS" sz="2600" dirty="0" smtClean="0">
                <a:latin typeface="Arial Narrow" pitchFamily="34" charset="0"/>
              </a:rPr>
              <a:t>Uticaj </a:t>
            </a:r>
            <a:r>
              <a:rPr lang="sr-Latn-CS" sz="2600" b="1" dirty="0">
                <a:latin typeface="Arial Narrow" pitchFamily="34" charset="0"/>
              </a:rPr>
              <a:t>rendgenskih</a:t>
            </a:r>
            <a:r>
              <a:rPr lang="sr-Latn-CS" sz="2600" dirty="0">
                <a:latin typeface="Arial Narrow" pitchFamily="34" charset="0"/>
              </a:rPr>
              <a:t> zraka, </a:t>
            </a:r>
            <a:r>
              <a:rPr lang="sr-Latn-CS" sz="2600" b="1" dirty="0">
                <a:latin typeface="Arial Narrow" pitchFamily="34" charset="0"/>
              </a:rPr>
              <a:t>radioaktivnih</a:t>
            </a:r>
            <a:r>
              <a:rPr lang="sr-Latn-CS" sz="2600" dirty="0">
                <a:latin typeface="Arial Narrow" pitchFamily="34" charset="0"/>
              </a:rPr>
              <a:t> zraka i </a:t>
            </a:r>
            <a:r>
              <a:rPr lang="sr-Latn-CS" sz="2600" b="1" dirty="0">
                <a:latin typeface="Arial Narrow" pitchFamily="34" charset="0"/>
              </a:rPr>
              <a:t>električne struje</a:t>
            </a:r>
            <a:r>
              <a:rPr lang="sr-Latn-CS" sz="2600" dirty="0">
                <a:latin typeface="Arial Narrow" pitchFamily="34" charset="0"/>
              </a:rPr>
              <a:t> nisu dovoljno ispitani (struja visokog napona stimuliše porast micelije nekih vrsta; sa druge strane -  kada se kroz drvo pušta struja, usled velikog otpora koje ono stvara, dolazi do zagrevanja drveta, a zbog elektrolize javljaju se razne toksične materije, poremećaj strukture ćelija i plazmoliza.</a:t>
            </a:r>
            <a:endParaRPr lang="en-US" sz="2600" dirty="0">
              <a:latin typeface="Arial Narrow" pitchFamily="34" charset="0"/>
            </a:endParaRPr>
          </a:p>
          <a:p>
            <a:pPr marL="0" indent="0" algn="just">
              <a:spcBef>
                <a:spcPts val="0"/>
              </a:spcBef>
              <a:buNone/>
            </a:pPr>
            <a:endParaRPr lang="en-US" sz="2800" dirty="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
          </a:xfrm>
        </p:spPr>
        <p:txBody>
          <a:bodyPr>
            <a:normAutofit/>
          </a:bodyPr>
          <a:lstStyle/>
          <a:p>
            <a:r>
              <a:rPr lang="sr-Latn-RS" sz="3200" b="1" dirty="0" smtClean="0">
                <a:latin typeface="Arial Narrow" pitchFamily="34" charset="0"/>
              </a:rPr>
              <a:t>1. FAZE TRULEŽI</a:t>
            </a:r>
            <a:endParaRPr lang="en-US" sz="3200" b="1" dirty="0">
              <a:latin typeface="Arial Narrow" pitchFamily="34" charset="0"/>
            </a:endParaRPr>
          </a:p>
        </p:txBody>
      </p:sp>
      <p:sp>
        <p:nvSpPr>
          <p:cNvPr id="3" name="Content Placeholder 2"/>
          <p:cNvSpPr>
            <a:spLocks noGrp="1"/>
          </p:cNvSpPr>
          <p:nvPr>
            <p:ph idx="1"/>
          </p:nvPr>
        </p:nvSpPr>
        <p:spPr>
          <a:xfrm>
            <a:off x="0" y="762000"/>
            <a:ext cx="9144000" cy="6096000"/>
          </a:xfrm>
        </p:spPr>
        <p:txBody>
          <a:bodyPr>
            <a:noAutofit/>
          </a:bodyPr>
          <a:lstStyle/>
          <a:p>
            <a:pPr marL="0" indent="0" algn="just">
              <a:spcBef>
                <a:spcPts val="0"/>
              </a:spcBef>
              <a:buNone/>
            </a:pPr>
            <a:r>
              <a:rPr lang="sr-Latn-RS" sz="2800" b="1" u="sng" dirty="0" smtClean="0">
                <a:latin typeface="Arial Narrow" pitchFamily="34" charset="0"/>
              </a:rPr>
              <a:t>I Prikrivena ili nevidljiva faza</a:t>
            </a:r>
            <a:r>
              <a:rPr lang="sr-Latn-RS" sz="2800" dirty="0" smtClean="0">
                <a:latin typeface="Arial Narrow" pitchFamily="34" charset="0"/>
              </a:rPr>
              <a:t> je početak truljenja drveta u kome </a:t>
            </a:r>
            <a:r>
              <a:rPr lang="sr-Latn-RS" sz="2800" u="sng" dirty="0" smtClean="0">
                <a:latin typeface="Arial Narrow" pitchFamily="34" charset="0"/>
              </a:rPr>
              <a:t>ne dolazi do bitnijih promena boje i strukture</a:t>
            </a:r>
            <a:r>
              <a:rPr lang="sr-Latn-RS" sz="2800" dirty="0" smtClean="0">
                <a:latin typeface="Arial Narrow" pitchFamily="34" charset="0"/>
              </a:rPr>
              <a:t>. Jedini dokaz da je drvo napadnuto je prisustvo hifa, naročito u sržnim zracima.  U ovoj fazi hife rastu i po nekoliko desetina cm. Ova faza je značajna kod vrsta gljiva koje nastavljaju razvoj i u drvetu koje se prerađuje do gotovih proizvoda ili delova proizvoda. </a:t>
            </a:r>
          </a:p>
          <a:p>
            <a:pPr marL="0" indent="0" algn="just">
              <a:spcBef>
                <a:spcPts val="0"/>
              </a:spcBef>
              <a:buNone/>
            </a:pPr>
            <a:endParaRPr lang="sr-Latn-RS" sz="2800" dirty="0">
              <a:latin typeface="Arial Narrow" pitchFamily="34" charset="0"/>
            </a:endParaRPr>
          </a:p>
          <a:p>
            <a:pPr marL="0" indent="0" algn="just">
              <a:spcBef>
                <a:spcPts val="0"/>
              </a:spcBef>
              <a:buNone/>
            </a:pPr>
            <a:r>
              <a:rPr lang="sr-Latn-RS" sz="2800" b="1" u="sng" dirty="0" smtClean="0">
                <a:latin typeface="Arial Narrow" pitchFamily="34" charset="0"/>
              </a:rPr>
              <a:t>II Početna faza</a:t>
            </a:r>
            <a:r>
              <a:rPr lang="sr-Latn-RS" sz="2800" dirty="0" smtClean="0">
                <a:latin typeface="Arial Narrow" pitchFamily="34" charset="0"/>
              </a:rPr>
              <a:t> je nastavak prikrivene faze, gde </a:t>
            </a:r>
            <a:r>
              <a:rPr lang="sr-Latn-RS" sz="2800" u="sng" dirty="0" smtClean="0">
                <a:latin typeface="Arial Narrow" pitchFamily="34" charset="0"/>
              </a:rPr>
              <a:t>dolazi do promene boje</a:t>
            </a:r>
            <a:r>
              <a:rPr lang="sr-Latn-RS" sz="2800" dirty="0" smtClean="0">
                <a:latin typeface="Arial Narrow" pitchFamily="34" charset="0"/>
              </a:rPr>
              <a:t>, naročito lišćarskih vrsta drveta, pa je upotreba takvog drveta ograničena, a za građevinske konstrukcije ne sme da se koristi. Na mikroskopskim preparatima se tada uočavaju ne samo hife, već i anatomske promene zidova ćelija.</a:t>
            </a:r>
          </a:p>
          <a:p>
            <a:pPr marL="0" indent="0" algn="just">
              <a:spcBef>
                <a:spcPts val="0"/>
              </a:spcBef>
              <a:buNone/>
            </a:pPr>
            <a:endParaRPr lang="sr-Latn-R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52800"/>
            <a:ext cx="9144000" cy="2438400"/>
          </a:xfrm>
        </p:spPr>
        <p:txBody>
          <a:bodyPr>
            <a:normAutofit/>
          </a:bodyPr>
          <a:lstStyle/>
          <a:p>
            <a:pPr marL="0" indent="0" algn="just">
              <a:spcBef>
                <a:spcPts val="0"/>
              </a:spcBef>
              <a:buNone/>
            </a:pPr>
            <a:r>
              <a:rPr lang="sr-Latn-RS" sz="2800" b="1" u="sng" dirty="0" smtClean="0">
                <a:latin typeface="Arial Narrow" pitchFamily="34" charset="0"/>
              </a:rPr>
              <a:t>IV Završna faza</a:t>
            </a:r>
            <a:r>
              <a:rPr lang="sr-Latn-RS" sz="2800" b="1" dirty="0" smtClean="0">
                <a:latin typeface="Arial Narrow" pitchFamily="34" charset="0"/>
              </a:rPr>
              <a:t> </a:t>
            </a:r>
            <a:r>
              <a:rPr lang="sr-Latn-RS" sz="2800" dirty="0" smtClean="0">
                <a:latin typeface="Arial Narrow" pitchFamily="34" charset="0"/>
              </a:rPr>
              <a:t>je poslednja </a:t>
            </a:r>
            <a:r>
              <a:rPr lang="sr-Latn-RS" sz="2800" dirty="0" smtClean="0">
                <a:latin typeface="Arial Narrow" pitchFamily="34" charset="0"/>
              </a:rPr>
              <a:t>i predstavlja </a:t>
            </a:r>
            <a:r>
              <a:rPr lang="sr-Latn-RS" sz="2800" u="sng" dirty="0" smtClean="0">
                <a:latin typeface="Arial Narrow" pitchFamily="34" charset="0"/>
              </a:rPr>
              <a:t>stanje potpune razloženosti drveta.</a:t>
            </a:r>
            <a:r>
              <a:rPr lang="sr-Latn-RS" sz="2800" dirty="0" smtClean="0">
                <a:latin typeface="Arial Narrow" pitchFamily="34" charset="0"/>
              </a:rPr>
              <a:t> </a:t>
            </a:r>
            <a:r>
              <a:rPr lang="sr-Latn-RS" sz="2800" dirty="0">
                <a:latin typeface="Arial Narrow" pitchFamily="34" charset="0"/>
              </a:rPr>
              <a:t>P</a:t>
            </a:r>
            <a:r>
              <a:rPr lang="sr-Latn-RS" sz="2800" dirty="0" smtClean="0">
                <a:latin typeface="Arial Narrow" pitchFamily="34" charset="0"/>
              </a:rPr>
              <a:t>rvobitna struktura se teško zapaža jer je drvo trošno, u stanju raspadanja, a to znači da je neupotrebljivo. Na kraju ove faze prestaje i aktivnost gljiva zbog iskorišćenosti hranljivih materija.</a:t>
            </a:r>
            <a:endParaRPr lang="en-US" sz="2800" dirty="0">
              <a:latin typeface="Arial Narrow" pitchFamily="34" charset="0"/>
            </a:endParaRPr>
          </a:p>
        </p:txBody>
      </p:sp>
      <p:sp>
        <p:nvSpPr>
          <p:cNvPr id="4" name="Rectangle 3"/>
          <p:cNvSpPr/>
          <p:nvPr/>
        </p:nvSpPr>
        <p:spPr>
          <a:xfrm>
            <a:off x="0" y="152400"/>
            <a:ext cx="9144000" cy="2677656"/>
          </a:xfrm>
          <a:prstGeom prst="rect">
            <a:avLst/>
          </a:prstGeom>
        </p:spPr>
        <p:txBody>
          <a:bodyPr wrap="square">
            <a:spAutoFit/>
          </a:bodyPr>
          <a:lstStyle/>
          <a:p>
            <a:pPr algn="just"/>
            <a:r>
              <a:rPr lang="sr-Latn-RS" sz="2800" b="1" u="sng" dirty="0" smtClean="0">
                <a:latin typeface="Arial Narrow" pitchFamily="34" charset="0"/>
              </a:rPr>
              <a:t>III Odmakla faza</a:t>
            </a:r>
            <a:r>
              <a:rPr lang="sr-Latn-RS" sz="2800" b="1" dirty="0" smtClean="0">
                <a:latin typeface="Arial Narrow" pitchFamily="34" charset="0"/>
              </a:rPr>
              <a:t> </a:t>
            </a:r>
            <a:r>
              <a:rPr lang="sr-Latn-RS" sz="2800" dirty="0" smtClean="0">
                <a:latin typeface="Arial Narrow" pitchFamily="34" charset="0"/>
              </a:rPr>
              <a:t>je</a:t>
            </a:r>
            <a:r>
              <a:rPr lang="sr-Latn-RS" sz="2800" b="1" dirty="0" smtClean="0">
                <a:latin typeface="Arial Narrow" pitchFamily="34" charset="0"/>
              </a:rPr>
              <a:t> </a:t>
            </a:r>
            <a:r>
              <a:rPr lang="sr-Latn-RS" sz="2800" u="sng" dirty="0" smtClean="0">
                <a:latin typeface="Arial Narrow" pitchFamily="34" charset="0"/>
              </a:rPr>
              <a:t>sa jasno vidljivim promenama  boje, teksture i strukture </a:t>
            </a:r>
            <a:r>
              <a:rPr lang="sr-Latn-RS" sz="2800" dirty="0" smtClean="0">
                <a:latin typeface="Arial Narrow" pitchFamily="34" charset="0"/>
              </a:rPr>
              <a:t> drveta pa se može utvrditi vrsta truleži po boji i pravcu razlaganja, a </a:t>
            </a:r>
            <a:r>
              <a:rPr lang="sr-Latn-RS" sz="2800" u="sng" dirty="0" smtClean="0">
                <a:latin typeface="Arial Narrow" pitchFamily="34" charset="0"/>
              </a:rPr>
              <a:t>na kraju faze dolazi do formiranja plodonosnih tela</a:t>
            </a:r>
            <a:r>
              <a:rPr lang="sr-Latn-RS" sz="2800" dirty="0" smtClean="0">
                <a:latin typeface="Arial Narrow" pitchFamily="34" charset="0"/>
              </a:rPr>
              <a:t>, tako da se može odrediti i vrsta gljive. Takvo drvo se delimično može upotrebiti za hemijsku preradu i kao ogrevno ali sa umanjenom toplotnom vrednošću.</a:t>
            </a:r>
            <a:endParaRPr lang="en-US" sz="2800" dirty="0">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sr-Latn-RS" sz="3200" b="1" dirty="0" smtClean="0">
                <a:latin typeface="Arial Narrow" pitchFamily="34" charset="0"/>
              </a:rPr>
              <a:t>2. Metode dijagnoze truleži</a:t>
            </a:r>
            <a:endParaRPr lang="en-US" sz="3200" b="1" dirty="0">
              <a:latin typeface="Arial Narrow" pitchFamily="34" charset="0"/>
            </a:endParaRPr>
          </a:p>
        </p:txBody>
      </p:sp>
      <p:sp>
        <p:nvSpPr>
          <p:cNvPr id="3" name="Content Placeholder 2"/>
          <p:cNvSpPr>
            <a:spLocks noGrp="1"/>
          </p:cNvSpPr>
          <p:nvPr>
            <p:ph idx="1"/>
          </p:nvPr>
        </p:nvSpPr>
        <p:spPr>
          <a:xfrm>
            <a:off x="0" y="762000"/>
            <a:ext cx="9144000" cy="6096000"/>
          </a:xfrm>
        </p:spPr>
        <p:txBody>
          <a:bodyPr>
            <a:normAutofit fontScale="92500"/>
          </a:bodyPr>
          <a:lstStyle/>
          <a:p>
            <a:pPr marL="0" lvl="0" indent="0" algn="just">
              <a:spcBef>
                <a:spcPts val="0"/>
              </a:spcBef>
              <a:buNone/>
            </a:pPr>
            <a:r>
              <a:rPr lang="sr-Latn-RS" sz="2800" b="1" u="sng" dirty="0" smtClean="0">
                <a:latin typeface="Arial Narrow" pitchFamily="34" charset="0"/>
              </a:rPr>
              <a:t>I Promena boje drveta</a:t>
            </a:r>
            <a:r>
              <a:rPr lang="sr-Latn-RS" sz="2800" b="1" dirty="0" smtClean="0">
                <a:latin typeface="Arial Narrow" pitchFamily="34" charset="0"/>
              </a:rPr>
              <a:t> </a:t>
            </a:r>
            <a:r>
              <a:rPr lang="sr-Latn-RS" sz="2800" dirty="0" smtClean="0">
                <a:latin typeface="Arial Narrow" pitchFamily="34" charset="0"/>
              </a:rPr>
              <a:t>je vizuelna (okularna) metoda koja je jako nepouzdana. Boja drveta se može menjati i pod uticajem atmosferilija, svetlosti, visoke temperature, hemijskih agenasa, oksidacije sokova pri mehaničkoj obradi, hidrotermičke obrade, mehaničkih povreda kod stabala. Drugo,</a:t>
            </a:r>
            <a:r>
              <a:rPr lang="sr-Latn-CS" sz="2800" dirty="0" smtClean="0">
                <a:latin typeface="Arial Narrow" pitchFamily="34" charset="0"/>
              </a:rPr>
              <a:t> potrebno je </a:t>
            </a:r>
            <a:r>
              <a:rPr lang="sr-Latn-CS" sz="2800" dirty="0">
                <a:latin typeface="Arial Narrow" pitchFamily="34" charset="0"/>
              </a:rPr>
              <a:t>znati ne samo pravi ton boje </a:t>
            </a:r>
            <a:r>
              <a:rPr lang="sr-Latn-CS" sz="2800" dirty="0" smtClean="0">
                <a:latin typeface="Arial Narrow" pitchFamily="34" charset="0"/>
              </a:rPr>
              <a:t>svakog zdravog </a:t>
            </a:r>
            <a:r>
              <a:rPr lang="sr-Latn-CS" sz="2800" dirty="0">
                <a:latin typeface="Arial Narrow" pitchFamily="34" charset="0"/>
              </a:rPr>
              <a:t>drveta, nego i boju koju izaziva svaka vrsta gljive na svakoj vrsti drveta</a:t>
            </a:r>
            <a:r>
              <a:rPr lang="sr-Latn-CS" sz="2800" dirty="0" smtClean="0">
                <a:latin typeface="Arial Narrow" pitchFamily="34" charset="0"/>
              </a:rPr>
              <a:t>.</a:t>
            </a:r>
          </a:p>
          <a:p>
            <a:pPr marL="0" lvl="0" indent="0" algn="just">
              <a:spcBef>
                <a:spcPts val="0"/>
              </a:spcBef>
              <a:buNone/>
            </a:pPr>
            <a:endParaRPr lang="sr-Latn-CS" sz="2800" dirty="0">
              <a:latin typeface="Arial Narrow" pitchFamily="34" charset="0"/>
            </a:endParaRPr>
          </a:p>
          <a:p>
            <a:pPr marL="0" lvl="0" indent="0" algn="just">
              <a:spcBef>
                <a:spcPts val="0"/>
              </a:spcBef>
              <a:buNone/>
            </a:pPr>
            <a:r>
              <a:rPr lang="sr-Latn-CS" sz="2800" b="1" u="sng" dirty="0" smtClean="0">
                <a:latin typeface="Arial Narrow" pitchFamily="34" charset="0"/>
              </a:rPr>
              <a:t>II Makrohemijske reakcije</a:t>
            </a:r>
            <a:r>
              <a:rPr lang="sr-Latn-CS" sz="2800" dirty="0" smtClean="0">
                <a:latin typeface="Arial Narrow" pitchFamily="34" charset="0"/>
              </a:rPr>
              <a:t> je vizuelna ocena promene boje drveta ili boje ekstrakta koji se dobija potapanjem drveta u vodu, tretiranim hemijskim reagensima. Od reagenasa se najčešće koristi: </a:t>
            </a:r>
            <a:r>
              <a:rPr lang="sr-Latn-CS" sz="2800" u="sng" dirty="0" smtClean="0">
                <a:latin typeface="Arial Narrow" pitchFamily="34" charset="0"/>
              </a:rPr>
              <a:t>Felingov rastvor, Nesslerov rastvor, srebro nitrat</a:t>
            </a:r>
            <a:r>
              <a:rPr lang="sr-Latn-CS" sz="2800" dirty="0" smtClean="0">
                <a:latin typeface="Arial Narrow" pitchFamily="34" charset="0"/>
              </a:rPr>
              <a:t>, a mogu da se koriste i Bialov, Tolensov, Denigesov. Boja taloga i rastvora zavise od vrste reagensa, a intenzitet boje od stepena destrukcije drveta i količine slobodnih šećera koji reaguju i stvaraju organo-mineralne taloge. U tabeli 1 je prikazano stanje drveta određeno makrohemijskim reakcijama:</a:t>
            </a:r>
            <a:endParaRPr lang="en-US" sz="2800" dirty="0">
              <a:latin typeface="Arial Narrow" pitchFamily="34" charset="0"/>
            </a:endParaRPr>
          </a:p>
          <a:p>
            <a:pPr marL="0" indent="0" algn="just">
              <a:spcBef>
                <a:spcPts val="0"/>
              </a:spcBef>
              <a:buNone/>
            </a:pPr>
            <a:endParaRPr lang="en-US" sz="2800" b="1" u="sng" dirty="0">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52401"/>
          <a:ext cx="8839200" cy="3081515"/>
        </p:xfrm>
        <a:graphic>
          <a:graphicData uri="http://schemas.openxmlformats.org/drawingml/2006/table">
            <a:tbl>
              <a:tblPr firstRow="1" bandRow="1">
                <a:tableStyleId>{F2DE63D5-997A-4646-A377-4702673A728D}</a:tableStyleId>
              </a:tblPr>
              <a:tblGrid>
                <a:gridCol w="982133"/>
                <a:gridCol w="982133"/>
                <a:gridCol w="982133"/>
                <a:gridCol w="1964267"/>
                <a:gridCol w="1964267"/>
                <a:gridCol w="1964267"/>
              </a:tblGrid>
              <a:tr h="798970">
                <a:tc>
                  <a:txBody>
                    <a:bodyPr/>
                    <a:lstStyle/>
                    <a:p>
                      <a:pPr algn="ctr" fontAlgn="ctr"/>
                      <a:r>
                        <a:rPr lang="en-US" sz="1800" u="none" strike="noStrike" dirty="0" err="1">
                          <a:solidFill>
                            <a:schemeClr val="tx1"/>
                          </a:solidFill>
                          <a:latin typeface="Arial Narrow" pitchFamily="34" charset="0"/>
                        </a:rPr>
                        <a:t>Vrsta</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reagensa</a:t>
                      </a:r>
                      <a:endParaRPr lang="en-US" sz="1800" b="1" i="0" u="none" strike="noStrike" dirty="0">
                        <a:solidFill>
                          <a:schemeClr val="tx1"/>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1" i="0" u="none" strike="noStrike" dirty="0">
                        <a:solidFill>
                          <a:schemeClr val="tx1"/>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chemeClr val="tx1"/>
                        </a:solidFill>
                        <a:latin typeface="Arial Narrow"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err="1">
                          <a:solidFill>
                            <a:schemeClr val="tx1"/>
                          </a:solidFill>
                          <a:latin typeface="Arial Narrow" pitchFamily="34" charset="0"/>
                        </a:rPr>
                        <a:t>dobijene</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boje</a:t>
                      </a:r>
                      <a:r>
                        <a:rPr lang="en-US" sz="1800" u="none" strike="noStrike" dirty="0">
                          <a:solidFill>
                            <a:schemeClr val="tx1"/>
                          </a:solidFill>
                          <a:latin typeface="Arial Narrow" pitchFamily="34" charset="0"/>
                        </a:rPr>
                        <a:t> </a:t>
                      </a:r>
                      <a:r>
                        <a:rPr lang="sr-Latn-RS" sz="1800" u="none" strike="noStrike" dirty="0" smtClean="0">
                          <a:solidFill>
                            <a:schemeClr val="tx1"/>
                          </a:solidFill>
                          <a:latin typeface="Arial Narrow" pitchFamily="34" charset="0"/>
                        </a:rPr>
                        <a:t>kod </a:t>
                      </a:r>
                      <a:r>
                        <a:rPr lang="en-US" sz="1800" u="none" strike="noStrike" dirty="0" err="1" smtClean="0">
                          <a:solidFill>
                            <a:schemeClr val="tx1"/>
                          </a:solidFill>
                          <a:latin typeface="Arial Narrow" pitchFamily="34" charset="0"/>
                        </a:rPr>
                        <a:t>zdravog</a:t>
                      </a:r>
                      <a:r>
                        <a:rPr lang="en-US" sz="1800" u="none" strike="noStrike" dirty="0" smtClean="0">
                          <a:solidFill>
                            <a:schemeClr val="tx1"/>
                          </a:solidFill>
                          <a:latin typeface="Arial Narrow" pitchFamily="34" charset="0"/>
                        </a:rPr>
                        <a:t> </a:t>
                      </a:r>
                      <a:r>
                        <a:rPr lang="en-US" sz="1800" u="none" strike="noStrike" dirty="0" err="1">
                          <a:solidFill>
                            <a:schemeClr val="tx1"/>
                          </a:solidFill>
                          <a:latin typeface="Arial Narrow" pitchFamily="34" charset="0"/>
                        </a:rPr>
                        <a:t>drveta</a:t>
                      </a:r>
                      <a:endParaRPr lang="en-US" sz="1800" b="1" i="0" u="none" strike="noStrike" dirty="0">
                        <a:solidFill>
                          <a:schemeClr val="tx1"/>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err="1">
                          <a:solidFill>
                            <a:schemeClr val="tx1"/>
                          </a:solidFill>
                          <a:latin typeface="Arial Narrow" pitchFamily="34" charset="0"/>
                        </a:rPr>
                        <a:t>dobijene</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boje</a:t>
                      </a:r>
                      <a:r>
                        <a:rPr lang="en-US" sz="1800" u="none" strike="noStrike" dirty="0">
                          <a:solidFill>
                            <a:schemeClr val="tx1"/>
                          </a:solidFill>
                          <a:latin typeface="Arial Narrow" pitchFamily="34" charset="0"/>
                        </a:rPr>
                        <a:t> </a:t>
                      </a:r>
                      <a:r>
                        <a:rPr lang="sr-Latn-RS" sz="1800" u="none" strike="noStrike" dirty="0" smtClean="0">
                          <a:solidFill>
                            <a:schemeClr val="tx1"/>
                          </a:solidFill>
                          <a:latin typeface="Arial Narrow" pitchFamily="34" charset="0"/>
                        </a:rPr>
                        <a:t>kod</a:t>
                      </a:r>
                      <a:r>
                        <a:rPr lang="en-US" sz="1800" u="none" strike="noStrike" dirty="0" smtClean="0">
                          <a:solidFill>
                            <a:schemeClr val="tx1"/>
                          </a:solidFill>
                          <a:latin typeface="Arial Narrow" pitchFamily="34" charset="0"/>
                        </a:rPr>
                        <a:t> </a:t>
                      </a:r>
                      <a:r>
                        <a:rPr lang="en-US" sz="1800" u="none" strike="noStrike" dirty="0" err="1">
                          <a:solidFill>
                            <a:schemeClr val="tx1"/>
                          </a:solidFill>
                          <a:latin typeface="Arial Narrow" pitchFamily="34" charset="0"/>
                        </a:rPr>
                        <a:t>drveta</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iz</a:t>
                      </a:r>
                      <a:r>
                        <a:rPr lang="en-US" sz="1800" u="none" strike="noStrike" dirty="0">
                          <a:solidFill>
                            <a:schemeClr val="tx1"/>
                          </a:solidFill>
                          <a:latin typeface="Arial Narrow" pitchFamily="34" charset="0"/>
                        </a:rPr>
                        <a:t> </a:t>
                      </a:r>
                      <a:r>
                        <a:rPr lang="en-US" sz="1800" u="none" strike="noStrike" dirty="0" err="1" smtClean="0">
                          <a:solidFill>
                            <a:schemeClr val="tx1"/>
                          </a:solidFill>
                          <a:latin typeface="Arial Narrow" pitchFamily="34" charset="0"/>
                        </a:rPr>
                        <a:t>počet</a:t>
                      </a:r>
                      <a:r>
                        <a:rPr lang="sr-Latn-RS" sz="1800" u="none" strike="noStrike" dirty="0" smtClean="0">
                          <a:solidFill>
                            <a:schemeClr val="tx1"/>
                          </a:solidFill>
                          <a:latin typeface="Arial Narrow" pitchFamily="34" charset="0"/>
                        </a:rPr>
                        <a:t>ne</a:t>
                      </a:r>
                      <a:r>
                        <a:rPr lang="sr-Latn-RS" sz="1800" u="none" strike="noStrike" baseline="0" dirty="0" smtClean="0">
                          <a:solidFill>
                            <a:schemeClr val="tx1"/>
                          </a:solidFill>
                          <a:latin typeface="Arial Narrow" pitchFamily="34" charset="0"/>
                        </a:rPr>
                        <a:t> </a:t>
                      </a:r>
                      <a:r>
                        <a:rPr lang="en-US" sz="1800" u="none" strike="noStrike" dirty="0" err="1" smtClean="0">
                          <a:solidFill>
                            <a:schemeClr val="tx1"/>
                          </a:solidFill>
                          <a:latin typeface="Arial Narrow" pitchFamily="34" charset="0"/>
                        </a:rPr>
                        <a:t>faz</a:t>
                      </a:r>
                      <a:r>
                        <a:rPr lang="sr-Latn-RS" sz="1800" u="none" strike="noStrike" dirty="0" smtClean="0">
                          <a:solidFill>
                            <a:schemeClr val="tx1"/>
                          </a:solidFill>
                          <a:latin typeface="Arial Narrow" pitchFamily="34" charset="0"/>
                        </a:rPr>
                        <a:t>e</a:t>
                      </a:r>
                      <a:r>
                        <a:rPr lang="en-US" sz="1800" u="none" strike="noStrike" dirty="0" smtClean="0">
                          <a:solidFill>
                            <a:schemeClr val="tx1"/>
                          </a:solidFill>
                          <a:latin typeface="Arial Narrow" pitchFamily="34" charset="0"/>
                        </a:rPr>
                        <a:t> </a:t>
                      </a:r>
                      <a:r>
                        <a:rPr lang="en-US" sz="1800" u="none" strike="noStrike" dirty="0" err="1">
                          <a:solidFill>
                            <a:schemeClr val="tx1"/>
                          </a:solidFill>
                          <a:latin typeface="Arial Narrow" pitchFamily="34" charset="0"/>
                        </a:rPr>
                        <a:t>truljenja</a:t>
                      </a:r>
                      <a:endParaRPr lang="en-US" sz="1800" b="1" i="0" u="none" strike="noStrike" dirty="0">
                        <a:solidFill>
                          <a:schemeClr val="tx1"/>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err="1">
                          <a:solidFill>
                            <a:schemeClr val="tx1"/>
                          </a:solidFill>
                          <a:latin typeface="Arial Narrow" pitchFamily="34" charset="0"/>
                        </a:rPr>
                        <a:t>dobijene</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boje</a:t>
                      </a:r>
                      <a:r>
                        <a:rPr lang="en-US" sz="1800" u="none" strike="noStrike" dirty="0">
                          <a:solidFill>
                            <a:schemeClr val="tx1"/>
                          </a:solidFill>
                          <a:latin typeface="Arial Narrow" pitchFamily="34" charset="0"/>
                        </a:rPr>
                        <a:t>  </a:t>
                      </a:r>
                      <a:r>
                        <a:rPr lang="sr-Latn-RS" sz="1800" u="none" strike="noStrike" dirty="0" smtClean="0">
                          <a:solidFill>
                            <a:schemeClr val="tx1"/>
                          </a:solidFill>
                          <a:latin typeface="Arial Narrow" pitchFamily="34" charset="0"/>
                        </a:rPr>
                        <a:t>kod </a:t>
                      </a:r>
                      <a:r>
                        <a:rPr lang="en-US" sz="1800" u="none" strike="noStrike" dirty="0" err="1" smtClean="0">
                          <a:solidFill>
                            <a:schemeClr val="tx1"/>
                          </a:solidFill>
                          <a:latin typeface="Arial Narrow" pitchFamily="34" charset="0"/>
                        </a:rPr>
                        <a:t>drveta</a:t>
                      </a:r>
                      <a:r>
                        <a:rPr lang="en-US" sz="1800" u="none" strike="noStrike" dirty="0" smtClean="0">
                          <a:solidFill>
                            <a:schemeClr val="tx1"/>
                          </a:solidFill>
                          <a:latin typeface="Arial Narrow" pitchFamily="34" charset="0"/>
                        </a:rPr>
                        <a:t> </a:t>
                      </a:r>
                      <a:r>
                        <a:rPr lang="en-US" sz="1800" u="none" strike="noStrike" dirty="0" err="1">
                          <a:solidFill>
                            <a:schemeClr val="tx1"/>
                          </a:solidFill>
                          <a:latin typeface="Arial Narrow" pitchFamily="34" charset="0"/>
                        </a:rPr>
                        <a:t>iz</a:t>
                      </a:r>
                      <a:r>
                        <a:rPr lang="en-US" sz="1800" u="none" strike="noStrike" dirty="0">
                          <a:solidFill>
                            <a:schemeClr val="tx1"/>
                          </a:solidFill>
                          <a:latin typeface="Arial Narrow" pitchFamily="34" charset="0"/>
                        </a:rPr>
                        <a:t> </a:t>
                      </a:r>
                      <a:r>
                        <a:rPr lang="en-US" sz="1800" u="none" strike="noStrike" dirty="0" err="1">
                          <a:solidFill>
                            <a:schemeClr val="tx1"/>
                          </a:solidFill>
                          <a:latin typeface="Arial Narrow" pitchFamily="34" charset="0"/>
                        </a:rPr>
                        <a:t>odmakle</a:t>
                      </a:r>
                      <a:r>
                        <a:rPr lang="en-US" sz="1800" u="none" strike="noStrike" dirty="0">
                          <a:solidFill>
                            <a:schemeClr val="tx1"/>
                          </a:solidFill>
                          <a:latin typeface="Arial Narrow" pitchFamily="34" charset="0"/>
                        </a:rPr>
                        <a:t> faze </a:t>
                      </a:r>
                      <a:r>
                        <a:rPr lang="en-US" sz="1800" u="none" strike="noStrike" dirty="0" err="1">
                          <a:solidFill>
                            <a:schemeClr val="tx1"/>
                          </a:solidFill>
                          <a:latin typeface="Arial Narrow" pitchFamily="34" charset="0"/>
                        </a:rPr>
                        <a:t>truljenja</a:t>
                      </a:r>
                      <a:endParaRPr lang="en-US" sz="1800" b="1" i="0" u="none" strike="noStrike" dirty="0">
                        <a:solidFill>
                          <a:schemeClr val="tx1"/>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693">
                <a:tc rowSpan="2">
                  <a:txBody>
                    <a:bodyPr/>
                    <a:lstStyle/>
                    <a:p>
                      <a:pPr algn="l" fontAlgn="ctr"/>
                      <a:r>
                        <a:rPr lang="en-US" sz="1800" b="1" u="none" strike="noStrike" dirty="0" err="1">
                          <a:latin typeface="Arial Narrow" pitchFamily="34" charset="0"/>
                        </a:rPr>
                        <a:t>Felingov</a:t>
                      </a:r>
                      <a:r>
                        <a:rPr lang="en-US" sz="1800" b="1" u="none" strike="noStrike" dirty="0">
                          <a:latin typeface="Arial Narrow" pitchFamily="34" charset="0"/>
                        </a:rPr>
                        <a:t> </a:t>
                      </a:r>
                      <a:r>
                        <a:rPr lang="en-US" sz="1800" b="1" u="none" strike="noStrike" dirty="0" err="1">
                          <a:latin typeface="Arial Narrow" pitchFamily="34" charset="0"/>
                        </a:rPr>
                        <a:t>rastvor</a:t>
                      </a:r>
                      <a:endParaRPr lang="en-US" sz="1800" b="1"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2000" u="none" strike="noStrike" dirty="0" err="1">
                          <a:latin typeface="Arial Narrow" pitchFamily="34" charset="0"/>
                        </a:rPr>
                        <a:t>tečnost</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algn="ctr" fontAlgn="b"/>
                      <a:r>
                        <a:rPr lang="en-US" sz="2000" u="none" strike="noStrike" dirty="0" err="1">
                          <a:latin typeface="Arial Narrow" pitchFamily="34" charset="0"/>
                        </a:rPr>
                        <a:t>crvena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mrkocrvena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plavozelena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5038">
                <a:tc vMerge="1">
                  <a:txBody>
                    <a:bodyPr/>
                    <a:lstStyle/>
                    <a:p>
                      <a:endParaRPr lang="en-US"/>
                    </a:p>
                  </a:txBody>
                  <a:tcPr/>
                </a:tc>
                <a:tc gridSpan="2">
                  <a:txBody>
                    <a:bodyPr/>
                    <a:lstStyle/>
                    <a:p>
                      <a:pPr algn="ctr" fontAlgn="b"/>
                      <a:r>
                        <a:rPr lang="en-US" sz="2000" u="none" strike="noStrike" dirty="0" err="1">
                          <a:latin typeface="Arial Narrow" pitchFamily="34" charset="0"/>
                        </a:rPr>
                        <a:t>talog</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b"/>
                      <a:r>
                        <a:rPr lang="en-US" sz="2000" u="none" strike="noStrike" dirty="0" err="1">
                          <a:latin typeface="Arial Narrow" pitchFamily="34" charset="0"/>
                        </a:rPr>
                        <a:t>žutozelena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žutocrvena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žutozelena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5038">
                <a:tc rowSpan="2">
                  <a:txBody>
                    <a:bodyPr/>
                    <a:lstStyle/>
                    <a:p>
                      <a:pPr algn="l" fontAlgn="ctr"/>
                      <a:r>
                        <a:rPr lang="en-US" sz="1800" b="1" u="none" strike="noStrike" dirty="0" err="1">
                          <a:latin typeface="Arial Narrow" pitchFamily="34" charset="0"/>
                        </a:rPr>
                        <a:t>Nesslerov</a:t>
                      </a:r>
                      <a:r>
                        <a:rPr lang="en-US" sz="1800" b="1" u="none" strike="noStrike" dirty="0">
                          <a:latin typeface="Arial Narrow" pitchFamily="34" charset="0"/>
                        </a:rPr>
                        <a:t> </a:t>
                      </a:r>
                      <a:r>
                        <a:rPr lang="en-US" sz="1800" b="1" u="none" strike="noStrike" dirty="0" err="1">
                          <a:latin typeface="Arial Narrow" pitchFamily="34" charset="0"/>
                        </a:rPr>
                        <a:t>rastvor</a:t>
                      </a:r>
                      <a:endParaRPr lang="en-US" sz="1800" b="1"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2000" u="none" strike="noStrike" dirty="0" err="1">
                          <a:latin typeface="Arial Narrow" pitchFamily="34" charset="0"/>
                        </a:rPr>
                        <a:t>tečnost</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algn="ctr" fontAlgn="b"/>
                      <a:r>
                        <a:rPr lang="en-US" sz="2000" u="none" strike="noStrike" dirty="0" err="1">
                          <a:latin typeface="Arial Narrow" pitchFamily="34" charset="0"/>
                        </a:rPr>
                        <a:t>žutosiva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žutosiva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5038">
                <a:tc vMerge="1">
                  <a:txBody>
                    <a:bodyPr/>
                    <a:lstStyle/>
                    <a:p>
                      <a:endParaRPr lang="en-US"/>
                    </a:p>
                  </a:txBody>
                  <a:tcPr/>
                </a:tc>
                <a:tc gridSpan="2">
                  <a:txBody>
                    <a:bodyPr/>
                    <a:lstStyle/>
                    <a:p>
                      <a:pPr algn="ctr" fontAlgn="b"/>
                      <a:r>
                        <a:rPr lang="en-US" sz="2000" u="none" strike="noStrike" dirty="0" err="1">
                          <a:latin typeface="Arial Narrow" pitchFamily="34" charset="0"/>
                        </a:rPr>
                        <a:t>talog</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b"/>
                      <a:r>
                        <a:rPr lang="en-US" sz="2000" u="none" strike="noStrike" dirty="0" err="1">
                          <a:latin typeface="Arial Narrow" pitchFamily="34" charset="0"/>
                        </a:rPr>
                        <a:t>žuta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mrkožuta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žutosiva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5038">
                <a:tc rowSpan="2">
                  <a:txBody>
                    <a:bodyPr/>
                    <a:lstStyle/>
                    <a:p>
                      <a:pPr algn="l" fontAlgn="ctr"/>
                      <a:r>
                        <a:rPr lang="en-US" sz="1800" b="1" u="none" strike="noStrike" dirty="0" err="1">
                          <a:latin typeface="Arial Narrow" pitchFamily="34" charset="0"/>
                        </a:rPr>
                        <a:t>Srebro</a:t>
                      </a:r>
                      <a:r>
                        <a:rPr lang="en-US" sz="1800" b="1" u="none" strike="noStrike" dirty="0">
                          <a:latin typeface="Arial Narrow" pitchFamily="34" charset="0"/>
                        </a:rPr>
                        <a:t> </a:t>
                      </a:r>
                      <a:r>
                        <a:rPr lang="en-US" sz="1800" b="1" u="none" strike="noStrike" dirty="0" err="1">
                          <a:latin typeface="Arial Narrow" pitchFamily="34" charset="0"/>
                        </a:rPr>
                        <a:t>nitrat</a:t>
                      </a:r>
                      <a:endParaRPr lang="en-US" sz="1800" b="1"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2000" u="none" strike="noStrike" dirty="0" err="1">
                          <a:latin typeface="Arial Narrow" pitchFamily="34" charset="0"/>
                        </a:rPr>
                        <a:t>tečnost</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algn="ctr" fontAlgn="b"/>
                      <a:r>
                        <a:rPr lang="en-US" sz="2000" u="none" strike="noStrike" dirty="0" err="1">
                          <a:latin typeface="Arial Narrow" pitchFamily="34" charset="0"/>
                        </a:rPr>
                        <a:t>srebrnosiva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srebrna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err="1">
                          <a:latin typeface="Arial Narrow" pitchFamily="34" charset="0"/>
                        </a:rPr>
                        <a:t>crnosiva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6185">
                <a:tc vMerge="1">
                  <a:txBody>
                    <a:bodyPr/>
                    <a:lstStyle/>
                    <a:p>
                      <a:endParaRPr lang="en-US"/>
                    </a:p>
                  </a:txBody>
                  <a:tcPr/>
                </a:tc>
                <a:tc gridSpan="2">
                  <a:txBody>
                    <a:bodyPr/>
                    <a:lstStyle/>
                    <a:p>
                      <a:pPr algn="ctr" fontAlgn="b"/>
                      <a:r>
                        <a:rPr lang="en-US" sz="2000" u="none" strike="noStrike" dirty="0" err="1">
                          <a:latin typeface="Arial Narrow" pitchFamily="34" charset="0"/>
                        </a:rPr>
                        <a:t>talog</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b"/>
                      <a:r>
                        <a:rPr lang="vi-VN" sz="2000" u="none" strike="noStrike" dirty="0" smtClean="0"/>
                        <a:t> </a:t>
                      </a:r>
                      <a:r>
                        <a:rPr lang="vi-VN" sz="1800" u="none" strike="noStrike" dirty="0"/>
                        <a:t>mutna</a:t>
                      </a:r>
                      <a:endParaRPr lang="vi-VN" sz="1800" b="0" i="0" u="none" strike="noStrike" dirty="0">
                        <a:solidFill>
                          <a:srgbClr val="000000"/>
                        </a:solidFill>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mrkocrvena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err="1">
                          <a:latin typeface="Arial Narrow" pitchFamily="34" charset="0"/>
                        </a:rPr>
                        <a:t>tamnocrvena</a:t>
                      </a:r>
                      <a:endParaRPr lang="en-US" sz="2000" b="0" i="0" u="none" strike="noStrike" dirty="0">
                        <a:solidFill>
                          <a:srgbClr val="000000"/>
                        </a:solidFill>
                        <a:latin typeface="Arial Narrow"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0" y="3505200"/>
            <a:ext cx="9144001" cy="3416320"/>
          </a:xfrm>
          <a:prstGeom prst="rect">
            <a:avLst/>
          </a:prstGeom>
        </p:spPr>
        <p:txBody>
          <a:bodyPr wrap="square">
            <a:spAutoFit/>
          </a:bodyPr>
          <a:lstStyle/>
          <a:p>
            <a:r>
              <a:rPr lang="sr-Latn-CS" sz="2400" b="1" u="sng" dirty="0" smtClean="0">
                <a:latin typeface="Arial Narrow" pitchFamily="34" charset="0"/>
              </a:rPr>
              <a:t>III Mikrohemijske reakcije</a:t>
            </a:r>
            <a:r>
              <a:rPr lang="sr-Latn-CS" sz="2400" b="1" dirty="0" smtClean="0">
                <a:latin typeface="Arial Narrow" pitchFamily="34" charset="0"/>
              </a:rPr>
              <a:t>  </a:t>
            </a:r>
            <a:r>
              <a:rPr lang="sr-Latn-CS" sz="2400" dirty="0" smtClean="0">
                <a:latin typeface="Arial Narrow" pitchFamily="34" charset="0"/>
              </a:rPr>
              <a:t>je metoda izrade i bojenja mikropreparata i njihove analize na mikroskopu. Zone napadnutog i razloženog drveta se lako uočavaju jer se različito obojavaju. Npr. Mešavina joda i cinkhlorida obojavaju zdravo drvo žutom a napadnuto plavom. Jod i hlorovodonična, kao i razblažena sumporna kiselina boje zdravo drvo indigo plavom a napadnuto žutosmeđom , dok Nesslerov reagens obojava zdravo žutom a napadnuto mrkocrvenom bojom. Preporučuje se </a:t>
            </a:r>
            <a:r>
              <a:rPr lang="sr-Latn-CS" sz="2400" u="sng" dirty="0" smtClean="0">
                <a:latin typeface="Arial Narrow" pitchFamily="34" charset="0"/>
              </a:rPr>
              <a:t>metod dvostrukog bojenja </a:t>
            </a:r>
            <a:r>
              <a:rPr lang="sr-Latn-CS" sz="2400" dirty="0" smtClean="0">
                <a:latin typeface="Arial Narrow" pitchFamily="34" charset="0"/>
              </a:rPr>
              <a:t>kada se zidovi ćelija drveta i hifa boje različito. Drvo se obojava crvenom (safraninom) a hife plavom (pikroanalinskom) bojom.</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lvl="0" indent="0" algn="just">
              <a:spcBef>
                <a:spcPts val="0"/>
              </a:spcBef>
              <a:buNone/>
            </a:pPr>
            <a:r>
              <a:rPr lang="sr-Latn-RS" sz="2700" b="1" dirty="0" smtClean="0">
                <a:latin typeface="Arial Narrow" pitchFamily="34" charset="0"/>
              </a:rPr>
              <a:t>IV</a:t>
            </a:r>
            <a:r>
              <a:rPr lang="sr-Latn-RS" sz="2700" dirty="0" smtClean="0">
                <a:latin typeface="Arial Narrow" pitchFamily="34" charset="0"/>
              </a:rPr>
              <a:t> </a:t>
            </a:r>
            <a:r>
              <a:rPr lang="sr-Latn-RS" sz="2700" b="1" u="sng" dirty="0" smtClean="0">
                <a:latin typeface="Arial Narrow" pitchFamily="34" charset="0"/>
              </a:rPr>
              <a:t>Anatomske promene zidova drvnih ćelija</a:t>
            </a:r>
            <a:r>
              <a:rPr lang="sr-Latn-RS" sz="2700" dirty="0" smtClean="0">
                <a:latin typeface="Arial Narrow" pitchFamily="34" charset="0"/>
              </a:rPr>
              <a:t> je metod pravljenja mikroskopskih preparata i posmatranja na mikroskopu kada se pored hifa uočavaju spiralne pukotine po dužini zidova drvne ćelije, kao i poprečne perforacije. Spralne pukotine (neravnine) su rezultat nejednakog intenziteta lučenja enzima i češće su kod bele truleži zbog sporijeg razlaganja lignina. </a:t>
            </a:r>
            <a:r>
              <a:rPr lang="sr-Latn-CS" sz="2700" dirty="0" smtClean="0">
                <a:latin typeface="Arial Narrow" pitchFamily="34" charset="0"/>
              </a:rPr>
              <a:t>Gljive, dejstvom enzima stvaraju perforacije u zidovima ćelija drveta (da bi mogle da prođu). Veličina perforacija zavisi od starosti hifa i vrste drveta. Dešava se da perforacija bude veća od širine hife, kao i da bude manja (usled otpornosti srednje lamele ili nedovoljnoj enzimskoj aktivnosti gljiva), usled čega su hife primorane da se sužavaju. Gljive mrke truleži uglavnom uzrokuju šire perforacije.</a:t>
            </a:r>
          </a:p>
          <a:p>
            <a:pPr marL="0" lvl="0" indent="0" algn="just">
              <a:spcBef>
                <a:spcPts val="0"/>
              </a:spcBef>
              <a:buNone/>
            </a:pPr>
            <a:endParaRPr lang="sr-Latn-CS" sz="2600" dirty="0" smtClean="0">
              <a:latin typeface="Arial Narrow" pitchFamily="34" charset="0"/>
            </a:endParaRPr>
          </a:p>
          <a:p>
            <a:pPr marL="0" indent="0" algn="just">
              <a:spcBef>
                <a:spcPts val="0"/>
              </a:spcBef>
              <a:buNone/>
            </a:pPr>
            <a:r>
              <a:rPr lang="sr-Latn-CS" sz="2700" b="1" u="sng" dirty="0" smtClean="0">
                <a:latin typeface="Arial Narrow" pitchFamily="34" charset="0"/>
              </a:rPr>
              <a:t>V Izolacija gljiva iz drveta (Metod čistih kultura)</a:t>
            </a:r>
            <a:r>
              <a:rPr lang="sr-Latn-CS" sz="2700" b="1" dirty="0" smtClean="0">
                <a:latin typeface="Arial Narrow" pitchFamily="34" charset="0"/>
              </a:rPr>
              <a:t> </a:t>
            </a:r>
            <a:r>
              <a:rPr lang="sr-Latn-CS" sz="2700" dirty="0" smtClean="0">
                <a:latin typeface="Arial Narrow" pitchFamily="34" charset="0"/>
              </a:rPr>
              <a:t>– iz sumnjivih delova drveta se uzimaju manji isečci (obično 0,5 x 0,5 cm) i u sterilnim (aseptičnim) uslovima se dezinfikuju u nekom blagom rastvoru (da se ne bi izdvojio neki banalni mikroorganizam koji se nalazi na površini drveta) ili se sterilišu površinski plamenom, pa se takvi uzorci stavljaju na hranljivu veštačku podlogu. Drvo je često kontaminirano mikroorganizmima kao što su bakterije i plesni, pa se sterilisani komadići drveta postavljaju na tzv. </a:t>
            </a:r>
            <a:r>
              <a:rPr lang="sr-Latn-CS" sz="2700" u="sng" dirty="0" smtClean="0">
                <a:latin typeface="Arial Narrow" pitchFamily="34" charset="0"/>
              </a:rPr>
              <a:t>selektivne podloge</a:t>
            </a:r>
            <a:r>
              <a:rPr lang="sr-Latn-CS" sz="2700" dirty="0" smtClean="0">
                <a:latin typeface="Arial Narrow" pitchFamily="34" charset="0"/>
              </a:rPr>
              <a:t> (sprečavaju razvoj mikroorganizama , a omogućavaju razvoj gljiva)</a:t>
            </a:r>
            <a:endParaRPr lang="en-US" sz="2700" u="sng" dirty="0" smtClean="0">
              <a:latin typeface="Arial Narrow" pitchFamily="34" charset="0"/>
            </a:endParaRPr>
          </a:p>
          <a:p>
            <a:pPr marL="0" lvl="0" indent="0" algn="just">
              <a:spcBef>
                <a:spcPts val="0"/>
              </a:spcBef>
              <a:buNone/>
            </a:pPr>
            <a:endParaRPr lang="en-US" sz="2400" b="1" u="sng" dirty="0" smtClean="0">
              <a:latin typeface="Arial Narrow" pitchFamily="34" charset="0"/>
            </a:endParaRPr>
          </a:p>
          <a:p>
            <a:pPr marL="0" indent="0" algn="just">
              <a:spcBef>
                <a:spcPts val="0"/>
              </a:spcBef>
              <a:buNone/>
            </a:pPr>
            <a:r>
              <a:rPr lang="sr-Latn-RS" sz="2400" dirty="0" smtClean="0">
                <a:latin typeface="Arial Narrow" pitchFamily="34" charset="0"/>
              </a:rPr>
              <a:t> </a:t>
            </a:r>
            <a:endParaRPr lang="en-US" sz="2400" dirty="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spcBef>
                <a:spcPts val="0"/>
              </a:spcBef>
              <a:buNone/>
            </a:pPr>
            <a:r>
              <a:rPr lang="sr-Latn-RS" sz="2600" dirty="0" smtClean="0">
                <a:latin typeface="Arial Narrow" pitchFamily="34" charset="0"/>
              </a:rPr>
              <a:t>Hranljive podloge mogu prema sastavu biti </a:t>
            </a:r>
            <a:r>
              <a:rPr lang="sr-Latn-RS" sz="2600" u="sng" dirty="0" smtClean="0">
                <a:latin typeface="Arial Narrow" pitchFamily="34" charset="0"/>
              </a:rPr>
              <a:t>mineralne, organske i organomineralne</a:t>
            </a:r>
            <a:r>
              <a:rPr lang="sr-Latn-RS" sz="2600" dirty="0" smtClean="0">
                <a:latin typeface="Arial Narrow" pitchFamily="34" charset="0"/>
              </a:rPr>
              <a:t>.  Od organskih najčešće se priprema podloga na bazi vodenog ekstrakta krompira sa dodatkom glukoze i agara kao očvršćivača.</a:t>
            </a:r>
          </a:p>
          <a:p>
            <a:pPr marL="0" indent="0" algn="just">
              <a:spcBef>
                <a:spcPts val="0"/>
              </a:spcBef>
              <a:buNone/>
            </a:pPr>
            <a:r>
              <a:rPr lang="sr-Latn-RS" sz="2600" dirty="0" smtClean="0">
                <a:latin typeface="Arial Narrow" pitchFamily="34" charset="0"/>
              </a:rPr>
              <a:t>Sada se koriste često gotove podloge kao što je Malc extrakt agar (MEA) ili PDA (potato dextrose agar). Podloge se nakon kuvanja sterilišu u autiklavu 20 min na 110-120</a:t>
            </a:r>
            <a:r>
              <a:rPr lang="sr-Latn-RS" sz="2600" dirty="0" smtClean="0">
                <a:latin typeface="Arial Narrow" pitchFamily="34" charset="0"/>
                <a:cs typeface="Times New Roman"/>
              </a:rPr>
              <a:t>⁰C i 150-170 bara. Da bi bile selektivne dodaju se nakon sterilisanja, antibiotici kao što je npr. streptomicin.</a:t>
            </a:r>
          </a:p>
          <a:p>
            <a:pPr marL="0" indent="0" algn="just">
              <a:spcBef>
                <a:spcPts val="0"/>
              </a:spcBef>
              <a:buNone/>
            </a:pPr>
            <a:r>
              <a:rPr lang="sr-Latn-RS" sz="2600" dirty="0" smtClean="0">
                <a:latin typeface="Arial Narrow" pitchFamily="34" charset="0"/>
                <a:cs typeface="Times New Roman"/>
              </a:rPr>
              <a:t>Ova metoda je pouzdanija od prethodnih. Otkriva priustvo gljive u drvetu i da li je vitalna ili ne (ako jeste, razvija se micelija iz isečaka drveta postavljenih na hranljivoj podlozi). Ne možete znati vrstu gljive, jer se razvija micelija na podlozi, a ne plodonosno telo! Za dobijanje plodonosnih tela može da se koristi podloga “trupčića”. Drvo dužine oko 10 cm se stavlja u staklene posude sa destilovanom vodom na sloj moncitnog granita visine 1 – 2 cm. Posle sterilizacije, trupčići se inokulišu micelijom. Usitnjeni granit održava vlagu, a trupčić služi kao hranljiva podloga.</a:t>
            </a:r>
            <a:endParaRPr lang="en-US" sz="2600"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spcBef>
                <a:spcPts val="0"/>
              </a:spcBef>
              <a:buNone/>
            </a:pPr>
            <a:r>
              <a:rPr lang="sr-Latn-RS" sz="2800" b="1" u="sng" dirty="0" smtClean="0">
                <a:latin typeface="Arial Narrow" pitchFamily="34" charset="0"/>
              </a:rPr>
              <a:t>VI ostale metode:</a:t>
            </a:r>
            <a:r>
              <a:rPr lang="sr-Latn-RS" sz="2800" dirty="0" smtClean="0">
                <a:latin typeface="Arial Narrow" pitchFamily="34" charset="0"/>
              </a:rPr>
              <a:t> </a:t>
            </a:r>
          </a:p>
          <a:p>
            <a:pPr lvl="0"/>
            <a:r>
              <a:rPr lang="sr-Latn-CS" sz="2800" b="1" dirty="0">
                <a:latin typeface="Arial Narrow" pitchFamily="34" charset="0"/>
              </a:rPr>
              <a:t>Udaranje čekićem</a:t>
            </a:r>
            <a:r>
              <a:rPr lang="sr-Latn-CS" sz="2800" dirty="0">
                <a:latin typeface="Arial Narrow" pitchFamily="34" charset="0"/>
              </a:rPr>
              <a:t>: oštar zvuk, tj. visok ton - zdravo drvo, a nizak tj. dubok ton - prisustvo truleži.</a:t>
            </a:r>
            <a:endParaRPr lang="en-US" sz="2800" dirty="0">
              <a:latin typeface="Arial Narrow" pitchFamily="34" charset="0"/>
            </a:endParaRPr>
          </a:p>
          <a:p>
            <a:pPr lvl="0"/>
            <a:r>
              <a:rPr lang="sr-Latn-CS" sz="2800" b="1" dirty="0">
                <a:latin typeface="Arial Narrow" pitchFamily="34" charset="0"/>
              </a:rPr>
              <a:t>Miris</a:t>
            </a:r>
            <a:r>
              <a:rPr lang="sr-Latn-CS" sz="2800" dirty="0">
                <a:latin typeface="Arial Narrow" pitchFamily="34" charset="0"/>
              </a:rPr>
              <a:t>: trulo drvo ima "kiseo" miris, zbog prisustva kiselina kao međuproizvoda razlaganja drveta.</a:t>
            </a:r>
            <a:endParaRPr lang="en-US" sz="2800" dirty="0">
              <a:latin typeface="Arial Narrow" pitchFamily="34" charset="0"/>
            </a:endParaRPr>
          </a:p>
          <a:p>
            <a:pPr lvl="0"/>
            <a:r>
              <a:rPr lang="sr-Latn-CS" sz="2800" b="1" dirty="0">
                <a:latin typeface="Arial Narrow" pitchFamily="34" charset="0"/>
              </a:rPr>
              <a:t>Propuštanjem UV-svetlosti</a:t>
            </a:r>
            <a:r>
              <a:rPr lang="sr-Latn-CS" sz="2800" dirty="0">
                <a:latin typeface="Arial Narrow" pitchFamily="34" charset="0"/>
              </a:rPr>
              <a:t> drvna membrana daje jednu, a hife drugu boju.</a:t>
            </a:r>
            <a:endParaRPr lang="en-US" sz="2800" dirty="0">
              <a:latin typeface="Arial Narrow" pitchFamily="34" charset="0"/>
            </a:endParaRPr>
          </a:p>
          <a:p>
            <a:pPr lvl="0"/>
            <a:r>
              <a:rPr lang="sr-Latn-CS" sz="2800" b="1" dirty="0">
                <a:latin typeface="Arial Narrow" pitchFamily="34" charset="0"/>
              </a:rPr>
              <a:t>Merenje toplotne vrednosti</a:t>
            </a:r>
            <a:r>
              <a:rPr lang="sr-Latn-CS" sz="2800" dirty="0">
                <a:latin typeface="Arial Narrow" pitchFamily="34" charset="0"/>
              </a:rPr>
              <a:t> (manja kod trulog drveta).</a:t>
            </a:r>
            <a:endParaRPr lang="en-US" sz="2800" dirty="0">
              <a:latin typeface="Arial Narrow" pitchFamily="34" charset="0"/>
            </a:endParaRPr>
          </a:p>
          <a:p>
            <a:r>
              <a:rPr lang="sr-Latn-CS" sz="2800" b="1" dirty="0" smtClean="0">
                <a:latin typeface="Arial Narrow" pitchFamily="34" charset="0"/>
              </a:rPr>
              <a:t>Polarizovana svetlost </a:t>
            </a:r>
            <a:r>
              <a:rPr lang="sr-Latn-CS" sz="2800" dirty="0" smtClean="0">
                <a:latin typeface="Arial Narrow" pitchFamily="34" charset="0"/>
              </a:rPr>
              <a:t>(nije našla primenu): kroz celulozu se dvostruko prelama, što nije slučaj kod lignina i pektinskih mater.</a:t>
            </a:r>
          </a:p>
          <a:p>
            <a:r>
              <a:rPr lang="sr-Latn-CS" sz="2800" b="1" dirty="0" smtClean="0">
                <a:latin typeface="Arial Narrow" pitchFamily="34" charset="0"/>
              </a:rPr>
              <a:t>Tulijum zraci</a:t>
            </a:r>
            <a:r>
              <a:rPr lang="sr-Latn-CS" sz="2800" dirty="0" smtClean="0">
                <a:latin typeface="Arial Narrow" pitchFamily="34" charset="0"/>
              </a:rPr>
              <a:t>: puštaju se iz specijalne kamere dok se pravac njihovog kretanja izlaže na fotografskoj ploči sa suprotne strane debla. Zraci se šire pravilno kroz zdravo drvo, a zaustavljaju kad naiđu na trulež.</a:t>
            </a:r>
            <a:endParaRPr lang="en-US" sz="2800" dirty="0">
              <a:latin typeface="Arial Narrow" pitchFamily="34" charset="0"/>
            </a:endParaRPr>
          </a:p>
          <a:p>
            <a:pPr marL="0" indent="0" algn="just">
              <a:spcBef>
                <a:spcPts val="0"/>
              </a:spcBef>
              <a:buNone/>
            </a:pPr>
            <a:endParaRPr lang="en-US" sz="2600" b="1" u="sng" dirty="0">
              <a:latin typeface="Arial Narrow"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sr-Latn-RS" sz="2800" b="1" dirty="0" smtClean="0">
                <a:latin typeface="Arial Narrow" pitchFamily="34" charset="0"/>
              </a:rPr>
              <a:t>3. Uticaj gljiva na promenu svojstava drveta</a:t>
            </a:r>
            <a:endParaRPr lang="en-US" sz="2800" b="1" dirty="0">
              <a:latin typeface="Arial Narrow" pitchFamily="34" charset="0"/>
            </a:endParaRPr>
          </a:p>
        </p:txBody>
      </p:sp>
      <p:sp>
        <p:nvSpPr>
          <p:cNvPr id="3" name="Content Placeholder 2"/>
          <p:cNvSpPr>
            <a:spLocks noGrp="1"/>
          </p:cNvSpPr>
          <p:nvPr>
            <p:ph idx="1"/>
          </p:nvPr>
        </p:nvSpPr>
        <p:spPr>
          <a:xfrm>
            <a:off x="0" y="838200"/>
            <a:ext cx="9144000" cy="6019800"/>
          </a:xfrm>
        </p:spPr>
        <p:txBody>
          <a:bodyPr>
            <a:normAutofit lnSpcReduction="10000"/>
          </a:bodyPr>
          <a:lstStyle/>
          <a:p>
            <a:pPr marL="0" indent="0" algn="just">
              <a:spcBef>
                <a:spcPts val="0"/>
              </a:spcBef>
              <a:buNone/>
            </a:pPr>
            <a:r>
              <a:rPr lang="sr-Latn-RS" sz="2600" dirty="0" smtClean="0">
                <a:latin typeface="Arial Narrow" pitchFamily="34" charset="0"/>
              </a:rPr>
              <a:t>Truležnice (lignikolne gljive) utiču na promenu mehaničkih, fizičkih i tehnoloških svojstava, što je posledica hemijskog razlaganja pod dejstvom hidrolitičkih i oksidacionih enzima.</a:t>
            </a:r>
          </a:p>
          <a:p>
            <a:pPr marL="0" indent="0" algn="just">
              <a:spcBef>
                <a:spcPts val="0"/>
              </a:spcBef>
              <a:buNone/>
            </a:pPr>
            <a:endParaRPr lang="sr-Latn-RS" sz="2600" b="1" u="sng" dirty="0" smtClean="0">
              <a:latin typeface="Arial Narrow" pitchFamily="34" charset="0"/>
            </a:endParaRPr>
          </a:p>
          <a:p>
            <a:pPr marL="0" indent="0" algn="just">
              <a:spcBef>
                <a:spcPts val="0"/>
              </a:spcBef>
              <a:buNone/>
            </a:pPr>
            <a:r>
              <a:rPr lang="sr-Latn-RS" sz="2600" b="1" u="sng" dirty="0" smtClean="0">
                <a:latin typeface="Arial Narrow" pitchFamily="34" charset="0"/>
              </a:rPr>
              <a:t>I Promena mehaničkih svojstava</a:t>
            </a:r>
          </a:p>
          <a:p>
            <a:pPr marL="0" indent="0" algn="just">
              <a:spcBef>
                <a:spcPts val="0"/>
              </a:spcBef>
              <a:buNone/>
            </a:pPr>
            <a:endParaRPr lang="sr-Latn-RS" sz="2600" b="1" u="sng" dirty="0" smtClean="0">
              <a:latin typeface="Arial Narrow" pitchFamily="34" charset="0"/>
            </a:endParaRPr>
          </a:p>
          <a:p>
            <a:pPr marL="514350" indent="-514350" algn="just">
              <a:spcBef>
                <a:spcPts val="0"/>
              </a:spcBef>
              <a:buAutoNum type="alphaLcParenR"/>
            </a:pPr>
            <a:r>
              <a:rPr lang="sr-Latn-RS" sz="2600" b="1" dirty="0" smtClean="0">
                <a:latin typeface="Arial Narrow" pitchFamily="34" charset="0"/>
              </a:rPr>
              <a:t>Čvrstoća na pritisak upravno i paralelno sa drvnim vlaknima</a:t>
            </a:r>
            <a:r>
              <a:rPr lang="sr-Latn-RS" sz="2600" dirty="0" smtClean="0">
                <a:latin typeface="Arial Narrow" pitchFamily="34" charset="0"/>
              </a:rPr>
              <a:t> – </a:t>
            </a:r>
            <a:r>
              <a:rPr lang="sr-Latn-RS" sz="2600" u="sng" dirty="0" smtClean="0">
                <a:latin typeface="Arial Narrow" pitchFamily="34" charset="0"/>
              </a:rPr>
              <a:t>njeno smanjenje zavisi od faze truleži, vrste gljiva i vrste drveta</a:t>
            </a:r>
            <a:r>
              <a:rPr lang="sr-Latn-RS" sz="2600" dirty="0" smtClean="0">
                <a:latin typeface="Arial Narrow" pitchFamily="34" charset="0"/>
              </a:rPr>
              <a:t>. Npr. </a:t>
            </a:r>
            <a:r>
              <a:rPr lang="sr-Latn-RS" sz="2600" i="1" dirty="0" smtClean="0">
                <a:latin typeface="Arial Narrow" pitchFamily="34" charset="0"/>
              </a:rPr>
              <a:t>Coniophora puteana </a:t>
            </a:r>
            <a:r>
              <a:rPr lang="sr-Latn-RS" sz="2600" dirty="0" smtClean="0">
                <a:latin typeface="Arial Narrow" pitchFamily="34" charset="0"/>
              </a:rPr>
              <a:t>kod bukovog drveta izaziva smanjenje </a:t>
            </a:r>
            <a:r>
              <a:rPr lang="el-GR" sz="2600" dirty="0" smtClean="0">
                <a:latin typeface="Calibri"/>
                <a:cs typeface="Calibri"/>
              </a:rPr>
              <a:t>σ</a:t>
            </a:r>
            <a:r>
              <a:rPr lang="sr-Latn-RS" sz="2000" dirty="0" smtClean="0">
                <a:latin typeface="Arial Narrow" pitchFamily="34" charset="0"/>
              </a:rPr>
              <a:t>p</a:t>
            </a:r>
            <a:r>
              <a:rPr lang="sr-Latn-RS" sz="2600" dirty="0" smtClean="0">
                <a:latin typeface="Arial Narrow" pitchFamily="34" charset="0"/>
              </a:rPr>
              <a:t> za 4; 6 i  12% nakon 10; 20 i 28 dana njenog dejstva</a:t>
            </a:r>
          </a:p>
          <a:p>
            <a:pPr marL="514350" indent="-514350" algn="just">
              <a:spcBef>
                <a:spcPts val="0"/>
              </a:spcBef>
              <a:buAutoNum type="alphaLcParenR"/>
            </a:pPr>
            <a:r>
              <a:rPr lang="sr-Latn-RS" sz="2600" b="1" dirty="0" smtClean="0">
                <a:latin typeface="Arial Narrow" pitchFamily="34" charset="0"/>
              </a:rPr>
              <a:t>Čvrstoća na udar </a:t>
            </a:r>
            <a:r>
              <a:rPr lang="sr-Latn-RS" sz="2600" dirty="0" smtClean="0">
                <a:latin typeface="Arial Narrow" pitchFamily="34" charset="0"/>
              </a:rPr>
              <a:t>–</a:t>
            </a:r>
            <a:r>
              <a:rPr lang="sr-Latn-RS" sz="2600" b="1" dirty="0" smtClean="0">
                <a:latin typeface="Arial Narrow" pitchFamily="34" charset="0"/>
              </a:rPr>
              <a:t> </a:t>
            </a:r>
            <a:r>
              <a:rPr lang="sr-Latn-RS" sz="2600" dirty="0" smtClean="0">
                <a:latin typeface="Arial Narrow" pitchFamily="34" charset="0"/>
              </a:rPr>
              <a:t>menja se najviše ovo svojstvo pod dejstvom gljiva. Prema nekim autorima može se smanjiti i do 90% nakon 2-6 meseci dejstva određenih gljiva truležnica, čak i kod delovanja izazivača dubinskog obojavanja do 50%.</a:t>
            </a:r>
          </a:p>
          <a:p>
            <a:pPr marL="514350" indent="-514350" algn="just">
              <a:spcBef>
                <a:spcPts val="0"/>
              </a:spcBef>
              <a:buNone/>
            </a:pPr>
            <a:endParaRPr lang="sr-Latn-RS" sz="2600" dirty="0" smtClean="0">
              <a:latin typeface="Arial Narrow" pitchFamily="34" charset="0"/>
            </a:endParaRPr>
          </a:p>
          <a:p>
            <a:pPr marL="514350" indent="-514350" algn="just">
              <a:spcBef>
                <a:spcPts val="0"/>
              </a:spcBef>
              <a:buNone/>
            </a:pPr>
            <a:r>
              <a:rPr lang="sr-Latn-RS" sz="2600" i="1" dirty="0" smtClean="0">
                <a:solidFill>
                  <a:srgbClr val="C00000"/>
                </a:solidFill>
                <a:latin typeface="Arial Narrow" pitchFamily="34" charset="0"/>
              </a:rPr>
              <a:t>Koji  gradivni element ćeliijskog zida drv. ćelije daje ova svojstva?</a:t>
            </a:r>
            <a:endParaRPr lang="en-US" sz="2600" i="1" dirty="0">
              <a:solidFill>
                <a:srgbClr val="C00000"/>
              </a:solidFill>
              <a:latin typeface="Arial Narrow"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TotalTime>
  <Words>2396</Words>
  <Application>Microsoft Office PowerPoint</Application>
  <PresentationFormat>On-screen Show (4:3)</PresentationFormat>
  <Paragraphs>122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1. Razvoj truleži (truljenje) drveta odnosno Faze truleži 2. Metode dijagnoze truleži 3. Uticaj gljiva na promenu svojstava drveta 4. Otpornost drveta prema gljivama 5. Klasifikacija drveta prema otpornosti na gljive 6. Uticaj faktora sredine na razvoj gljiva </vt:lpstr>
      <vt:lpstr>1. FAZE TRULEŽI</vt:lpstr>
      <vt:lpstr>Slide 3</vt:lpstr>
      <vt:lpstr>2. Metode dijagnoze truleži</vt:lpstr>
      <vt:lpstr>Slide 5</vt:lpstr>
      <vt:lpstr>Slide 6</vt:lpstr>
      <vt:lpstr>Slide 7</vt:lpstr>
      <vt:lpstr>Slide 8</vt:lpstr>
      <vt:lpstr>3. Uticaj gljiva na promenu svojstava drveta</vt:lpstr>
      <vt:lpstr>Slide 10</vt:lpstr>
      <vt:lpstr>Slide 11</vt:lpstr>
      <vt:lpstr>4. Otpornost drveta prema gljivama</vt:lpstr>
      <vt:lpstr> 5. KLASIFIKACIJA DRVETA PREMA OTPORNOSTI NA GLJIVE </vt:lpstr>
      <vt:lpstr>6. Uticaj faktora sredine na razvoj gljiva</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RAZVOJ TRULEŽI (TRULJENJE) DRVETA</dc:title>
  <dc:creator>Mimica</dc:creator>
  <cp:lastModifiedBy>Mimica</cp:lastModifiedBy>
  <cp:revision>60</cp:revision>
  <dcterms:created xsi:type="dcterms:W3CDTF">2020-04-07T05:25:51Z</dcterms:created>
  <dcterms:modified xsi:type="dcterms:W3CDTF">2020-04-08T07:15:52Z</dcterms:modified>
</cp:coreProperties>
</file>