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58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EBCA-8AE1-42CB-BE2F-907015750B71}" type="datetimeFigureOut">
              <a:rPr lang="en-US" smtClean="0"/>
              <a:pPr/>
              <a:t>14-Apr-20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3877-173C-4EE3-935E-815BC97C81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EBCA-8AE1-42CB-BE2F-907015750B71}" type="datetimeFigureOut">
              <a:rPr lang="en-US" smtClean="0"/>
              <a:pPr/>
              <a:t>14-Apr-20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3877-173C-4EE3-935E-815BC97C81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EBCA-8AE1-42CB-BE2F-907015750B71}" type="datetimeFigureOut">
              <a:rPr lang="en-US" smtClean="0"/>
              <a:pPr/>
              <a:t>14-Apr-20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3877-173C-4EE3-935E-815BC97C81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EBCA-8AE1-42CB-BE2F-907015750B71}" type="datetimeFigureOut">
              <a:rPr lang="en-US" smtClean="0"/>
              <a:pPr/>
              <a:t>14-Apr-20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3877-173C-4EE3-935E-815BC97C81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EBCA-8AE1-42CB-BE2F-907015750B71}" type="datetimeFigureOut">
              <a:rPr lang="en-US" smtClean="0"/>
              <a:pPr/>
              <a:t>14-Apr-20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3877-173C-4EE3-935E-815BC97C81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EBCA-8AE1-42CB-BE2F-907015750B71}" type="datetimeFigureOut">
              <a:rPr lang="en-US" smtClean="0"/>
              <a:pPr/>
              <a:t>14-Apr-20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3877-173C-4EE3-935E-815BC97C81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EBCA-8AE1-42CB-BE2F-907015750B71}" type="datetimeFigureOut">
              <a:rPr lang="en-US" smtClean="0"/>
              <a:pPr/>
              <a:t>14-Apr-20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3877-173C-4EE3-935E-815BC97C81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EBCA-8AE1-42CB-BE2F-907015750B71}" type="datetimeFigureOut">
              <a:rPr lang="en-US" smtClean="0"/>
              <a:pPr/>
              <a:t>14-Apr-20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3877-173C-4EE3-935E-815BC97C81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EBCA-8AE1-42CB-BE2F-907015750B71}" type="datetimeFigureOut">
              <a:rPr lang="en-US" smtClean="0"/>
              <a:pPr/>
              <a:t>14-Apr-20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3877-173C-4EE3-935E-815BC97C81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EBCA-8AE1-42CB-BE2F-907015750B71}" type="datetimeFigureOut">
              <a:rPr lang="en-US" smtClean="0"/>
              <a:pPr/>
              <a:t>14-Apr-20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3877-173C-4EE3-935E-815BC97C81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EBCA-8AE1-42CB-BE2F-907015750B71}" type="datetimeFigureOut">
              <a:rPr lang="en-US" smtClean="0"/>
              <a:pPr/>
              <a:t>14-Apr-20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3877-173C-4EE3-935E-815BC97C81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CEBCA-8AE1-42CB-BE2F-907015750B71}" type="datetimeFigureOut">
              <a:rPr lang="en-US" smtClean="0"/>
              <a:pPr/>
              <a:t>14-Apr-20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33877-173C-4EE3-935E-815BC97C81C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Latn-CS" b="1" u="sng" dirty="0"/>
              <a:t>Klasa Ascomycetes, podklasa Carpoascineae </a:t>
            </a:r>
            <a:r>
              <a:rPr lang="sr-Latn-CS" b="1" u="sng" dirty="0" smtClean="0"/>
              <a:t>- razmnožavanje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imica\Desktop\Razmnožavanje Carpoascineae.jpg"/>
          <p:cNvPicPr>
            <a:picLocks noChangeAspect="1" noChangeArrowheads="1"/>
          </p:cNvPicPr>
          <p:nvPr/>
        </p:nvPicPr>
        <p:blipFill>
          <a:blip r:embed="rId2" cstate="print"/>
          <a:srcRect t="2500"/>
          <a:stretch>
            <a:fillRect/>
          </a:stretch>
        </p:blipFill>
        <p:spPr bwMode="auto">
          <a:xfrm>
            <a:off x="0" y="0"/>
            <a:ext cx="9144001" cy="68286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sr-Latn-RS" sz="2700" dirty="0" smtClean="0">
                <a:latin typeface="Arial Narrow" pitchFamily="34" charset="0"/>
                <a:cs typeface="Arial" pitchFamily="34" charset="0"/>
              </a:rPr>
              <a:t>N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a </a:t>
            </a:r>
            <a:r>
              <a:rPr lang="sr-Latn-RS" sz="2700" dirty="0" smtClean="0">
                <a:latin typeface="Arial Narrow" pitchFamily="34" charset="0"/>
                <a:cs typeface="Arial" pitchFamily="34" charset="0"/>
              </a:rPr>
              <a:t>hifama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sr-Latn-RS" sz="2700" dirty="0" smtClean="0">
                <a:latin typeface="Arial Narrow" pitchFamily="34" charset="0"/>
                <a:cs typeface="Arial" pitchFamily="34" charset="0"/>
              </a:rPr>
              <a:t>se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obrazuj</a:t>
            </a:r>
            <a:r>
              <a:rPr lang="sr-Latn-RS" sz="2700" dirty="0" smtClean="0">
                <a:latin typeface="Arial Narrow" pitchFamily="34" charset="0"/>
                <a:cs typeface="Arial" pitchFamily="34" charset="0"/>
              </a:rPr>
              <a:t>e nekoliko pari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polni</a:t>
            </a:r>
            <a:r>
              <a:rPr lang="sr-Latn-RS" sz="2700" dirty="0" smtClean="0">
                <a:latin typeface="Arial Narrow" pitchFamily="34" charset="0"/>
                <a:cs typeface="Arial" pitchFamily="34" charset="0"/>
              </a:rPr>
              <a:t>h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sr-Latn-RS" sz="2700" dirty="0" smtClean="0">
                <a:latin typeface="Arial Narrow" pitchFamily="34" charset="0"/>
                <a:cs typeface="Arial" pitchFamily="34" charset="0"/>
              </a:rPr>
              <a:t>ćelija -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anterdije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i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arhikarpi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.</a:t>
            </a:r>
          </a:p>
          <a:p>
            <a:pPr fontAlgn="base"/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Anteridije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su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vi</a:t>
            </a:r>
            <a:r>
              <a:rPr lang="sr-Latn-RS" sz="2700" dirty="0" smtClean="0">
                <a:latin typeface="Arial Narrow" pitchFamily="34" charset="0"/>
                <a:cs typeface="Arial" pitchFamily="34" charset="0"/>
              </a:rPr>
              <a:t>š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ejedarne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sr-Latn-RS" sz="2700" dirty="0" smtClean="0">
                <a:latin typeface="Arial Narrow" pitchFamily="34" charset="0"/>
                <a:cs typeface="Arial" pitchFamily="34" charset="0"/>
              </a:rPr>
              <a:t>ć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elije</a:t>
            </a:r>
            <a:r>
              <a:rPr lang="sr-Latn-RS" sz="2700" dirty="0" smtClean="0">
                <a:latin typeface="Arial Narrow" pitchFamily="34" charset="0"/>
                <a:cs typeface="Arial" pitchFamily="34" charset="0"/>
              </a:rPr>
              <a:t>,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cilindri</a:t>
            </a:r>
            <a:r>
              <a:rPr lang="sr-Latn-RS" sz="2700" dirty="0" smtClean="0">
                <a:latin typeface="Arial Narrow" pitchFamily="34" charset="0"/>
                <a:cs typeface="Arial" pitchFamily="34" charset="0"/>
              </a:rPr>
              <a:t>č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nog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oblika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i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njihova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jedra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su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nosioci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mu</a:t>
            </a:r>
            <a:r>
              <a:rPr lang="sr-Latn-RS" sz="2700" dirty="0" smtClean="0">
                <a:latin typeface="Arial Narrow" pitchFamily="34" charset="0"/>
                <a:cs typeface="Arial" pitchFamily="34" charset="0"/>
              </a:rPr>
              <a:t>š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kih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polnih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osobina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.</a:t>
            </a:r>
          </a:p>
          <a:p>
            <a:pPr fontAlgn="base"/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Arhikarpi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se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sastoje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iz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trihog</a:t>
            </a:r>
            <a:r>
              <a:rPr lang="sr-Latn-RS" sz="2700" dirty="0" smtClean="0">
                <a:latin typeface="Arial Narrow" pitchFamily="34" charset="0"/>
                <a:cs typeface="Arial" pitchFamily="34" charset="0"/>
              </a:rPr>
              <a:t>i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na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i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askogena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.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Trihog</a:t>
            </a:r>
            <a:r>
              <a:rPr lang="sr-Latn-RS" sz="2700" dirty="0" smtClean="0">
                <a:latin typeface="Arial Narrow" pitchFamily="34" charset="0"/>
                <a:cs typeface="Arial" pitchFamily="34" charset="0"/>
              </a:rPr>
              <a:t>i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n je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bez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jedara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,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cilindricnog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oblika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i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sr-Latn-RS" sz="2700" dirty="0" smtClean="0">
                <a:latin typeface="Arial Narrow" pitchFamily="34" charset="0"/>
                <a:cs typeface="Arial" pitchFamily="34" charset="0"/>
              </a:rPr>
              <a:t>malo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zakrivljen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.</a:t>
            </a:r>
            <a:r>
              <a:rPr lang="sr-Latn-R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Askogen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je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mehurasto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pro</a:t>
            </a:r>
            <a:r>
              <a:rPr lang="sr-Latn-RS" sz="2700" dirty="0" smtClean="0">
                <a:latin typeface="Arial Narrow" pitchFamily="34" charset="0"/>
                <a:cs typeface="Arial" pitchFamily="34" charset="0"/>
              </a:rPr>
              <a:t>š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iren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, vi</a:t>
            </a:r>
            <a:r>
              <a:rPr lang="sr-Latn-RS" sz="2700" dirty="0" smtClean="0">
                <a:latin typeface="Arial Narrow" pitchFamily="34" charset="0"/>
                <a:cs typeface="Arial" pitchFamily="34" charset="0"/>
              </a:rPr>
              <a:t>š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ejedaran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, a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nj</a:t>
            </a:r>
            <a:r>
              <a:rPr lang="sr-Latn-RS" sz="2700" dirty="0" smtClean="0">
                <a:latin typeface="Arial Narrow" pitchFamily="34" charset="0"/>
                <a:cs typeface="Arial" pitchFamily="34" charset="0"/>
              </a:rPr>
              <a:t>e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gova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jedra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su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nosioci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sr-Latn-RS" sz="2700" dirty="0" smtClean="0">
                <a:latin typeface="Arial Narrow" pitchFamily="34" charset="0"/>
                <a:cs typeface="Arial" pitchFamily="34" charset="0"/>
              </a:rPr>
              <a:t>ž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enskih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polnih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osobina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. </a:t>
            </a:r>
            <a:endParaRPr lang="sr-Latn-RS" sz="2700" dirty="0" smtClean="0">
              <a:latin typeface="Arial Narrow" pitchFamily="34" charset="0"/>
              <a:cs typeface="Arial" pitchFamily="34" charset="0"/>
            </a:endParaRPr>
          </a:p>
          <a:p>
            <a:pPr fontAlgn="base"/>
            <a:r>
              <a:rPr lang="sr-Latn-RS" sz="2700" dirty="0" smtClean="0">
                <a:latin typeface="Arial Narrow" pitchFamily="34" charset="0"/>
                <a:cs typeface="Arial" pitchFamily="34" charset="0"/>
              </a:rPr>
              <a:t>Vrh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anteridij</a:t>
            </a:r>
            <a:r>
              <a:rPr lang="sr-Latn-RS" sz="2700" dirty="0" smtClean="0">
                <a:latin typeface="Arial Narrow" pitchFamily="34" charset="0"/>
                <a:cs typeface="Arial" pitchFamily="34" charset="0"/>
              </a:rPr>
              <a:t>e sraste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sa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trihog</a:t>
            </a:r>
            <a:r>
              <a:rPr lang="sr-Latn-RS" sz="2700" dirty="0" smtClean="0">
                <a:latin typeface="Arial Narrow" pitchFamily="34" charset="0"/>
                <a:cs typeface="Arial" pitchFamily="34" charset="0"/>
              </a:rPr>
              <a:t>i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nom</a:t>
            </a:r>
            <a:r>
              <a:rPr lang="sr-Latn-RS" sz="2700" dirty="0" smtClean="0">
                <a:latin typeface="Arial Narrow" pitchFamily="34" charset="0"/>
                <a:cs typeface="Arial" pitchFamily="34" charset="0"/>
              </a:rPr>
              <a:t>, ć.zidovi se resorbuju </a:t>
            </a:r>
            <a:r>
              <a:rPr lang="sr-Latn-RS" sz="2700" dirty="0" smtClean="0">
                <a:latin typeface="Arial Narrow" pitchFamily="34" charset="0"/>
                <a:cs typeface="Arial" pitchFamily="34" charset="0"/>
              </a:rPr>
              <a:t>a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jedra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i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sr-Latn-RS" sz="2700" dirty="0" smtClean="0">
                <a:latin typeface="Arial Narrow" pitchFamily="34" charset="0"/>
                <a:cs typeface="Arial" pitchFamily="34" charset="0"/>
              </a:rPr>
              <a:t>prot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oplazma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iz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anteridije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prelaze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u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trihogin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, a</a:t>
            </a:r>
            <a:r>
              <a:rPr lang="sr-Latn-R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zatim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preko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posebnih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sr-Latn-RS" sz="2700" dirty="0" smtClean="0">
                <a:latin typeface="Arial Narrow" pitchFamily="34" charset="0"/>
                <a:cs typeface="Arial" pitchFamily="34" charset="0"/>
              </a:rPr>
              <a:t>otvora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koj</a:t>
            </a:r>
            <a:r>
              <a:rPr lang="sr-Latn-RS" sz="2700" dirty="0" smtClean="0">
                <a:latin typeface="Arial Narrow" pitchFamily="34" charset="0"/>
                <a:cs typeface="Arial" pitchFamily="34" charset="0"/>
              </a:rPr>
              <a:t>i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se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nalaze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u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osnovi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trihog</a:t>
            </a:r>
            <a:r>
              <a:rPr lang="sr-Latn-RS" sz="2700" dirty="0" smtClean="0">
                <a:latin typeface="Arial Narrow" pitchFamily="34" charset="0"/>
                <a:cs typeface="Arial" pitchFamily="34" charset="0"/>
              </a:rPr>
              <a:t>i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na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,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prelaze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u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askogen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. </a:t>
            </a:r>
            <a:r>
              <a:rPr lang="sr-Latn-RS" sz="2700" dirty="0" smtClean="0">
                <a:latin typeface="Arial Narrow" pitchFamily="34" charset="0"/>
                <a:cs typeface="Arial" pitchFamily="34" charset="0"/>
              </a:rPr>
              <a:t>Tu se muška i ženska jedra združuju u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dikarion</a:t>
            </a:r>
            <a:r>
              <a:rPr lang="sr-Latn-RS" sz="2700" dirty="0" smtClean="0">
                <a:latin typeface="Arial Narrow" pitchFamily="34" charset="0"/>
                <a:cs typeface="Arial" pitchFamily="34" charset="0"/>
              </a:rPr>
              <a:t>a 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(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zdru</a:t>
            </a:r>
            <a:r>
              <a:rPr lang="sr-Latn-RS" sz="2700" dirty="0" smtClean="0">
                <a:latin typeface="Arial Narrow" pitchFamily="34" charset="0"/>
                <a:cs typeface="Arial" pitchFamily="34" charset="0"/>
              </a:rPr>
              <a:t>ž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ena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jedra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razli</a:t>
            </a:r>
            <a:r>
              <a:rPr lang="sr-Latn-RS" sz="2700" dirty="0" smtClean="0">
                <a:latin typeface="Arial Narrow" pitchFamily="34" charset="0"/>
                <a:cs typeface="Arial" pitchFamily="34" charset="0"/>
              </a:rPr>
              <a:t>č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itih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polova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).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Istovremeno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sa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obrazovanjem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</a:p>
          <a:p>
            <a:pPr fontAlgn="base"/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dikariona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na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povr</a:t>
            </a:r>
            <a:r>
              <a:rPr lang="sr-Latn-RS" sz="2700" dirty="0" smtClean="0">
                <a:latin typeface="Arial Narrow" pitchFamily="34" charset="0"/>
                <a:cs typeface="Arial" pitchFamily="34" charset="0"/>
              </a:rPr>
              <a:t>š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ini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askogena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obrazuje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se 10-20 a</a:t>
            </a:r>
            <a:r>
              <a:rPr lang="sr-Latn-RS" sz="2700" dirty="0" smtClean="0">
                <a:latin typeface="Arial Narrow" pitchFamily="34" charset="0"/>
                <a:cs typeface="Arial" pitchFamily="34" charset="0"/>
              </a:rPr>
              <a:t>s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kogenih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hifa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.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Dikarioni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odlaze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u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askogene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hi</a:t>
            </a:r>
            <a:r>
              <a:rPr lang="sr-Latn-RS" sz="2700" dirty="0" smtClean="0">
                <a:latin typeface="Arial Narrow" pitchFamily="34" charset="0"/>
                <a:cs typeface="Arial" pitchFamily="34" charset="0"/>
              </a:rPr>
              <a:t>f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e</a:t>
            </a:r>
            <a:r>
              <a:rPr lang="sr-Latn-RS" sz="2700" dirty="0" smtClean="0">
                <a:latin typeface="Arial Narrow" pitchFamily="34" charset="0"/>
                <a:cs typeface="Arial" pitchFamily="34" charset="0"/>
              </a:rPr>
              <a:t>.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sr-Latn-RS" sz="2700" dirty="0" smtClean="0">
                <a:latin typeface="Arial Narrow" pitchFamily="34" charset="0"/>
                <a:cs typeface="Arial" pitchFamily="34" charset="0"/>
              </a:rPr>
              <a:t>Ć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elije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koje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su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bli</a:t>
            </a:r>
            <a:r>
              <a:rPr lang="sr-Latn-RS" sz="2700" dirty="0" smtClean="0">
                <a:latin typeface="Arial Narrow" pitchFamily="34" charset="0"/>
                <a:cs typeface="Arial" pitchFamily="34" charset="0"/>
              </a:rPr>
              <a:t>ž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e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askogenu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sadr</a:t>
            </a:r>
            <a:r>
              <a:rPr lang="sr-Latn-RS" sz="2700" dirty="0" smtClean="0">
                <a:latin typeface="Arial Narrow" pitchFamily="34" charset="0"/>
                <a:cs typeface="Arial" pitchFamily="34" charset="0"/>
              </a:rPr>
              <a:t>ž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e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ve</a:t>
            </a:r>
            <a:r>
              <a:rPr lang="sr-Latn-RS" sz="2700" dirty="0" smtClean="0">
                <a:latin typeface="Arial Narrow" pitchFamily="34" charset="0"/>
                <a:cs typeface="Arial" pitchFamily="34" charset="0"/>
              </a:rPr>
              <a:t>ć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i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broj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dikariona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, a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vr</a:t>
            </a:r>
            <a:r>
              <a:rPr lang="sr-Latn-RS" sz="2700" dirty="0" smtClean="0">
                <a:latin typeface="Arial Narrow" pitchFamily="34" charset="0"/>
                <a:cs typeface="Arial" pitchFamily="34" charset="0"/>
              </a:rPr>
              <a:t>š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ne </a:t>
            </a:r>
            <a:r>
              <a:rPr lang="sr-Latn-RS" sz="2700" dirty="0" smtClean="0">
                <a:latin typeface="Arial Narrow" pitchFamily="34" charset="0"/>
                <a:cs typeface="Arial" pitchFamily="34" charset="0"/>
              </a:rPr>
              <a:t>ć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elije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askogene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hife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sadr</a:t>
            </a:r>
            <a:r>
              <a:rPr lang="sr-Latn-RS" sz="2700" dirty="0" smtClean="0">
                <a:latin typeface="Arial Narrow" pitchFamily="34" charset="0"/>
                <a:cs typeface="Arial" pitchFamily="34" charset="0"/>
              </a:rPr>
              <a:t>ž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e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samo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jedan</a:t>
            </a:r>
            <a:r>
              <a:rPr lang="en-US" sz="27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 Narrow" pitchFamily="34" charset="0"/>
                <a:cs typeface="Arial" pitchFamily="34" charset="0"/>
              </a:rPr>
              <a:t>dikarion</a:t>
            </a:r>
            <a:r>
              <a:rPr lang="sr-Latn-RS" sz="2700" dirty="0" smtClean="0">
                <a:latin typeface="Arial Narrow" pitchFamily="34" charset="0"/>
                <a:cs typeface="Arial" pitchFamily="34" charset="0"/>
              </a:rPr>
              <a:t>.</a:t>
            </a:r>
          </a:p>
          <a:p>
            <a:pPr fontAlgn="base"/>
            <a:r>
              <a:rPr lang="sr-Latn-RS" sz="2700" dirty="0" smtClean="0">
                <a:latin typeface="Arial Narrow" pitchFamily="34" charset="0"/>
                <a:cs typeface="Arial" pitchFamily="34" charset="0"/>
              </a:rPr>
              <a:t>Ovo je prikazano na prva 2 crteža u gornjem slajdu.</a:t>
            </a:r>
            <a:endParaRPr lang="en-US" sz="2700" dirty="0"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-103874"/>
            <a:ext cx="9144000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5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Formiranje askusa iz vršne ćelije askogene hife (donji crteži 1-10):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CS" sz="2500" dirty="0" smtClean="0">
                <a:latin typeface="Arial Narrow" pitchFamily="34" charset="0"/>
                <a:ea typeface="Times New Roman" pitchFamily="18" charset="0"/>
                <a:cs typeface="Arial" pitchFamily="34" charset="0"/>
              </a:rPr>
              <a:t>1. </a:t>
            </a:r>
            <a:r>
              <a:rPr kumimoji="0" lang="sr-Latn-C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Vrh vršne ćeliji sa dikarionom se savija u kukasti izraštaj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2. Konjugovana mitoza – jedra se dele na 4 jedra sa n brojem hromozoma (pre mitoze jedra se udvajaju,</a:t>
            </a:r>
            <a:r>
              <a:rPr kumimoji="0" lang="pl-PL" sz="2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kao slika u ogledalu i zato imamo sa n a ne ½ n posle mitotičke deobe)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3.</a:t>
            </a:r>
            <a:r>
              <a:rPr kumimoji="0" lang="pl-PL" sz="2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1 jedro ide u kukasti izraštaj, 2 jedra različitih polova u vrh, a 1 jedro u bazalni deo. Poprečnim septama se tako odvaja na 3 ćelije.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sz="2500" baseline="0" dirty="0" smtClean="0">
                <a:latin typeface="Arial Narrow" pitchFamily="34" charset="0"/>
                <a:ea typeface="Times New Roman" pitchFamily="18" charset="0"/>
                <a:cs typeface="Arial" pitchFamily="34" charset="0"/>
              </a:rPr>
              <a:t>4. Vršna ćelija je</a:t>
            </a:r>
            <a:r>
              <a:rPr lang="pl-PL" sz="2500" dirty="0" smtClean="0">
                <a:latin typeface="Arial Narrow" pitchFamily="34" charset="0"/>
                <a:ea typeface="Times New Roman" pitchFamily="18" charset="0"/>
                <a:cs typeface="Arial" pitchFamily="34" charset="0"/>
              </a:rPr>
              <a:t> majka ćelija askusa (od nje postaje askus), a između kukastog i bazalnog dela se resorbije membrana, jedra združuju i nastavlja isti proces. Mi dalje posmatramo vršnu ćeliju.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5.</a:t>
            </a:r>
            <a:r>
              <a:rPr kumimoji="0" lang="pl-PL" sz="2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 Kariogamija (spajanje jedara) u jedro sa diploidnim br.hromozoma (2n). </a:t>
            </a:r>
            <a:r>
              <a:rPr lang="pl-PL" sz="2500" dirty="0" smtClean="0">
                <a:latin typeface="Arial Narrow" pitchFamily="34" charset="0"/>
                <a:cs typeface="Arial" pitchFamily="34" charset="0"/>
              </a:rPr>
              <a:t>U njemu je izmešan genetski materijal (m+ž)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6. Mejoza (redukciona deoba)–nastaju 2 jedra sa n br.hromozoma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sz="2500" dirty="0" smtClean="0">
                <a:latin typeface="Arial Narrow" pitchFamily="34" charset="0"/>
                <a:cs typeface="Arial" pitchFamily="34" charset="0"/>
              </a:rPr>
              <a:t>7. Mitoza – ova 2 jedra se dele na 4 sa n br.hromozoma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8. Mitoza – 4 novonastala jedra se dele na 8 sa n br.hromozoma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sz="2500" dirty="0" smtClean="0">
                <a:latin typeface="Arial Narrow" pitchFamily="34" charset="0"/>
                <a:cs typeface="Arial" pitchFamily="34" charset="0"/>
              </a:rPr>
              <a:t>9. Oko svakog jedra se skuplja protoplazma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10. Na površini protoplazme oko jedara formira se membrana i tako nastaju askospre.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sz="2800" dirty="0" smtClean="0">
                <a:latin typeface="Arial Narrow" pitchFamily="34" charset="0"/>
              </a:rPr>
              <a:t>O</a:t>
            </a:r>
            <a:r>
              <a:rPr lang="sr-Latn-RS" sz="2800" dirty="0" smtClean="0">
                <a:latin typeface="Arial Narrow" pitchFamily="34" charset="0"/>
              </a:rPr>
              <a:t>statak protoplazme (epiplazma) je bogata glikogenom koji kada upije vodu prelazi u </a:t>
            </a:r>
            <a:r>
              <a:rPr lang="sr-Latn-RS" sz="2800" dirty="0" smtClean="0">
                <a:latin typeface="Arial Narrow" pitchFamily="34" charset="0"/>
              </a:rPr>
              <a:t>šećer, </a:t>
            </a:r>
            <a:r>
              <a:rPr lang="sr-Latn-RS" sz="2800" dirty="0" smtClean="0">
                <a:latin typeface="Arial Narrow" pitchFamily="34" charset="0"/>
              </a:rPr>
              <a:t>pri čemu </a:t>
            </a:r>
            <a:r>
              <a:rPr lang="sr-Latn-RS" sz="2800" dirty="0" smtClean="0">
                <a:latin typeface="Arial Narrow" pitchFamily="34" charset="0"/>
              </a:rPr>
              <a:t>se povećava </a:t>
            </a:r>
            <a:r>
              <a:rPr lang="sr-Latn-RS" sz="2800" dirty="0" smtClean="0">
                <a:latin typeface="Arial Narrow" pitchFamily="34" charset="0"/>
              </a:rPr>
              <a:t>njen osmotski pritisak i askus puca. Iz askusa se izbacuju spore nekoliko cm u daljinu, a zatim putem vektora (vazduh, kiša, insekti, čovek i sl.) prenose na veće udaljenosti.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sr-Latn-RS" sz="2800" dirty="0" smtClean="0">
                <a:latin typeface="Arial Narrow" pitchFamily="34" charset="0"/>
              </a:rPr>
              <a:t>Hife okolne micelije obrastaju askogene hife i formira se plodonosno telo (askokarp – peritecije, apotecije, kleistotecije).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sr-Latn-RS" sz="2800" dirty="0" smtClean="0">
                <a:latin typeface="Arial Narrow" pitchFamily="34" charset="0"/>
              </a:rPr>
              <a:t>Formirane askuse razdvajaju parafize (haploidne ćelije)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sr-Latn-RS" sz="2800" dirty="0" smtClean="0">
                <a:latin typeface="Arial Narrow" pitchFamily="34" charset="0"/>
              </a:rPr>
              <a:t>Epitecije – sloj koji postoji iznad nezrelih askusa, a kada sazru on se razori.</a:t>
            </a:r>
            <a:endParaRPr lang="en-US" sz="28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544</Words>
  <Application>Microsoft Office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Klasa Ascomycetes, podklasa Carpoascineae - razmnožavanje 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Klasa Ascomycetes, podklasa Carpoascineae -razmnozavanje </dc:title>
  <dc:creator>Mimica</dc:creator>
  <cp:lastModifiedBy>Mimica</cp:lastModifiedBy>
  <cp:revision>18</cp:revision>
  <dcterms:created xsi:type="dcterms:W3CDTF">2020-03-24T07:12:47Z</dcterms:created>
  <dcterms:modified xsi:type="dcterms:W3CDTF">2020-04-14T11:30:06Z</dcterms:modified>
</cp:coreProperties>
</file>