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7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C138-D3ED-4BDB-885F-9B3769D3C5ED}" type="datetimeFigureOut">
              <a:rPr lang="en-US" smtClean="0"/>
              <a:pPr/>
              <a:t>14-Apr-20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ACB4E-FD11-4F2F-B707-F42AFE260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C138-D3ED-4BDB-885F-9B3769D3C5ED}" type="datetimeFigureOut">
              <a:rPr lang="en-US" smtClean="0"/>
              <a:pPr/>
              <a:t>14-Apr-20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ACB4E-FD11-4F2F-B707-F42AFE260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C138-D3ED-4BDB-885F-9B3769D3C5ED}" type="datetimeFigureOut">
              <a:rPr lang="en-US" smtClean="0"/>
              <a:pPr/>
              <a:t>14-Apr-20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ACB4E-FD11-4F2F-B707-F42AFE260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C138-D3ED-4BDB-885F-9B3769D3C5ED}" type="datetimeFigureOut">
              <a:rPr lang="en-US" smtClean="0"/>
              <a:pPr/>
              <a:t>14-Apr-20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ACB4E-FD11-4F2F-B707-F42AFE260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C138-D3ED-4BDB-885F-9B3769D3C5ED}" type="datetimeFigureOut">
              <a:rPr lang="en-US" smtClean="0"/>
              <a:pPr/>
              <a:t>14-Apr-20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ACB4E-FD11-4F2F-B707-F42AFE260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C138-D3ED-4BDB-885F-9B3769D3C5ED}" type="datetimeFigureOut">
              <a:rPr lang="en-US" smtClean="0"/>
              <a:pPr/>
              <a:t>14-Apr-20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ACB4E-FD11-4F2F-B707-F42AFE260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C138-D3ED-4BDB-885F-9B3769D3C5ED}" type="datetimeFigureOut">
              <a:rPr lang="en-US" smtClean="0"/>
              <a:pPr/>
              <a:t>14-Apr-20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ACB4E-FD11-4F2F-B707-F42AFE260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C138-D3ED-4BDB-885F-9B3769D3C5ED}" type="datetimeFigureOut">
              <a:rPr lang="en-US" smtClean="0"/>
              <a:pPr/>
              <a:t>14-Apr-20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ACB4E-FD11-4F2F-B707-F42AFE260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C138-D3ED-4BDB-885F-9B3769D3C5ED}" type="datetimeFigureOut">
              <a:rPr lang="en-US" smtClean="0"/>
              <a:pPr/>
              <a:t>14-Apr-20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ACB4E-FD11-4F2F-B707-F42AFE260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C138-D3ED-4BDB-885F-9B3769D3C5ED}" type="datetimeFigureOut">
              <a:rPr lang="en-US" smtClean="0"/>
              <a:pPr/>
              <a:t>14-Apr-20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ACB4E-FD11-4F2F-B707-F42AFE260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C138-D3ED-4BDB-885F-9B3769D3C5ED}" type="datetimeFigureOut">
              <a:rPr lang="en-US" smtClean="0"/>
              <a:pPr/>
              <a:t>14-Apr-20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ACB4E-FD11-4F2F-B707-F42AFE260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4C138-D3ED-4BDB-885F-9B3769D3C5ED}" type="datetimeFigureOut">
              <a:rPr lang="en-US" smtClean="0"/>
              <a:pPr/>
              <a:t>14-Apr-20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ACB4E-FD11-4F2F-B707-F42AFE260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u="sng" dirty="0" smtClean="0"/>
              <a:t/>
            </a:r>
            <a:br>
              <a:rPr lang="pl-PL" b="1" u="sng" dirty="0" smtClean="0"/>
            </a:br>
            <a:r>
              <a:rPr lang="pl-PL" b="1" u="sng" dirty="0" smtClean="0">
                <a:latin typeface="Arial Narrow" pitchFamily="34" charset="0"/>
              </a:rPr>
              <a:t>Klasa </a:t>
            </a:r>
            <a:r>
              <a:rPr lang="pl-PL" b="1" u="sng" dirty="0">
                <a:latin typeface="Arial Narrow" pitchFamily="34" charset="0"/>
              </a:rPr>
              <a:t>Basidiomycetes – oplodnja i nastanak bazida </a:t>
            </a:r>
            <a:r>
              <a:rPr lang="sr-Latn-CS" b="1" u="sng" dirty="0">
                <a:latin typeface="Arial Narrow" pitchFamily="34" charset="0"/>
              </a:rPr>
              <a:t>i</a:t>
            </a:r>
            <a:r>
              <a:rPr lang="pl-PL" b="1" u="sng" dirty="0">
                <a:latin typeface="Arial Narrow" pitchFamily="34" charset="0"/>
              </a:rPr>
              <a:t> bazidiospora</a:t>
            </a:r>
            <a:r>
              <a:rPr lang="en-US" dirty="0">
                <a:latin typeface="Arial Narrow" pitchFamily="34" charset="0"/>
              </a:rPr>
              <a:t/>
            </a:r>
            <a:br>
              <a:rPr lang="en-US" dirty="0">
                <a:latin typeface="Arial Narrow" pitchFamily="34" charset="0"/>
              </a:rPr>
            </a:br>
            <a:endParaRPr lang="en-US" dirty="0">
              <a:latin typeface="Arial Narrow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Latn-CS" sz="2800" dirty="0" smtClean="0"/>
              <a:t>	</a:t>
            </a:r>
          </a:p>
          <a:p>
            <a:pPr>
              <a:buNone/>
            </a:pPr>
            <a:r>
              <a:rPr lang="sr-Latn-CS" sz="2800" dirty="0"/>
              <a:t>	</a:t>
            </a:r>
            <a:r>
              <a:rPr lang="sr-Latn-CS" sz="3600" dirty="0" smtClean="0">
                <a:latin typeface="Arial Narrow" pitchFamily="34" charset="0"/>
              </a:rPr>
              <a:t>Razmnožavanje </a:t>
            </a:r>
            <a:r>
              <a:rPr lang="sr-Latn-CS" sz="3600" dirty="0">
                <a:latin typeface="Arial Narrow" pitchFamily="34" charset="0"/>
              </a:rPr>
              <a:t>polnim putem</a:t>
            </a:r>
            <a:r>
              <a:rPr lang="sr-Latn-CS" sz="3600" dirty="0" smtClean="0">
                <a:latin typeface="Arial Narrow" pitchFamily="34" charset="0"/>
              </a:rPr>
              <a:t>, a </a:t>
            </a:r>
            <a:r>
              <a:rPr lang="sr-Latn-CS" sz="3600" dirty="0">
                <a:latin typeface="Arial Narrow" pitchFamily="34" charset="0"/>
              </a:rPr>
              <a:t>kao produkt nastaje sporonosni organ-bazid</a:t>
            </a:r>
            <a:r>
              <a:rPr lang="sr-Latn-CS" sz="3600" dirty="0" smtClean="0">
                <a:latin typeface="Arial Narrow" pitchFamily="34" charset="0"/>
              </a:rPr>
              <a:t>. Na </a:t>
            </a:r>
            <a:r>
              <a:rPr lang="sr-Latn-CS" sz="3600" dirty="0">
                <a:latin typeface="Arial Narrow" pitchFamily="34" charset="0"/>
              </a:rPr>
              <a:t>površini bazida obrazuju se organi za </a:t>
            </a:r>
            <a:r>
              <a:rPr lang="sr-Latn-CS" sz="3600" dirty="0" smtClean="0">
                <a:latin typeface="Arial Narrow" pitchFamily="34" charset="0"/>
              </a:rPr>
              <a:t>reprodukciju tj.bazidiospore.</a:t>
            </a:r>
          </a:p>
          <a:p>
            <a:pPr>
              <a:buNone/>
            </a:pPr>
            <a:r>
              <a:rPr lang="sr-Latn-CS" sz="3600" dirty="0">
                <a:latin typeface="Arial Narrow" pitchFamily="34" charset="0"/>
              </a:rPr>
              <a:t>	</a:t>
            </a:r>
            <a:r>
              <a:rPr lang="sr-Latn-CS" sz="3600" dirty="0" smtClean="0">
                <a:latin typeface="Arial Narrow" pitchFamily="34" charset="0"/>
              </a:rPr>
              <a:t>Tok </a:t>
            </a:r>
            <a:r>
              <a:rPr lang="sr-Latn-CS" sz="3600" dirty="0">
                <a:latin typeface="Arial Narrow" pitchFamily="34" charset="0"/>
              </a:rPr>
              <a:t>nastanka bazida i bazidiospora je sledeći:</a:t>
            </a:r>
            <a:endParaRPr lang="en-US" sz="3600" dirty="0">
              <a:latin typeface="Arial Narrow" pitchFamily="34" charset="0"/>
            </a:endParaRPr>
          </a:p>
          <a:p>
            <a:pPr algn="l"/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imica\Desktop\20200413_1826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66" y="381000"/>
            <a:ext cx="9110534" cy="6477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17526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6400" y="1752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>
                <a:solidFill>
                  <a:srgbClr val="C00000"/>
                </a:solidFill>
              </a:rPr>
              <a:t>2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90800" y="1752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>
                <a:solidFill>
                  <a:srgbClr val="C00000"/>
                </a:solidFill>
              </a:rPr>
              <a:t>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57600" y="1752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b="1" dirty="0" smtClean="0">
                <a:solidFill>
                  <a:srgbClr val="C00000"/>
                </a:solidFill>
              </a:rPr>
              <a:t>4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4400" y="1752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>
                <a:solidFill>
                  <a:srgbClr val="C00000"/>
                </a:solidFill>
              </a:rPr>
              <a:t>5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67400" y="18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>
                <a:solidFill>
                  <a:srgbClr val="C00000"/>
                </a:solidFill>
              </a:rPr>
              <a:t>6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34200" y="2057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>
                <a:solidFill>
                  <a:srgbClr val="C00000"/>
                </a:solidFill>
              </a:rPr>
              <a:t>7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r-Latn-RS" sz="2000" b="1" dirty="0" smtClean="0">
                <a:solidFill>
                  <a:srgbClr val="C00000"/>
                </a:solidFill>
                <a:latin typeface="Arial Narrow" pitchFamily="34" charset="0"/>
              </a:rPr>
              <a:t>I faza vegetativnog rasta – osvajanje drveta</a:t>
            </a:r>
            <a:endParaRPr lang="en-US" sz="20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2286000"/>
            <a:ext cx="91440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r-Latn-RS" b="1" dirty="0" smtClean="0">
                <a:solidFill>
                  <a:srgbClr val="C00000"/>
                </a:solidFill>
                <a:latin typeface="Arial Narrow" pitchFamily="34" charset="0"/>
              </a:rPr>
              <a:t>II faza reproduktivna – formiranje plodonosnog tela i reproduktivnih organa</a:t>
            </a:r>
            <a:endParaRPr lang="en-US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2971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b="1" dirty="0" smtClean="0">
                <a:solidFill>
                  <a:srgbClr val="C00000"/>
                </a:solidFill>
              </a:rPr>
              <a:t>a)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2743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b="1" dirty="0" smtClean="0">
                <a:solidFill>
                  <a:srgbClr val="C00000"/>
                </a:solidFill>
              </a:rPr>
              <a:t>b)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0" y="64886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00200" y="648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>
                <a:solidFill>
                  <a:srgbClr val="C00000"/>
                </a:solidFill>
              </a:rPr>
              <a:t>2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00400" y="648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>
                <a:solidFill>
                  <a:srgbClr val="C00000"/>
                </a:solidFill>
              </a:rPr>
              <a:t>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95800" y="64886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b="1" dirty="0" smtClean="0">
                <a:solidFill>
                  <a:srgbClr val="C00000"/>
                </a:solidFill>
              </a:rPr>
              <a:t>4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48400" y="648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>
                <a:solidFill>
                  <a:srgbClr val="C00000"/>
                </a:solidFill>
              </a:rPr>
              <a:t>5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467600" y="648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>
                <a:solidFill>
                  <a:srgbClr val="C00000"/>
                </a:solidFill>
              </a:rPr>
              <a:t>6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sr-Latn-CS" sz="3600" b="1" u="sng" dirty="0" smtClean="0"/>
              <a:t/>
            </a:r>
            <a:br>
              <a:rPr lang="sr-Latn-CS" sz="3600" b="1" u="sng" dirty="0" smtClean="0"/>
            </a:br>
            <a:r>
              <a:rPr lang="sr-Latn-CS" sz="3100" b="1" u="sng" dirty="0" smtClean="0">
                <a:latin typeface="Arial Narrow" pitchFamily="34" charset="0"/>
              </a:rPr>
              <a:t>I </a:t>
            </a:r>
            <a:r>
              <a:rPr lang="sr-Latn-CS" sz="3100" b="1" u="sng" dirty="0">
                <a:latin typeface="Arial Narrow" pitchFamily="34" charset="0"/>
              </a:rPr>
              <a:t>faza </a:t>
            </a:r>
            <a:r>
              <a:rPr lang="sr-Latn-CS" sz="3100" b="1" u="sng" dirty="0" smtClean="0">
                <a:latin typeface="Arial Narrow" pitchFamily="34" charset="0"/>
              </a:rPr>
              <a:t>- razvoj </a:t>
            </a:r>
            <a:r>
              <a:rPr lang="sr-Latn-CS" sz="3100" b="1" u="sng" dirty="0">
                <a:latin typeface="Arial Narrow" pitchFamily="34" charset="0"/>
              </a:rPr>
              <a:t>vegetativnih organa odn</a:t>
            </a:r>
            <a:r>
              <a:rPr lang="sr-Latn-CS" sz="3100" b="1" u="sng" dirty="0" smtClean="0">
                <a:latin typeface="Arial Narrow" pitchFamily="34" charset="0"/>
              </a:rPr>
              <a:t>. faza </a:t>
            </a:r>
            <a:r>
              <a:rPr lang="sr-Latn-CS" sz="3100" b="1" u="sng" dirty="0">
                <a:latin typeface="Arial Narrow" pitchFamily="34" charset="0"/>
              </a:rPr>
              <a:t>osvajanja </a:t>
            </a:r>
            <a:r>
              <a:rPr lang="sr-Latn-CS" sz="3100" b="1" u="sng" dirty="0" smtClean="0">
                <a:latin typeface="Arial Narrow" pitchFamily="34" charset="0"/>
              </a:rPr>
              <a:t>supstrata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sr-Latn-RS" sz="2600" dirty="0" smtClean="0">
                <a:latin typeface="Arial Narrow" pitchFamily="34" charset="0"/>
              </a:rPr>
              <a:t>Haploidna faza (slike 1 i 2)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sr-Latn-RS" sz="2600" dirty="0" smtClean="0">
                <a:latin typeface="Arial Narrow" pitchFamily="34" charset="0"/>
              </a:rPr>
              <a:t>Dve jednojedarne spore različitog pola</a:t>
            </a:r>
          </a:p>
          <a:p>
            <a:pPr marL="514350" indent="-514350" algn="just">
              <a:spcBef>
                <a:spcPts val="0"/>
              </a:spcBef>
              <a:buAutoNum type="arabicPeriod"/>
            </a:pPr>
            <a:r>
              <a:rPr lang="sr-Latn-RS" sz="2600" dirty="0" smtClean="0">
                <a:latin typeface="Arial Narrow" pitchFamily="34" charset="0"/>
              </a:rPr>
              <a:t>Spore klijaju i formiraju inicijalne jednoćelijske hife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sr-Latn-RS" sz="2600" dirty="0" smtClean="0">
                <a:latin typeface="Arial Narrow" pitchFamily="34" charset="0"/>
              </a:rPr>
              <a:t>Diploidna faza (od slike 3)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sr-Latn-RS" sz="2600" dirty="0" smtClean="0">
                <a:latin typeface="Arial Narrow" pitchFamily="34" charset="0"/>
              </a:rPr>
              <a:t>3. Inicijalne hife se spajaju tako što se njihove membrane resorbuju i dolazi do spajanja protoplazme (plazmogamija). Obrazovana je jednoćelijska, dvojedarna hifa koja raste vršnim delom.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sr-Latn-RS" sz="2600" dirty="0" smtClean="0">
                <a:latin typeface="Arial Narrow" pitchFamily="34" charset="0"/>
              </a:rPr>
              <a:t>4. Konjugovana </a:t>
            </a:r>
            <a:r>
              <a:rPr lang="en-US" sz="2600" dirty="0" err="1" smtClean="0">
                <a:latin typeface="Arial Narrow" pitchFamily="34" charset="0"/>
              </a:rPr>
              <a:t>mitoza</a:t>
            </a:r>
            <a:r>
              <a:rPr lang="sr-Latn-RS" sz="2600" dirty="0" smtClean="0">
                <a:latin typeface="Arial Narrow" pitchFamily="34" charset="0"/>
              </a:rPr>
              <a:t> – 2 jedra se dele na 4 sa n brojem hromozoma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sr-Latn-RS" sz="2600" dirty="0" smtClean="0">
                <a:latin typeface="Arial Narrow" pitchFamily="34" charset="0"/>
              </a:rPr>
              <a:t>5. Hife su uglavnom uske, pa da bi se omogućila razmena jedara različitog pola, ćelijska opna hife se širi u vidu vezice (medaljon, engl. </a:t>
            </a:r>
            <a:r>
              <a:rPr lang="en-US" sz="2600" dirty="0" smtClean="0">
                <a:latin typeface="Arial Narrow" pitchFamily="34" charset="0"/>
              </a:rPr>
              <a:t>clamp</a:t>
            </a:r>
            <a:r>
              <a:rPr lang="sr-Latn-RS" sz="2600" dirty="0" smtClean="0">
                <a:latin typeface="Arial Narrow" pitchFamily="34" charset="0"/>
              </a:rPr>
              <a:t>). 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sr-Latn-RS" sz="2600" dirty="0" smtClean="0">
                <a:latin typeface="Arial Narrow" pitchFamily="34" charset="0"/>
              </a:rPr>
              <a:t>6. Dva jedra različitog pola odlaze u vršni deo, 1 jedro u bazalni, a 1 u kukasti izraštaj i formira se porečna pregrada između ova 3 dela.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sr-Latn-RS" sz="2600" dirty="0" smtClean="0">
                <a:latin typeface="Arial Narrow" pitchFamily="34" charset="0"/>
              </a:rPr>
              <a:t>7. Kukasti i bazalni deo se spajaju plazmogamijom, a u vršnom se formira ćelija sa 2 jedra. Nastale su 2 nove ćelije sa po 2 jedra (m+ž)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sr-Latn-RS" sz="2600" dirty="0" smtClean="0">
                <a:latin typeface="Arial Narrow" pitchFamily="34" charset="0"/>
              </a:rPr>
              <a:t>Ovo traje do biol.zrelosti (kraj veget. faze i početak formiranja plod. tela)</a:t>
            </a:r>
          </a:p>
          <a:p>
            <a:pPr marL="514350" indent="-514350" algn="just">
              <a:spcBef>
                <a:spcPts val="0"/>
              </a:spcBef>
              <a:buNone/>
            </a:pPr>
            <a:endParaRPr lang="en-US" sz="26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/>
          </a:bodyPr>
          <a:lstStyle/>
          <a:p>
            <a:r>
              <a:rPr lang="sr-Latn-RS" sz="2800" b="1" dirty="0" smtClean="0">
                <a:latin typeface="Arial Narrow" pitchFamily="34" charset="0"/>
              </a:rPr>
              <a:t>II faza – Reproduktivna faza</a:t>
            </a:r>
            <a:endParaRPr lang="en-US" sz="2800" b="1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spcBef>
                <a:spcPts val="0"/>
              </a:spcBef>
              <a:buAutoNum type="alphaLcPeriod"/>
            </a:pPr>
            <a:r>
              <a:rPr lang="sr-Latn-RS" sz="2800" dirty="0" smtClean="0">
                <a:latin typeface="Arial Narrow" pitchFamily="34" charset="0"/>
              </a:rPr>
              <a:t>Na drvetu se prvo formira jedna micelarna masa. Od hifa debelih zidova i uskih lumena (nevitalnih) formira se kora, a od hifa širokih lumena i tankih zidova (vitalnih) formira se meso (trama) i himenofor. Uzećemo himenofor fam. Polyporaceae (cevčice) kao primer. </a:t>
            </a:r>
          </a:p>
          <a:p>
            <a:pPr marL="514350" indent="-514350" algn="just">
              <a:spcBef>
                <a:spcPts val="0"/>
              </a:spcBef>
              <a:buAutoNum type="alphaLcPeriod"/>
            </a:pPr>
            <a:r>
              <a:rPr lang="sr-Latn-RS" sz="2800" dirty="0" smtClean="0">
                <a:latin typeface="Arial Narrow" pitchFamily="34" charset="0"/>
              </a:rPr>
              <a:t>Na unutrašnjim zidovima cevčica formiraju se fertilne (plodne) ćelije bazidi i bazidiospore i sterilne (neplodne) parafize, cistidi i mlečne ćelije. Tok njihovog formiranja: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sr-Latn-RS" sz="2800" dirty="0" smtClean="0">
                <a:latin typeface="Arial Narrow" pitchFamily="34" charset="0"/>
              </a:rPr>
              <a:t>1. Vršna ćelija od koje nastaje bazid na sl.način: 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sr-Latn-RS" sz="2800" dirty="0" smtClean="0">
                <a:latin typeface="Arial Narrow" pitchFamily="34" charset="0"/>
              </a:rPr>
              <a:t>2. Kariogamija – spajanje jedara različitih polova u diploidno jedro (2n broj hromozoma)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sr-Latn-RS" sz="2800" dirty="0" smtClean="0">
                <a:latin typeface="Arial Narrow" pitchFamily="34" charset="0"/>
              </a:rPr>
              <a:t>3. Mejoza (redukciona deoba) – nastaju 2 haploidna jedra (n)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sr-Latn-RS" sz="2800" dirty="0" smtClean="0">
                <a:latin typeface="Arial Narrow" pitchFamily="34" charset="0"/>
              </a:rPr>
              <a:t>4. Mitoza – od 2 nastaju 4 haploidna jedra (n)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sr-Latn-RS" sz="2800" dirty="0" smtClean="0">
                <a:latin typeface="Arial Narrow" pitchFamily="34" charset="0"/>
              </a:rPr>
              <a:t>5. Oko svakog jedra počinje da se skuplja protoplazma, a zatim ona počinju de se pomeraju ka gornjem zidu ćelije (bazida), na čijoj se površini formiraju 4 izraštaja (sterigmate)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sr-Latn-RS" sz="2800" dirty="0" smtClean="0">
                <a:latin typeface="Arial Narrow" pitchFamily="34" charset="0"/>
              </a:rPr>
              <a:t>6. Jedra sa protoplazmom prolaze kroz sterigmate, a na površini protoplazme formira se membrana i tako se formiraju bazidiospore.</a:t>
            </a:r>
          </a:p>
          <a:p>
            <a:pPr marL="514350" indent="-514350" algn="just">
              <a:spcBef>
                <a:spcPts val="0"/>
              </a:spcBef>
              <a:buNone/>
            </a:pPr>
            <a:endParaRPr lang="en-US" sz="28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sr-Latn-RS" sz="2800" dirty="0" smtClean="0">
                <a:latin typeface="Arial Narrow" pitchFamily="34" charset="0"/>
              </a:rPr>
              <a:t>Kada se sterigmate osuše, zrele bazidiospore se oslobađaju i padaju iz plodonosnih tela (himenofor je uvek okrenut ka zemlji zbog uticaja zemljine teže – geotropizam).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sr-Latn-RS" sz="2800" dirty="0" smtClean="0">
                <a:latin typeface="Arial Narrow" pitchFamily="34" charset="0"/>
              </a:rPr>
              <a:t>Iz jednog plod.tela ispadne milijarde spora, ali veoma mali deo je vitalan, a od tog dela samo jedan mali broj dospe pomoću raznih vektora (vazduh, kiša, životinje i sl.) na pogodan supstrat i uz povoljne uslove (vlaga i temperatura) uspe da proklija u inicijalnu hifu i dalje nastavi vegetativni rast.</a:t>
            </a:r>
            <a:endParaRPr lang="en-US" sz="28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506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Klasa Basidiomycetes – oplodnja i nastanak bazida i bazidiospora </vt:lpstr>
      <vt:lpstr>Slide 2</vt:lpstr>
      <vt:lpstr> I faza - razvoj vegetativnih organa odn. faza osvajanja supstrata </vt:lpstr>
      <vt:lpstr>II faza – Reproduktivna faza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Mimica</dc:creator>
  <cp:lastModifiedBy>Mimica</cp:lastModifiedBy>
  <cp:revision>20</cp:revision>
  <dcterms:created xsi:type="dcterms:W3CDTF">2020-03-24T06:10:26Z</dcterms:created>
  <dcterms:modified xsi:type="dcterms:W3CDTF">2020-04-14T07:59:48Z</dcterms:modified>
</cp:coreProperties>
</file>