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42" r:id="rId1"/>
  </p:sldMasterIdLst>
  <p:notesMasterIdLst>
    <p:notesMasterId r:id="rId17"/>
  </p:notesMasterIdLst>
  <p:sldIdLst>
    <p:sldId id="256" r:id="rId2"/>
    <p:sldId id="271" r:id="rId3"/>
    <p:sldId id="258" r:id="rId4"/>
    <p:sldId id="270" r:id="rId5"/>
    <p:sldId id="272" r:id="rId6"/>
    <p:sldId id="273" r:id="rId7"/>
    <p:sldId id="274" r:id="rId8"/>
    <p:sldId id="275" r:id="rId9"/>
    <p:sldId id="276" r:id="rId10"/>
    <p:sldId id="277" r:id="rId11"/>
    <p:sldId id="278" r:id="rId12"/>
    <p:sldId id="267" r:id="rId13"/>
    <p:sldId id="279" r:id="rId14"/>
    <p:sldId id="265" r:id="rId15"/>
    <p:sldId id="266" r:id="rId1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6331" autoAdjust="0"/>
  </p:normalViewPr>
  <p:slideViewPr>
    <p:cSldViewPr>
      <p:cViewPr>
        <p:scale>
          <a:sx n="66" d="100"/>
          <a:sy n="66" d="100"/>
        </p:scale>
        <p:origin x="1506" y="-42"/>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BA971-3387-4421-A104-4EFFA413DDE1}"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zh-CN" altLang="en-US"/>
        </a:p>
      </dgm:t>
    </dgm:pt>
    <dgm:pt modelId="{AC3A7CB6-70B6-48F1-AC9D-A3B6F428DDC2}">
      <dgm:prSet phldrT="[文本]" custT="1"/>
      <dgm:spPr/>
      <dgm:t>
        <a:bodyPr/>
        <a:lstStyle/>
        <a:p>
          <a:r>
            <a:rPr lang="en-US" altLang="zh-CN" sz="1400" dirty="0" smtClean="0">
              <a:latin typeface="Times New Roman" panose="02020603050405020304" pitchFamily="18" charset="0"/>
              <a:cs typeface="Times New Roman" panose="02020603050405020304" pitchFamily="18" charset="0"/>
            </a:rPr>
            <a:t>Typical Terrace Sample on GF-1 2m/8m Fused Image</a:t>
          </a:r>
          <a:endParaRPr lang="zh-CN" altLang="en-US" sz="1400" dirty="0">
            <a:latin typeface="Times New Roman" panose="02020603050405020304" pitchFamily="18" charset="0"/>
            <a:cs typeface="Times New Roman" panose="02020603050405020304" pitchFamily="18" charset="0"/>
          </a:endParaRPr>
        </a:p>
      </dgm:t>
    </dgm:pt>
    <dgm:pt modelId="{3359E585-2FC8-41DB-999E-4E93ADFAC831}" type="parTrans" cxnId="{7221A33C-E66C-4F5A-A32E-830075172B3B}">
      <dgm:prSet/>
      <dgm:spPr/>
      <dgm:t>
        <a:bodyPr/>
        <a:lstStyle/>
        <a:p>
          <a:endParaRPr lang="zh-CN" altLang="en-US" sz="1400">
            <a:latin typeface="Times New Roman" panose="02020603050405020304" pitchFamily="18" charset="0"/>
            <a:cs typeface="Times New Roman" panose="02020603050405020304" pitchFamily="18" charset="0"/>
          </a:endParaRPr>
        </a:p>
      </dgm:t>
    </dgm:pt>
    <dgm:pt modelId="{C6751608-C5CE-469A-A72E-6EB933A02046}" type="sibTrans" cxnId="{7221A33C-E66C-4F5A-A32E-830075172B3B}">
      <dgm:prSet/>
      <dgm:spPr/>
      <dgm:t>
        <a:bodyPr/>
        <a:lstStyle/>
        <a:p>
          <a:endParaRPr lang="zh-CN" altLang="en-US" sz="1400">
            <a:latin typeface="Times New Roman" panose="02020603050405020304" pitchFamily="18" charset="0"/>
            <a:cs typeface="Times New Roman" panose="02020603050405020304" pitchFamily="18" charset="0"/>
          </a:endParaRPr>
        </a:p>
      </dgm:t>
    </dgm:pt>
    <dgm:pt modelId="{E3E45656-7F07-4734-BD1D-EA39B0E602E1}">
      <dgm:prSet phldrT="[文本]" custT="1"/>
      <dgm:spPr/>
      <dgm:t>
        <a:bodyPr/>
        <a:lstStyle/>
        <a:p>
          <a:r>
            <a:rPr lang="en-US" altLang="zh-CN" sz="1400" dirty="0" smtClean="0">
              <a:latin typeface="Times New Roman" panose="02020603050405020304" pitchFamily="18" charset="0"/>
              <a:cs typeface="Times New Roman" panose="02020603050405020304" pitchFamily="18" charset="0"/>
            </a:rPr>
            <a:t>Atypical Terrace Sample on GF-1 2m/8m Fused Image</a:t>
          </a:r>
          <a:endParaRPr lang="zh-CN" altLang="en-US" sz="1400" dirty="0">
            <a:latin typeface="Times New Roman" panose="02020603050405020304" pitchFamily="18" charset="0"/>
            <a:cs typeface="Times New Roman" panose="02020603050405020304" pitchFamily="18" charset="0"/>
          </a:endParaRPr>
        </a:p>
      </dgm:t>
    </dgm:pt>
    <dgm:pt modelId="{7FDC98FB-9357-4D80-A484-DC87F1E7D00D}" type="parTrans" cxnId="{FC6FAEC4-0F82-4920-9038-EA777FB450E7}">
      <dgm:prSet/>
      <dgm:spPr/>
      <dgm:t>
        <a:bodyPr/>
        <a:lstStyle/>
        <a:p>
          <a:endParaRPr lang="zh-CN" altLang="en-US" sz="1400">
            <a:latin typeface="Times New Roman" panose="02020603050405020304" pitchFamily="18" charset="0"/>
            <a:cs typeface="Times New Roman" panose="02020603050405020304" pitchFamily="18" charset="0"/>
          </a:endParaRPr>
        </a:p>
      </dgm:t>
    </dgm:pt>
    <dgm:pt modelId="{9AFEE936-5DF5-4F72-BBA6-952C4391594F}" type="sibTrans" cxnId="{FC6FAEC4-0F82-4920-9038-EA777FB450E7}">
      <dgm:prSet/>
      <dgm:spPr/>
      <dgm:t>
        <a:bodyPr/>
        <a:lstStyle/>
        <a:p>
          <a:endParaRPr lang="zh-CN" altLang="en-US" sz="1400">
            <a:latin typeface="Times New Roman" panose="02020603050405020304" pitchFamily="18" charset="0"/>
            <a:cs typeface="Times New Roman" panose="02020603050405020304" pitchFamily="18" charset="0"/>
          </a:endParaRPr>
        </a:p>
      </dgm:t>
    </dgm:pt>
    <dgm:pt modelId="{1A623505-D1B9-41F0-ABF2-7C61F3697AE2}" type="pres">
      <dgm:prSet presAssocID="{4AABA971-3387-4421-A104-4EFFA413DDE1}" presName="compositeShape" presStyleCnt="0">
        <dgm:presLayoutVars>
          <dgm:chMax val="2"/>
          <dgm:dir/>
          <dgm:resizeHandles val="exact"/>
        </dgm:presLayoutVars>
      </dgm:prSet>
      <dgm:spPr/>
      <dgm:t>
        <a:bodyPr/>
        <a:lstStyle/>
        <a:p>
          <a:endParaRPr lang="zh-CN" altLang="en-US"/>
        </a:p>
      </dgm:t>
    </dgm:pt>
    <dgm:pt modelId="{6E213CAF-3AA5-4409-AC88-6B749A0AFA6D}" type="pres">
      <dgm:prSet presAssocID="{AC3A7CB6-70B6-48F1-AC9D-A3B6F428DDC2}" presName="upArrow" presStyleLbl="node1" presStyleIdx="0" presStyleCnt="2"/>
      <dgm:spPr/>
    </dgm:pt>
    <dgm:pt modelId="{5FF77D7B-D509-4612-9CF2-AB39855DE160}" type="pres">
      <dgm:prSet presAssocID="{AC3A7CB6-70B6-48F1-AC9D-A3B6F428DDC2}" presName="upArrowText" presStyleLbl="revTx" presStyleIdx="0" presStyleCnt="2" custScaleX="118297" custLinFactNeighborX="8827">
        <dgm:presLayoutVars>
          <dgm:chMax val="0"/>
          <dgm:bulletEnabled val="1"/>
        </dgm:presLayoutVars>
      </dgm:prSet>
      <dgm:spPr/>
      <dgm:t>
        <a:bodyPr/>
        <a:lstStyle/>
        <a:p>
          <a:endParaRPr lang="zh-CN" altLang="en-US"/>
        </a:p>
      </dgm:t>
    </dgm:pt>
    <dgm:pt modelId="{72E6F707-3FD4-41CB-8B60-1ADD8BF8A297}" type="pres">
      <dgm:prSet presAssocID="{E3E45656-7F07-4734-BD1D-EA39B0E602E1}" presName="downArrow" presStyleLbl="node1" presStyleIdx="1" presStyleCnt="2"/>
      <dgm:spPr/>
    </dgm:pt>
    <dgm:pt modelId="{9F8B81AA-9C96-49CF-9116-5F8D25BC1562}" type="pres">
      <dgm:prSet presAssocID="{E3E45656-7F07-4734-BD1D-EA39B0E602E1}" presName="downArrowText" presStyleLbl="revTx" presStyleIdx="1" presStyleCnt="2" custScaleX="121724" custLinFactNeighborX="14057">
        <dgm:presLayoutVars>
          <dgm:chMax val="0"/>
          <dgm:bulletEnabled val="1"/>
        </dgm:presLayoutVars>
      </dgm:prSet>
      <dgm:spPr/>
      <dgm:t>
        <a:bodyPr/>
        <a:lstStyle/>
        <a:p>
          <a:endParaRPr lang="zh-CN" altLang="en-US"/>
        </a:p>
      </dgm:t>
    </dgm:pt>
  </dgm:ptLst>
  <dgm:cxnLst>
    <dgm:cxn modelId="{70CA42F2-3C98-424A-81BF-CBE9B59F7717}" type="presOf" srcId="{4AABA971-3387-4421-A104-4EFFA413DDE1}" destId="{1A623505-D1B9-41F0-ABF2-7C61F3697AE2}" srcOrd="0" destOrd="0" presId="urn:microsoft.com/office/officeart/2005/8/layout/arrow4"/>
    <dgm:cxn modelId="{FC6FAEC4-0F82-4920-9038-EA777FB450E7}" srcId="{4AABA971-3387-4421-A104-4EFFA413DDE1}" destId="{E3E45656-7F07-4734-BD1D-EA39B0E602E1}" srcOrd="1" destOrd="0" parTransId="{7FDC98FB-9357-4D80-A484-DC87F1E7D00D}" sibTransId="{9AFEE936-5DF5-4F72-BBA6-952C4391594F}"/>
    <dgm:cxn modelId="{2B4BBFCE-FF3E-4148-9CD6-2F020900D2A9}" type="presOf" srcId="{E3E45656-7F07-4734-BD1D-EA39B0E602E1}" destId="{9F8B81AA-9C96-49CF-9116-5F8D25BC1562}" srcOrd="0" destOrd="0" presId="urn:microsoft.com/office/officeart/2005/8/layout/arrow4"/>
    <dgm:cxn modelId="{7221A33C-E66C-4F5A-A32E-830075172B3B}" srcId="{4AABA971-3387-4421-A104-4EFFA413DDE1}" destId="{AC3A7CB6-70B6-48F1-AC9D-A3B6F428DDC2}" srcOrd="0" destOrd="0" parTransId="{3359E585-2FC8-41DB-999E-4E93ADFAC831}" sibTransId="{C6751608-C5CE-469A-A72E-6EB933A02046}"/>
    <dgm:cxn modelId="{8D83B297-7E9A-45B5-AECB-8ACF04A4ED1E}" type="presOf" srcId="{AC3A7CB6-70B6-48F1-AC9D-A3B6F428DDC2}" destId="{5FF77D7B-D509-4612-9CF2-AB39855DE160}" srcOrd="0" destOrd="0" presId="urn:microsoft.com/office/officeart/2005/8/layout/arrow4"/>
    <dgm:cxn modelId="{B6706C08-91B6-46AE-A6D5-8E4494E80CB3}" type="presParOf" srcId="{1A623505-D1B9-41F0-ABF2-7C61F3697AE2}" destId="{6E213CAF-3AA5-4409-AC88-6B749A0AFA6D}" srcOrd="0" destOrd="0" presId="urn:microsoft.com/office/officeart/2005/8/layout/arrow4"/>
    <dgm:cxn modelId="{8F156478-FB48-4B24-8231-F5D05B1242C6}" type="presParOf" srcId="{1A623505-D1B9-41F0-ABF2-7C61F3697AE2}" destId="{5FF77D7B-D509-4612-9CF2-AB39855DE160}" srcOrd="1" destOrd="0" presId="urn:microsoft.com/office/officeart/2005/8/layout/arrow4"/>
    <dgm:cxn modelId="{8C903FE2-7C42-47FF-AAD2-7512A4A2EA81}" type="presParOf" srcId="{1A623505-D1B9-41F0-ABF2-7C61F3697AE2}" destId="{72E6F707-3FD4-41CB-8B60-1ADD8BF8A297}" srcOrd="2" destOrd="0" presId="urn:microsoft.com/office/officeart/2005/8/layout/arrow4"/>
    <dgm:cxn modelId="{FE3D851C-9589-4080-87B1-C5670B23D979}" type="presParOf" srcId="{1A623505-D1B9-41F0-ABF2-7C61F3697AE2}" destId="{9F8B81AA-9C96-49CF-9116-5F8D25BC1562}" srcOrd="3" destOrd="0" presId="urn:microsoft.com/office/officeart/2005/8/layout/arrow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B8B0A8-273D-44C5-8409-BB19189973E7}"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zh-CN" altLang="en-US"/>
        </a:p>
      </dgm:t>
    </dgm:pt>
    <dgm:pt modelId="{D4E4E17B-1E6F-4423-8292-CA3ED4C4B331}">
      <dgm:prSet custT="1"/>
      <dgm:spPr/>
      <dgm:t>
        <a:bodyPr/>
        <a:lstStyle/>
        <a:p>
          <a:pPr rtl="0"/>
          <a:r>
            <a:rPr lang="en-US" altLang="zh-CN" sz="2000" dirty="0" smtClean="0"/>
            <a:t>3.1 Edge Characteristics Statistics Algorithm</a:t>
          </a:r>
          <a:endParaRPr lang="zh-CN" sz="2000" dirty="0"/>
        </a:p>
      </dgm:t>
    </dgm:pt>
    <dgm:pt modelId="{3150B3EB-E3EB-4ACE-A4EE-CF5848E2926F}" type="parTrans" cxnId="{B92C1341-6936-4A5D-999E-746D27706787}">
      <dgm:prSet/>
      <dgm:spPr/>
      <dgm:t>
        <a:bodyPr/>
        <a:lstStyle/>
        <a:p>
          <a:endParaRPr lang="zh-CN" altLang="en-US" sz="2000"/>
        </a:p>
      </dgm:t>
    </dgm:pt>
    <dgm:pt modelId="{C61B92EF-4838-4FDE-842E-E1E23E828E2B}" type="sibTrans" cxnId="{B92C1341-6936-4A5D-999E-746D27706787}">
      <dgm:prSet/>
      <dgm:spPr/>
      <dgm:t>
        <a:bodyPr/>
        <a:lstStyle/>
        <a:p>
          <a:endParaRPr lang="zh-CN" altLang="en-US" sz="2000"/>
        </a:p>
      </dgm:t>
    </dgm:pt>
    <dgm:pt modelId="{AB0DAC5A-D4F1-4E62-8063-DDD3780A96C0}">
      <dgm:prSet custT="1"/>
      <dgm:spPr/>
      <dgm:t>
        <a:bodyPr/>
        <a:lstStyle/>
        <a:p>
          <a:r>
            <a:rPr lang="en-US" altLang="zh-CN" sz="2000" dirty="0" smtClean="0"/>
            <a:t>3.2 Template Matching Algorithm</a:t>
          </a:r>
        </a:p>
      </dgm:t>
    </dgm:pt>
    <dgm:pt modelId="{B9C5FCA5-D800-4DCD-9E38-E5BE6B4871BD}" type="parTrans" cxnId="{08A82BA8-A43A-479E-880E-4D9A444F971F}">
      <dgm:prSet/>
      <dgm:spPr/>
      <dgm:t>
        <a:bodyPr/>
        <a:lstStyle/>
        <a:p>
          <a:endParaRPr lang="zh-CN" altLang="en-US" sz="2000"/>
        </a:p>
      </dgm:t>
    </dgm:pt>
    <dgm:pt modelId="{E4A196E8-960A-4343-93CC-F6533451CF09}" type="sibTrans" cxnId="{08A82BA8-A43A-479E-880E-4D9A444F971F}">
      <dgm:prSet/>
      <dgm:spPr/>
      <dgm:t>
        <a:bodyPr/>
        <a:lstStyle/>
        <a:p>
          <a:endParaRPr lang="zh-CN" altLang="en-US" sz="2000"/>
        </a:p>
      </dgm:t>
    </dgm:pt>
    <dgm:pt modelId="{8E7B1D05-CCBB-42EB-B5A1-3A36E1DA2AF9}">
      <dgm:prSet custT="1"/>
      <dgm:spPr/>
      <dgm:t>
        <a:bodyPr/>
        <a:lstStyle/>
        <a:p>
          <a:r>
            <a:rPr lang="en-US" altLang="zh-CN" sz="2000" dirty="0" smtClean="0"/>
            <a:t>3.3 Fourier Transformation Algorithm</a:t>
          </a:r>
        </a:p>
      </dgm:t>
    </dgm:pt>
    <dgm:pt modelId="{0DE34CD3-9E79-407D-B614-752F180E4D11}" type="parTrans" cxnId="{0BF32EDC-BE58-409B-BEA2-2CCBD1B9EEDC}">
      <dgm:prSet/>
      <dgm:spPr/>
      <dgm:t>
        <a:bodyPr/>
        <a:lstStyle/>
        <a:p>
          <a:endParaRPr lang="zh-CN" altLang="en-US" sz="2000"/>
        </a:p>
      </dgm:t>
    </dgm:pt>
    <dgm:pt modelId="{A0A4E886-59AD-4BB4-8213-503A3448FBB5}" type="sibTrans" cxnId="{0BF32EDC-BE58-409B-BEA2-2CCBD1B9EEDC}">
      <dgm:prSet/>
      <dgm:spPr/>
      <dgm:t>
        <a:bodyPr/>
        <a:lstStyle/>
        <a:p>
          <a:endParaRPr lang="zh-CN" altLang="en-US" sz="2000"/>
        </a:p>
      </dgm:t>
    </dgm:pt>
    <dgm:pt modelId="{C457F622-BE21-4605-9E31-D012F3359446}" type="pres">
      <dgm:prSet presAssocID="{F5B8B0A8-273D-44C5-8409-BB19189973E7}" presName="linear" presStyleCnt="0">
        <dgm:presLayoutVars>
          <dgm:dir/>
          <dgm:animLvl val="lvl"/>
          <dgm:resizeHandles val="exact"/>
        </dgm:presLayoutVars>
      </dgm:prSet>
      <dgm:spPr/>
      <dgm:t>
        <a:bodyPr/>
        <a:lstStyle/>
        <a:p>
          <a:endParaRPr lang="zh-CN" altLang="en-US"/>
        </a:p>
      </dgm:t>
    </dgm:pt>
    <dgm:pt modelId="{9C1644D6-E806-4635-895E-9281DFEB8FAD}" type="pres">
      <dgm:prSet presAssocID="{D4E4E17B-1E6F-4423-8292-CA3ED4C4B331}" presName="parentLin" presStyleCnt="0"/>
      <dgm:spPr/>
    </dgm:pt>
    <dgm:pt modelId="{15BA63A3-9C0A-47CA-BB59-2DEC7D8EF417}" type="pres">
      <dgm:prSet presAssocID="{D4E4E17B-1E6F-4423-8292-CA3ED4C4B331}" presName="parentLeftMargin" presStyleLbl="node1" presStyleIdx="0" presStyleCnt="3" custScaleX="126339" custScaleY="254835" custLinFactNeighborX="11111" custLinFactNeighborY="8007"/>
      <dgm:spPr/>
      <dgm:t>
        <a:bodyPr/>
        <a:lstStyle/>
        <a:p>
          <a:endParaRPr lang="zh-CN" altLang="en-US"/>
        </a:p>
      </dgm:t>
    </dgm:pt>
    <dgm:pt modelId="{95EEA28B-287C-411E-AFEC-B60314E43075}" type="pres">
      <dgm:prSet presAssocID="{D4E4E17B-1E6F-4423-8292-CA3ED4C4B331}" presName="parentText" presStyleLbl="node1" presStyleIdx="0" presStyleCnt="3" custLinFactNeighborX="-34596">
        <dgm:presLayoutVars>
          <dgm:chMax val="0"/>
          <dgm:bulletEnabled val="1"/>
        </dgm:presLayoutVars>
      </dgm:prSet>
      <dgm:spPr/>
      <dgm:t>
        <a:bodyPr/>
        <a:lstStyle/>
        <a:p>
          <a:endParaRPr lang="zh-CN" altLang="en-US"/>
        </a:p>
      </dgm:t>
    </dgm:pt>
    <dgm:pt modelId="{73F3F11C-6BD5-4B16-81B8-9E37DA4CE076}" type="pres">
      <dgm:prSet presAssocID="{D4E4E17B-1E6F-4423-8292-CA3ED4C4B331}" presName="negativeSpace" presStyleCnt="0"/>
      <dgm:spPr/>
    </dgm:pt>
    <dgm:pt modelId="{8D3DB81D-6186-488C-BC67-3C53CCA4895C}" type="pres">
      <dgm:prSet presAssocID="{D4E4E17B-1E6F-4423-8292-CA3ED4C4B331}" presName="childText" presStyleLbl="conFgAcc1" presStyleIdx="0" presStyleCnt="3">
        <dgm:presLayoutVars>
          <dgm:bulletEnabled val="1"/>
        </dgm:presLayoutVars>
      </dgm:prSet>
      <dgm:spPr/>
    </dgm:pt>
    <dgm:pt modelId="{6BF60D46-C878-492C-8930-013FFA1678A5}" type="pres">
      <dgm:prSet presAssocID="{C61B92EF-4838-4FDE-842E-E1E23E828E2B}" presName="spaceBetweenRectangles" presStyleCnt="0"/>
      <dgm:spPr/>
    </dgm:pt>
    <dgm:pt modelId="{67A86254-9281-42CC-A514-BA0980AE0324}" type="pres">
      <dgm:prSet presAssocID="{AB0DAC5A-D4F1-4E62-8063-DDD3780A96C0}" presName="parentLin" presStyleCnt="0"/>
      <dgm:spPr/>
    </dgm:pt>
    <dgm:pt modelId="{095B622B-F312-4BE7-9331-44924D876FFC}" type="pres">
      <dgm:prSet presAssocID="{AB0DAC5A-D4F1-4E62-8063-DDD3780A96C0}" presName="parentLeftMargin" presStyleLbl="node1" presStyleIdx="0" presStyleCnt="3"/>
      <dgm:spPr/>
      <dgm:t>
        <a:bodyPr/>
        <a:lstStyle/>
        <a:p>
          <a:endParaRPr lang="zh-CN" altLang="en-US"/>
        </a:p>
      </dgm:t>
    </dgm:pt>
    <dgm:pt modelId="{A304D397-5D30-4E91-857C-C3AD4740381E}" type="pres">
      <dgm:prSet presAssocID="{AB0DAC5A-D4F1-4E62-8063-DDD3780A96C0}" presName="parentText" presStyleLbl="node1" presStyleIdx="1" presStyleCnt="3">
        <dgm:presLayoutVars>
          <dgm:chMax val="0"/>
          <dgm:bulletEnabled val="1"/>
        </dgm:presLayoutVars>
      </dgm:prSet>
      <dgm:spPr/>
      <dgm:t>
        <a:bodyPr/>
        <a:lstStyle/>
        <a:p>
          <a:endParaRPr lang="zh-CN" altLang="en-US"/>
        </a:p>
      </dgm:t>
    </dgm:pt>
    <dgm:pt modelId="{03D8F8E4-B596-4444-B513-16798DF2A68F}" type="pres">
      <dgm:prSet presAssocID="{AB0DAC5A-D4F1-4E62-8063-DDD3780A96C0}" presName="negativeSpace" presStyleCnt="0"/>
      <dgm:spPr/>
    </dgm:pt>
    <dgm:pt modelId="{7A04F5C5-19F2-4C71-8A1A-D207BEF67184}" type="pres">
      <dgm:prSet presAssocID="{AB0DAC5A-D4F1-4E62-8063-DDD3780A96C0}" presName="childText" presStyleLbl="conFgAcc1" presStyleIdx="1" presStyleCnt="3">
        <dgm:presLayoutVars>
          <dgm:bulletEnabled val="1"/>
        </dgm:presLayoutVars>
      </dgm:prSet>
      <dgm:spPr/>
    </dgm:pt>
    <dgm:pt modelId="{A294229B-A266-4C20-81A5-749122D935BD}" type="pres">
      <dgm:prSet presAssocID="{E4A196E8-960A-4343-93CC-F6533451CF09}" presName="spaceBetweenRectangles" presStyleCnt="0"/>
      <dgm:spPr/>
    </dgm:pt>
    <dgm:pt modelId="{BB8489AE-3E84-4B48-84F7-4D1D79C6AB4C}" type="pres">
      <dgm:prSet presAssocID="{8E7B1D05-CCBB-42EB-B5A1-3A36E1DA2AF9}" presName="parentLin" presStyleCnt="0"/>
      <dgm:spPr/>
    </dgm:pt>
    <dgm:pt modelId="{7DAE8C80-A60D-4440-B0D0-43C1B7DC5507}" type="pres">
      <dgm:prSet presAssocID="{8E7B1D05-CCBB-42EB-B5A1-3A36E1DA2AF9}" presName="parentLeftMargin" presStyleLbl="node1" presStyleIdx="1" presStyleCnt="3"/>
      <dgm:spPr/>
      <dgm:t>
        <a:bodyPr/>
        <a:lstStyle/>
        <a:p>
          <a:endParaRPr lang="zh-CN" altLang="en-US"/>
        </a:p>
      </dgm:t>
    </dgm:pt>
    <dgm:pt modelId="{E5F5201C-2043-4A41-B3C6-7A2EB6621A07}" type="pres">
      <dgm:prSet presAssocID="{8E7B1D05-CCBB-42EB-B5A1-3A36E1DA2AF9}" presName="parentText" presStyleLbl="node1" presStyleIdx="2" presStyleCnt="3">
        <dgm:presLayoutVars>
          <dgm:chMax val="0"/>
          <dgm:bulletEnabled val="1"/>
        </dgm:presLayoutVars>
      </dgm:prSet>
      <dgm:spPr/>
      <dgm:t>
        <a:bodyPr/>
        <a:lstStyle/>
        <a:p>
          <a:endParaRPr lang="zh-CN" altLang="en-US"/>
        </a:p>
      </dgm:t>
    </dgm:pt>
    <dgm:pt modelId="{7F8686B9-734E-4CD6-BB4B-7511448AABD5}" type="pres">
      <dgm:prSet presAssocID="{8E7B1D05-CCBB-42EB-B5A1-3A36E1DA2AF9}" presName="negativeSpace" presStyleCnt="0"/>
      <dgm:spPr/>
    </dgm:pt>
    <dgm:pt modelId="{84AFE0FE-B1E7-41EC-947A-FE643D0AC12C}" type="pres">
      <dgm:prSet presAssocID="{8E7B1D05-CCBB-42EB-B5A1-3A36E1DA2AF9}" presName="childText" presStyleLbl="conFgAcc1" presStyleIdx="2" presStyleCnt="3">
        <dgm:presLayoutVars>
          <dgm:bulletEnabled val="1"/>
        </dgm:presLayoutVars>
      </dgm:prSet>
      <dgm:spPr/>
    </dgm:pt>
  </dgm:ptLst>
  <dgm:cxnLst>
    <dgm:cxn modelId="{C2FE5276-A244-44F8-9CAA-5FE549AF783E}" type="presOf" srcId="{AB0DAC5A-D4F1-4E62-8063-DDD3780A96C0}" destId="{095B622B-F312-4BE7-9331-44924D876FFC}" srcOrd="0" destOrd="0" presId="urn:microsoft.com/office/officeart/2005/8/layout/list1"/>
    <dgm:cxn modelId="{FE556682-9824-4B3D-8998-5EE23289B28F}" type="presOf" srcId="{F5B8B0A8-273D-44C5-8409-BB19189973E7}" destId="{C457F622-BE21-4605-9E31-D012F3359446}" srcOrd="0" destOrd="0" presId="urn:microsoft.com/office/officeart/2005/8/layout/list1"/>
    <dgm:cxn modelId="{0BF32EDC-BE58-409B-BEA2-2CCBD1B9EEDC}" srcId="{F5B8B0A8-273D-44C5-8409-BB19189973E7}" destId="{8E7B1D05-CCBB-42EB-B5A1-3A36E1DA2AF9}" srcOrd="2" destOrd="0" parTransId="{0DE34CD3-9E79-407D-B614-752F180E4D11}" sibTransId="{A0A4E886-59AD-4BB4-8213-503A3448FBB5}"/>
    <dgm:cxn modelId="{F1A546A4-FD89-431F-A10F-3F30288C23CD}" type="presOf" srcId="{D4E4E17B-1E6F-4423-8292-CA3ED4C4B331}" destId="{95EEA28B-287C-411E-AFEC-B60314E43075}" srcOrd="1" destOrd="0" presId="urn:microsoft.com/office/officeart/2005/8/layout/list1"/>
    <dgm:cxn modelId="{08A82BA8-A43A-479E-880E-4D9A444F971F}" srcId="{F5B8B0A8-273D-44C5-8409-BB19189973E7}" destId="{AB0DAC5A-D4F1-4E62-8063-DDD3780A96C0}" srcOrd="1" destOrd="0" parTransId="{B9C5FCA5-D800-4DCD-9E38-E5BE6B4871BD}" sibTransId="{E4A196E8-960A-4343-93CC-F6533451CF09}"/>
    <dgm:cxn modelId="{2161693A-B3CE-4C2F-95B1-E3089C11099C}" type="presOf" srcId="{8E7B1D05-CCBB-42EB-B5A1-3A36E1DA2AF9}" destId="{E5F5201C-2043-4A41-B3C6-7A2EB6621A07}" srcOrd="1" destOrd="0" presId="urn:microsoft.com/office/officeart/2005/8/layout/list1"/>
    <dgm:cxn modelId="{B92C1341-6936-4A5D-999E-746D27706787}" srcId="{F5B8B0A8-273D-44C5-8409-BB19189973E7}" destId="{D4E4E17B-1E6F-4423-8292-CA3ED4C4B331}" srcOrd="0" destOrd="0" parTransId="{3150B3EB-E3EB-4ACE-A4EE-CF5848E2926F}" sibTransId="{C61B92EF-4838-4FDE-842E-E1E23E828E2B}"/>
    <dgm:cxn modelId="{605105B3-2772-44A3-A6BD-DB87D18671D0}" type="presOf" srcId="{8E7B1D05-CCBB-42EB-B5A1-3A36E1DA2AF9}" destId="{7DAE8C80-A60D-4440-B0D0-43C1B7DC5507}" srcOrd="0" destOrd="0" presId="urn:microsoft.com/office/officeart/2005/8/layout/list1"/>
    <dgm:cxn modelId="{5EBEB8C4-D721-4867-AB9C-53C47ED38165}" type="presOf" srcId="{D4E4E17B-1E6F-4423-8292-CA3ED4C4B331}" destId="{15BA63A3-9C0A-47CA-BB59-2DEC7D8EF417}" srcOrd="0" destOrd="0" presId="urn:microsoft.com/office/officeart/2005/8/layout/list1"/>
    <dgm:cxn modelId="{9FFEEAEE-6B99-42EC-9E13-FA144ECE81C6}" type="presOf" srcId="{AB0DAC5A-D4F1-4E62-8063-DDD3780A96C0}" destId="{A304D397-5D30-4E91-857C-C3AD4740381E}" srcOrd="1" destOrd="0" presId="urn:microsoft.com/office/officeart/2005/8/layout/list1"/>
    <dgm:cxn modelId="{2E467399-71DA-4551-95B2-36ABB3FD8F9A}" type="presParOf" srcId="{C457F622-BE21-4605-9E31-D012F3359446}" destId="{9C1644D6-E806-4635-895E-9281DFEB8FAD}" srcOrd="0" destOrd="0" presId="urn:microsoft.com/office/officeart/2005/8/layout/list1"/>
    <dgm:cxn modelId="{4E63164E-56A0-4FA3-8518-5BD7D950FD07}" type="presParOf" srcId="{9C1644D6-E806-4635-895E-9281DFEB8FAD}" destId="{15BA63A3-9C0A-47CA-BB59-2DEC7D8EF417}" srcOrd="0" destOrd="0" presId="urn:microsoft.com/office/officeart/2005/8/layout/list1"/>
    <dgm:cxn modelId="{F28B724D-59FD-426B-A032-477387985E06}" type="presParOf" srcId="{9C1644D6-E806-4635-895E-9281DFEB8FAD}" destId="{95EEA28B-287C-411E-AFEC-B60314E43075}" srcOrd="1" destOrd="0" presId="urn:microsoft.com/office/officeart/2005/8/layout/list1"/>
    <dgm:cxn modelId="{848D4CF4-3628-4DD1-9280-1136BAE9BF0E}" type="presParOf" srcId="{C457F622-BE21-4605-9E31-D012F3359446}" destId="{73F3F11C-6BD5-4B16-81B8-9E37DA4CE076}" srcOrd="1" destOrd="0" presId="urn:microsoft.com/office/officeart/2005/8/layout/list1"/>
    <dgm:cxn modelId="{F7806256-290B-4275-9590-C1CAB1822413}" type="presParOf" srcId="{C457F622-BE21-4605-9E31-D012F3359446}" destId="{8D3DB81D-6186-488C-BC67-3C53CCA4895C}" srcOrd="2" destOrd="0" presId="urn:microsoft.com/office/officeart/2005/8/layout/list1"/>
    <dgm:cxn modelId="{EE0320F6-3087-41A4-AD2D-540DF96A38EA}" type="presParOf" srcId="{C457F622-BE21-4605-9E31-D012F3359446}" destId="{6BF60D46-C878-492C-8930-013FFA1678A5}" srcOrd="3" destOrd="0" presId="urn:microsoft.com/office/officeart/2005/8/layout/list1"/>
    <dgm:cxn modelId="{A7F18313-A59A-4D45-A1C9-DD0ED9B1C98D}" type="presParOf" srcId="{C457F622-BE21-4605-9E31-D012F3359446}" destId="{67A86254-9281-42CC-A514-BA0980AE0324}" srcOrd="4" destOrd="0" presId="urn:microsoft.com/office/officeart/2005/8/layout/list1"/>
    <dgm:cxn modelId="{13D36C14-61E4-440C-96BA-3ED5AF70C2D7}" type="presParOf" srcId="{67A86254-9281-42CC-A514-BA0980AE0324}" destId="{095B622B-F312-4BE7-9331-44924D876FFC}" srcOrd="0" destOrd="0" presId="urn:microsoft.com/office/officeart/2005/8/layout/list1"/>
    <dgm:cxn modelId="{37C27D42-66BA-47C1-B482-0A4527EAD5B0}" type="presParOf" srcId="{67A86254-9281-42CC-A514-BA0980AE0324}" destId="{A304D397-5D30-4E91-857C-C3AD4740381E}" srcOrd="1" destOrd="0" presId="urn:microsoft.com/office/officeart/2005/8/layout/list1"/>
    <dgm:cxn modelId="{26F708E6-5212-4B4A-BD12-EF52DBD6E443}" type="presParOf" srcId="{C457F622-BE21-4605-9E31-D012F3359446}" destId="{03D8F8E4-B596-4444-B513-16798DF2A68F}" srcOrd="5" destOrd="0" presId="urn:microsoft.com/office/officeart/2005/8/layout/list1"/>
    <dgm:cxn modelId="{8C8E0D76-BEE8-4C14-A78D-10467655D362}" type="presParOf" srcId="{C457F622-BE21-4605-9E31-D012F3359446}" destId="{7A04F5C5-19F2-4C71-8A1A-D207BEF67184}" srcOrd="6" destOrd="0" presId="urn:microsoft.com/office/officeart/2005/8/layout/list1"/>
    <dgm:cxn modelId="{800BBC44-3179-48A6-80DF-638311610EC4}" type="presParOf" srcId="{C457F622-BE21-4605-9E31-D012F3359446}" destId="{A294229B-A266-4C20-81A5-749122D935BD}" srcOrd="7" destOrd="0" presId="urn:microsoft.com/office/officeart/2005/8/layout/list1"/>
    <dgm:cxn modelId="{770F1666-70ED-4997-A905-9074C1141A61}" type="presParOf" srcId="{C457F622-BE21-4605-9E31-D012F3359446}" destId="{BB8489AE-3E84-4B48-84F7-4D1D79C6AB4C}" srcOrd="8" destOrd="0" presId="urn:microsoft.com/office/officeart/2005/8/layout/list1"/>
    <dgm:cxn modelId="{374D04D0-BCF7-4F19-B4F4-C783FC79CD56}" type="presParOf" srcId="{BB8489AE-3E84-4B48-84F7-4D1D79C6AB4C}" destId="{7DAE8C80-A60D-4440-B0D0-43C1B7DC5507}" srcOrd="0" destOrd="0" presId="urn:microsoft.com/office/officeart/2005/8/layout/list1"/>
    <dgm:cxn modelId="{744A88D0-7894-4247-928C-A59B7940B99F}" type="presParOf" srcId="{BB8489AE-3E84-4B48-84F7-4D1D79C6AB4C}" destId="{E5F5201C-2043-4A41-B3C6-7A2EB6621A07}" srcOrd="1" destOrd="0" presId="urn:microsoft.com/office/officeart/2005/8/layout/list1"/>
    <dgm:cxn modelId="{748534C3-D77A-426F-93D2-C38D0C95BADC}" type="presParOf" srcId="{C457F622-BE21-4605-9E31-D012F3359446}" destId="{7F8686B9-734E-4CD6-BB4B-7511448AABD5}" srcOrd="9" destOrd="0" presId="urn:microsoft.com/office/officeart/2005/8/layout/list1"/>
    <dgm:cxn modelId="{88AC2B6D-0FEF-49F8-98DF-606296658DC1}" type="presParOf" srcId="{C457F622-BE21-4605-9E31-D012F3359446}" destId="{84AFE0FE-B1E7-41EC-947A-FE643D0AC12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03CE3-75C5-4D42-9890-1D9864F1B834}"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zh-CN" altLang="en-US"/>
        </a:p>
      </dgm:t>
    </dgm:pt>
    <dgm:pt modelId="{61B55B52-97CF-4504-9FEE-E7F2AA607F3A}">
      <dgm:prSet phldrT="[文本]" custT="1"/>
      <dgm:spPr/>
      <dgm:t>
        <a:bodyPr/>
        <a:lstStyle/>
        <a:p>
          <a:r>
            <a:rPr lang="en-US" altLang="zh-CN" sz="1000" smtClean="0"/>
            <a:t>Template Establishment</a:t>
          </a:r>
          <a:endParaRPr lang="zh-CN" altLang="en-US" sz="1000" dirty="0"/>
        </a:p>
      </dgm:t>
    </dgm:pt>
    <dgm:pt modelId="{79F5894F-69DE-4EFB-BB4E-B220AE064CBA}" type="parTrans" cxnId="{3492B26B-4876-4123-9344-D35784F27B5B}">
      <dgm:prSet/>
      <dgm:spPr/>
      <dgm:t>
        <a:bodyPr/>
        <a:lstStyle/>
        <a:p>
          <a:endParaRPr lang="zh-CN" altLang="en-US" sz="1000">
            <a:solidFill>
              <a:schemeClr val="tx1"/>
            </a:solidFill>
          </a:endParaRPr>
        </a:p>
      </dgm:t>
    </dgm:pt>
    <dgm:pt modelId="{563D8778-FE2C-405C-9F31-582F3E7A375E}" type="sibTrans" cxnId="{3492B26B-4876-4123-9344-D35784F27B5B}">
      <dgm:prSet/>
      <dgm:spPr/>
      <dgm:t>
        <a:bodyPr/>
        <a:lstStyle/>
        <a:p>
          <a:endParaRPr lang="zh-CN" altLang="en-US" sz="1000">
            <a:solidFill>
              <a:schemeClr val="tx1"/>
            </a:solidFill>
          </a:endParaRPr>
        </a:p>
      </dgm:t>
    </dgm:pt>
    <dgm:pt modelId="{6113FA8A-5816-42A9-8BB1-6FA364E213BE}">
      <dgm:prSet phldrT="[文本]" custT="1"/>
      <dgm:spPr/>
      <dgm:t>
        <a:bodyPr/>
        <a:lstStyle/>
        <a:p>
          <a:r>
            <a:rPr lang="en-US" altLang="zh-CN" sz="1000" smtClean="0"/>
            <a:t>source</a:t>
          </a:r>
          <a:endParaRPr lang="zh-CN" altLang="en-US" sz="1000" dirty="0"/>
        </a:p>
      </dgm:t>
    </dgm:pt>
    <dgm:pt modelId="{88B50F14-E9B1-482C-BA1A-CAA8DF84A201}" type="parTrans" cxnId="{5803ED41-9156-409B-AB22-053F17FC100E}">
      <dgm:prSet/>
      <dgm:spPr/>
      <dgm:t>
        <a:bodyPr/>
        <a:lstStyle/>
        <a:p>
          <a:endParaRPr lang="zh-CN" altLang="en-US" sz="1000">
            <a:solidFill>
              <a:schemeClr val="tx1"/>
            </a:solidFill>
          </a:endParaRPr>
        </a:p>
      </dgm:t>
    </dgm:pt>
    <dgm:pt modelId="{83675325-9356-4A3D-85B5-40E3759E9FD5}" type="sibTrans" cxnId="{5803ED41-9156-409B-AB22-053F17FC100E}">
      <dgm:prSet/>
      <dgm:spPr/>
      <dgm:t>
        <a:bodyPr/>
        <a:lstStyle/>
        <a:p>
          <a:endParaRPr lang="zh-CN" altLang="en-US" sz="1000">
            <a:solidFill>
              <a:schemeClr val="tx1"/>
            </a:solidFill>
          </a:endParaRPr>
        </a:p>
      </dgm:t>
    </dgm:pt>
    <dgm:pt modelId="{A965715B-DC53-46AB-89AE-1E69879CCFAC}">
      <dgm:prSet phldrT="[文本]" custT="1"/>
      <dgm:spPr/>
      <dgm:t>
        <a:bodyPr/>
        <a:lstStyle/>
        <a:p>
          <a:r>
            <a:rPr lang="en-US" altLang="en-US" sz="1000" smtClean="0"/>
            <a:t>training area</a:t>
          </a:r>
          <a:endParaRPr lang="zh-CN" altLang="en-US" sz="1000" dirty="0"/>
        </a:p>
      </dgm:t>
    </dgm:pt>
    <dgm:pt modelId="{F4B16A7A-23E7-4E61-AEBC-9DD930A30334}" type="parTrans" cxnId="{1519F49E-D171-47B9-9B99-B77B0915BCC6}">
      <dgm:prSet/>
      <dgm:spPr/>
      <dgm:t>
        <a:bodyPr/>
        <a:lstStyle/>
        <a:p>
          <a:endParaRPr lang="zh-CN" altLang="en-US" sz="1000">
            <a:solidFill>
              <a:schemeClr val="tx1"/>
            </a:solidFill>
          </a:endParaRPr>
        </a:p>
      </dgm:t>
    </dgm:pt>
    <dgm:pt modelId="{B70BCCD9-1C98-4000-8234-A41D32CAD0E0}" type="sibTrans" cxnId="{1519F49E-D171-47B9-9B99-B77B0915BCC6}">
      <dgm:prSet/>
      <dgm:spPr/>
      <dgm:t>
        <a:bodyPr/>
        <a:lstStyle/>
        <a:p>
          <a:endParaRPr lang="zh-CN" altLang="en-US" sz="1000">
            <a:solidFill>
              <a:schemeClr val="tx1"/>
            </a:solidFill>
          </a:endParaRPr>
        </a:p>
      </dgm:t>
    </dgm:pt>
    <dgm:pt modelId="{14FE3120-170D-403E-9D0C-417A80B47445}">
      <dgm:prSet phldrT="[文本]" phldr="1"/>
      <dgm:spPr/>
      <dgm:t>
        <a:bodyPr/>
        <a:lstStyle/>
        <a:p>
          <a:endParaRPr lang="zh-CN" altLang="en-US" sz="1000">
            <a:solidFill>
              <a:schemeClr val="tx1"/>
            </a:solidFill>
          </a:endParaRPr>
        </a:p>
      </dgm:t>
    </dgm:pt>
    <dgm:pt modelId="{3303C126-D384-4C04-BF15-011C026C0EF7}" type="parTrans" cxnId="{D4177E99-1898-49CC-98D2-E3856A187B6B}">
      <dgm:prSet/>
      <dgm:spPr/>
      <dgm:t>
        <a:bodyPr/>
        <a:lstStyle/>
        <a:p>
          <a:endParaRPr lang="zh-CN" altLang="en-US" sz="1000">
            <a:solidFill>
              <a:schemeClr val="tx1"/>
            </a:solidFill>
          </a:endParaRPr>
        </a:p>
      </dgm:t>
    </dgm:pt>
    <dgm:pt modelId="{CCF57CB9-2DF8-414C-8875-878DE9474836}" type="sibTrans" cxnId="{D4177E99-1898-49CC-98D2-E3856A187B6B}">
      <dgm:prSet/>
      <dgm:spPr/>
      <dgm:t>
        <a:bodyPr/>
        <a:lstStyle/>
        <a:p>
          <a:endParaRPr lang="zh-CN" altLang="en-US" sz="1000">
            <a:solidFill>
              <a:schemeClr val="tx1"/>
            </a:solidFill>
          </a:endParaRPr>
        </a:p>
      </dgm:t>
    </dgm:pt>
    <dgm:pt modelId="{584505F2-58A6-4074-B082-B0CCECA70FA9}">
      <dgm:prSet phldrT="[文本]" phldr="1"/>
      <dgm:spPr/>
      <dgm:t>
        <a:bodyPr/>
        <a:lstStyle/>
        <a:p>
          <a:endParaRPr lang="zh-CN" altLang="en-US" sz="1000">
            <a:solidFill>
              <a:schemeClr val="tx1"/>
            </a:solidFill>
          </a:endParaRPr>
        </a:p>
      </dgm:t>
    </dgm:pt>
    <dgm:pt modelId="{150FA7FB-4E39-4327-934E-D247613792A8}" type="parTrans" cxnId="{980FDA77-C551-4BF9-AD35-DCCB5800C2FB}">
      <dgm:prSet/>
      <dgm:spPr/>
      <dgm:t>
        <a:bodyPr/>
        <a:lstStyle/>
        <a:p>
          <a:endParaRPr lang="zh-CN" altLang="en-US" sz="1000">
            <a:solidFill>
              <a:schemeClr val="tx1"/>
            </a:solidFill>
          </a:endParaRPr>
        </a:p>
      </dgm:t>
    </dgm:pt>
    <dgm:pt modelId="{1688F957-55D0-418C-BA17-FE17FA2CA4D8}" type="sibTrans" cxnId="{980FDA77-C551-4BF9-AD35-DCCB5800C2FB}">
      <dgm:prSet/>
      <dgm:spPr/>
      <dgm:t>
        <a:bodyPr/>
        <a:lstStyle/>
        <a:p>
          <a:endParaRPr lang="zh-CN" altLang="en-US" sz="1000">
            <a:solidFill>
              <a:schemeClr val="tx1"/>
            </a:solidFill>
          </a:endParaRPr>
        </a:p>
      </dgm:t>
    </dgm:pt>
    <dgm:pt modelId="{58E7CB11-425A-4D83-8258-AB0AD8FC8FB4}">
      <dgm:prSet phldrT="[文本]" phldr="1"/>
      <dgm:spPr/>
      <dgm:t>
        <a:bodyPr/>
        <a:lstStyle/>
        <a:p>
          <a:endParaRPr lang="zh-CN" altLang="en-US" sz="1000">
            <a:solidFill>
              <a:schemeClr val="tx1"/>
            </a:solidFill>
          </a:endParaRPr>
        </a:p>
      </dgm:t>
    </dgm:pt>
    <dgm:pt modelId="{6289C004-7B6F-4C33-BBB6-1DE9113C5B3F}" type="parTrans" cxnId="{423312F4-443B-4C80-9B8D-31E125507AB2}">
      <dgm:prSet/>
      <dgm:spPr/>
      <dgm:t>
        <a:bodyPr/>
        <a:lstStyle/>
        <a:p>
          <a:endParaRPr lang="zh-CN" altLang="en-US" sz="1000">
            <a:solidFill>
              <a:schemeClr val="tx1"/>
            </a:solidFill>
          </a:endParaRPr>
        </a:p>
      </dgm:t>
    </dgm:pt>
    <dgm:pt modelId="{A44F9769-7B65-45F8-805F-A90B529C7F66}" type="sibTrans" cxnId="{423312F4-443B-4C80-9B8D-31E125507AB2}">
      <dgm:prSet/>
      <dgm:spPr/>
      <dgm:t>
        <a:bodyPr/>
        <a:lstStyle/>
        <a:p>
          <a:endParaRPr lang="zh-CN" altLang="en-US" sz="1000">
            <a:solidFill>
              <a:schemeClr val="tx1"/>
            </a:solidFill>
          </a:endParaRPr>
        </a:p>
      </dgm:t>
    </dgm:pt>
    <dgm:pt modelId="{B94EDA28-81FD-48AF-9E45-5D3662C14C71}">
      <dgm:prSet phldrT="[文本]" phldr="1"/>
      <dgm:spPr/>
      <dgm:t>
        <a:bodyPr/>
        <a:lstStyle/>
        <a:p>
          <a:endParaRPr lang="zh-CN" altLang="en-US" sz="1000">
            <a:solidFill>
              <a:schemeClr val="tx1"/>
            </a:solidFill>
          </a:endParaRPr>
        </a:p>
      </dgm:t>
    </dgm:pt>
    <dgm:pt modelId="{177030F5-1C8E-42CE-A0CA-92755A1D44E3}" type="parTrans" cxnId="{F94FF518-5B3C-4CC5-9402-1D260E6D0F23}">
      <dgm:prSet/>
      <dgm:spPr/>
      <dgm:t>
        <a:bodyPr/>
        <a:lstStyle/>
        <a:p>
          <a:endParaRPr lang="zh-CN" altLang="en-US" sz="1000">
            <a:solidFill>
              <a:schemeClr val="tx1"/>
            </a:solidFill>
          </a:endParaRPr>
        </a:p>
      </dgm:t>
    </dgm:pt>
    <dgm:pt modelId="{BDE684BB-4F30-43B6-92BB-59771908B531}" type="sibTrans" cxnId="{F94FF518-5B3C-4CC5-9402-1D260E6D0F23}">
      <dgm:prSet/>
      <dgm:spPr/>
      <dgm:t>
        <a:bodyPr/>
        <a:lstStyle/>
        <a:p>
          <a:endParaRPr lang="zh-CN" altLang="en-US" sz="1000">
            <a:solidFill>
              <a:schemeClr val="tx1"/>
            </a:solidFill>
          </a:endParaRPr>
        </a:p>
      </dgm:t>
    </dgm:pt>
    <dgm:pt modelId="{2708B96F-2334-4BAA-B0DB-5E1A9F3601AA}">
      <dgm:prSet phldrT="[文本]" phldr="1"/>
      <dgm:spPr/>
      <dgm:t>
        <a:bodyPr/>
        <a:lstStyle/>
        <a:p>
          <a:endParaRPr lang="zh-CN" altLang="en-US" sz="1000">
            <a:solidFill>
              <a:schemeClr val="tx1"/>
            </a:solidFill>
          </a:endParaRPr>
        </a:p>
      </dgm:t>
    </dgm:pt>
    <dgm:pt modelId="{FB372983-5504-47EB-89AA-487B15403DB3}" type="parTrans" cxnId="{BE309D63-A2FD-4837-90EC-575B4C7D3638}">
      <dgm:prSet/>
      <dgm:spPr/>
      <dgm:t>
        <a:bodyPr/>
        <a:lstStyle/>
        <a:p>
          <a:endParaRPr lang="zh-CN" altLang="en-US" sz="1000">
            <a:solidFill>
              <a:schemeClr val="tx1"/>
            </a:solidFill>
          </a:endParaRPr>
        </a:p>
      </dgm:t>
    </dgm:pt>
    <dgm:pt modelId="{BBDD3039-2D44-4848-BE0E-5B9956C98492}" type="sibTrans" cxnId="{BE309D63-A2FD-4837-90EC-575B4C7D3638}">
      <dgm:prSet/>
      <dgm:spPr/>
      <dgm:t>
        <a:bodyPr/>
        <a:lstStyle/>
        <a:p>
          <a:endParaRPr lang="zh-CN" altLang="en-US" sz="1000">
            <a:solidFill>
              <a:schemeClr val="tx1"/>
            </a:solidFill>
          </a:endParaRPr>
        </a:p>
      </dgm:t>
    </dgm:pt>
    <dgm:pt modelId="{6E879ED3-3CA2-41DA-8EFF-DFA46F20A51C}">
      <dgm:prSet phldrT="[文本]" phldr="1"/>
      <dgm:spPr/>
      <dgm:t>
        <a:bodyPr/>
        <a:lstStyle/>
        <a:p>
          <a:endParaRPr lang="zh-CN" altLang="en-US" sz="1000">
            <a:solidFill>
              <a:schemeClr val="tx1"/>
            </a:solidFill>
          </a:endParaRPr>
        </a:p>
      </dgm:t>
    </dgm:pt>
    <dgm:pt modelId="{6C61095A-CA3F-4F85-A298-688598BBD92B}" type="parTrans" cxnId="{695A1184-7730-411F-90E7-2D77ABCFE8B3}">
      <dgm:prSet/>
      <dgm:spPr/>
      <dgm:t>
        <a:bodyPr/>
        <a:lstStyle/>
        <a:p>
          <a:endParaRPr lang="zh-CN" altLang="en-US" sz="1000">
            <a:solidFill>
              <a:schemeClr val="tx1"/>
            </a:solidFill>
          </a:endParaRPr>
        </a:p>
      </dgm:t>
    </dgm:pt>
    <dgm:pt modelId="{53FF8710-7D1B-4CE5-B1BA-1F0A3F0A368A}" type="sibTrans" cxnId="{695A1184-7730-411F-90E7-2D77ABCFE8B3}">
      <dgm:prSet/>
      <dgm:spPr/>
      <dgm:t>
        <a:bodyPr/>
        <a:lstStyle/>
        <a:p>
          <a:endParaRPr lang="zh-CN" altLang="en-US" sz="1000">
            <a:solidFill>
              <a:schemeClr val="tx1"/>
            </a:solidFill>
          </a:endParaRPr>
        </a:p>
      </dgm:t>
    </dgm:pt>
    <dgm:pt modelId="{645F8C8F-82FB-44E7-A77A-C14E5AD32995}">
      <dgm:prSet phldrT="[文本]" custT="1"/>
      <dgm:spPr/>
      <dgm:t>
        <a:bodyPr/>
        <a:lstStyle/>
        <a:p>
          <a:r>
            <a:rPr lang="en-US" altLang="en-US" sz="1000" dirty="0" smtClean="0"/>
            <a:t>size</a:t>
          </a:r>
          <a:endParaRPr lang="zh-CN" altLang="en-US" sz="1000" dirty="0"/>
        </a:p>
      </dgm:t>
    </dgm:pt>
    <dgm:pt modelId="{AE7CC6C5-6214-4BC9-BC35-49DD4CB7E45E}" type="parTrans" cxnId="{EBE10DCD-A212-47E4-831D-86544647D513}">
      <dgm:prSet/>
      <dgm:spPr/>
      <dgm:t>
        <a:bodyPr/>
        <a:lstStyle/>
        <a:p>
          <a:endParaRPr lang="zh-CN" altLang="en-US" sz="1000">
            <a:solidFill>
              <a:schemeClr val="tx1"/>
            </a:solidFill>
          </a:endParaRPr>
        </a:p>
      </dgm:t>
    </dgm:pt>
    <dgm:pt modelId="{6AD3B5AD-6762-4505-A2F4-B68C1949A675}" type="sibTrans" cxnId="{EBE10DCD-A212-47E4-831D-86544647D513}">
      <dgm:prSet/>
      <dgm:spPr/>
      <dgm:t>
        <a:bodyPr/>
        <a:lstStyle/>
        <a:p>
          <a:endParaRPr lang="zh-CN" altLang="en-US" sz="1000">
            <a:solidFill>
              <a:schemeClr val="tx1"/>
            </a:solidFill>
          </a:endParaRPr>
        </a:p>
      </dgm:t>
    </dgm:pt>
    <dgm:pt modelId="{C1BAD8FB-0E80-4815-A67F-DDF9DF3BBF30}">
      <dgm:prSet custT="1"/>
      <dgm:spPr/>
      <dgm:t>
        <a:bodyPr/>
        <a:lstStyle/>
        <a:p>
          <a:r>
            <a:rPr lang="en-US" altLang="en-US" sz="1000" smtClean="0"/>
            <a:t>threshold</a:t>
          </a:r>
          <a:endParaRPr lang="zh-CN" altLang="en-US" sz="1000" dirty="0"/>
        </a:p>
      </dgm:t>
    </dgm:pt>
    <dgm:pt modelId="{354E4634-78B9-4AAC-ADFB-A67945017D5E}" type="parTrans" cxnId="{71CD9B2E-D247-4409-9C1D-8AAE0A42C505}">
      <dgm:prSet/>
      <dgm:spPr/>
      <dgm:t>
        <a:bodyPr/>
        <a:lstStyle/>
        <a:p>
          <a:endParaRPr lang="zh-CN" altLang="en-US" sz="1000">
            <a:solidFill>
              <a:schemeClr val="tx1"/>
            </a:solidFill>
          </a:endParaRPr>
        </a:p>
      </dgm:t>
    </dgm:pt>
    <dgm:pt modelId="{0F7B787D-2E57-4A9F-89D0-35E66DB6388D}" type="sibTrans" cxnId="{71CD9B2E-D247-4409-9C1D-8AAE0A42C505}">
      <dgm:prSet/>
      <dgm:spPr/>
      <dgm:t>
        <a:bodyPr/>
        <a:lstStyle/>
        <a:p>
          <a:endParaRPr lang="zh-CN" altLang="en-US" sz="1000">
            <a:solidFill>
              <a:schemeClr val="tx1"/>
            </a:solidFill>
          </a:endParaRPr>
        </a:p>
      </dgm:t>
    </dgm:pt>
    <dgm:pt modelId="{DDDAF43A-9400-4316-9CD3-0402F572DAA7}" type="pres">
      <dgm:prSet presAssocID="{A3203CE3-75C5-4D42-9890-1D9864F1B834}" presName="composite" presStyleCnt="0">
        <dgm:presLayoutVars>
          <dgm:chMax val="1"/>
          <dgm:dir/>
          <dgm:resizeHandles val="exact"/>
        </dgm:presLayoutVars>
      </dgm:prSet>
      <dgm:spPr/>
      <dgm:t>
        <a:bodyPr/>
        <a:lstStyle/>
        <a:p>
          <a:endParaRPr lang="zh-CN" altLang="en-US"/>
        </a:p>
      </dgm:t>
    </dgm:pt>
    <dgm:pt modelId="{2EC4A356-53C7-4FA6-AC39-26C4629C5936}" type="pres">
      <dgm:prSet presAssocID="{A3203CE3-75C5-4D42-9890-1D9864F1B834}" presName="radial" presStyleCnt="0">
        <dgm:presLayoutVars>
          <dgm:animLvl val="ctr"/>
        </dgm:presLayoutVars>
      </dgm:prSet>
      <dgm:spPr/>
    </dgm:pt>
    <dgm:pt modelId="{74AC64E0-5B31-4DFE-B4AF-56058A7DF917}" type="pres">
      <dgm:prSet presAssocID="{61B55B52-97CF-4504-9FEE-E7F2AA607F3A}" presName="centerShape" presStyleLbl="vennNode1" presStyleIdx="0" presStyleCnt="5"/>
      <dgm:spPr/>
      <dgm:t>
        <a:bodyPr/>
        <a:lstStyle/>
        <a:p>
          <a:endParaRPr lang="zh-CN" altLang="en-US"/>
        </a:p>
      </dgm:t>
    </dgm:pt>
    <dgm:pt modelId="{1C2E2051-0171-4430-BD13-004DB6980CAA}" type="pres">
      <dgm:prSet presAssocID="{6113FA8A-5816-42A9-8BB1-6FA364E213BE}" presName="node" presStyleLbl="vennNode1" presStyleIdx="1" presStyleCnt="5">
        <dgm:presLayoutVars>
          <dgm:bulletEnabled val="1"/>
        </dgm:presLayoutVars>
      </dgm:prSet>
      <dgm:spPr/>
      <dgm:t>
        <a:bodyPr/>
        <a:lstStyle/>
        <a:p>
          <a:endParaRPr lang="zh-CN" altLang="en-US"/>
        </a:p>
      </dgm:t>
    </dgm:pt>
    <dgm:pt modelId="{EF7A4F17-44B8-49B9-A512-7E61C97F374A}" type="pres">
      <dgm:prSet presAssocID="{A965715B-DC53-46AB-89AE-1E69879CCFAC}" presName="node" presStyleLbl="vennNode1" presStyleIdx="2" presStyleCnt="5">
        <dgm:presLayoutVars>
          <dgm:bulletEnabled val="1"/>
        </dgm:presLayoutVars>
      </dgm:prSet>
      <dgm:spPr/>
      <dgm:t>
        <a:bodyPr/>
        <a:lstStyle/>
        <a:p>
          <a:endParaRPr lang="zh-CN" altLang="en-US"/>
        </a:p>
      </dgm:t>
    </dgm:pt>
    <dgm:pt modelId="{B115E967-6FCB-473D-BBA5-645CE01A3DA2}" type="pres">
      <dgm:prSet presAssocID="{645F8C8F-82FB-44E7-A77A-C14E5AD32995}" presName="node" presStyleLbl="vennNode1" presStyleIdx="3" presStyleCnt="5">
        <dgm:presLayoutVars>
          <dgm:bulletEnabled val="1"/>
        </dgm:presLayoutVars>
      </dgm:prSet>
      <dgm:spPr/>
      <dgm:t>
        <a:bodyPr/>
        <a:lstStyle/>
        <a:p>
          <a:endParaRPr lang="zh-CN" altLang="en-US"/>
        </a:p>
      </dgm:t>
    </dgm:pt>
    <dgm:pt modelId="{55CAF2F3-A5CA-4DBC-A4B1-3CA74F642ADD}" type="pres">
      <dgm:prSet presAssocID="{C1BAD8FB-0E80-4815-A67F-DDF9DF3BBF30}" presName="node" presStyleLbl="vennNode1" presStyleIdx="4" presStyleCnt="5">
        <dgm:presLayoutVars>
          <dgm:bulletEnabled val="1"/>
        </dgm:presLayoutVars>
      </dgm:prSet>
      <dgm:spPr/>
      <dgm:t>
        <a:bodyPr/>
        <a:lstStyle/>
        <a:p>
          <a:endParaRPr lang="zh-CN" altLang="en-US"/>
        </a:p>
      </dgm:t>
    </dgm:pt>
  </dgm:ptLst>
  <dgm:cxnLst>
    <dgm:cxn modelId="{67E10872-F83F-4F99-A2D5-6F3199BA3324}" type="presOf" srcId="{C1BAD8FB-0E80-4815-A67F-DDF9DF3BBF30}" destId="{55CAF2F3-A5CA-4DBC-A4B1-3CA74F642ADD}" srcOrd="0" destOrd="0" presId="urn:microsoft.com/office/officeart/2005/8/layout/radial3"/>
    <dgm:cxn modelId="{695A1184-7730-411F-90E7-2D77ABCFE8B3}" srcId="{B94EDA28-81FD-48AF-9E45-5D3662C14C71}" destId="{6E879ED3-3CA2-41DA-8EFF-DFA46F20A51C}" srcOrd="1" destOrd="0" parTransId="{6C61095A-CA3F-4F85-A298-688598BBD92B}" sibTransId="{53FF8710-7D1B-4CE5-B1BA-1F0A3F0A368A}"/>
    <dgm:cxn modelId="{BE309D63-A2FD-4837-90EC-575B4C7D3638}" srcId="{B94EDA28-81FD-48AF-9E45-5D3662C14C71}" destId="{2708B96F-2334-4BAA-B0DB-5E1A9F3601AA}" srcOrd="0" destOrd="0" parTransId="{FB372983-5504-47EB-89AA-487B15403DB3}" sibTransId="{BBDD3039-2D44-4848-BE0E-5B9956C98492}"/>
    <dgm:cxn modelId="{3492B26B-4876-4123-9344-D35784F27B5B}" srcId="{A3203CE3-75C5-4D42-9890-1D9864F1B834}" destId="{61B55B52-97CF-4504-9FEE-E7F2AA607F3A}" srcOrd="0" destOrd="0" parTransId="{79F5894F-69DE-4EFB-BB4E-B220AE064CBA}" sibTransId="{563D8778-FE2C-405C-9F31-582F3E7A375E}"/>
    <dgm:cxn modelId="{6E3A41B7-247B-42BD-A0F1-9EF2CF22E3EC}" type="presOf" srcId="{A3203CE3-75C5-4D42-9890-1D9864F1B834}" destId="{DDDAF43A-9400-4316-9CD3-0402F572DAA7}" srcOrd="0" destOrd="0" presId="urn:microsoft.com/office/officeart/2005/8/layout/radial3"/>
    <dgm:cxn modelId="{F94FF518-5B3C-4CC5-9402-1D260E6D0F23}" srcId="{A3203CE3-75C5-4D42-9890-1D9864F1B834}" destId="{B94EDA28-81FD-48AF-9E45-5D3662C14C71}" srcOrd="2" destOrd="0" parTransId="{177030F5-1C8E-42CE-A0CA-92755A1D44E3}" sibTransId="{BDE684BB-4F30-43B6-92BB-59771908B531}"/>
    <dgm:cxn modelId="{423312F4-443B-4C80-9B8D-31E125507AB2}" srcId="{14FE3120-170D-403E-9D0C-417A80B47445}" destId="{58E7CB11-425A-4D83-8258-AB0AD8FC8FB4}" srcOrd="1" destOrd="0" parTransId="{6289C004-7B6F-4C33-BBB6-1DE9113C5B3F}" sibTransId="{A44F9769-7B65-45F8-805F-A90B529C7F66}"/>
    <dgm:cxn modelId="{CBFF87F3-94FC-46F4-80FF-CF9066C17FBC}" type="presOf" srcId="{6113FA8A-5816-42A9-8BB1-6FA364E213BE}" destId="{1C2E2051-0171-4430-BD13-004DB6980CAA}" srcOrd="0" destOrd="0" presId="urn:microsoft.com/office/officeart/2005/8/layout/radial3"/>
    <dgm:cxn modelId="{D1DE0044-FCAA-4034-B53C-B21724796461}" type="presOf" srcId="{61B55B52-97CF-4504-9FEE-E7F2AA607F3A}" destId="{74AC64E0-5B31-4DFE-B4AF-56058A7DF917}" srcOrd="0" destOrd="0" presId="urn:microsoft.com/office/officeart/2005/8/layout/radial3"/>
    <dgm:cxn modelId="{EBE10DCD-A212-47E4-831D-86544647D513}" srcId="{61B55B52-97CF-4504-9FEE-E7F2AA607F3A}" destId="{645F8C8F-82FB-44E7-A77A-C14E5AD32995}" srcOrd="2" destOrd="0" parTransId="{AE7CC6C5-6214-4BC9-BC35-49DD4CB7E45E}" sibTransId="{6AD3B5AD-6762-4505-A2F4-B68C1949A675}"/>
    <dgm:cxn modelId="{D4177E99-1898-49CC-98D2-E3856A187B6B}" srcId="{A3203CE3-75C5-4D42-9890-1D9864F1B834}" destId="{14FE3120-170D-403E-9D0C-417A80B47445}" srcOrd="1" destOrd="0" parTransId="{3303C126-D384-4C04-BF15-011C026C0EF7}" sibTransId="{CCF57CB9-2DF8-414C-8875-878DE9474836}"/>
    <dgm:cxn modelId="{5803ED41-9156-409B-AB22-053F17FC100E}" srcId="{61B55B52-97CF-4504-9FEE-E7F2AA607F3A}" destId="{6113FA8A-5816-42A9-8BB1-6FA364E213BE}" srcOrd="0" destOrd="0" parTransId="{88B50F14-E9B1-482C-BA1A-CAA8DF84A201}" sibTransId="{83675325-9356-4A3D-85B5-40E3759E9FD5}"/>
    <dgm:cxn modelId="{C07DFD64-2982-476E-A873-80C8F8DFDC01}" type="presOf" srcId="{A965715B-DC53-46AB-89AE-1E69879CCFAC}" destId="{EF7A4F17-44B8-49B9-A512-7E61C97F374A}" srcOrd="0" destOrd="0" presId="urn:microsoft.com/office/officeart/2005/8/layout/radial3"/>
    <dgm:cxn modelId="{980FDA77-C551-4BF9-AD35-DCCB5800C2FB}" srcId="{14FE3120-170D-403E-9D0C-417A80B47445}" destId="{584505F2-58A6-4074-B082-B0CCECA70FA9}" srcOrd="0" destOrd="0" parTransId="{150FA7FB-4E39-4327-934E-D247613792A8}" sibTransId="{1688F957-55D0-418C-BA17-FE17FA2CA4D8}"/>
    <dgm:cxn modelId="{1519F49E-D171-47B9-9B99-B77B0915BCC6}" srcId="{61B55B52-97CF-4504-9FEE-E7F2AA607F3A}" destId="{A965715B-DC53-46AB-89AE-1E69879CCFAC}" srcOrd="1" destOrd="0" parTransId="{F4B16A7A-23E7-4E61-AEBC-9DD930A30334}" sibTransId="{B70BCCD9-1C98-4000-8234-A41D32CAD0E0}"/>
    <dgm:cxn modelId="{E85C915F-2C21-4EE0-B368-8727921C6E18}" type="presOf" srcId="{645F8C8F-82FB-44E7-A77A-C14E5AD32995}" destId="{B115E967-6FCB-473D-BBA5-645CE01A3DA2}" srcOrd="0" destOrd="0" presId="urn:microsoft.com/office/officeart/2005/8/layout/radial3"/>
    <dgm:cxn modelId="{71CD9B2E-D247-4409-9C1D-8AAE0A42C505}" srcId="{61B55B52-97CF-4504-9FEE-E7F2AA607F3A}" destId="{C1BAD8FB-0E80-4815-A67F-DDF9DF3BBF30}" srcOrd="3" destOrd="0" parTransId="{354E4634-78B9-4AAC-ADFB-A67945017D5E}" sibTransId="{0F7B787D-2E57-4A9F-89D0-35E66DB6388D}"/>
    <dgm:cxn modelId="{F0ED80ED-BA48-47FB-B2EF-46FC1A6EEF48}" type="presParOf" srcId="{DDDAF43A-9400-4316-9CD3-0402F572DAA7}" destId="{2EC4A356-53C7-4FA6-AC39-26C4629C5936}" srcOrd="0" destOrd="0" presId="urn:microsoft.com/office/officeart/2005/8/layout/radial3"/>
    <dgm:cxn modelId="{E3EDE3B4-B76D-4DFA-9456-079FB4006792}" type="presParOf" srcId="{2EC4A356-53C7-4FA6-AC39-26C4629C5936}" destId="{74AC64E0-5B31-4DFE-B4AF-56058A7DF917}" srcOrd="0" destOrd="0" presId="urn:microsoft.com/office/officeart/2005/8/layout/radial3"/>
    <dgm:cxn modelId="{E20AF6B5-1C5E-42BD-9F0F-F032A92260C0}" type="presParOf" srcId="{2EC4A356-53C7-4FA6-AC39-26C4629C5936}" destId="{1C2E2051-0171-4430-BD13-004DB6980CAA}" srcOrd="1" destOrd="0" presId="urn:microsoft.com/office/officeart/2005/8/layout/radial3"/>
    <dgm:cxn modelId="{E639DE78-3204-4861-B716-9DAAC2051773}" type="presParOf" srcId="{2EC4A356-53C7-4FA6-AC39-26C4629C5936}" destId="{EF7A4F17-44B8-49B9-A512-7E61C97F374A}" srcOrd="2" destOrd="0" presId="urn:microsoft.com/office/officeart/2005/8/layout/radial3"/>
    <dgm:cxn modelId="{FCC7BF92-801A-444F-B19F-8CA25B3F5748}" type="presParOf" srcId="{2EC4A356-53C7-4FA6-AC39-26C4629C5936}" destId="{B115E967-6FCB-473D-BBA5-645CE01A3DA2}" srcOrd="3" destOrd="0" presId="urn:microsoft.com/office/officeart/2005/8/layout/radial3"/>
    <dgm:cxn modelId="{4E8BFF04-6E84-497F-BD3D-949282334190}" type="presParOf" srcId="{2EC4A356-53C7-4FA6-AC39-26C4629C5936}" destId="{55CAF2F3-A5CA-4DBC-A4B1-3CA74F642ADD}" srcOrd="4"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8F1D2-733D-42A2-9369-BAD56E8B1F7F}" type="datetimeFigureOut">
              <a:rPr lang="zh-CN" altLang="en-US" smtClean="0"/>
              <a:t>2016/8/25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987D-226B-4DB9-885B-1D389E411345}" type="slidenum">
              <a:rPr lang="zh-CN" altLang="en-US" smtClean="0"/>
              <a:t>‹#›</a:t>
            </a:fld>
            <a:endParaRPr lang="zh-CN" altLang="en-US"/>
          </a:p>
        </p:txBody>
      </p:sp>
    </p:spTree>
    <p:extLst>
      <p:ext uri="{BB962C8B-B14F-4D97-AF65-F5344CB8AC3E}">
        <p14:creationId xmlns:p14="http://schemas.microsoft.com/office/powerpoint/2010/main" val="341273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1.Mr.Chairman,Honorable </a:t>
            </a:r>
            <a:r>
              <a:rPr lang="en-US" altLang="zh-CN" sz="1200" kern="1200" dirty="0" err="1" smtClean="0">
                <a:solidFill>
                  <a:schemeClr val="tx1"/>
                </a:solidFill>
                <a:effectLst/>
                <a:latin typeface="+mn-lt"/>
                <a:ea typeface="+mn-ea"/>
                <a:cs typeface="+mn-cs"/>
              </a:rPr>
              <a:t>guest,Ladies</a:t>
            </a:r>
            <a:r>
              <a:rPr lang="en-US" altLang="zh-CN" sz="1200" kern="1200" dirty="0" smtClean="0">
                <a:solidFill>
                  <a:schemeClr val="tx1"/>
                </a:solidFill>
                <a:effectLst/>
                <a:latin typeface="+mn-lt"/>
                <a:ea typeface="+mn-ea"/>
                <a:cs typeface="+mn-cs"/>
              </a:rPr>
              <a:t> and </a:t>
            </a:r>
            <a:r>
              <a:rPr lang="en-US" altLang="zh-CN" sz="1200" kern="1200" dirty="0" err="1" smtClean="0">
                <a:solidFill>
                  <a:schemeClr val="tx1"/>
                </a:solidFill>
                <a:effectLst/>
                <a:latin typeface="+mn-lt"/>
                <a:ea typeface="+mn-ea"/>
                <a:cs typeface="+mn-cs"/>
              </a:rPr>
              <a:t>gentlemen,good</a:t>
            </a:r>
            <a:r>
              <a:rPr lang="en-US" altLang="zh-CN" sz="1200" kern="1200" dirty="0" smtClean="0">
                <a:solidFill>
                  <a:schemeClr val="tx1"/>
                </a:solidFill>
                <a:effectLst/>
                <a:latin typeface="+mn-lt"/>
                <a:ea typeface="+mn-ea"/>
                <a:cs typeface="+mn-cs"/>
              </a:rPr>
              <a:t> morning ,It's very great pleasure for me to attend this meeting. </a:t>
            </a:r>
          </a:p>
          <a:p>
            <a:r>
              <a:rPr lang="en-US" altLang="zh-CN" sz="1200" kern="1200" dirty="0" smtClean="0">
                <a:solidFill>
                  <a:schemeClr val="tx1"/>
                </a:solidFill>
                <a:effectLst/>
                <a:latin typeface="+mn-lt"/>
                <a:ea typeface="+mn-ea"/>
                <a:cs typeface="+mn-cs"/>
              </a:rPr>
              <a:t>2.Today I would like to present my paper“ Comparative Study of Methods for Automatic Identification and Extraction of Terraces from High Resolution Satellite Data (China-GF-1)”.</a:t>
            </a:r>
          </a:p>
        </p:txBody>
      </p:sp>
      <p:sp>
        <p:nvSpPr>
          <p:cNvPr id="4" name="灯片编号占位符 3"/>
          <p:cNvSpPr>
            <a:spLocks noGrp="1"/>
          </p:cNvSpPr>
          <p:nvPr>
            <p:ph type="sldNum" sz="quarter" idx="10"/>
          </p:nvPr>
        </p:nvSpPr>
        <p:spPr/>
        <p:txBody>
          <a:bodyPr/>
          <a:lstStyle/>
          <a:p>
            <a:fld id="{75D4987D-226B-4DB9-885B-1D389E411345}" type="slidenum">
              <a:rPr lang="zh-CN" altLang="en-US" smtClean="0"/>
              <a:t>1</a:t>
            </a:fld>
            <a:endParaRPr lang="zh-CN" altLang="en-US"/>
          </a:p>
        </p:txBody>
      </p:sp>
    </p:spTree>
    <p:extLst>
      <p:ext uri="{BB962C8B-B14F-4D97-AF65-F5344CB8AC3E}">
        <p14:creationId xmlns:p14="http://schemas.microsoft.com/office/powerpoint/2010/main" val="214305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D4987D-226B-4DB9-885B-1D389E411345}" type="slidenum">
              <a:rPr lang="zh-CN" altLang="en-US" smtClean="0"/>
              <a:t>10</a:t>
            </a:fld>
            <a:endParaRPr lang="zh-CN" altLang="en-US"/>
          </a:p>
        </p:txBody>
      </p:sp>
    </p:spTree>
    <p:extLst>
      <p:ext uri="{BB962C8B-B14F-4D97-AF65-F5344CB8AC3E}">
        <p14:creationId xmlns:p14="http://schemas.microsoft.com/office/powerpoint/2010/main" val="129562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smtClean="0">
                <a:effectLst/>
              </a:rPr>
              <a:t>['</a:t>
            </a:r>
            <a:r>
              <a:rPr lang="en-US" altLang="zh-CN" b="1" dirty="0" err="1" smtClean="0">
                <a:effectLst/>
              </a:rPr>
              <a:t>fʊriər</a:t>
            </a:r>
            <a:r>
              <a:rPr lang="en-US" altLang="zh-CN" b="1" dirty="0" smtClean="0">
                <a:effectLst/>
              </a:rPr>
              <a:t>]</a:t>
            </a:r>
            <a:endParaRPr lang="zh-CN" altLang="en-US" dirty="0"/>
          </a:p>
        </p:txBody>
      </p:sp>
      <p:sp>
        <p:nvSpPr>
          <p:cNvPr id="4" name="灯片编号占位符 3"/>
          <p:cNvSpPr>
            <a:spLocks noGrp="1"/>
          </p:cNvSpPr>
          <p:nvPr>
            <p:ph type="sldNum" sz="quarter" idx="10"/>
          </p:nvPr>
        </p:nvSpPr>
        <p:spPr/>
        <p:txBody>
          <a:bodyPr/>
          <a:lstStyle/>
          <a:p>
            <a:fld id="{75D4987D-226B-4DB9-885B-1D389E411345}" type="slidenum">
              <a:rPr lang="zh-CN" altLang="en-US" smtClean="0"/>
              <a:t>11</a:t>
            </a:fld>
            <a:endParaRPr lang="zh-CN" altLang="en-US"/>
          </a:p>
        </p:txBody>
      </p:sp>
    </p:spTree>
    <p:extLst>
      <p:ext uri="{BB962C8B-B14F-4D97-AF65-F5344CB8AC3E}">
        <p14:creationId xmlns:p14="http://schemas.microsoft.com/office/powerpoint/2010/main" val="3373254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altLang="zh-CN" sz="1200" b="1" kern="1200" dirty="0" smtClean="0">
                <a:solidFill>
                  <a:schemeClr val="tx1"/>
                </a:solidFill>
                <a:effectLst/>
                <a:latin typeface="+mn-lt"/>
                <a:ea typeface="+mn-ea"/>
                <a:cs typeface="+mn-cs"/>
              </a:rPr>
              <a:t>In accuracy, </a:t>
            </a:r>
          </a:p>
          <a:p>
            <a:pPr lvl="0"/>
            <a:r>
              <a:rPr lang="en-US" altLang="zh-CN" sz="1200" kern="1200" dirty="0" smtClean="0">
                <a:solidFill>
                  <a:schemeClr val="tx1"/>
                </a:solidFill>
                <a:effectLst/>
                <a:latin typeface="+mn-lt"/>
                <a:ea typeface="+mn-ea"/>
                <a:cs typeface="+mn-cs"/>
              </a:rPr>
              <a:t>1.the overall identification accuracy of three algorithms all has shown well, especially the overall identification accuracy of Fourier transformation and template matching can reach over 91%. </a:t>
            </a:r>
          </a:p>
          <a:p>
            <a:pPr lvl="0"/>
            <a:r>
              <a:rPr lang="en-US" altLang="zh-CN" sz="1200" kern="1200" dirty="0" smtClean="0">
                <a:solidFill>
                  <a:schemeClr val="tx1"/>
                </a:solidFill>
                <a:effectLst/>
                <a:latin typeface="+mn-lt"/>
                <a:ea typeface="+mn-ea"/>
                <a:cs typeface="+mn-cs"/>
              </a:rPr>
              <a:t>2.All three algorithms have higher identification accuracy to typical terraces with obvious features. And for atypical terraces, the identification accuracy has shown lower, especially the edge characteristics statistics algorithm by terrace texture.</a:t>
            </a:r>
          </a:p>
          <a:p>
            <a:pPr lvl="0"/>
            <a:endParaRPr lang="zh-CN" altLang="zh-CN" sz="1200" kern="1200" dirty="0" smtClean="0">
              <a:solidFill>
                <a:schemeClr val="tx1"/>
              </a:solidFill>
              <a:effectLst/>
              <a:latin typeface="+mn-lt"/>
              <a:ea typeface="+mn-ea"/>
              <a:cs typeface="+mn-cs"/>
            </a:endParaRPr>
          </a:p>
          <a:p>
            <a:pPr lvl="0"/>
            <a:r>
              <a:rPr lang="en-US" altLang="zh-CN" sz="1200" b="1" kern="1200" dirty="0" smtClean="0">
                <a:solidFill>
                  <a:schemeClr val="tx1"/>
                </a:solidFill>
                <a:effectLst/>
                <a:latin typeface="+mn-lt"/>
                <a:ea typeface="+mn-ea"/>
                <a:cs typeface="+mn-cs"/>
              </a:rPr>
              <a:t>In completeness of terrace extraction and compliance to real terrace boundary</a:t>
            </a:r>
          </a:p>
          <a:p>
            <a:pPr lvl="0"/>
            <a:endParaRPr lang="en-US" altLang="zh-CN" sz="1200" b="1" kern="1200" dirty="0" smtClean="0">
              <a:solidFill>
                <a:schemeClr val="tx1"/>
              </a:solidFill>
              <a:effectLst/>
              <a:latin typeface="+mn-lt"/>
              <a:ea typeface="+mn-ea"/>
              <a:cs typeface="+mn-cs"/>
            </a:endParaRPr>
          </a:p>
          <a:p>
            <a:pPr lvl="0"/>
            <a:r>
              <a:rPr lang="en-US" altLang="zh-CN" sz="1200" kern="1200" dirty="0" smtClean="0">
                <a:solidFill>
                  <a:schemeClr val="tx1"/>
                </a:solidFill>
                <a:effectLst/>
                <a:latin typeface="+mn-lt"/>
                <a:ea typeface="+mn-ea"/>
                <a:cs typeface="+mn-cs"/>
              </a:rPr>
              <a:t>the template matching algorithm has shown best and its extracted boundary shape is normal, approximate to real terrace boundary. </a:t>
            </a:r>
          </a:p>
          <a:p>
            <a:pPr lvl="0"/>
            <a:r>
              <a:rPr lang="en-US" altLang="zh-CN" sz="1200" kern="1200" dirty="0" smtClean="0">
                <a:solidFill>
                  <a:schemeClr val="tx1"/>
                </a:solidFill>
                <a:effectLst/>
                <a:latin typeface="+mn-lt"/>
                <a:ea typeface="+mn-ea"/>
                <a:cs typeface="+mn-cs"/>
              </a:rPr>
              <a:t>While edge characteristics statistics algorithm has taken the second place, and its extracted boundary shape seems normal but has difference to real boundary. </a:t>
            </a:r>
          </a:p>
          <a:p>
            <a:pPr lvl="0"/>
            <a:r>
              <a:rPr lang="en-US" altLang="zh-CN" sz="1200" kern="1200" dirty="0" smtClean="0">
                <a:solidFill>
                  <a:schemeClr val="tx1"/>
                </a:solidFill>
                <a:effectLst/>
                <a:latin typeface="+mn-lt"/>
                <a:ea typeface="+mn-ea"/>
                <a:cs typeface="+mn-cs"/>
              </a:rPr>
              <a:t>In comparison, the extracted terraces by Fourier transformation has shown worst with fragmented map spot, almost without any complete terrace, not mentioned showing terrace boundary and shape.</a:t>
            </a:r>
          </a:p>
          <a:p>
            <a:pPr lvl="0"/>
            <a:endParaRPr lang="zh-CN" altLang="zh-CN" sz="1200" kern="1200" dirty="0" smtClean="0">
              <a:solidFill>
                <a:schemeClr val="tx1"/>
              </a:solidFill>
              <a:effectLst/>
              <a:latin typeface="+mn-lt"/>
              <a:ea typeface="+mn-ea"/>
              <a:cs typeface="+mn-cs"/>
            </a:endParaRPr>
          </a:p>
          <a:p>
            <a:pPr lvl="0"/>
            <a:r>
              <a:rPr lang="en-US" altLang="zh-CN" sz="1200" b="1" kern="1200" dirty="0" smtClean="0">
                <a:solidFill>
                  <a:schemeClr val="tx1"/>
                </a:solidFill>
                <a:effectLst/>
                <a:latin typeface="+mn-lt"/>
                <a:ea typeface="+mn-ea"/>
                <a:cs typeface="+mn-cs"/>
              </a:rPr>
              <a:t>In the condition that different objects have the same spectrum( namely gray and texture features of other objects are approximate to terrace feature)</a:t>
            </a:r>
          </a:p>
          <a:p>
            <a:pPr lvl="0"/>
            <a:r>
              <a:rPr lang="en-US" altLang="zh-CN" sz="1200" kern="1200" dirty="0" smtClean="0">
                <a:solidFill>
                  <a:schemeClr val="tx1"/>
                </a:solidFill>
                <a:effectLst/>
                <a:latin typeface="+mn-lt"/>
                <a:ea typeface="+mn-ea"/>
                <a:cs typeface="+mn-cs"/>
              </a:rPr>
              <a:t>edge characteristics statistics algorithm is</a:t>
            </a:r>
            <a:r>
              <a:rPr lang="en-US" altLang="zh-CN"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better</a:t>
            </a:r>
            <a:r>
              <a:rPr lang="en-US" altLang="zh-CN" sz="1200" kern="1200" dirty="0" err="1" smtClean="0">
                <a:solidFill>
                  <a:schemeClr val="tx1"/>
                </a:solidFill>
                <a:effectLst/>
                <a:latin typeface="+mn-lt"/>
                <a:ea typeface="+mn-ea"/>
                <a:cs typeface="+mn-cs"/>
              </a:rPr>
              <a:t>;,while</a:t>
            </a:r>
            <a:r>
              <a:rPr lang="en-US" altLang="zh-CN" sz="1200" kern="1200" dirty="0" smtClean="0">
                <a:solidFill>
                  <a:schemeClr val="tx1"/>
                </a:solidFill>
                <a:effectLst/>
                <a:latin typeface="+mn-lt"/>
                <a:ea typeface="+mn-ea"/>
                <a:cs typeface="+mn-cs"/>
              </a:rPr>
              <a:t> there are more error terrace map spots when using template matching and Fourier transformation algorithms. </a:t>
            </a:r>
          </a:p>
          <a:p>
            <a:pPr lvl="0"/>
            <a:endParaRPr lang="en-US" altLang="zh-CN" sz="1200" kern="1200" dirty="0" smtClean="0">
              <a:solidFill>
                <a:schemeClr val="tx1"/>
              </a:solidFill>
              <a:effectLst/>
              <a:latin typeface="+mn-lt"/>
              <a:ea typeface="+mn-ea"/>
              <a:cs typeface="+mn-cs"/>
            </a:endParaRPr>
          </a:p>
          <a:p>
            <a:pPr lvl="0"/>
            <a:r>
              <a:rPr lang="en-US" altLang="zh-CN" sz="1200" b="1" kern="1200" dirty="0" smtClean="0">
                <a:solidFill>
                  <a:schemeClr val="tx1"/>
                </a:solidFill>
                <a:effectLst/>
                <a:latin typeface="+mn-lt"/>
                <a:ea typeface="+mn-ea"/>
                <a:cs typeface="+mn-cs"/>
              </a:rPr>
              <a:t>In addition, as for edge characteristics statistics and template matching algorithms, the terrace templates that exceed the range of template vector and characteristics value. As for Fourier transformation algorithm, all the terraces can’t be extracted when exceeding the window characteristics value.</a:t>
            </a:r>
            <a:endParaRPr lang="zh-CN" altLang="zh-CN" sz="1200" b="1"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75D4987D-226B-4DB9-885B-1D389E411345}" type="slidenum">
              <a:rPr lang="zh-CN" altLang="en-US" smtClean="0"/>
              <a:t>13</a:t>
            </a:fld>
            <a:endParaRPr lang="zh-CN" altLang="en-US"/>
          </a:p>
        </p:txBody>
      </p:sp>
    </p:spTree>
    <p:extLst>
      <p:ext uri="{BB962C8B-B14F-4D97-AF65-F5344CB8AC3E}">
        <p14:creationId xmlns:p14="http://schemas.microsoft.com/office/powerpoint/2010/main" val="917583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0" u="none" strike="noStrike" kern="1200" dirty="0" smtClean="0">
                <a:solidFill>
                  <a:schemeClr val="bg2">
                    <a:lumMod val="60000"/>
                    <a:lumOff val="40000"/>
                  </a:schemeClr>
                </a:solidFill>
                <a:effectLst/>
                <a:latin typeface="+mn-lt"/>
                <a:ea typeface="+mn-ea"/>
                <a:cs typeface="+mn-cs"/>
              </a:rPr>
              <a:t>algorithm</a:t>
            </a:r>
            <a:r>
              <a:rPr lang="en-US" altLang="zh-CN" sz="1200" b="1" i="0" kern="1200" dirty="0" smtClean="0">
                <a:solidFill>
                  <a:schemeClr val="bg2">
                    <a:lumMod val="60000"/>
                    <a:lumOff val="40000"/>
                  </a:schemeClr>
                </a:solidFill>
                <a:effectLst/>
                <a:latin typeface="+mn-lt"/>
                <a:ea typeface="+mn-ea"/>
                <a:cs typeface="+mn-cs"/>
              </a:rPr>
              <a:t> </a:t>
            </a:r>
            <a:r>
              <a:rPr lang="en-US" altLang="zh-CN" sz="1200" b="1" i="0" u="none" strike="noStrike" kern="1200" dirty="0" smtClean="0">
                <a:solidFill>
                  <a:schemeClr val="bg2">
                    <a:lumMod val="60000"/>
                    <a:lumOff val="40000"/>
                  </a:schemeClr>
                </a:solidFill>
                <a:effectLst/>
                <a:latin typeface="+mn-lt"/>
                <a:ea typeface="+mn-ea"/>
                <a:cs typeface="+mn-cs"/>
              </a:rPr>
              <a:t>evaluation </a:t>
            </a:r>
            <a:r>
              <a:rPr lang="en-US" altLang="zh-CN" sz="1200" dirty="0" smtClean="0"/>
              <a:t>Verify</a:t>
            </a:r>
            <a:r>
              <a:rPr lang="en-US" altLang="zh-CN" sz="1200" b="1" i="0" u="none" strike="noStrike" kern="1200" dirty="0" smtClean="0">
                <a:solidFill>
                  <a:schemeClr val="bg2">
                    <a:lumMod val="60000"/>
                    <a:lumOff val="40000"/>
                  </a:schemeClr>
                </a:solidFill>
                <a:effectLst/>
                <a:latin typeface="+mn-lt"/>
                <a:ea typeface="+mn-ea"/>
                <a:cs typeface="+mn-cs"/>
              </a:rPr>
              <a:t>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vɛrɪfaɪ</a:t>
            </a:r>
            <a:r>
              <a:rPr lang="en-US" altLang="zh-CN" sz="1200" b="0" i="0" kern="1200" dirty="0" smtClean="0">
                <a:solidFill>
                  <a:schemeClr val="tx1"/>
                </a:solidFill>
                <a:effectLst/>
                <a:latin typeface="+mn-lt"/>
                <a:ea typeface="+mn-ea"/>
                <a:cs typeface="+mn-cs"/>
              </a:rPr>
              <a:t>]</a:t>
            </a:r>
            <a:endParaRPr lang="en-US" altLang="zh-CN" sz="1200" b="1" i="0" kern="1200" dirty="0" smtClean="0">
              <a:solidFill>
                <a:schemeClr val="bg2">
                  <a:lumMod val="60000"/>
                  <a:lumOff val="40000"/>
                </a:schemeClr>
              </a:solidFill>
              <a:effectLst/>
              <a:latin typeface="+mn-lt"/>
              <a:ea typeface="+mn-ea"/>
              <a:cs typeface="+mn-cs"/>
            </a:endParaRPr>
          </a:p>
          <a:p>
            <a:r>
              <a:rPr lang="en-US" altLang="zh-CN" sz="1200" kern="1200" dirty="0" smtClean="0">
                <a:solidFill>
                  <a:schemeClr val="tx1"/>
                </a:solidFill>
                <a:effectLst/>
                <a:latin typeface="+mn-lt"/>
                <a:ea typeface="+mn-ea"/>
                <a:cs typeface="+mn-cs"/>
              </a:rPr>
              <a:t>1.template matching algorithm is simple, easy to be realized by software engineering, and has higher identification and extraction accuracy, which is suitable for positioning and identification of terraces. </a:t>
            </a:r>
          </a:p>
          <a:p>
            <a:r>
              <a:rPr lang="en-US" altLang="zh-CN" sz="1200" kern="1200" dirty="0" smtClean="0">
                <a:solidFill>
                  <a:schemeClr val="tx1"/>
                </a:solidFill>
                <a:effectLst/>
                <a:latin typeface="+mn-lt"/>
                <a:ea typeface="+mn-ea"/>
                <a:cs typeface="+mn-cs"/>
              </a:rPr>
              <a:t>2.The edge characteristics statistics algorithm proposes a new template vector and characteristic threshold, although there is reduction of identification and extraction accuracy compared to template matching algorithm. However, edge characteristics statistics has over 80% accuracy in typical terraces identification and extraction. </a:t>
            </a:r>
          </a:p>
          <a:p>
            <a:r>
              <a:rPr lang="en-US" altLang="zh-CN" sz="1200" kern="1200" dirty="0" smtClean="0">
                <a:solidFill>
                  <a:schemeClr val="tx1"/>
                </a:solidFill>
                <a:effectLst/>
                <a:latin typeface="+mn-lt"/>
                <a:ea typeface="+mn-ea"/>
                <a:cs typeface="+mn-cs"/>
              </a:rPr>
              <a:t>3.The Fourier transformation algorithm is rather complicated for software engineering realization, although it has high identification and extraction accuracy. However, the extracted terraces are rather fragmented, not suitable for single use. </a:t>
            </a:r>
          </a:p>
          <a:p>
            <a:endParaRPr lang="en-US"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have been studied and tested</a:t>
            </a:r>
          </a:p>
          <a:p>
            <a:r>
              <a:rPr lang="en-US" altLang="zh-CN" sz="1200" kern="1200" dirty="0" smtClean="0">
                <a:solidFill>
                  <a:schemeClr val="tx1"/>
                </a:solidFill>
                <a:effectLst/>
                <a:latin typeface="+mn-lt"/>
                <a:ea typeface="+mn-ea"/>
                <a:cs typeface="+mn-cs"/>
              </a:rPr>
              <a:t>In this study, the template source, size, characteristics threshold concerning edge characteristics statistics and template matching algorithms have been studied and tested. It has laid basis for temporal and spatial extension of algorithm, </a:t>
            </a:r>
            <a:r>
              <a:rPr lang="en-US" altLang="zh-CN" sz="1200" b="1" kern="1200" dirty="0" smtClean="0">
                <a:solidFill>
                  <a:schemeClr val="tx1"/>
                </a:solidFill>
                <a:effectLst/>
                <a:latin typeface="+mn-lt"/>
                <a:ea typeface="+mn-ea"/>
                <a:cs typeface="+mn-cs"/>
              </a:rPr>
              <a:t>to provide technical support for rapid terrace extraction in a large scale.</a:t>
            </a:r>
          </a:p>
          <a:p>
            <a:endParaRPr lang="en-US" altLang="zh-CN"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bg2">
                    <a:lumMod val="60000"/>
                    <a:lumOff val="40000"/>
                  </a:schemeClr>
                </a:solidFill>
              </a:rPr>
              <a:t>Deficiency </a:t>
            </a:r>
            <a:r>
              <a:rPr lang="en-US" altLang="zh-CN" b="1" dirty="0" smtClean="0">
                <a:effectLst/>
              </a:rPr>
              <a:t>[</a:t>
            </a:r>
            <a:r>
              <a:rPr lang="en-US" altLang="zh-CN" b="1" dirty="0" err="1" smtClean="0">
                <a:effectLst/>
              </a:rPr>
              <a:t>dɪ'fɪʃ</a:t>
            </a:r>
            <a:r>
              <a:rPr lang="en-US" altLang="zh-CN" b="1" dirty="0" smtClean="0">
                <a:effectLst/>
              </a:rPr>
              <a:t>(ə)</a:t>
            </a:r>
            <a:r>
              <a:rPr lang="en-US" altLang="zh-CN" b="1" dirty="0" err="1" smtClean="0">
                <a:effectLst/>
              </a:rPr>
              <a:t>nsɪ</a:t>
            </a:r>
            <a:r>
              <a:rPr lang="en-US" altLang="zh-CN" b="1" dirty="0" smtClean="0">
                <a:effectLst/>
              </a:rPr>
              <a:t>]</a:t>
            </a:r>
            <a:endParaRPr lang="en-US" altLang="zh-CN" sz="1200" b="1" dirty="0" smtClean="0">
              <a:solidFill>
                <a:schemeClr val="bg2">
                  <a:lumMod val="60000"/>
                  <a:lumOff val="40000"/>
                </a:schemeClr>
              </a:solidFill>
              <a:latin typeface="Times New Roman" panose="02020603050405020304" pitchFamily="18" charset="0"/>
            </a:endParaRPr>
          </a:p>
          <a:p>
            <a:r>
              <a:rPr lang="en-US" altLang="zh-CN" sz="1200" dirty="0" smtClean="0"/>
              <a:t>1.</a:t>
            </a:r>
            <a:r>
              <a:rPr lang="en-US" altLang="zh-CN" sz="1200" kern="1200" dirty="0" smtClean="0">
                <a:solidFill>
                  <a:schemeClr val="tx1"/>
                </a:solidFill>
                <a:effectLst/>
                <a:latin typeface="+mn-lt"/>
                <a:ea typeface="+mn-ea"/>
                <a:cs typeface="+mn-cs"/>
              </a:rPr>
              <a:t> the template </a:t>
            </a:r>
            <a:r>
              <a:rPr lang="en-US" altLang="zh-CN" sz="1200" b="1" kern="1200" dirty="0" smtClean="0">
                <a:solidFill>
                  <a:schemeClr val="tx1"/>
                </a:solidFill>
                <a:effectLst/>
                <a:latin typeface="+mn-lt"/>
                <a:ea typeface="+mn-ea"/>
                <a:cs typeface="+mn-cs"/>
              </a:rPr>
              <a:t>vector</a:t>
            </a:r>
            <a:r>
              <a:rPr lang="en-US" altLang="zh-CN" sz="1200" kern="1200" dirty="0" smtClean="0">
                <a:solidFill>
                  <a:schemeClr val="tx1"/>
                </a:solidFill>
                <a:effectLst/>
                <a:latin typeface="+mn-lt"/>
                <a:ea typeface="+mn-ea"/>
                <a:cs typeface="+mn-cs"/>
              </a:rPr>
              <a:t> seem rather single, only considering terrace texture and gray features without other features(just like color </a:t>
            </a:r>
            <a:r>
              <a:rPr lang="en-US" altLang="zh-CN" sz="1200" b="1"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directivity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a:t>
            </a:r>
            <a:endParaRPr lang="en-US" altLang="zh-CN" sz="1200" dirty="0" smtClean="0"/>
          </a:p>
          <a:p>
            <a:r>
              <a:rPr lang="en-US" altLang="zh-CN" b="1" dirty="0" smtClean="0"/>
              <a:t>2.</a:t>
            </a:r>
            <a:r>
              <a:rPr lang="en-US" altLang="zh-CN" sz="1200" kern="1200" dirty="0" smtClean="0">
                <a:solidFill>
                  <a:schemeClr val="tx1"/>
                </a:solidFill>
                <a:effectLst/>
                <a:latin typeface="+mn-lt"/>
                <a:ea typeface="+mn-ea"/>
                <a:cs typeface="+mn-cs"/>
              </a:rPr>
              <a:t> the template </a:t>
            </a:r>
            <a:r>
              <a:rPr lang="en-US" altLang="zh-CN" sz="1200" b="1" kern="1200" dirty="0" smtClean="0">
                <a:solidFill>
                  <a:schemeClr val="tx1"/>
                </a:solidFill>
                <a:effectLst/>
                <a:latin typeface="+mn-lt"/>
                <a:ea typeface="+mn-ea"/>
                <a:cs typeface="+mn-cs"/>
              </a:rPr>
              <a:t>size</a:t>
            </a:r>
            <a:r>
              <a:rPr lang="en-US" altLang="zh-CN" sz="1200" kern="1200" dirty="0" smtClean="0">
                <a:solidFill>
                  <a:schemeClr val="tx1"/>
                </a:solidFill>
                <a:effectLst/>
                <a:latin typeface="+mn-lt"/>
                <a:ea typeface="+mn-ea"/>
                <a:cs typeface="+mn-cs"/>
              </a:rPr>
              <a:t> is fixed and invariable</a:t>
            </a:r>
          </a:p>
          <a:p>
            <a:endParaRPr lang="en-US" altLang="zh-CN" sz="1200" kern="1200" dirty="0" smtClean="0">
              <a:solidFill>
                <a:schemeClr val="tx1"/>
              </a:solidFill>
              <a:effectLst/>
              <a:latin typeface="+mn-lt"/>
              <a:ea typeface="+mn-ea"/>
              <a:cs typeface="+mn-cs"/>
            </a:endParaRPr>
          </a:p>
          <a:p>
            <a:endParaRPr lang="en-US" altLang="zh-CN" sz="1200" b="1" kern="1200" dirty="0" smtClean="0">
              <a:solidFill>
                <a:schemeClr val="tx1"/>
              </a:solidFill>
              <a:effectLst/>
              <a:latin typeface="+mn-lt"/>
              <a:ea typeface="+mn-ea"/>
              <a:cs typeface="+mn-cs"/>
            </a:endParaRPr>
          </a:p>
          <a:p>
            <a:endParaRPr lang="zh-CN" altLang="en-US" b="1" dirty="0"/>
          </a:p>
        </p:txBody>
      </p:sp>
      <p:sp>
        <p:nvSpPr>
          <p:cNvPr id="4" name="灯片编号占位符 3"/>
          <p:cNvSpPr>
            <a:spLocks noGrp="1"/>
          </p:cNvSpPr>
          <p:nvPr>
            <p:ph type="sldNum" sz="quarter" idx="10"/>
          </p:nvPr>
        </p:nvSpPr>
        <p:spPr/>
        <p:txBody>
          <a:bodyPr/>
          <a:lstStyle/>
          <a:p>
            <a:fld id="{75D4987D-226B-4DB9-885B-1D389E411345}" type="slidenum">
              <a:rPr lang="zh-CN" altLang="en-US" smtClean="0"/>
              <a:t>14</a:t>
            </a:fld>
            <a:endParaRPr lang="zh-CN" altLang="en-US"/>
          </a:p>
        </p:txBody>
      </p:sp>
    </p:spTree>
    <p:extLst>
      <p:ext uri="{BB962C8B-B14F-4D97-AF65-F5344CB8AC3E}">
        <p14:creationId xmlns:p14="http://schemas.microsoft.com/office/powerpoint/2010/main" val="107824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I'm going to begin with a few general comments concerning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1.the </a:t>
            </a:r>
            <a:r>
              <a:rPr lang="en-US" altLang="zh-CN" sz="1200" b="1" dirty="0" smtClean="0"/>
              <a:t>Introduction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2.</a:t>
            </a:r>
            <a:r>
              <a:rPr lang="en-US" altLang="zh-CN" sz="1200" b="1" dirty="0" smtClean="0"/>
              <a:t>Terraces Interpretation Characteristics on high</a:t>
            </a:r>
            <a:r>
              <a:rPr lang="en-US" altLang="zh-CN" sz="1200" b="1" baseline="0" dirty="0" smtClean="0"/>
              <a:t> resolution image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baseline="0" dirty="0" smtClean="0"/>
              <a:t>3.</a:t>
            </a:r>
            <a:r>
              <a:rPr lang="en-US" altLang="zh-CN" b="1" dirty="0" smtClean="0"/>
              <a:t> </a:t>
            </a:r>
            <a:r>
              <a:rPr lang="en-US" altLang="zh-CN" sz="1200" b="1" kern="1200" dirty="0" smtClean="0">
                <a:solidFill>
                  <a:schemeClr val="tx1"/>
                </a:solidFill>
                <a:effectLst/>
                <a:latin typeface="+mn-lt"/>
                <a:ea typeface="+mn-ea"/>
                <a:cs typeface="+mn-cs"/>
              </a:rPr>
              <a:t>Automatic Identification and Extraction Method of Terraces based on High Resolution Satellite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4.</a:t>
            </a:r>
            <a:r>
              <a:rPr lang="en-US" altLang="zh-CN" sz="1200" b="1" dirty="0" smtClean="0"/>
              <a:t> Results Comparison and 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t>5.Last, Conclusions.</a:t>
            </a:r>
            <a:endParaRPr lang="en-US" altLang="zh-CN" sz="1200" b="1" dirty="0" smtClean="0">
              <a:effectLst>
                <a:outerShdw blurRad="38100" dist="38100" dir="2700000" algn="tl">
                  <a:srgbClr val="000000">
                    <a:alpha val="43137"/>
                  </a:srgbClr>
                </a:outerShdw>
              </a:effectLst>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smtClean="0"/>
          </a:p>
        </p:txBody>
      </p:sp>
      <p:sp>
        <p:nvSpPr>
          <p:cNvPr id="4" name="灯片编号占位符 3"/>
          <p:cNvSpPr>
            <a:spLocks noGrp="1"/>
          </p:cNvSpPr>
          <p:nvPr>
            <p:ph type="sldNum" sz="quarter" idx="10"/>
          </p:nvPr>
        </p:nvSpPr>
        <p:spPr/>
        <p:txBody>
          <a:bodyPr/>
          <a:lstStyle/>
          <a:p>
            <a:fld id="{75D4987D-226B-4DB9-885B-1D389E411345}" type="slidenum">
              <a:rPr lang="zh-CN" altLang="en-US" smtClean="0"/>
              <a:t>2</a:t>
            </a:fld>
            <a:endParaRPr lang="zh-CN" altLang="en-US"/>
          </a:p>
        </p:txBody>
      </p:sp>
    </p:spTree>
    <p:extLst>
      <p:ext uri="{BB962C8B-B14F-4D97-AF65-F5344CB8AC3E}">
        <p14:creationId xmlns:p14="http://schemas.microsoft.com/office/powerpoint/2010/main" val="770679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latin typeface="Times New Roman" panose="02020603050405020304" pitchFamily="18" charset="0"/>
              </a:rPr>
              <a:t>Importance of Terraces</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tereisis</a:t>
            </a:r>
            <a:r>
              <a:rPr lang="en-US" altLang="zh-CN" sz="1200" b="0" i="0" kern="1200" dirty="0" smtClean="0">
                <a:solidFill>
                  <a:schemeClr val="tx1"/>
                </a:solidFill>
                <a:effectLst/>
                <a:latin typeface="+mn-lt"/>
                <a:ea typeface="+mn-ea"/>
                <a:cs typeface="+mn-cs"/>
              </a:rPr>
              <a:t>]</a:t>
            </a:r>
            <a:endParaRPr lang="zh-CN" altLang="zh-CN" sz="1800" b="1" dirty="0" smtClean="0">
              <a:latin typeface="Times New Roman" panose="02020603050405020304" pitchFamily="18" charset="0"/>
            </a:endParaRPr>
          </a:p>
          <a:p>
            <a:pPr lvl="0">
              <a:buFontTx/>
              <a:buNone/>
            </a:pPr>
            <a:r>
              <a:rPr lang="en-US" altLang="zh-CN" sz="1800" dirty="0" smtClean="0">
                <a:latin typeface="Times New Roman" panose="02020603050405020304" pitchFamily="18" charset="0"/>
              </a:rPr>
              <a:t>Effective measures</a:t>
            </a:r>
            <a:r>
              <a:rPr lang="zh-CN" altLang="zh-CN" sz="1800" dirty="0" smtClean="0">
                <a:latin typeface="Times New Roman" panose="02020603050405020304" pitchFamily="18" charset="0"/>
              </a:rPr>
              <a:t>：</a:t>
            </a:r>
            <a:r>
              <a:rPr lang="en-US" altLang="zh-CN" sz="1800" dirty="0" smtClean="0">
                <a:latin typeface="Times New Roman" panose="02020603050405020304" pitchFamily="18" charset="0"/>
              </a:rPr>
              <a:t>controlling farmland soil and water loss , Ensure food security, ecological security, promote ecological restoration and rehabilitation</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riːhə,bɪlɪ'teɪʃən</a:t>
            </a:r>
            <a:r>
              <a:rPr lang="en-US" altLang="zh-CN" sz="1200" b="0" i="0" kern="1200" dirty="0" smtClean="0">
                <a:solidFill>
                  <a:schemeClr val="tx1"/>
                </a:solidFill>
                <a:effectLst/>
                <a:latin typeface="+mn-lt"/>
                <a:ea typeface="+mn-ea"/>
                <a:cs typeface="+mn-cs"/>
              </a:rPr>
              <a:t>]</a:t>
            </a:r>
            <a:r>
              <a:rPr lang="en-US" altLang="zh-CN" sz="1800" dirty="0" smtClean="0">
                <a:latin typeface="Times New Roman" panose="02020603050405020304" pitchFamily="18" charset="0"/>
              </a:rPr>
              <a:t>.</a:t>
            </a:r>
            <a:endParaRPr lang="zh-CN" altLang="zh-CN" sz="1800" dirty="0" smtClean="0">
              <a:latin typeface="Times New Roman" panose="02020603050405020304" pitchFamily="18" charset="0"/>
            </a:endParaRPr>
          </a:p>
          <a:p>
            <a:pPr lvl="0">
              <a:buFontTx/>
              <a:buNone/>
            </a:pPr>
            <a:r>
              <a:rPr lang="en-US" altLang="zh-CN" sz="1800" dirty="0" smtClean="0">
                <a:latin typeface="Times New Roman" panose="02020603050405020304" pitchFamily="18" charset="0"/>
              </a:rPr>
              <a:t>History</a:t>
            </a:r>
            <a:r>
              <a:rPr lang="zh-CN" altLang="zh-CN" sz="1800" dirty="0" smtClean="0">
                <a:latin typeface="Times New Roman" panose="02020603050405020304" pitchFamily="18" charset="0"/>
              </a:rPr>
              <a:t>：</a:t>
            </a:r>
            <a:r>
              <a:rPr lang="en-US" altLang="zh-CN" sz="1800" dirty="0" smtClean="0">
                <a:latin typeface="Times New Roman" panose="02020603050405020304" pitchFamily="18" charset="0"/>
              </a:rPr>
              <a:t>thousands of year history in China</a:t>
            </a:r>
            <a:endParaRPr lang="zh-CN" altLang="zh-CN" sz="1800" dirty="0" smtClean="0">
              <a:latin typeface="Times New Roman" panose="02020603050405020304" pitchFamily="18" charset="0"/>
            </a:endParaRPr>
          </a:p>
          <a:p>
            <a:pPr lvl="0">
              <a:buFontTx/>
              <a:buNone/>
            </a:pPr>
            <a:r>
              <a:rPr lang="en-US" altLang="zh-CN" sz="1800" dirty="0" smtClean="0">
                <a:latin typeface="Times New Roman" panose="02020603050405020304" pitchFamily="18" charset="0"/>
              </a:rPr>
              <a:t>Area</a:t>
            </a:r>
            <a:r>
              <a:rPr lang="zh-CN" altLang="zh-CN" sz="1800" dirty="0" smtClean="0">
                <a:latin typeface="Times New Roman" panose="02020603050405020304" pitchFamily="18" charset="0"/>
              </a:rPr>
              <a:t>：</a:t>
            </a:r>
            <a:r>
              <a:rPr lang="en-US" altLang="zh-CN" sz="1800" dirty="0" smtClean="0">
                <a:latin typeface="Times New Roman" panose="02020603050405020304" pitchFamily="18" charset="0"/>
              </a:rPr>
              <a:t>over 20 million hm</a:t>
            </a:r>
            <a:r>
              <a:rPr lang="en-US" altLang="zh-CN" sz="1800" baseline="30000" dirty="0" smtClean="0">
                <a:latin typeface="Times New Roman" panose="02020603050405020304" pitchFamily="18" charset="0"/>
              </a:rPr>
              <a:t>2</a:t>
            </a:r>
            <a:r>
              <a:rPr lang="en-US" altLang="zh-CN" sz="1800" dirty="0" smtClean="0">
                <a:latin typeface="Times New Roman" panose="02020603050405020304" pitchFamily="18" charset="0"/>
              </a:rPr>
              <a:t> terraces and expanding continuously </a:t>
            </a:r>
            <a:endParaRPr lang="zh-CN" altLang="zh-CN" sz="1800" dirty="0" smtClean="0">
              <a:latin typeface="Times New Roman" panose="02020603050405020304" pitchFamily="18" charset="0"/>
            </a:endParaRPr>
          </a:p>
          <a:p>
            <a:pPr lvl="0">
              <a:buFontTx/>
              <a:buNone/>
            </a:pPr>
            <a:r>
              <a:rPr lang="en-US" altLang="zh-CN" sz="1800" dirty="0" smtClean="0">
                <a:latin typeface="Times New Roman" panose="02020603050405020304" pitchFamily="18" charset="0"/>
              </a:rPr>
              <a:t>Investment</a:t>
            </a:r>
            <a:r>
              <a:rPr lang="zh-CN" altLang="zh-CN" sz="1800" dirty="0" smtClean="0">
                <a:latin typeface="Times New Roman" panose="02020603050405020304" pitchFamily="18" charset="0"/>
              </a:rPr>
              <a:t>：</a:t>
            </a:r>
            <a:r>
              <a:rPr lang="en-US" altLang="zh-CN" sz="1800" dirty="0" smtClean="0">
                <a:latin typeface="Times New Roman" panose="02020603050405020304" pitchFamily="18" charset="0"/>
              </a:rPr>
              <a:t>over 19 billion yuan RMB every year</a:t>
            </a:r>
          </a:p>
          <a:p>
            <a:pPr lvl="0">
              <a:buFontTx/>
              <a:buNone/>
            </a:pPr>
            <a:endParaRPr lang="en-US" altLang="zh-CN" sz="1800" dirty="0" smtClean="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dirty="0" smtClean="0">
                <a:latin typeface="Times New Roman" panose="02020603050405020304" pitchFamily="18" charset="0"/>
              </a:rPr>
              <a:t>Issues to be studied</a:t>
            </a:r>
          </a:p>
          <a:p>
            <a:r>
              <a:rPr lang="en-US" altLang="zh-CN" sz="1800" dirty="0" smtClean="0">
                <a:latin typeface="Times New Roman" panose="02020603050405020304" pitchFamily="18" charset="0"/>
              </a:rPr>
              <a:t>Urgent business needs: quickly acquire the number, distribution and dynamic</a:t>
            </a:r>
            <a:r>
              <a:rPr lang="en-US" altLang="zh-CN" sz="1800" b="1" dirty="0" smtClean="0">
                <a:effectLst/>
              </a:rPr>
              <a:t>[</a:t>
            </a:r>
            <a:r>
              <a:rPr lang="en-US" altLang="zh-CN" sz="1800" b="1" dirty="0" err="1" smtClean="0">
                <a:effectLst/>
              </a:rPr>
              <a:t>daɪ'næmɪk</a:t>
            </a:r>
            <a:r>
              <a:rPr lang="en-US" altLang="zh-CN" sz="1800" b="1" dirty="0" smtClean="0">
                <a:effectLst/>
              </a:rPr>
              <a:t>]</a:t>
            </a:r>
            <a:r>
              <a:rPr lang="en-US" altLang="zh-CN" sz="1800" dirty="0" smtClean="0">
                <a:latin typeface="Times New Roman" panose="02020603050405020304" pitchFamily="18" charset="0"/>
              </a:rPr>
              <a:t> construction of terraces in a large extent. </a:t>
            </a:r>
            <a:endParaRPr lang="zh-CN" altLang="zh-CN" sz="1800" dirty="0" smtClean="0">
              <a:latin typeface="Times New Roman" panose="02020603050405020304" pitchFamily="18" charset="0"/>
            </a:endParaRPr>
          </a:p>
          <a:p>
            <a:r>
              <a:rPr lang="en-US" altLang="zh-CN" sz="1800" dirty="0" smtClean="0">
                <a:latin typeface="Times New Roman" panose="02020603050405020304" pitchFamily="18" charset="0"/>
              </a:rPr>
              <a:t>Research area: </a:t>
            </a:r>
            <a:r>
              <a:rPr lang="en-US" altLang="zh-CN" sz="1800" dirty="0" err="1" smtClean="0">
                <a:latin typeface="Times New Roman" panose="02020603050405020304" pitchFamily="18" charset="0"/>
              </a:rPr>
              <a:t>Hengshan</a:t>
            </a:r>
            <a:r>
              <a:rPr lang="en-US" altLang="zh-CN" sz="1800" dirty="0" smtClean="0">
                <a:latin typeface="Times New Roman" panose="02020603050405020304" pitchFamily="18" charset="0"/>
              </a:rPr>
              <a:t> County, </a:t>
            </a:r>
            <a:r>
              <a:rPr lang="en-US" altLang="zh-CN" sz="1800" dirty="0" err="1" smtClean="0">
                <a:latin typeface="Times New Roman" panose="02020603050405020304" pitchFamily="18" charset="0"/>
              </a:rPr>
              <a:t>Yulin</a:t>
            </a:r>
            <a:r>
              <a:rPr lang="en-US" altLang="zh-CN" sz="1800" dirty="0" smtClean="0">
                <a:latin typeface="Times New Roman" panose="02020603050405020304" pitchFamily="18" charset="0"/>
              </a:rPr>
              <a:t> of Shanxi Province, 4000km2.</a:t>
            </a:r>
            <a:endParaRPr lang="zh-CN" altLang="zh-CN" sz="1800" dirty="0" smtClean="0">
              <a:latin typeface="Times New Roman" panose="02020603050405020304" pitchFamily="18" charset="0"/>
            </a:endParaRPr>
          </a:p>
          <a:p>
            <a:r>
              <a:rPr lang="en-US" altLang="zh-CN" sz="1800" dirty="0" smtClean="0">
                <a:latin typeface="Times New Roman" panose="02020603050405020304" pitchFamily="18" charset="0"/>
              </a:rPr>
              <a:t>Data: China GF-1 satellite (China high resolution earth observation system)</a:t>
            </a:r>
          </a:p>
          <a:p>
            <a:endParaRPr lang="zh-CN" altLang="zh-CN" sz="1800" dirty="0" smtClean="0">
              <a:latin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zh-CN" sz="1800" dirty="0" smtClean="0">
              <a:latin typeface="Times New Roman" panose="02020603050405020304" pitchFamily="18" charset="0"/>
            </a:endParaRPr>
          </a:p>
          <a:p>
            <a:pPr lvl="1">
              <a:buFont typeface="Wingdings" panose="05000000000000000000" pitchFamily="2" charset="2"/>
              <a:buChar char="Ø"/>
            </a:pPr>
            <a:endParaRPr lang="zh-CN" altLang="zh-CN" sz="1800" dirty="0" smtClean="0">
              <a:latin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75D4987D-226B-4DB9-885B-1D389E411345}" type="slidenum">
              <a:rPr lang="zh-CN" altLang="en-US" smtClean="0"/>
              <a:t>3</a:t>
            </a:fld>
            <a:endParaRPr lang="zh-CN" altLang="en-US"/>
          </a:p>
        </p:txBody>
      </p:sp>
    </p:spTree>
    <p:extLst>
      <p:ext uri="{BB962C8B-B14F-4D97-AF65-F5344CB8AC3E}">
        <p14:creationId xmlns:p14="http://schemas.microsoft.com/office/powerpoint/2010/main" val="341671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basis</a:t>
            </a:r>
            <a:r>
              <a:rPr lang="en-US" altLang="zh-CN" b="1" dirty="0" smtClean="0">
                <a:effectLst/>
              </a:rPr>
              <a:t>['</a:t>
            </a:r>
            <a:r>
              <a:rPr lang="en-US" altLang="zh-CN" b="1" dirty="0" err="1" smtClean="0">
                <a:effectLst/>
              </a:rPr>
              <a:t>beɪsɪs</a:t>
            </a:r>
            <a:r>
              <a:rPr lang="en-US" altLang="zh-CN" b="1" dirty="0" smtClean="0">
                <a:effectLst/>
              </a:rPr>
              <a:t>]</a:t>
            </a:r>
            <a:r>
              <a:rPr lang="en-US" altLang="zh-CN" b="0" dirty="0" smtClean="0"/>
              <a:t> of classification </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Based on the terrace features on the high-resolution remote sensing image, it can be classified into two types: typical terrace and atypical </a:t>
            </a:r>
            <a:r>
              <a:rPr lang="en-US" altLang="zh-CN" b="1" dirty="0" smtClean="0">
                <a:effectLst/>
              </a:rPr>
              <a:t>[</a:t>
            </a:r>
            <a:r>
              <a:rPr lang="en-US" altLang="zh-CN" b="1" dirty="0" err="1" smtClean="0">
                <a:effectLst/>
              </a:rPr>
              <a:t>eɪ'tɪpɪk</a:t>
            </a:r>
            <a:r>
              <a:rPr lang="en-US" altLang="zh-CN" b="1" dirty="0" smtClean="0">
                <a:effectLst/>
              </a:rPr>
              <a:t>(ə)l; æ-] </a:t>
            </a:r>
            <a:r>
              <a:rPr lang="en-US" altLang="zh-CN" sz="1200" kern="1200" dirty="0" smtClean="0">
                <a:solidFill>
                  <a:schemeClr val="tx1"/>
                </a:solidFill>
                <a:effectLst/>
                <a:latin typeface="+mn-lt"/>
                <a:ea typeface="+mn-ea"/>
                <a:cs typeface="+mn-cs"/>
              </a:rPr>
              <a:t>terrace. The algorithm</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ælgə'rɪðəm</a:t>
            </a:r>
            <a:r>
              <a:rPr lang="en-US" altLang="zh-CN" sz="1200" b="0" i="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research has been carried out on the basis of gray and texture features of terraces.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It is very important step here to </a:t>
            </a:r>
            <a:r>
              <a:rPr lang="en-US" altLang="zh-CN" sz="1200" b="0" i="0" u="none" strike="noStrike" kern="1200" dirty="0" smtClean="0">
                <a:solidFill>
                  <a:schemeClr val="tx1"/>
                </a:solidFill>
                <a:effectLst/>
                <a:latin typeface="+mn-lt"/>
                <a:ea typeface="+mn-ea"/>
                <a:cs typeface="+mn-cs"/>
              </a:rPr>
              <a:t>summarize  the </a:t>
            </a:r>
            <a:r>
              <a:rPr lang="en-US" altLang="zh-CN" sz="1200" kern="1200" dirty="0" smtClean="0">
                <a:solidFill>
                  <a:schemeClr val="tx1"/>
                </a:solidFill>
                <a:effectLst/>
                <a:latin typeface="+mn-lt"/>
                <a:ea typeface="+mn-ea"/>
                <a:cs typeface="+mn-cs"/>
              </a:rPr>
              <a:t>features.</a:t>
            </a:r>
            <a:endParaRPr lang="en-US" altLang="zh-CN" sz="1200" b="0" i="0" kern="1200" dirty="0" smtClean="0">
              <a:solidFill>
                <a:schemeClr val="tx1"/>
              </a:solidFill>
              <a:effectLst/>
              <a:latin typeface="+mn-lt"/>
              <a:ea typeface="+mn-ea"/>
              <a:cs typeface="+mn-cs"/>
            </a:endParaRP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75D4987D-226B-4DB9-885B-1D389E411345}" type="slidenum">
              <a:rPr lang="zh-CN" altLang="en-US" smtClean="0"/>
              <a:t>4</a:t>
            </a:fld>
            <a:endParaRPr lang="zh-CN" altLang="en-US"/>
          </a:p>
        </p:txBody>
      </p:sp>
    </p:spTree>
    <p:extLst>
      <p:ext uri="{BB962C8B-B14F-4D97-AF65-F5344CB8AC3E}">
        <p14:creationId xmlns:p14="http://schemas.microsoft.com/office/powerpoint/2010/main" val="1587000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So  </a:t>
            </a:r>
            <a:r>
              <a:rPr lang="en-US" altLang="zh-CN" sz="1200" b="0" i="0" kern="1200" dirty="0" smtClean="0">
                <a:solidFill>
                  <a:schemeClr val="tx1"/>
                </a:solidFill>
                <a:effectLst/>
                <a:latin typeface="+mn-lt"/>
                <a:ea typeface="+mn-ea"/>
                <a:cs typeface="+mn-cs"/>
              </a:rPr>
              <a:t>on the basis of classification there have</a:t>
            </a:r>
            <a:r>
              <a:rPr lang="en-US" altLang="zh-CN" sz="1200" b="0" i="0" kern="1200" baseline="0" dirty="0" smtClean="0">
                <a:solidFill>
                  <a:schemeClr val="tx1"/>
                </a:solidFill>
                <a:effectLst/>
                <a:latin typeface="+mn-lt"/>
                <a:ea typeface="+mn-ea"/>
                <a:cs typeface="+mn-cs"/>
              </a:rPr>
              <a:t> 3  </a:t>
            </a:r>
            <a:r>
              <a:rPr lang="en-US" altLang="zh-CN" sz="1200" dirty="0" smtClean="0"/>
              <a:t>Algorithms </a:t>
            </a:r>
            <a:r>
              <a:rPr lang="en-US" altLang="zh-CN" b="1" dirty="0" smtClean="0">
                <a:effectLst/>
              </a:rPr>
              <a:t>['</a:t>
            </a:r>
            <a:r>
              <a:rPr lang="en-US" altLang="zh-CN" b="1" dirty="0" err="1" smtClean="0">
                <a:effectLst/>
              </a:rPr>
              <a:t>ælgərɪð</a:t>
            </a:r>
            <a:r>
              <a:rPr lang="en-US" altLang="zh-CN" b="1" dirty="0" smtClean="0">
                <a:effectLst/>
              </a:rPr>
              <a:t>(ə)m]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effectLst/>
              </a:rPr>
              <a:t>1.</a:t>
            </a:r>
            <a:r>
              <a:rPr lang="en-US" altLang="zh-CN" sz="1200" dirty="0" smtClean="0"/>
              <a:t> Edge Characteristics</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kærəktə'rɪstɪks</a:t>
            </a:r>
            <a:r>
              <a:rPr lang="en-US" altLang="zh-CN" sz="1200" b="0" i="0" kern="1200" dirty="0" smtClean="0">
                <a:solidFill>
                  <a:schemeClr val="tx1"/>
                </a:solidFill>
                <a:effectLst/>
                <a:latin typeface="+mn-lt"/>
                <a:ea typeface="+mn-ea"/>
                <a:cs typeface="+mn-cs"/>
              </a:rPr>
              <a:t>]</a:t>
            </a:r>
            <a:r>
              <a:rPr lang="en-US" altLang="zh-CN" sz="1200" dirty="0" smtClean="0"/>
              <a:t> Statistics</a:t>
            </a:r>
            <a:r>
              <a:rPr lang="en-US" altLang="zh-CN" b="1" dirty="0" smtClean="0">
                <a:effectLst/>
              </a:rPr>
              <a:t>[</a:t>
            </a:r>
            <a:r>
              <a:rPr lang="en-US" altLang="zh-CN" b="1" dirty="0" err="1" smtClean="0">
                <a:effectLst/>
              </a:rPr>
              <a:t>stə'tɪstɪks</a:t>
            </a:r>
            <a:r>
              <a:rPr lang="en-US" altLang="zh-CN" b="1" dirty="0" smtClean="0">
                <a:effectLst/>
              </a:rPr>
              <a:t>] </a:t>
            </a:r>
            <a:r>
              <a:rPr lang="en-US" altLang="zh-CN" sz="1200" dirty="0" smtClean="0"/>
              <a:t> Algorithm, Template Matching Algorithm</a:t>
            </a:r>
            <a:r>
              <a:rPr lang="en-US" altLang="zh-CN" sz="1200" baseline="0" dirty="0" smtClean="0"/>
              <a:t> and </a:t>
            </a:r>
            <a:r>
              <a:rPr lang="en-US" altLang="zh-CN" sz="1200" dirty="0" smtClean="0"/>
              <a:t>Fourier</a:t>
            </a:r>
            <a:r>
              <a:rPr lang="en-US" altLang="zh-CN" b="1" dirty="0" smtClean="0">
                <a:effectLst/>
              </a:rPr>
              <a:t>['</a:t>
            </a:r>
            <a:r>
              <a:rPr lang="en-US" altLang="zh-CN" b="1" dirty="0" err="1" smtClean="0">
                <a:effectLst/>
              </a:rPr>
              <a:t>fʊriər</a:t>
            </a:r>
            <a:r>
              <a:rPr lang="en-US" altLang="zh-CN" b="1" dirty="0" smtClean="0">
                <a:effectLst/>
              </a:rPr>
              <a:t>]</a:t>
            </a:r>
            <a:r>
              <a:rPr lang="en-US" altLang="zh-CN" sz="1200" dirty="0" smtClean="0"/>
              <a:t> Transformation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75D4987D-226B-4DB9-885B-1D389E411345}" type="slidenum">
              <a:rPr lang="zh-CN" altLang="en-US" smtClean="0"/>
              <a:t>5</a:t>
            </a:fld>
            <a:endParaRPr lang="zh-CN" altLang="en-US"/>
          </a:p>
        </p:txBody>
      </p:sp>
    </p:spTree>
    <p:extLst>
      <p:ext uri="{BB962C8B-B14F-4D97-AF65-F5344CB8AC3E}">
        <p14:creationId xmlns:p14="http://schemas.microsoft.com/office/powerpoint/2010/main" val="386684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1.The preprocessing has been carried out on high-resolution remote sensing image, as well as edge detection has been done to generate binary image. </a:t>
            </a:r>
          </a:p>
          <a:p>
            <a:r>
              <a:rPr lang="en-US" altLang="zh-CN" sz="1200" kern="1200" dirty="0" smtClean="0">
                <a:solidFill>
                  <a:schemeClr val="tx1"/>
                </a:solidFill>
                <a:effectLst/>
                <a:latin typeface="+mn-lt"/>
                <a:ea typeface="+mn-ea"/>
                <a:cs typeface="+mn-cs"/>
              </a:rPr>
              <a:t>2.The land-use type data has been applied to frame the interested area for terrace identification</a:t>
            </a:r>
          </a:p>
          <a:p>
            <a:r>
              <a:rPr lang="en-US" altLang="zh-CN" sz="1200" kern="1200" dirty="0" smtClean="0">
                <a:solidFill>
                  <a:schemeClr val="tx1"/>
                </a:solidFill>
                <a:effectLst/>
                <a:latin typeface="+mn-lt"/>
                <a:ea typeface="+mn-ea"/>
                <a:cs typeface="+mn-cs"/>
              </a:rPr>
              <a:t>3.Template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training,here</a:t>
            </a:r>
            <a:r>
              <a:rPr lang="en-US" altLang="zh-CN" sz="1200" kern="1200" dirty="0" smtClean="0">
                <a:solidFill>
                  <a:schemeClr val="tx1"/>
                </a:solidFill>
                <a:effectLst/>
                <a:latin typeface="+mn-lt"/>
                <a:ea typeface="+mn-ea"/>
                <a:cs typeface="+mn-cs"/>
              </a:rPr>
              <a:t> we get the parameters</a:t>
            </a:r>
            <a:r>
              <a:rPr lang="en-US" altLang="zh-CN" sz="1200" kern="1200" baseline="0" dirty="0" smtClean="0">
                <a:solidFill>
                  <a:schemeClr val="tx1"/>
                </a:solidFill>
                <a:effectLst/>
                <a:latin typeface="+mn-lt"/>
                <a:ea typeface="+mn-ea"/>
                <a:cs typeface="+mn-cs"/>
              </a:rPr>
              <a:t> of </a:t>
            </a:r>
            <a:r>
              <a:rPr lang="en-US" altLang="zh-CN" sz="1200" kern="1200" dirty="0" smtClean="0">
                <a:solidFill>
                  <a:schemeClr val="tx1"/>
                </a:solidFill>
                <a:effectLst/>
                <a:latin typeface="+mn-lt"/>
                <a:ea typeface="+mn-ea"/>
                <a:cs typeface="+mn-cs"/>
              </a:rPr>
              <a:t>template</a:t>
            </a:r>
            <a:r>
              <a:rPr lang="en-US" altLang="zh-CN" sz="1200" kern="1200" baseline="0" dirty="0" smtClean="0">
                <a:solidFill>
                  <a:schemeClr val="tx1"/>
                </a:solidFill>
                <a:effectLst/>
                <a:latin typeface="+mn-lt"/>
                <a:ea typeface="+mn-ea"/>
                <a:cs typeface="+mn-cs"/>
              </a:rPr>
              <a:t> : size \vector\threshold. How to do?</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(1)</a:t>
            </a:r>
            <a:r>
              <a:rPr lang="en-US" altLang="zh-CN" sz="1200" kern="1200" dirty="0" err="1" smtClean="0">
                <a:solidFill>
                  <a:schemeClr val="tx1"/>
                </a:solidFill>
                <a:effectLst/>
                <a:latin typeface="+mn-lt"/>
                <a:ea typeface="+mn-ea"/>
                <a:cs typeface="+mn-cs"/>
              </a:rPr>
              <a:t>selecte</a:t>
            </a:r>
            <a:r>
              <a:rPr lang="en-US" altLang="zh-CN" sz="1200" kern="1200" dirty="0" smtClean="0">
                <a:solidFill>
                  <a:schemeClr val="tx1"/>
                </a:solidFill>
                <a:effectLst/>
                <a:latin typeface="+mn-lt"/>
                <a:ea typeface="+mn-ea"/>
                <a:cs typeface="+mn-cs"/>
              </a:rPr>
              <a:t>  training area artificially based on requirements. window search one by one, </a:t>
            </a:r>
          </a:p>
          <a:p>
            <a:r>
              <a:rPr lang="en-US" altLang="zh-CN" sz="1200" kern="1200" dirty="0" smtClean="0">
                <a:solidFill>
                  <a:schemeClr val="tx1"/>
                </a:solidFill>
                <a:effectLst/>
                <a:latin typeface="+mn-lt"/>
                <a:ea typeface="+mn-ea"/>
                <a:cs typeface="+mn-cs"/>
              </a:rPr>
              <a:t>(2) effective number of edge lines will be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 taken statistics. </a:t>
            </a:r>
          </a:p>
          <a:p>
            <a:r>
              <a:rPr lang="en-US" altLang="zh-CN" sz="1200" kern="1200" dirty="0" smtClean="0">
                <a:solidFill>
                  <a:schemeClr val="tx1"/>
                </a:solidFill>
                <a:effectLst/>
                <a:latin typeface="+mn-lt"/>
                <a:ea typeface="+mn-ea"/>
                <a:cs typeface="+mn-cs"/>
              </a:rPr>
              <a:t>window size and its feature threshold will be  determined</a:t>
            </a:r>
          </a:p>
          <a:p>
            <a:r>
              <a:rPr lang="en-US" altLang="zh-CN" sz="1200" kern="1200" dirty="0" smtClean="0">
                <a:solidFill>
                  <a:schemeClr val="tx1"/>
                </a:solidFill>
                <a:effectLst/>
                <a:latin typeface="+mn-lt"/>
                <a:ea typeface="+mn-ea"/>
                <a:cs typeface="+mn-cs"/>
              </a:rPr>
              <a:t>So we establish the terrace identification template.</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After that, the template was used to scan samples one by one on binary image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to identify terraces and merge the terraces samples, and make shape optimization</a:t>
            </a:r>
            <a:r>
              <a:rPr lang="en-US" altLang="zh-CN" b="1" dirty="0" smtClean="0">
                <a:effectLst/>
              </a:rPr>
              <a:t>[,</a:t>
            </a:r>
            <a:r>
              <a:rPr lang="en-US" altLang="zh-CN" b="1" dirty="0" err="1" smtClean="0">
                <a:effectLst/>
              </a:rPr>
              <a:t>ɒptɪmaɪ'zeɪʃən</a:t>
            </a:r>
            <a:r>
              <a:rPr lang="en-US" altLang="zh-CN" b="1" dirty="0" smtClean="0">
                <a:effectLst/>
              </a:rPr>
              <a:t>]</a:t>
            </a:r>
            <a:r>
              <a:rPr lang="en-US" altLang="zh-CN" sz="1200" kern="1200" dirty="0" smtClean="0">
                <a:solidFill>
                  <a:schemeClr val="tx1"/>
                </a:solidFill>
                <a:effectLst/>
                <a:latin typeface="+mn-lt"/>
                <a:ea typeface="+mn-ea"/>
                <a:cs typeface="+mn-cs"/>
              </a:rPr>
              <a:t>, to complete automatic identification of terraces.</a:t>
            </a:r>
            <a:endParaRPr lang="zh-CN" altLang="en-US" dirty="0"/>
          </a:p>
        </p:txBody>
      </p:sp>
      <p:sp>
        <p:nvSpPr>
          <p:cNvPr id="4" name="灯片编号占位符 3"/>
          <p:cNvSpPr>
            <a:spLocks noGrp="1"/>
          </p:cNvSpPr>
          <p:nvPr>
            <p:ph type="sldNum" sz="quarter" idx="10"/>
          </p:nvPr>
        </p:nvSpPr>
        <p:spPr/>
        <p:txBody>
          <a:bodyPr/>
          <a:lstStyle/>
          <a:p>
            <a:fld id="{75D4987D-226B-4DB9-885B-1D389E411345}" type="slidenum">
              <a:rPr lang="zh-CN" altLang="en-US" smtClean="0"/>
              <a:t>6</a:t>
            </a:fld>
            <a:endParaRPr lang="zh-CN" altLang="en-US"/>
          </a:p>
        </p:txBody>
      </p:sp>
    </p:spTree>
    <p:extLst>
      <p:ext uri="{BB962C8B-B14F-4D97-AF65-F5344CB8AC3E}">
        <p14:creationId xmlns:p14="http://schemas.microsoft.com/office/powerpoint/2010/main" val="100947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D4987D-226B-4DB9-885B-1D389E411345}" type="slidenum">
              <a:rPr lang="zh-CN" altLang="en-US" smtClean="0"/>
              <a:t>7</a:t>
            </a:fld>
            <a:endParaRPr lang="zh-CN" altLang="en-US"/>
          </a:p>
        </p:txBody>
      </p:sp>
    </p:spTree>
    <p:extLst>
      <p:ext uri="{BB962C8B-B14F-4D97-AF65-F5344CB8AC3E}">
        <p14:creationId xmlns:p14="http://schemas.microsoft.com/office/powerpoint/2010/main" val="112129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D4987D-226B-4DB9-885B-1D389E411345}" type="slidenum">
              <a:rPr lang="zh-CN" altLang="en-US" smtClean="0"/>
              <a:t>8</a:t>
            </a:fld>
            <a:endParaRPr lang="zh-CN" altLang="en-US"/>
          </a:p>
        </p:txBody>
      </p:sp>
    </p:spTree>
    <p:extLst>
      <p:ext uri="{BB962C8B-B14F-4D97-AF65-F5344CB8AC3E}">
        <p14:creationId xmlns:p14="http://schemas.microsoft.com/office/powerpoint/2010/main" val="11997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a:t>
            </a:r>
            <a:r>
              <a:rPr lang="en-US" altLang="zh-CN" baseline="0" dirty="0" smtClean="0"/>
              <a:t> are some differences between  the two algorithm.</a:t>
            </a:r>
          </a:p>
          <a:p>
            <a:r>
              <a:rPr lang="en-US" altLang="zh-CN" baseline="0" dirty="0" smtClean="0"/>
              <a:t>1.features on image : </a:t>
            </a:r>
            <a:r>
              <a:rPr lang="en-US" altLang="zh-CN" sz="1200" kern="1200" dirty="0" smtClean="0">
                <a:solidFill>
                  <a:schemeClr val="tx1"/>
                </a:solidFill>
                <a:effectLst/>
                <a:latin typeface="+mn-lt"/>
                <a:ea typeface="+mn-ea"/>
                <a:cs typeface="+mn-cs"/>
              </a:rPr>
              <a:t>gray value- meanwhile vector </a:t>
            </a:r>
          </a:p>
          <a:p>
            <a:r>
              <a:rPr lang="en-US" altLang="zh-CN" sz="1200" kern="1200" dirty="0" smtClean="0">
                <a:solidFill>
                  <a:schemeClr val="tx1"/>
                </a:solidFill>
                <a:effectLst/>
                <a:latin typeface="+mn-lt"/>
                <a:ea typeface="+mn-ea"/>
                <a:cs typeface="+mn-cs"/>
              </a:rPr>
              <a:t>2.Template</a:t>
            </a:r>
            <a:r>
              <a:rPr lang="en-US" altLang="zh-CN" sz="1200" kern="1200" baseline="0" dirty="0" smtClean="0">
                <a:solidFill>
                  <a:schemeClr val="tx1"/>
                </a:solidFill>
                <a:effectLst/>
                <a:latin typeface="+mn-lt"/>
                <a:ea typeface="+mn-ea"/>
                <a:cs typeface="+mn-cs"/>
              </a:rPr>
              <a:t> size and vector</a:t>
            </a:r>
          </a:p>
          <a:p>
            <a:r>
              <a:rPr lang="en-US" altLang="zh-CN" sz="1200" kern="1200" baseline="0" dirty="0" smtClean="0">
                <a:solidFill>
                  <a:schemeClr val="tx1"/>
                </a:solidFill>
                <a:effectLst/>
                <a:latin typeface="+mn-lt"/>
                <a:ea typeface="+mn-ea"/>
                <a:cs typeface="+mn-cs"/>
              </a:rPr>
              <a:t>3.Scanning pixel  one by one</a:t>
            </a:r>
          </a:p>
          <a:p>
            <a:r>
              <a:rPr lang="en-US" altLang="zh-CN" sz="1200" kern="1200" baseline="0" dirty="0" smtClean="0">
                <a:solidFill>
                  <a:schemeClr val="tx1"/>
                </a:solidFill>
                <a:effectLst/>
                <a:latin typeface="+mn-lt"/>
                <a:ea typeface="+mn-ea"/>
                <a:cs typeface="+mn-cs"/>
              </a:rPr>
              <a:t>4.</a:t>
            </a:r>
            <a:r>
              <a:rPr lang="en-US" altLang="zh-CN" sz="1200" kern="1200" dirty="0" smtClean="0">
                <a:solidFill>
                  <a:schemeClr val="tx1"/>
                </a:solidFill>
                <a:effectLst/>
                <a:latin typeface="+mn-lt"/>
                <a:ea typeface="+mn-ea"/>
                <a:cs typeface="+mn-cs"/>
              </a:rPr>
              <a:t> Template feature</a:t>
            </a:r>
            <a:endParaRPr lang="en-US" altLang="zh-CN" sz="1200" kern="1200" baseline="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75D4987D-226B-4DB9-885B-1D389E411345}" type="slidenum">
              <a:rPr lang="zh-CN" altLang="en-US" smtClean="0"/>
              <a:t>9</a:t>
            </a:fld>
            <a:endParaRPr lang="zh-CN" altLang="en-US"/>
          </a:p>
        </p:txBody>
      </p:sp>
    </p:spTree>
    <p:extLst>
      <p:ext uri="{BB962C8B-B14F-4D97-AF65-F5344CB8AC3E}">
        <p14:creationId xmlns:p14="http://schemas.microsoft.com/office/powerpoint/2010/main" val="80561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zh-CN" altLang="zh-CN"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zh-CN" altLang="zh-CN"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zh-CN" altLang="zh-CN"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zh-CN" altLang="zh-CN"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zh-CN" altLang="zh-CN"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zh-CN" altLang="zh-CN"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zh-CN" altLang="zh-CN"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zh-CN" altLang="zh-CN"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zh-CN" altLang="zh-CN"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zh-CN" altLang="zh-CN"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zh-CN" altLang="zh-CN"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zh-CN" altLang="zh-CN" sz="2400">
                  <a:latin typeface="Times New Roman" pitchFamily="18" charset="0"/>
                </a:endParaRPr>
              </a:p>
            </p:txBody>
          </p:sp>
        </p:grpSp>
      </p:grpSp>
      <p:sp>
        <p:nvSpPr>
          <p:cNvPr id="25499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zh-CN" altLang="en-US" noProof="0" smtClean="0"/>
              <a:t>单击此处编辑母版标题样式</a:t>
            </a:r>
          </a:p>
        </p:txBody>
      </p:sp>
      <p:sp>
        <p:nvSpPr>
          <p:cNvPr id="25499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zh-CN" altLang="en-US" noProof="0" smtClean="0"/>
              <a:t>单击此处编辑母版副标题样式</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19" name="Rectangle 17"/>
          <p:cNvSpPr>
            <a:spLocks noGrp="1" noChangeArrowheads="1"/>
          </p:cNvSpPr>
          <p:nvPr>
            <p:ph type="ftr" sz="quarter" idx="11"/>
          </p:nvPr>
        </p:nvSpPr>
        <p:spPr/>
        <p:txBody>
          <a:bodyPr/>
          <a:lstStyle>
            <a:lvl1pPr>
              <a:defRPr/>
            </a:lvl1pPr>
          </a:lstStyle>
          <a:p>
            <a:pPr>
              <a:defRPr/>
            </a:pPr>
            <a:endParaRPr lang="en-US" altLang="zh-CN"/>
          </a:p>
        </p:txBody>
      </p:sp>
      <p:sp>
        <p:nvSpPr>
          <p:cNvPr id="20" name="Rectangle 18"/>
          <p:cNvSpPr>
            <a:spLocks noGrp="1" noChangeArrowheads="1"/>
          </p:cNvSpPr>
          <p:nvPr>
            <p:ph type="sldNum" sz="quarter" idx="12"/>
          </p:nvPr>
        </p:nvSpPr>
        <p:spPr/>
        <p:txBody>
          <a:bodyPr/>
          <a:lstStyle>
            <a:lvl1pPr>
              <a:defRPr/>
            </a:lvl1pPr>
          </a:lstStyle>
          <a:p>
            <a:fld id="{95A48B17-8273-4A4C-A243-9AAA3F111BDA}" type="slidenum">
              <a:rPr lang="en-US" altLang="zh-CN"/>
              <a:pPr/>
              <a:t>‹#›</a:t>
            </a:fld>
            <a:endParaRPr lang="en-US" altLang="zh-CN"/>
          </a:p>
        </p:txBody>
      </p:sp>
    </p:spTree>
    <p:extLst>
      <p:ext uri="{BB962C8B-B14F-4D97-AF65-F5344CB8AC3E}">
        <p14:creationId xmlns:p14="http://schemas.microsoft.com/office/powerpoint/2010/main" val="5122883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fld id="{2120293F-3CAA-478B-9BAF-D7093C368911}" type="slidenum">
              <a:rPr lang="en-US" altLang="zh-CN"/>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8356650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fld id="{7DEDD132-8E3A-4644-B962-ABAB47E070C6}" type="slidenum">
              <a:rPr lang="en-US" altLang="zh-CN"/>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1767697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8229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4000500"/>
            <a:ext cx="8229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fld id="{57D997CF-B8C1-410D-8A45-6EFFD6137E1B}" type="slidenum">
              <a:rPr lang="en-US" altLang="zh-CN"/>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0541512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9812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7200" y="40005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4648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7" name="Rectangle 3"/>
          <p:cNvSpPr>
            <a:spLocks noGrp="1" noChangeArrowheads="1"/>
          </p:cNvSpPr>
          <p:nvPr>
            <p:ph type="sldNum" sz="quarter" idx="11"/>
          </p:nvPr>
        </p:nvSpPr>
        <p:spPr>
          <a:ln/>
        </p:spPr>
        <p:txBody>
          <a:bodyPr/>
          <a:lstStyle>
            <a:lvl1pPr>
              <a:defRPr/>
            </a:lvl1pPr>
          </a:lstStyle>
          <a:p>
            <a:fld id="{47F4B133-4DE8-4CEB-B79F-A91BB6677623}" type="slidenum">
              <a:rPr lang="en-US" altLang="zh-CN"/>
              <a:pPr/>
              <a:t>‹#›</a:t>
            </a:fld>
            <a:endParaRPr lang="en-US" altLang="zh-CN"/>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4239053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fld id="{B597F287-1708-407B-A637-061252EFF056}" type="slidenum">
              <a:rPr lang="en-US" altLang="zh-CN"/>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7869638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fld id="{7D4E1962-9C3A-4EEC-A468-B593A0128D3B}" type="slidenum">
              <a:rPr lang="en-US" altLang="zh-CN"/>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5199282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fld id="{320CF0BF-D602-4F16-8AFC-382D35540F87}" type="slidenum">
              <a:rPr lang="en-US" altLang="zh-CN"/>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4502223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fld id="{98BDC61F-7CDD-4F4F-9CD9-25AFD5F0F47D}" type="slidenum">
              <a:rPr lang="en-US" altLang="zh-CN"/>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5480966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3"/>
          <p:cNvSpPr>
            <a:spLocks noGrp="1" noChangeArrowheads="1"/>
          </p:cNvSpPr>
          <p:nvPr>
            <p:ph type="sldNum" sz="quarter" idx="11"/>
          </p:nvPr>
        </p:nvSpPr>
        <p:spPr>
          <a:ln/>
        </p:spPr>
        <p:txBody>
          <a:bodyPr/>
          <a:lstStyle>
            <a:lvl1pPr>
              <a:defRPr/>
            </a:lvl1pPr>
          </a:lstStyle>
          <a:p>
            <a:fld id="{62390219-A2BD-4FC7-88AB-7530EFFBE6BB}" type="slidenum">
              <a:rPr lang="en-US" altLang="zh-CN"/>
              <a:pPr/>
              <a:t>‹#›</a:t>
            </a:fld>
            <a:endParaRPr lang="en-US" altLang="zh-CN"/>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7487686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3"/>
          <p:cNvSpPr>
            <a:spLocks noGrp="1" noChangeArrowheads="1"/>
          </p:cNvSpPr>
          <p:nvPr>
            <p:ph type="sldNum" sz="quarter" idx="11"/>
          </p:nvPr>
        </p:nvSpPr>
        <p:spPr>
          <a:ln/>
        </p:spPr>
        <p:txBody>
          <a:bodyPr/>
          <a:lstStyle>
            <a:lvl1pPr>
              <a:defRPr/>
            </a:lvl1pPr>
          </a:lstStyle>
          <a:p>
            <a:fld id="{0C089189-AE2B-4865-B4BE-56E52F688A91}" type="slidenum">
              <a:rPr lang="en-US" altLang="zh-CN"/>
              <a:pPr/>
              <a:t>‹#›</a:t>
            </a:fld>
            <a:endParaRPr lang="en-US" altLang="zh-CN"/>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7499640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3"/>
          <p:cNvSpPr>
            <a:spLocks noGrp="1" noChangeArrowheads="1"/>
          </p:cNvSpPr>
          <p:nvPr>
            <p:ph type="sldNum" sz="quarter" idx="11"/>
          </p:nvPr>
        </p:nvSpPr>
        <p:spPr>
          <a:ln/>
        </p:spPr>
        <p:txBody>
          <a:bodyPr/>
          <a:lstStyle>
            <a:lvl1pPr>
              <a:defRPr/>
            </a:lvl1pPr>
          </a:lstStyle>
          <a:p>
            <a:fld id="{155A898E-CC71-48A1-8923-CF7D9DD00802}" type="slidenum">
              <a:rPr lang="en-US" altLang="zh-CN"/>
              <a:pPr/>
              <a:t>‹#›</a:t>
            </a:fld>
            <a:endParaRPr lang="en-US" altLang="zh-CN"/>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8852322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fld id="{78ADCEFB-8646-4AB0-8E0E-1DF2895163D2}" type="slidenum">
              <a:rPr lang="en-US" altLang="zh-CN"/>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9080829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fld id="{2FE2A09E-BA80-428E-97CB-ACC2EC7A80B6}" type="slidenum">
              <a:rPr lang="en-US" altLang="zh-CN"/>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771843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B2B2FF"/>
          </a:fgClr>
          <a:bgClr>
            <a:schemeClr val="bg1"/>
          </a:bgClr>
        </a:patt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ltLang="zh-CN"/>
          </a:p>
        </p:txBody>
      </p:sp>
      <p:sp>
        <p:nvSpPr>
          <p:cNvPr id="253955"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BE1278A5-282A-488A-A4E9-42CB9D71D97D}" type="slidenum">
              <a:rPr lang="en-US" altLang="zh-CN"/>
              <a:pPr/>
              <a:t>‹#›</a:t>
            </a:fld>
            <a:endParaRPr lang="en-US" altLang="zh-CN"/>
          </a:p>
        </p:txBody>
      </p:sp>
      <p:grpSp>
        <p:nvGrpSpPr>
          <p:cNvPr id="2052"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defRPr/>
              </a:pPr>
              <a:endParaRPr lang="zh-CN" altLang="zh-CN"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zh-CN" altLang="zh-CN"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zh-CN" altLang="zh-CN">
                <a:solidFill>
                  <a:schemeClr val="hlink"/>
                </a:solidFill>
                <a:latin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zh-CN" altLang="zh-CN">
                <a:solidFill>
                  <a:schemeClr val="hlink"/>
                </a:solidFill>
                <a:latin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zh-CN" altLang="zh-CN">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zh-CN" altLang="zh-CN">
                <a:solidFill>
                  <a:schemeClr val="hlink"/>
                </a:solidFill>
                <a:latin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zh-CN" altLang="zh-CN"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zh-CN" altLang="zh-CN">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zh-CN" altLang="zh-CN">
                <a:solidFill>
                  <a:schemeClr val="accent2"/>
                </a:solidFill>
                <a:latin typeface="Arial" charset="0"/>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53968"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051"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Lst>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ea typeface="宋体" pitchFamily="2" charset="-122"/>
        </a:defRPr>
      </a:lvl2pPr>
      <a:lvl3pPr algn="l" rtl="0" eaLnBrk="0" fontAlgn="base" hangingPunct="0">
        <a:spcBef>
          <a:spcPct val="0"/>
        </a:spcBef>
        <a:spcAft>
          <a:spcPct val="0"/>
        </a:spcAft>
        <a:defRPr sz="4400" b="1">
          <a:solidFill>
            <a:schemeClr val="tx1"/>
          </a:solidFill>
          <a:latin typeface="Arial" charset="0"/>
          <a:ea typeface="宋体" pitchFamily="2" charset="-122"/>
        </a:defRPr>
      </a:lvl3pPr>
      <a:lvl4pPr algn="l" rtl="0" eaLnBrk="0" fontAlgn="base" hangingPunct="0">
        <a:spcBef>
          <a:spcPct val="0"/>
        </a:spcBef>
        <a:spcAft>
          <a:spcPct val="0"/>
        </a:spcAft>
        <a:defRPr sz="4400" b="1">
          <a:solidFill>
            <a:schemeClr val="tx1"/>
          </a:solidFill>
          <a:latin typeface="Arial" charset="0"/>
          <a:ea typeface="宋体" pitchFamily="2" charset="-122"/>
        </a:defRPr>
      </a:lvl4pPr>
      <a:lvl5pPr algn="l" rtl="0" eaLnBrk="0" fontAlgn="base" hangingPunct="0">
        <a:spcBef>
          <a:spcPct val="0"/>
        </a:spcBef>
        <a:spcAft>
          <a:spcPct val="0"/>
        </a:spcAft>
        <a:defRPr sz="4400" b="1">
          <a:solidFill>
            <a:schemeClr val="tx1"/>
          </a:solidFill>
          <a:latin typeface="Arial" charset="0"/>
          <a:ea typeface="宋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20197;&#24448;&#35782;&#21035;&#31639;&#27861;&#21450;&#19981;&#36275;.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39640;&#20998;&#39033;&#30446;&#32972;&#26223;&#21450;&#39640;&#20998;1&#21495;&#21442;&#25968;.ppt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diagramQuickStyle" Target="../diagrams/quickStyle1.xml"/><Relationship Id="rId5" Type="http://schemas.openxmlformats.org/officeDocument/2006/relationships/image" Target="../media/image3.png"/><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8.png"/><Relationship Id="rId7"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11" Type="http://schemas.microsoft.com/office/2007/relationships/diagramDrawing" Target="../diagrams/drawing3.xml"/><Relationship Id="rId5" Type="http://schemas.openxmlformats.org/officeDocument/2006/relationships/image" Target="../media/image10.png"/><Relationship Id="rId10" Type="http://schemas.openxmlformats.org/officeDocument/2006/relationships/diagramColors" Target="../diagrams/colors3.xml"/><Relationship Id="rId4" Type="http://schemas.openxmlformats.org/officeDocument/2006/relationships/image" Target="../media/image9.png"/><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a:xfrm>
            <a:off x="1752600" y="2057400"/>
            <a:ext cx="7391400" cy="1905000"/>
          </a:xfrm>
        </p:spPr>
        <p:txBody>
          <a:bodyPr/>
          <a:lstStyle/>
          <a:p>
            <a:pPr algn="ctr" eaLnBrk="1" hangingPunct="1"/>
            <a:r>
              <a:rPr lang="en-US" altLang="zh-CN" sz="3200" dirty="0" smtClean="0"/>
              <a:t/>
            </a:r>
            <a:br>
              <a:rPr lang="en-US" altLang="zh-CN" sz="3200" dirty="0" smtClean="0"/>
            </a:br>
            <a:r>
              <a:rPr lang="en-US" altLang="zh-CN" sz="3200" dirty="0"/>
              <a:t>Comparative Study of Methods for Automatic Identification and Extraction of Terraces from High Resolution Satellite Data (China-GF-1)</a:t>
            </a:r>
            <a:r>
              <a:rPr lang="zh-CN" altLang="zh-CN" sz="3200" dirty="0"/>
              <a:t/>
            </a:r>
            <a:br>
              <a:rPr lang="zh-CN" altLang="zh-CN" sz="3200" dirty="0"/>
            </a:br>
            <a:endParaRPr lang="en-US" altLang="zh-CN" sz="3200" dirty="0" smtClean="0"/>
          </a:p>
        </p:txBody>
      </p:sp>
      <p:sp>
        <p:nvSpPr>
          <p:cNvPr id="2" name="文本框 1"/>
          <p:cNvSpPr txBox="1"/>
          <p:nvPr/>
        </p:nvSpPr>
        <p:spPr>
          <a:xfrm>
            <a:off x="1142644" y="4574917"/>
            <a:ext cx="7086600"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Wang </a:t>
            </a:r>
            <a:r>
              <a:rPr lang="en-US" altLang="zh-CN" sz="2400" b="1" dirty="0" smtClean="0">
                <a:latin typeface="Times New Roman" panose="02020603050405020304" pitchFamily="18" charset="0"/>
                <a:cs typeface="Times New Roman" panose="02020603050405020304" pitchFamily="18" charset="0"/>
              </a:rPr>
              <a:t>Xiaojing</a:t>
            </a:r>
            <a:r>
              <a:rPr lang="en-US" altLang="zh-CN" sz="2400" b="1" baseline="30000" dirty="0" smtClean="0">
                <a:latin typeface="Times New Roman" panose="02020603050405020304" pitchFamily="18" charset="0"/>
                <a:cs typeface="Times New Roman" panose="02020603050405020304" pitchFamily="18" charset="0"/>
              </a:rPr>
              <a:t>1</a:t>
            </a:r>
            <a:r>
              <a:rPr lang="en-US" altLang="zh-CN" sz="2400" b="1" dirty="0" smtClean="0">
                <a:latin typeface="Times New Roman" panose="02020603050405020304" pitchFamily="18" charset="0"/>
                <a:cs typeface="Times New Roman" panose="02020603050405020304" pitchFamily="18" charset="0"/>
              </a:rPr>
              <a:t>,Zhang Yi</a:t>
            </a:r>
            <a:r>
              <a:rPr lang="en-US" altLang="zh-CN" sz="2400" b="1" baseline="30000" dirty="0" smtClean="0">
                <a:latin typeface="Times New Roman" panose="02020603050405020304" pitchFamily="18" charset="0"/>
                <a:cs typeface="Times New Roman" panose="02020603050405020304" pitchFamily="18" charset="0"/>
              </a:rPr>
              <a:t>2</a:t>
            </a:r>
            <a:r>
              <a:rPr lang="en-US" altLang="zh-CN" sz="2400" b="1" dirty="0" smtClean="0">
                <a:latin typeface="Times New Roman" panose="02020603050405020304" pitchFamily="18" charset="0"/>
                <a:cs typeface="Times New Roman" panose="02020603050405020304" pitchFamily="18" charset="0"/>
              </a:rPr>
              <a:t>,Zhao Xin</a:t>
            </a:r>
            <a:r>
              <a:rPr lang="en-US" altLang="zh-CN" sz="2400" b="1" baseline="30000" dirty="0" smtClean="0">
                <a:latin typeface="Times New Roman" panose="02020603050405020304" pitchFamily="18" charset="0"/>
                <a:cs typeface="Times New Roman" panose="02020603050405020304" pitchFamily="18" charset="0"/>
              </a:rPr>
              <a:t>1</a:t>
            </a:r>
            <a:r>
              <a:rPr lang="en-US" altLang="zh-CN" sz="2400" b="1" dirty="0" smtClean="0">
                <a:latin typeface="Times New Roman" panose="02020603050405020304" pitchFamily="18" charset="0"/>
                <a:cs typeface="Times New Roman" panose="02020603050405020304" pitchFamily="18" charset="0"/>
              </a:rPr>
              <a:t> ,Luo Zhidong</a:t>
            </a:r>
            <a:r>
              <a:rPr lang="en-US" altLang="zh-CN" sz="2400" b="1" baseline="30000" dirty="0" smtClean="0">
                <a:latin typeface="Times New Roman" panose="02020603050405020304" pitchFamily="18" charset="0"/>
                <a:cs typeface="Times New Roman" panose="02020603050405020304" pitchFamily="18" charset="0"/>
              </a:rPr>
              <a:t>3</a:t>
            </a:r>
            <a:endParaRPr lang="zh-CN" altLang="en-US" sz="24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295400" y="5233600"/>
            <a:ext cx="7086600" cy="830997"/>
          </a:xfrm>
          <a:prstGeom prst="rect">
            <a:avLst/>
          </a:prstGeom>
          <a:noFill/>
        </p:spPr>
        <p:txBody>
          <a:bodyPr wrap="square" rtlCol="0">
            <a:spAutoFit/>
          </a:bodyPr>
          <a:lstStyle/>
          <a:p>
            <a:r>
              <a:rPr lang="en-US" altLang="zh-CN" sz="1600" baseline="30000" dirty="0" smtClean="0">
                <a:latin typeface="Times New Roman" panose="02020603050405020304" pitchFamily="18" charset="0"/>
                <a:cs typeface="Times New Roman" panose="02020603050405020304" pitchFamily="18" charset="0"/>
              </a:rPr>
              <a:t>1</a:t>
            </a:r>
            <a:r>
              <a:rPr lang="en-US" altLang="zh-CN" sz="1600" dirty="0" smtClean="0">
                <a:latin typeface="Times New Roman" panose="02020603050405020304" pitchFamily="18" charset="0"/>
                <a:cs typeface="Times New Roman" panose="02020603050405020304" pitchFamily="18" charset="0"/>
              </a:rPr>
              <a:t>Beijing </a:t>
            </a:r>
            <a:r>
              <a:rPr lang="en-US" altLang="zh-CN" sz="1600" dirty="0">
                <a:latin typeface="Times New Roman" panose="02020603050405020304" pitchFamily="18" charset="0"/>
                <a:cs typeface="Times New Roman" panose="02020603050405020304" pitchFamily="18" charset="0"/>
              </a:rPr>
              <a:t>Datum Technology  Development CO.,LTD</a:t>
            </a:r>
            <a:r>
              <a:rPr lang="en-US" altLang="zh-CN" sz="1600" dirty="0" smtClean="0">
                <a:latin typeface="Times New Roman" panose="02020603050405020304" pitchFamily="18" charset="0"/>
                <a:cs typeface="Times New Roman" panose="02020603050405020304" pitchFamily="18" charset="0"/>
              </a:rPr>
              <a:t>.</a:t>
            </a:r>
          </a:p>
          <a:p>
            <a:r>
              <a:rPr lang="en-US" altLang="zh-CN" sz="1600" baseline="30000" dirty="0">
                <a:latin typeface="Times New Roman" panose="02020603050405020304" pitchFamily="18" charset="0"/>
                <a:cs typeface="Times New Roman" panose="02020603050405020304" pitchFamily="18" charset="0"/>
              </a:rPr>
              <a:t>2</a:t>
            </a:r>
            <a:r>
              <a:rPr lang="en-US" altLang="zh-CN" sz="1600" dirty="0" smtClean="0">
                <a:latin typeface="Times New Roman" panose="02020603050405020304" pitchFamily="18" charset="0"/>
                <a:cs typeface="Times New Roman" panose="02020603050405020304" pitchFamily="18" charset="0"/>
              </a:rPr>
              <a:t>Beijing Forestry University</a:t>
            </a:r>
          </a:p>
          <a:p>
            <a:r>
              <a:rPr lang="en-US" altLang="zh-CN" sz="1600" baseline="30000" dirty="0">
                <a:latin typeface="Times New Roman" panose="02020603050405020304" pitchFamily="18" charset="0"/>
                <a:cs typeface="Times New Roman" panose="02020603050405020304" pitchFamily="18" charset="0"/>
              </a:rPr>
              <a:t>3</a:t>
            </a:r>
            <a:r>
              <a:rPr lang="en-US" altLang="zh-CN" sz="1600" dirty="0" smtClean="0">
                <a:latin typeface="Times New Roman" panose="02020603050405020304" pitchFamily="18" charset="0"/>
                <a:cs typeface="Times New Roman" panose="02020603050405020304" pitchFamily="18" charset="0"/>
              </a:rPr>
              <a:t>Monitoring</a:t>
            </a:r>
            <a:r>
              <a:rPr lang="en-US" altLang="zh-CN" sz="1600" dirty="0">
                <a:latin typeface="Times New Roman" panose="02020603050405020304" pitchFamily="18" charset="0"/>
                <a:cs typeface="Times New Roman" panose="02020603050405020304" pitchFamily="18" charset="0"/>
              </a:rPr>
              <a:t> Centre of Soil and Water Conservation, Ministry of Water </a:t>
            </a:r>
            <a:r>
              <a:rPr lang="en-US" altLang="zh-CN" sz="1600" dirty="0" smtClean="0">
                <a:latin typeface="Times New Roman" panose="02020603050405020304" pitchFamily="18" charset="0"/>
                <a:cs typeface="Times New Roman" panose="02020603050405020304" pitchFamily="18" charset="0"/>
              </a:rPr>
              <a:t>Resources</a:t>
            </a:r>
            <a:endParaRPr lang="en-US" altLang="zh-CN" sz="1600" dirty="0">
              <a:latin typeface="Times New Roman" panose="02020603050405020304" pitchFamily="18" charset="0"/>
              <a:cs typeface="Times New Roman" panose="02020603050405020304" pitchFamily="18" charset="0"/>
            </a:endParaRPr>
          </a:p>
        </p:txBody>
      </p:sp>
      <p:sp>
        <p:nvSpPr>
          <p:cNvPr id="4" name="矩形 3"/>
          <p:cNvSpPr/>
          <p:nvPr/>
        </p:nvSpPr>
        <p:spPr>
          <a:xfrm>
            <a:off x="7543800" y="6488668"/>
            <a:ext cx="1370888" cy="369332"/>
          </a:xfrm>
          <a:prstGeom prst="rect">
            <a:avLst/>
          </a:prstGeom>
        </p:spPr>
        <p:txBody>
          <a:bodyPr wrap="none">
            <a:spAutoFit/>
          </a:bodyPr>
          <a:lstStyle/>
          <a:p>
            <a:pPr algn="ctr"/>
            <a:r>
              <a:rPr lang="en-US" altLang="zh-CN" dirty="0" smtClean="0">
                <a:latin typeface="Times New Roman" panose="02020603050405020304" pitchFamily="18" charset="0"/>
                <a:cs typeface="Times New Roman" panose="02020603050405020304" pitchFamily="18" charset="0"/>
              </a:rPr>
              <a:t>August 2016</a:t>
            </a:r>
            <a:endParaRPr lang="zh-CN" altLang="en-US" dirty="0"/>
          </a:p>
        </p:txBody>
      </p:sp>
      <p:sp>
        <p:nvSpPr>
          <p:cNvPr id="5" name="文本框 4"/>
          <p:cNvSpPr txBox="1"/>
          <p:nvPr/>
        </p:nvSpPr>
        <p:spPr>
          <a:xfrm>
            <a:off x="4685944" y="6518479"/>
            <a:ext cx="5105400" cy="369332"/>
          </a:xfrm>
          <a:prstGeom prst="rect">
            <a:avLst/>
          </a:prstGeom>
          <a:noFill/>
        </p:spPr>
        <p:txBody>
          <a:bodyPr wrap="square" rtlCol="0">
            <a:spAutoFit/>
          </a:bodyPr>
          <a:lstStyle/>
          <a:p>
            <a:r>
              <a:rPr lang="en-US" altLang="zh-CN" dirty="0" smtClean="0"/>
              <a:t>wangxiaojing@dtgis.com</a:t>
            </a:r>
            <a:endParaRPr lang="zh-CN"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4"/>
          <p:cNvSpPr>
            <a:spLocks noGrp="1"/>
          </p:cNvSpPr>
          <p:nvPr>
            <p:ph type="title"/>
          </p:nvPr>
        </p:nvSpPr>
        <p:spPr>
          <a:xfrm>
            <a:off x="228600" y="381000"/>
            <a:ext cx="8763000" cy="1371600"/>
          </a:xfrm>
        </p:spPr>
        <p:txBody>
          <a:bodyPr/>
          <a:lstStyle/>
          <a:p>
            <a:r>
              <a:rPr lang="en-US" altLang="zh-CN" sz="2800" dirty="0" smtClean="0"/>
              <a:t>3.Automatic </a:t>
            </a:r>
            <a:r>
              <a:rPr lang="en-US" altLang="zh-CN" sz="2800" dirty="0"/>
              <a:t>Identification and Extraction </a:t>
            </a:r>
            <a:r>
              <a:rPr lang="en-US" altLang="zh-CN" sz="2800" dirty="0" smtClean="0"/>
              <a:t>Method of </a:t>
            </a:r>
            <a:r>
              <a:rPr lang="en-US" altLang="zh-CN" sz="2800" dirty="0"/>
              <a:t>Terraces based on High Resolution Satellite</a:t>
            </a:r>
            <a:r>
              <a:rPr lang="en-US" altLang="zh-CN" sz="3600" dirty="0"/>
              <a:t/>
            </a:r>
            <a:br>
              <a:rPr lang="en-US" altLang="zh-CN" sz="3600" dirty="0"/>
            </a:br>
            <a:endParaRPr lang="zh-CN" altLang="en-US" sz="3600" dirty="0" smtClean="0"/>
          </a:p>
        </p:txBody>
      </p:sp>
      <p:sp>
        <p:nvSpPr>
          <p:cNvPr id="2" name="内容占位符 1"/>
          <p:cNvSpPr>
            <a:spLocks noGrp="1"/>
          </p:cNvSpPr>
          <p:nvPr>
            <p:ph sz="half" idx="1"/>
          </p:nvPr>
        </p:nvSpPr>
        <p:spPr>
          <a:xfrm>
            <a:off x="495300" y="1371600"/>
            <a:ext cx="8229600" cy="533400"/>
          </a:xfrm>
        </p:spPr>
        <p:txBody>
          <a:bodyPr/>
          <a:lstStyle/>
          <a:p>
            <a:r>
              <a:rPr lang="en-US" altLang="zh-CN" sz="2000" dirty="0" smtClean="0"/>
              <a:t>3.2 Template </a:t>
            </a:r>
            <a:r>
              <a:rPr lang="en-US" altLang="zh-CN" sz="2000" dirty="0"/>
              <a:t>Matching </a:t>
            </a:r>
            <a:r>
              <a:rPr lang="en-US" altLang="zh-CN" sz="2000" dirty="0" smtClean="0"/>
              <a:t>Algorithm</a:t>
            </a:r>
            <a:endParaRPr lang="zh-CN" altLang="zh-CN" sz="2000" dirty="0"/>
          </a:p>
          <a:p>
            <a:endParaRPr lang="zh-CN" altLang="en-US" sz="2000" dirty="0"/>
          </a:p>
        </p:txBody>
      </p:sp>
      <p:pic>
        <p:nvPicPr>
          <p:cNvPr id="7173"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2801325" cy="180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172" name="图片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040" y="2848200"/>
            <a:ext cx="2705960" cy="180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169" name="图片 20"/>
          <p:cNvPicPr>
            <a:picLocks noChangeAspect="1" noChangeArrowheads="1"/>
          </p:cNvPicPr>
          <p:nvPr/>
        </p:nvPicPr>
        <p:blipFill>
          <a:blip r:embed="rId5">
            <a:extLst>
              <a:ext uri="{28A0092B-C50C-407E-A947-70E740481C1C}">
                <a14:useLocalDpi xmlns:a14="http://schemas.microsoft.com/office/drawing/2010/main" val="0"/>
              </a:ext>
            </a:extLst>
          </a:blip>
          <a:srcRect l="6937" t="18018" r="1056" b="19508"/>
          <a:stretch>
            <a:fillRect/>
          </a:stretch>
        </p:blipFill>
        <p:spPr bwMode="auto">
          <a:xfrm>
            <a:off x="5599137" y="1358869"/>
            <a:ext cx="3013511" cy="288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3252620" y="4907909"/>
            <a:ext cx="5352318" cy="1806241"/>
            <a:chOff x="2839480" y="4822679"/>
            <a:chExt cx="5352318" cy="1806241"/>
          </a:xfrm>
        </p:grpSpPr>
        <p:grpSp>
          <p:nvGrpSpPr>
            <p:cNvPr id="21" name="组合 20"/>
            <p:cNvGrpSpPr/>
            <p:nvPr/>
          </p:nvGrpSpPr>
          <p:grpSpPr>
            <a:xfrm>
              <a:off x="2839480" y="4822679"/>
              <a:ext cx="2670199" cy="1806241"/>
              <a:chOff x="2839480" y="4822679"/>
              <a:chExt cx="2670199" cy="1806241"/>
            </a:xfrm>
          </p:grpSpPr>
          <p:pic>
            <p:nvPicPr>
              <p:cNvPr id="7171" name="图片 27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480" y="4822679"/>
                <a:ext cx="2670199" cy="180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5" name="矩形 14"/>
              <p:cNvSpPr/>
              <p:nvPr/>
            </p:nvSpPr>
            <p:spPr>
              <a:xfrm>
                <a:off x="3500356" y="6382699"/>
                <a:ext cx="1348447" cy="246221"/>
              </a:xfrm>
              <a:prstGeom prst="rect">
                <a:avLst/>
              </a:prstGeom>
            </p:spPr>
            <p:txBody>
              <a:bodyPr wrap="none">
                <a:spAutoFit/>
              </a:bodyPr>
              <a:lstStyle/>
              <a:p>
                <a:pPr algn="ctr">
                  <a:spcAft>
                    <a:spcPts val="0"/>
                  </a:spcAft>
                </a:pPr>
                <a:r>
                  <a:rPr lang="en-US" altLang="zh-CN" sz="1000" kern="0" dirty="0">
                    <a:solidFill>
                      <a:srgbClr val="FF0000"/>
                    </a:solidFill>
                  </a:rPr>
                  <a:t>Panchromatic image</a:t>
                </a:r>
                <a:endParaRPr lang="zh-CN" altLang="zh-CN" sz="1000" kern="100" dirty="0">
                  <a:solidFill>
                    <a:srgbClr val="FF0000"/>
                  </a:solidFill>
                  <a:latin typeface="Calibri" panose="020F0502020204030204" pitchFamily="34" charset="0"/>
                  <a:cs typeface="Times New Roman" panose="02020603050405020304" pitchFamily="18" charset="0"/>
                </a:endParaRPr>
              </a:p>
            </p:txBody>
          </p:sp>
        </p:grpSp>
        <p:grpSp>
          <p:nvGrpSpPr>
            <p:cNvPr id="19" name="组合 18"/>
            <p:cNvGrpSpPr/>
            <p:nvPr/>
          </p:nvGrpSpPr>
          <p:grpSpPr>
            <a:xfrm>
              <a:off x="5509679" y="4822679"/>
              <a:ext cx="2682119" cy="1800000"/>
              <a:chOff x="5509679" y="4822679"/>
              <a:chExt cx="2682119" cy="1800000"/>
            </a:xfrm>
          </p:grpSpPr>
          <p:pic>
            <p:nvPicPr>
              <p:cNvPr id="4" name="图片 27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9679" y="4822679"/>
                <a:ext cx="2682119" cy="180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8" name="矩形 17"/>
              <p:cNvSpPr/>
              <p:nvPr/>
            </p:nvSpPr>
            <p:spPr>
              <a:xfrm>
                <a:off x="5805420" y="6364598"/>
                <a:ext cx="2090636" cy="246221"/>
              </a:xfrm>
              <a:prstGeom prst="rect">
                <a:avLst/>
              </a:prstGeom>
            </p:spPr>
            <p:txBody>
              <a:bodyPr wrap="none">
                <a:spAutoFit/>
              </a:bodyPr>
              <a:lstStyle/>
              <a:p>
                <a:pPr algn="ctr">
                  <a:spcAft>
                    <a:spcPts val="0"/>
                  </a:spcAft>
                </a:pPr>
                <a:r>
                  <a:rPr lang="en-US" altLang="zh-CN" sz="1000" dirty="0">
                    <a:solidFill>
                      <a:srgbClr val="FF0000"/>
                    </a:solidFill>
                  </a:rPr>
                  <a:t>Variance Picture of Search Image</a:t>
                </a:r>
                <a:endParaRPr lang="zh-CN" altLang="zh-CN" sz="1000" kern="100" dirty="0">
                  <a:solidFill>
                    <a:srgbClr val="FF0000"/>
                  </a:solidFill>
                  <a:latin typeface="Calibri" panose="020F0502020204030204" pitchFamily="34" charset="0"/>
                  <a:cs typeface="Times New Roman" panose="02020603050405020304" pitchFamily="18" charset="0"/>
                </a:endParaRPr>
              </a:p>
            </p:txBody>
          </p:sp>
        </p:grpSp>
      </p:grpSp>
      <p:sp>
        <p:nvSpPr>
          <p:cNvPr id="7" name="右箭头 6"/>
          <p:cNvSpPr/>
          <p:nvPr/>
        </p:nvSpPr>
        <p:spPr>
          <a:xfrm>
            <a:off x="5688907" y="5653781"/>
            <a:ext cx="467823" cy="289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上箭头 7"/>
          <p:cNvSpPr/>
          <p:nvPr/>
        </p:nvSpPr>
        <p:spPr>
          <a:xfrm>
            <a:off x="7038941" y="4434899"/>
            <a:ext cx="247992" cy="4123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9745" y="3263413"/>
            <a:ext cx="1709122" cy="246221"/>
          </a:xfrm>
          <a:prstGeom prst="rect">
            <a:avLst/>
          </a:prstGeom>
        </p:spPr>
        <p:txBody>
          <a:bodyPr wrap="none">
            <a:spAutoFit/>
          </a:bodyPr>
          <a:lstStyle/>
          <a:p>
            <a:pPr algn="ctr">
              <a:spcAft>
                <a:spcPts val="0"/>
              </a:spcAft>
            </a:pPr>
            <a:r>
              <a:rPr lang="en-US" altLang="zh-CN" sz="1000" kern="0" dirty="0">
                <a:solidFill>
                  <a:srgbClr val="FF0000"/>
                </a:solidFill>
              </a:rPr>
              <a:t>Template Selection Picture</a:t>
            </a:r>
            <a:endParaRPr lang="zh-CN" altLang="zh-CN" sz="1000" kern="100" dirty="0">
              <a:solidFill>
                <a:srgbClr val="FF0000"/>
              </a:solidFill>
              <a:latin typeface="Calibri" panose="020F0502020204030204" pitchFamily="34" charset="0"/>
              <a:cs typeface="Times New Roman" panose="02020603050405020304" pitchFamily="18" charset="0"/>
            </a:endParaRPr>
          </a:p>
        </p:txBody>
      </p:sp>
      <p:sp>
        <p:nvSpPr>
          <p:cNvPr id="14" name="矩形 13"/>
          <p:cNvSpPr/>
          <p:nvPr/>
        </p:nvSpPr>
        <p:spPr>
          <a:xfrm>
            <a:off x="2294610" y="4432756"/>
            <a:ext cx="2510624" cy="246221"/>
          </a:xfrm>
          <a:prstGeom prst="rect">
            <a:avLst/>
          </a:prstGeom>
        </p:spPr>
        <p:txBody>
          <a:bodyPr wrap="none">
            <a:spAutoFit/>
          </a:bodyPr>
          <a:lstStyle/>
          <a:p>
            <a:pPr algn="just">
              <a:spcAft>
                <a:spcPts val="0"/>
              </a:spcAft>
            </a:pPr>
            <a:r>
              <a:rPr lang="en-US" altLang="zh-CN" sz="1000" kern="0" dirty="0">
                <a:solidFill>
                  <a:srgbClr val="FF0000"/>
                </a:solidFill>
              </a:rPr>
              <a:t>Template Scanning Pixel by Pixel Picture</a:t>
            </a:r>
            <a:endParaRPr lang="zh-CN" altLang="zh-CN" sz="1000" kern="100" dirty="0">
              <a:solidFill>
                <a:srgbClr val="FF0000"/>
              </a:solidFill>
              <a:latin typeface="Calibri" panose="020F0502020204030204" pitchFamily="34" charset="0"/>
              <a:cs typeface="Times New Roman" panose="02020603050405020304" pitchFamily="18" charset="0"/>
            </a:endParaRPr>
          </a:p>
        </p:txBody>
      </p:sp>
      <p:sp>
        <p:nvSpPr>
          <p:cNvPr id="23" name="矩形 22"/>
          <p:cNvSpPr/>
          <p:nvPr/>
        </p:nvSpPr>
        <p:spPr>
          <a:xfrm>
            <a:off x="5261943" y="4249579"/>
            <a:ext cx="4034458" cy="246221"/>
          </a:xfrm>
          <a:prstGeom prst="rect">
            <a:avLst/>
          </a:prstGeom>
        </p:spPr>
        <p:txBody>
          <a:bodyPr wrap="square">
            <a:spAutoFit/>
          </a:bodyPr>
          <a:lstStyle/>
          <a:p>
            <a:r>
              <a:rPr lang="en-US" altLang="zh-CN" sz="1000" kern="0" dirty="0">
                <a:solidFill>
                  <a:srgbClr val="FF0000"/>
                </a:solidFill>
              </a:rPr>
              <a:t>Automatic Identification Effect Picture with Variance Threshold</a:t>
            </a:r>
            <a:r>
              <a:rPr lang="zh-CN" altLang="zh-CN" sz="1000" kern="0" dirty="0">
                <a:solidFill>
                  <a:srgbClr val="FF0000"/>
                </a:solidFill>
              </a:rPr>
              <a:t>≤</a:t>
            </a:r>
            <a:r>
              <a:rPr lang="en-US" altLang="zh-CN" sz="1000" kern="0" dirty="0">
                <a:solidFill>
                  <a:srgbClr val="FF0000"/>
                </a:solidFill>
              </a:rPr>
              <a:t>0.45</a:t>
            </a:r>
            <a:endParaRPr lang="zh-CN" altLang="en-US" sz="1000" kern="0" dirty="0">
              <a:solidFill>
                <a:srgbClr val="FF0000"/>
              </a:solidFill>
            </a:endParaRPr>
          </a:p>
        </p:txBody>
      </p:sp>
      <p:sp>
        <p:nvSpPr>
          <p:cNvPr id="24" name="下箭头 23"/>
          <p:cNvSpPr/>
          <p:nvPr/>
        </p:nvSpPr>
        <p:spPr>
          <a:xfrm>
            <a:off x="3200400" y="2362200"/>
            <a:ext cx="228600" cy="424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下箭头 29"/>
          <p:cNvSpPr/>
          <p:nvPr/>
        </p:nvSpPr>
        <p:spPr>
          <a:xfrm>
            <a:off x="5040639" y="4369169"/>
            <a:ext cx="228600" cy="424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757527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4"/>
          <p:cNvSpPr>
            <a:spLocks noGrp="1"/>
          </p:cNvSpPr>
          <p:nvPr>
            <p:ph type="title"/>
          </p:nvPr>
        </p:nvSpPr>
        <p:spPr>
          <a:xfrm>
            <a:off x="228600" y="381000"/>
            <a:ext cx="8763000" cy="1371600"/>
          </a:xfrm>
        </p:spPr>
        <p:txBody>
          <a:bodyPr/>
          <a:lstStyle/>
          <a:p>
            <a:r>
              <a:rPr lang="en-US" altLang="zh-CN" sz="2800" dirty="0" smtClean="0"/>
              <a:t>3.Automatic </a:t>
            </a:r>
            <a:r>
              <a:rPr lang="en-US" altLang="zh-CN" sz="2800" dirty="0"/>
              <a:t>Identification and Extraction </a:t>
            </a:r>
            <a:r>
              <a:rPr lang="en-US" altLang="zh-CN" sz="2800" dirty="0" smtClean="0"/>
              <a:t>Method of </a:t>
            </a:r>
            <a:r>
              <a:rPr lang="en-US" altLang="zh-CN" sz="2800" dirty="0"/>
              <a:t>Terraces based on High Resolution Satellite</a:t>
            </a:r>
            <a:r>
              <a:rPr lang="en-US" altLang="zh-CN" sz="3600" dirty="0"/>
              <a:t/>
            </a:r>
            <a:br>
              <a:rPr lang="en-US" altLang="zh-CN" sz="3600" dirty="0"/>
            </a:br>
            <a:endParaRPr lang="zh-CN" altLang="en-US" sz="3600" dirty="0" smtClean="0"/>
          </a:p>
        </p:txBody>
      </p:sp>
      <p:sp>
        <p:nvSpPr>
          <p:cNvPr id="2" name="内容占位符 1"/>
          <p:cNvSpPr>
            <a:spLocks noGrp="1"/>
          </p:cNvSpPr>
          <p:nvPr>
            <p:ph sz="half" idx="1"/>
          </p:nvPr>
        </p:nvSpPr>
        <p:spPr>
          <a:xfrm>
            <a:off x="495300" y="1143000"/>
            <a:ext cx="8229600" cy="533400"/>
          </a:xfrm>
        </p:spPr>
        <p:txBody>
          <a:bodyPr/>
          <a:lstStyle/>
          <a:p>
            <a:pPr lvl="0"/>
            <a:r>
              <a:rPr lang="en-US" altLang="zh-CN" sz="2000" dirty="0" smtClean="0"/>
              <a:t>3.3 </a:t>
            </a:r>
            <a:r>
              <a:rPr lang="en-US" altLang="zh-CN" sz="2000" dirty="0"/>
              <a:t>Fourier Transformation Algorithm</a:t>
            </a:r>
          </a:p>
          <a:p>
            <a:endParaRPr lang="zh-CN" altLang="zh-CN" sz="2000" dirty="0"/>
          </a:p>
          <a:p>
            <a:endParaRPr lang="zh-CN" altLang="en-US" sz="2000" dirty="0"/>
          </a:p>
        </p:txBody>
      </p:sp>
      <p:pic>
        <p:nvPicPr>
          <p:cNvPr id="4" name="图片 3"/>
          <p:cNvPicPr>
            <a:picLocks noChangeAspect="1"/>
          </p:cNvPicPr>
          <p:nvPr/>
        </p:nvPicPr>
        <p:blipFill>
          <a:blip r:embed="rId3"/>
          <a:stretch>
            <a:fillRect/>
          </a:stretch>
        </p:blipFill>
        <p:spPr>
          <a:xfrm>
            <a:off x="1447800" y="1394460"/>
            <a:ext cx="5867400" cy="4947645"/>
          </a:xfrm>
          <a:prstGeom prst="rect">
            <a:avLst/>
          </a:prstGeom>
        </p:spPr>
      </p:pic>
      <p:sp>
        <p:nvSpPr>
          <p:cNvPr id="5" name="矩形 4"/>
          <p:cNvSpPr/>
          <p:nvPr/>
        </p:nvSpPr>
        <p:spPr>
          <a:xfrm>
            <a:off x="838200" y="6408899"/>
            <a:ext cx="7543800" cy="369332"/>
          </a:xfrm>
          <a:prstGeom prst="rect">
            <a:avLst/>
          </a:prstGeom>
        </p:spPr>
        <p:txBody>
          <a:bodyPr wrap="square">
            <a:spAutoFit/>
          </a:bodyPr>
          <a:lstStyle/>
          <a:p>
            <a:r>
              <a:rPr lang="en-US" altLang="zh-CN" dirty="0">
                <a:latin typeface="Times New Roman" panose="02020603050405020304" pitchFamily="18" charset="0"/>
              </a:rPr>
              <a:t>Technical Route of Terrace Identification by Fourier Transformation Algorithm</a:t>
            </a:r>
            <a:endParaRPr lang="zh-CN" altLang="en-US" dirty="0"/>
          </a:p>
        </p:txBody>
      </p:sp>
    </p:spTree>
    <p:extLst>
      <p:ext uri="{BB962C8B-B14F-4D97-AF65-F5344CB8AC3E}">
        <p14:creationId xmlns:p14="http://schemas.microsoft.com/office/powerpoint/2010/main" val="136773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en-US" altLang="zh-CN" sz="3200" dirty="0" smtClean="0"/>
              <a:t>4.Results </a:t>
            </a:r>
            <a:r>
              <a:rPr lang="en-US" altLang="zh-CN" sz="3200" dirty="0"/>
              <a:t>Comparison </a:t>
            </a:r>
            <a:r>
              <a:rPr lang="en-US" altLang="zh-CN" sz="3200" dirty="0" smtClean="0"/>
              <a:t>and Discussion</a:t>
            </a:r>
            <a:endParaRPr lang="zh-CN" altLang="en-US" sz="3200" dirty="0" smtClean="0"/>
          </a:p>
        </p:txBody>
      </p:sp>
      <p:sp>
        <p:nvSpPr>
          <p:cNvPr id="2" name="内容占位符 1"/>
          <p:cNvSpPr>
            <a:spLocks noGrp="1"/>
          </p:cNvSpPr>
          <p:nvPr>
            <p:ph sz="half" idx="1"/>
          </p:nvPr>
        </p:nvSpPr>
        <p:spPr>
          <a:xfrm>
            <a:off x="457200" y="1485901"/>
            <a:ext cx="7848600" cy="571499"/>
          </a:xfrm>
        </p:spPr>
        <p:txBody>
          <a:bodyPr/>
          <a:lstStyle/>
          <a:p>
            <a:pPr lvl="0"/>
            <a:r>
              <a:rPr lang="en-US" altLang="zh-CN" dirty="0" smtClean="0"/>
              <a:t>Three Algorithms</a:t>
            </a:r>
            <a:endParaRPr lang="en-US" altLang="zh-CN"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388661509"/>
              </p:ext>
            </p:extLst>
          </p:nvPr>
        </p:nvGraphicFramePr>
        <p:xfrm>
          <a:off x="-15240" y="2072640"/>
          <a:ext cx="8966790" cy="838200"/>
        </p:xfrm>
        <a:graphic>
          <a:graphicData uri="http://schemas.openxmlformats.org/presentationml/2006/ole">
            <mc:AlternateContent xmlns:mc="http://schemas.openxmlformats.org/markup-compatibility/2006">
              <mc:Choice xmlns:v="urn:schemas-microsoft-com:vml" Requires="v">
                <p:oleObj spid="_x0000_s6197" name="公式" r:id="rId3" imgW="4381500" imgH="406400" progId="Equation.3">
                  <p:embed/>
                </p:oleObj>
              </mc:Choice>
              <mc:Fallback>
                <p:oleObj name="公式" r:id="rId3" imgW="4381500" imgH="4064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 y="2072640"/>
                        <a:ext cx="8966790" cy="838200"/>
                      </a:xfrm>
                      <a:prstGeom prst="rect">
                        <a:avLst/>
                      </a:prstGeom>
                      <a:noFill/>
                    </p:spPr>
                  </p:pic>
                </p:oleObj>
              </mc:Fallback>
            </mc:AlternateContent>
          </a:graphicData>
        </a:graphic>
      </p:graphicFrame>
      <p:graphicFrame>
        <p:nvGraphicFramePr>
          <p:cNvPr id="11" name="内容占位符 3"/>
          <p:cNvGraphicFramePr>
            <a:graphicFrameLocks noGrp="1"/>
          </p:cNvGraphicFramePr>
          <p:nvPr>
            <p:ph sz="half" idx="1"/>
            <p:extLst>
              <p:ext uri="{D42A27DB-BD31-4B8C-83A1-F6EECF244321}">
                <p14:modId xmlns:p14="http://schemas.microsoft.com/office/powerpoint/2010/main" val="649289805"/>
              </p:ext>
            </p:extLst>
          </p:nvPr>
        </p:nvGraphicFramePr>
        <p:xfrm>
          <a:off x="173609" y="3962400"/>
          <a:ext cx="8796781" cy="2209800"/>
        </p:xfrm>
        <a:graphic>
          <a:graphicData uri="http://schemas.openxmlformats.org/drawingml/2006/table">
            <a:tbl>
              <a:tblPr firstRow="1" bandRow="1">
                <a:tableStyleId>{21E4AEA4-8DFA-4A89-87EB-49C32662AFE0}</a:tableStyleId>
              </a:tblPr>
              <a:tblGrid>
                <a:gridCol w="2573972"/>
                <a:gridCol w="1937385"/>
                <a:gridCol w="2167318"/>
                <a:gridCol w="2118106"/>
              </a:tblGrid>
              <a:tr h="857823">
                <a:tc>
                  <a:txBody>
                    <a:bodyPr/>
                    <a:lstStyle/>
                    <a:p>
                      <a:pPr algn="ctr">
                        <a:spcAft>
                          <a:spcPts val="0"/>
                        </a:spcAft>
                      </a:pPr>
                      <a:r>
                        <a:rPr lang="en-US" sz="1400" kern="100" dirty="0">
                          <a:effectLst/>
                        </a:rPr>
                        <a:t>Algorithm</a:t>
                      </a:r>
                      <a:endParaRPr lang="zh-CN" sz="1400" kern="100" dirty="0">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400" kern="100" dirty="0">
                          <a:effectLst/>
                        </a:rPr>
                        <a:t>Overall </a:t>
                      </a:r>
                      <a:r>
                        <a:rPr lang="en-US" sz="1400" kern="100" dirty="0" smtClean="0">
                          <a:effectLst/>
                        </a:rPr>
                        <a:t>Identification</a:t>
                      </a:r>
                    </a:p>
                    <a:p>
                      <a:pPr algn="ctr">
                        <a:spcAft>
                          <a:spcPts val="0"/>
                        </a:spcAft>
                      </a:pPr>
                      <a:r>
                        <a:rPr lang="en-US" sz="1400" kern="100" dirty="0" smtClean="0">
                          <a:effectLst/>
                        </a:rPr>
                        <a:t> </a:t>
                      </a:r>
                      <a:r>
                        <a:rPr lang="en-US" sz="1400" kern="100" dirty="0">
                          <a:effectLst/>
                        </a:rPr>
                        <a:t>Accuracy</a:t>
                      </a:r>
                      <a:endParaRPr lang="zh-CN" sz="1400" kern="100" dirty="0">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400" kern="100" dirty="0">
                          <a:effectLst/>
                        </a:rPr>
                        <a:t>Typical </a:t>
                      </a:r>
                      <a:r>
                        <a:rPr lang="en-US" sz="1400" kern="100" dirty="0" smtClean="0">
                          <a:effectLst/>
                        </a:rPr>
                        <a:t>Terraces</a:t>
                      </a:r>
                    </a:p>
                    <a:p>
                      <a:pPr algn="ctr">
                        <a:spcAft>
                          <a:spcPts val="0"/>
                        </a:spcAft>
                      </a:pPr>
                      <a:r>
                        <a:rPr lang="en-US" sz="1400" kern="100" dirty="0" smtClean="0">
                          <a:effectLst/>
                        </a:rPr>
                        <a:t> </a:t>
                      </a:r>
                      <a:r>
                        <a:rPr lang="en-US" sz="1400" kern="100" dirty="0">
                          <a:effectLst/>
                        </a:rPr>
                        <a:t>Identification Accuracy</a:t>
                      </a:r>
                      <a:endParaRPr lang="zh-CN" sz="1400" kern="100" dirty="0">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400" kern="100" dirty="0">
                          <a:effectLst/>
                        </a:rPr>
                        <a:t>Atypical Terraces </a:t>
                      </a:r>
                      <a:endParaRPr lang="en-US" sz="1400" kern="100" dirty="0" smtClean="0">
                        <a:effectLst/>
                      </a:endParaRPr>
                    </a:p>
                    <a:p>
                      <a:pPr algn="ctr">
                        <a:spcAft>
                          <a:spcPts val="0"/>
                        </a:spcAft>
                      </a:pPr>
                      <a:r>
                        <a:rPr lang="en-US" sz="1400" kern="100" dirty="0" smtClean="0">
                          <a:effectLst/>
                        </a:rPr>
                        <a:t>Identification </a:t>
                      </a:r>
                      <a:r>
                        <a:rPr lang="en-US" sz="1400" kern="100" dirty="0">
                          <a:effectLst/>
                        </a:rPr>
                        <a:t>Accuracy</a:t>
                      </a:r>
                      <a:endParaRPr lang="zh-CN" sz="1400" kern="100" dirty="0">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r>
              <a:tr h="437577">
                <a:tc>
                  <a:txBody>
                    <a:bodyPr/>
                    <a:lstStyle/>
                    <a:p>
                      <a:pPr algn="ctr">
                        <a:spcAft>
                          <a:spcPts val="0"/>
                        </a:spcAft>
                      </a:pPr>
                      <a:r>
                        <a:rPr lang="en-US" sz="1400" kern="100">
                          <a:effectLst/>
                        </a:rPr>
                        <a:t>Edge Characteristics Statistics</a:t>
                      </a:r>
                      <a:endParaRPr lang="zh-CN" sz="1400" kern="100">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800" kern="100" dirty="0">
                          <a:solidFill>
                            <a:schemeClr val="tx1"/>
                          </a:solidFill>
                          <a:effectLst/>
                        </a:rPr>
                        <a:t>55.19%</a:t>
                      </a:r>
                      <a:endParaRPr lang="zh-CN" sz="1800" kern="100" dirty="0">
                        <a:solidFill>
                          <a:schemeClr val="tx1"/>
                        </a:solidFill>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800" kern="100" dirty="0">
                          <a:solidFill>
                            <a:schemeClr val="tx1"/>
                          </a:solidFill>
                          <a:effectLst/>
                        </a:rPr>
                        <a:t>80.85%</a:t>
                      </a:r>
                      <a:endParaRPr lang="zh-CN" sz="1800" kern="100" dirty="0">
                        <a:solidFill>
                          <a:schemeClr val="tx1"/>
                        </a:solidFill>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800" kern="100">
                          <a:solidFill>
                            <a:schemeClr val="tx1"/>
                          </a:solidFill>
                          <a:effectLst/>
                        </a:rPr>
                        <a:t>51.34%</a:t>
                      </a:r>
                      <a:endParaRPr lang="zh-CN" sz="1800" kern="100">
                        <a:solidFill>
                          <a:schemeClr val="tx1"/>
                        </a:solidFill>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r>
              <a:tr h="457200">
                <a:tc>
                  <a:txBody>
                    <a:bodyPr/>
                    <a:lstStyle/>
                    <a:p>
                      <a:pPr algn="ctr">
                        <a:spcAft>
                          <a:spcPts val="0"/>
                        </a:spcAft>
                      </a:pPr>
                      <a:r>
                        <a:rPr lang="en-US" sz="1400" kern="100">
                          <a:effectLst/>
                        </a:rPr>
                        <a:t>Template Matching</a:t>
                      </a:r>
                      <a:endParaRPr lang="zh-CN" sz="1400" kern="100">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800" kern="100" dirty="0">
                          <a:solidFill>
                            <a:schemeClr val="bg2">
                              <a:lumMod val="60000"/>
                              <a:lumOff val="40000"/>
                            </a:schemeClr>
                          </a:solidFill>
                          <a:effectLst/>
                        </a:rPr>
                        <a:t>95.54%</a:t>
                      </a:r>
                      <a:endParaRPr lang="zh-CN" sz="1800" kern="100" dirty="0">
                        <a:solidFill>
                          <a:schemeClr val="bg2">
                            <a:lumMod val="60000"/>
                            <a:lumOff val="40000"/>
                          </a:schemeClr>
                        </a:solidFill>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800" kern="100" dirty="0">
                          <a:solidFill>
                            <a:schemeClr val="tx1"/>
                          </a:solidFill>
                          <a:effectLst/>
                        </a:rPr>
                        <a:t>97.18%</a:t>
                      </a:r>
                      <a:endParaRPr lang="zh-CN" sz="1800" kern="100" dirty="0">
                        <a:solidFill>
                          <a:schemeClr val="tx1"/>
                        </a:solidFill>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800" kern="100" dirty="0">
                          <a:solidFill>
                            <a:schemeClr val="bg2">
                              <a:lumMod val="60000"/>
                              <a:lumOff val="40000"/>
                            </a:schemeClr>
                          </a:solidFill>
                          <a:effectLst/>
                        </a:rPr>
                        <a:t>95.38%</a:t>
                      </a:r>
                      <a:endParaRPr lang="zh-CN" sz="1800" kern="100" dirty="0">
                        <a:solidFill>
                          <a:schemeClr val="bg2">
                            <a:lumMod val="60000"/>
                            <a:lumOff val="40000"/>
                          </a:schemeClr>
                        </a:solidFill>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r>
              <a:tr h="457200">
                <a:tc>
                  <a:txBody>
                    <a:bodyPr/>
                    <a:lstStyle/>
                    <a:p>
                      <a:pPr algn="ctr">
                        <a:spcAft>
                          <a:spcPts val="0"/>
                        </a:spcAft>
                      </a:pPr>
                      <a:r>
                        <a:rPr lang="en-US" sz="1400" kern="100">
                          <a:effectLst/>
                        </a:rPr>
                        <a:t>Fourier Transformation</a:t>
                      </a:r>
                      <a:endParaRPr lang="zh-CN" sz="1400" kern="100">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800" kern="100" dirty="0">
                          <a:solidFill>
                            <a:schemeClr val="tx1"/>
                          </a:solidFill>
                          <a:effectLst/>
                        </a:rPr>
                        <a:t>91.02%</a:t>
                      </a:r>
                      <a:endParaRPr lang="zh-CN" sz="1800" kern="100" dirty="0">
                        <a:solidFill>
                          <a:schemeClr val="tx1"/>
                        </a:solidFill>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800" kern="100" dirty="0">
                          <a:solidFill>
                            <a:schemeClr val="bg2">
                              <a:lumMod val="60000"/>
                              <a:lumOff val="40000"/>
                            </a:schemeClr>
                          </a:solidFill>
                          <a:effectLst/>
                        </a:rPr>
                        <a:t>98.59%</a:t>
                      </a:r>
                      <a:endParaRPr lang="zh-CN" sz="1800" kern="100" dirty="0">
                        <a:solidFill>
                          <a:schemeClr val="bg2">
                            <a:lumMod val="60000"/>
                            <a:lumOff val="40000"/>
                          </a:schemeClr>
                        </a:solidFill>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c>
                  <a:txBody>
                    <a:bodyPr/>
                    <a:lstStyle/>
                    <a:p>
                      <a:pPr algn="ctr">
                        <a:spcAft>
                          <a:spcPts val="0"/>
                        </a:spcAft>
                      </a:pPr>
                      <a:r>
                        <a:rPr lang="en-US" sz="1800" kern="100" dirty="0">
                          <a:solidFill>
                            <a:schemeClr val="tx1"/>
                          </a:solidFill>
                          <a:effectLst/>
                        </a:rPr>
                        <a:t>90.25%</a:t>
                      </a:r>
                      <a:endParaRPr lang="zh-CN" sz="1800" kern="100" dirty="0">
                        <a:solidFill>
                          <a:schemeClr val="tx1"/>
                        </a:solidFill>
                        <a:effectLst/>
                        <a:latin typeface="Calibri" panose="020F0502020204030204" pitchFamily="34" charset="0"/>
                        <a:ea typeface="宋体" panose="02010600030101010101" pitchFamily="2" charset="-122"/>
                        <a:cs typeface="黑体" panose="02010609060101010101" pitchFamily="49" charset="-122"/>
                      </a:endParaRPr>
                    </a:p>
                  </a:txBody>
                  <a:tcPr marL="68580" marR="68580" marT="0" marB="0" anchor="ctr"/>
                </a:tc>
              </a:tr>
            </a:tbl>
          </a:graphicData>
        </a:graphic>
      </p:graphicFrame>
      <p:sp>
        <p:nvSpPr>
          <p:cNvPr id="12" name="矩形 11"/>
          <p:cNvSpPr/>
          <p:nvPr/>
        </p:nvSpPr>
        <p:spPr>
          <a:xfrm>
            <a:off x="1981199" y="3508504"/>
            <a:ext cx="5181600" cy="369332"/>
          </a:xfrm>
          <a:prstGeom prst="rect">
            <a:avLst/>
          </a:prstGeom>
        </p:spPr>
        <p:txBody>
          <a:bodyPr wrap="square">
            <a:spAutoFit/>
          </a:bodyPr>
          <a:lstStyle/>
          <a:p>
            <a:r>
              <a:rPr lang="en-US" altLang="zh-CN" dirty="0">
                <a:latin typeface="Times New Roman" panose="02020603050405020304" pitchFamily="18" charset="0"/>
              </a:rPr>
              <a:t>Table 4</a:t>
            </a:r>
            <a:r>
              <a:rPr lang="en-US" altLang="zh-CN" dirty="0" smtClean="0">
                <a:latin typeface="Times New Roman" panose="02020603050405020304" pitchFamily="18" charset="0"/>
              </a:rPr>
              <a:t> </a:t>
            </a:r>
            <a:r>
              <a:rPr lang="en-US" altLang="zh-CN" dirty="0">
                <a:latin typeface="Times New Roman" panose="02020603050405020304" pitchFamily="18" charset="0"/>
              </a:rPr>
              <a:t>Comparison Table of Algorithm Accuracy</a:t>
            </a:r>
            <a:endParaRPr lang="zh-CN"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457200" y="548640"/>
            <a:ext cx="8229600" cy="1371600"/>
          </a:xfrm>
        </p:spPr>
        <p:txBody>
          <a:bodyPr/>
          <a:lstStyle/>
          <a:p>
            <a:pPr eaLnBrk="1" hangingPunct="1"/>
            <a:r>
              <a:rPr lang="en-US" altLang="zh-CN" sz="3200" smtClean="0"/>
              <a:t>4.Results Comparison and Discussion</a:t>
            </a:r>
            <a:endParaRPr lang="zh-CN" altLang="en-US" sz="3200" dirty="0" smtClean="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pSp>
        <p:nvGrpSpPr>
          <p:cNvPr id="17" name="组合 16"/>
          <p:cNvGrpSpPr/>
          <p:nvPr/>
        </p:nvGrpSpPr>
        <p:grpSpPr>
          <a:xfrm>
            <a:off x="304800" y="3706700"/>
            <a:ext cx="2787026" cy="2921554"/>
            <a:chOff x="183978" y="3706700"/>
            <a:chExt cx="2787026" cy="2921554"/>
          </a:xfrm>
        </p:grpSpPr>
        <p:pic>
          <p:nvPicPr>
            <p:cNvPr id="7171" name="图片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78" y="3706700"/>
              <a:ext cx="2787026" cy="2520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274891" y="6320477"/>
              <a:ext cx="2605200" cy="307777"/>
            </a:xfrm>
            <a:prstGeom prst="rect">
              <a:avLst/>
            </a:prstGeom>
          </p:spPr>
          <p:txBody>
            <a:bodyPr wrap="none">
              <a:spAutoFit/>
            </a:bodyPr>
            <a:lstStyle/>
            <a:p>
              <a:pPr algn="ctr">
                <a:spcAft>
                  <a:spcPts val="0"/>
                </a:spcAft>
              </a:pPr>
              <a:r>
                <a:rPr lang="en-US" altLang="zh-CN" sz="1400" kern="100" dirty="0">
                  <a:solidFill>
                    <a:schemeClr val="bg2">
                      <a:lumMod val="60000"/>
                      <a:lumOff val="40000"/>
                    </a:schemeClr>
                  </a:solidFill>
                </a:rPr>
                <a:t>Edge Characteristics Statistics</a:t>
              </a:r>
              <a:endParaRPr lang="zh-CN" altLang="zh-CN" sz="1400" kern="100" dirty="0">
                <a:solidFill>
                  <a:schemeClr val="bg2">
                    <a:lumMod val="60000"/>
                    <a:lumOff val="40000"/>
                  </a:schemeClr>
                </a:solidFill>
                <a:latin typeface="Calibri" panose="020F0502020204030204" pitchFamily="34" charset="0"/>
                <a:cs typeface="黑体" panose="02010609060101010101" pitchFamily="49" charset="-122"/>
              </a:endParaRPr>
            </a:p>
          </p:txBody>
        </p:sp>
      </p:grpSp>
      <p:grpSp>
        <p:nvGrpSpPr>
          <p:cNvPr id="16" name="组合 15"/>
          <p:cNvGrpSpPr/>
          <p:nvPr/>
        </p:nvGrpSpPr>
        <p:grpSpPr>
          <a:xfrm>
            <a:off x="3200400" y="3706700"/>
            <a:ext cx="2787019" cy="2925677"/>
            <a:chOff x="3028396" y="3706700"/>
            <a:chExt cx="2787019" cy="2925677"/>
          </a:xfrm>
        </p:grpSpPr>
        <p:pic>
          <p:nvPicPr>
            <p:cNvPr id="7170" name="图片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396" y="3706700"/>
              <a:ext cx="2787019" cy="25200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3492060" y="6324600"/>
              <a:ext cx="1686039" cy="307777"/>
            </a:xfrm>
            <a:prstGeom prst="rect">
              <a:avLst/>
            </a:prstGeom>
          </p:spPr>
          <p:txBody>
            <a:bodyPr wrap="none">
              <a:spAutoFit/>
            </a:bodyPr>
            <a:lstStyle/>
            <a:p>
              <a:pPr algn="ctr">
                <a:spcAft>
                  <a:spcPts val="0"/>
                </a:spcAft>
              </a:pPr>
              <a:r>
                <a:rPr lang="en-US" altLang="zh-CN" sz="1400" kern="100" dirty="0">
                  <a:solidFill>
                    <a:schemeClr val="bg2">
                      <a:lumMod val="60000"/>
                      <a:lumOff val="40000"/>
                    </a:schemeClr>
                  </a:solidFill>
                </a:rPr>
                <a:t>Template Matching</a:t>
              </a:r>
              <a:endParaRPr lang="zh-CN" altLang="zh-CN" sz="1400" kern="100" dirty="0">
                <a:solidFill>
                  <a:schemeClr val="bg2">
                    <a:lumMod val="60000"/>
                    <a:lumOff val="40000"/>
                  </a:schemeClr>
                </a:solidFill>
                <a:latin typeface="Calibri" panose="020F0502020204030204" pitchFamily="34" charset="0"/>
                <a:cs typeface="黑体" panose="02010609060101010101" pitchFamily="49" charset="-122"/>
              </a:endParaRPr>
            </a:p>
          </p:txBody>
        </p:sp>
      </p:grpSp>
      <p:grpSp>
        <p:nvGrpSpPr>
          <p:cNvPr id="15" name="组合 14"/>
          <p:cNvGrpSpPr/>
          <p:nvPr/>
        </p:nvGrpSpPr>
        <p:grpSpPr>
          <a:xfrm>
            <a:off x="6128381" y="3706700"/>
            <a:ext cx="2787019" cy="2921554"/>
            <a:chOff x="5872807" y="3706700"/>
            <a:chExt cx="2787019" cy="2921554"/>
          </a:xfrm>
        </p:grpSpPr>
        <p:pic>
          <p:nvPicPr>
            <p:cNvPr id="7169" name="图片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807" y="3706700"/>
              <a:ext cx="2787019" cy="2520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6270049" y="6320477"/>
              <a:ext cx="1992533" cy="307777"/>
            </a:xfrm>
            <a:prstGeom prst="rect">
              <a:avLst/>
            </a:prstGeom>
          </p:spPr>
          <p:txBody>
            <a:bodyPr wrap="none">
              <a:spAutoFit/>
            </a:bodyPr>
            <a:lstStyle/>
            <a:p>
              <a:pPr algn="ctr">
                <a:spcAft>
                  <a:spcPts val="0"/>
                </a:spcAft>
              </a:pPr>
              <a:r>
                <a:rPr lang="en-US" altLang="zh-CN" sz="1400" kern="100" dirty="0">
                  <a:solidFill>
                    <a:schemeClr val="bg2">
                      <a:lumMod val="60000"/>
                      <a:lumOff val="40000"/>
                    </a:schemeClr>
                  </a:solidFill>
                </a:rPr>
                <a:t>Fourier Transformation</a:t>
              </a:r>
              <a:endParaRPr lang="zh-CN" altLang="zh-CN" sz="1400" kern="100" dirty="0">
                <a:solidFill>
                  <a:schemeClr val="bg2">
                    <a:lumMod val="60000"/>
                    <a:lumOff val="40000"/>
                  </a:schemeClr>
                </a:solidFill>
                <a:latin typeface="Calibri" panose="020F0502020204030204" pitchFamily="34" charset="0"/>
                <a:cs typeface="黑体" panose="02010609060101010101" pitchFamily="49" charset="-122"/>
              </a:endParaRPr>
            </a:p>
          </p:txBody>
        </p:sp>
      </p:grpSp>
      <p:sp>
        <p:nvSpPr>
          <p:cNvPr id="14" name="内容占位符 13"/>
          <p:cNvSpPr>
            <a:spLocks noGrp="1"/>
          </p:cNvSpPr>
          <p:nvPr>
            <p:ph sz="half" idx="1"/>
          </p:nvPr>
        </p:nvSpPr>
        <p:spPr>
          <a:xfrm>
            <a:off x="370313" y="1905000"/>
            <a:ext cx="5530219" cy="1524000"/>
          </a:xfrm>
        </p:spPr>
        <p:txBody>
          <a:bodyPr/>
          <a:lstStyle/>
          <a:p>
            <a:r>
              <a:rPr lang="en-US" altLang="zh-CN" dirty="0"/>
              <a:t>In </a:t>
            </a:r>
            <a:r>
              <a:rPr lang="en-US" altLang="zh-CN" dirty="0" smtClean="0"/>
              <a:t>accuracy</a:t>
            </a:r>
          </a:p>
          <a:p>
            <a:pPr lvl="0"/>
            <a:r>
              <a:rPr lang="en-US" altLang="zh-CN" dirty="0" smtClean="0"/>
              <a:t>Completeness </a:t>
            </a:r>
            <a:r>
              <a:rPr lang="en-US" altLang="zh-CN" dirty="0"/>
              <a:t>and boundary</a:t>
            </a:r>
            <a:endParaRPr lang="zh-CN" altLang="zh-CN" dirty="0"/>
          </a:p>
          <a:p>
            <a:pPr lvl="0"/>
            <a:r>
              <a:rPr lang="en-US" altLang="zh-CN" dirty="0" smtClean="0"/>
              <a:t>Others</a:t>
            </a:r>
            <a:endParaRPr lang="zh-CN" altLang="zh-CN" dirty="0"/>
          </a:p>
          <a:p>
            <a:endParaRPr lang="zh-CN" altLang="en-US" dirty="0"/>
          </a:p>
        </p:txBody>
      </p:sp>
    </p:spTree>
    <p:extLst>
      <p:ext uri="{BB962C8B-B14F-4D97-AF65-F5344CB8AC3E}">
        <p14:creationId xmlns:p14="http://schemas.microsoft.com/office/powerpoint/2010/main" val="45372516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CN" sz="4000" dirty="0" smtClean="0"/>
              <a:t>5.Conclusions</a:t>
            </a:r>
          </a:p>
        </p:txBody>
      </p:sp>
      <p:sp>
        <p:nvSpPr>
          <p:cNvPr id="13315" name="Rectangle 3"/>
          <p:cNvSpPr>
            <a:spLocks noGrp="1" noChangeArrowheads="1"/>
          </p:cNvSpPr>
          <p:nvPr>
            <p:ph type="body" idx="1"/>
          </p:nvPr>
        </p:nvSpPr>
        <p:spPr>
          <a:xfrm>
            <a:off x="457200" y="1676400"/>
            <a:ext cx="8229600" cy="3886200"/>
          </a:xfrm>
        </p:spPr>
        <p:txBody>
          <a:bodyPr/>
          <a:lstStyle/>
          <a:p>
            <a:pPr eaLnBrk="1" hangingPunct="1">
              <a:lnSpc>
                <a:spcPct val="90000"/>
              </a:lnSpc>
            </a:pPr>
            <a:r>
              <a:rPr lang="en-US" altLang="zh-CN" sz="2000" dirty="0" smtClean="0"/>
              <a:t>Propose two </a:t>
            </a:r>
            <a:r>
              <a:rPr lang="en-US" altLang="zh-CN" sz="2000" dirty="0"/>
              <a:t>kinds of new algorithms for automatic identification and extraction of </a:t>
            </a:r>
            <a:r>
              <a:rPr lang="en-US" altLang="zh-CN" sz="2000" dirty="0" smtClean="0"/>
              <a:t>terraces</a:t>
            </a:r>
            <a:r>
              <a:rPr lang="en-US" altLang="zh-CN" sz="2000" dirty="0" smtClean="0">
                <a:latin typeface="Times New Roman" panose="02020603050405020304" pitchFamily="18" charset="0"/>
              </a:rPr>
              <a:t>.</a:t>
            </a:r>
            <a:r>
              <a:rPr lang="en-US" altLang="zh-CN" sz="2000" dirty="0"/>
              <a:t> </a:t>
            </a:r>
            <a:r>
              <a:rPr lang="en-US" altLang="zh-CN" sz="2000" dirty="0" smtClean="0"/>
              <a:t>Verify one </a:t>
            </a:r>
            <a:r>
              <a:rPr lang="en-US" altLang="zh-CN" sz="2000" dirty="0"/>
              <a:t>algorithm </a:t>
            </a:r>
            <a:r>
              <a:rPr lang="en-US" altLang="zh-CN" sz="2000" dirty="0" smtClean="0"/>
              <a:t>on </a:t>
            </a:r>
            <a:r>
              <a:rPr lang="en-US" altLang="zh-CN" sz="2000" dirty="0"/>
              <a:t>large extent </a:t>
            </a:r>
            <a:r>
              <a:rPr lang="en-US" altLang="zh-CN" sz="2000" dirty="0" smtClean="0"/>
              <a:t>area.</a:t>
            </a:r>
            <a:endParaRPr lang="en-US" altLang="zh-CN" sz="2000" dirty="0" smtClean="0">
              <a:latin typeface="Times New Roman" panose="02020603050405020304" pitchFamily="18" charset="0"/>
            </a:endParaRPr>
          </a:p>
          <a:p>
            <a:pPr eaLnBrk="1" hangingPunct="1">
              <a:lnSpc>
                <a:spcPct val="90000"/>
              </a:lnSpc>
            </a:pPr>
            <a:r>
              <a:rPr lang="en-US" altLang="zh-CN" sz="2000" dirty="0"/>
              <a:t>It has laid basis for temporal and spatial extension of algorithm, to provide technical support for rapid terrace extraction in a large scale.</a:t>
            </a:r>
          </a:p>
          <a:p>
            <a:pPr eaLnBrk="1" hangingPunct="1">
              <a:lnSpc>
                <a:spcPct val="90000"/>
              </a:lnSpc>
            </a:pPr>
            <a:r>
              <a:rPr lang="en-US" altLang="zh-CN" sz="2000" dirty="0"/>
              <a:t>Deficiency</a:t>
            </a:r>
          </a:p>
          <a:p>
            <a:pPr eaLnBrk="1" hangingPunct="1">
              <a:lnSpc>
                <a:spcPct val="90000"/>
              </a:lnSpc>
            </a:pPr>
            <a:r>
              <a:rPr lang="en-US" altLang="zh-CN" sz="2000" dirty="0"/>
              <a:t>For further study, more features and vectors, self-adaptive template </a:t>
            </a:r>
            <a:r>
              <a:rPr lang="en-US" altLang="zh-CN" sz="2000" dirty="0" smtClean="0"/>
              <a:t>can </a:t>
            </a:r>
            <a:r>
              <a:rPr lang="en-US" altLang="zh-CN" sz="2000" dirty="0"/>
              <a:t>be </a:t>
            </a:r>
            <a:r>
              <a:rPr lang="en-US" altLang="zh-CN" sz="2000" dirty="0" smtClean="0"/>
              <a:t>tried.</a:t>
            </a:r>
            <a:endParaRPr lang="en-US" altLang="zh-CN" sz="2000" dirty="0"/>
          </a:p>
          <a:p>
            <a:pPr eaLnBrk="1" hangingPunct="1">
              <a:lnSpc>
                <a:spcPct val="90000"/>
              </a:lnSpc>
            </a:pPr>
            <a:endParaRPr lang="en-US" altLang="zh-CN" sz="2000" dirty="0" smtClean="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ctrTitle"/>
          </p:nvPr>
        </p:nvSpPr>
        <p:spPr>
          <a:xfrm>
            <a:off x="2895600" y="2286000"/>
            <a:ext cx="6019800" cy="2209800"/>
          </a:xfrm>
        </p:spPr>
        <p:txBody>
          <a:bodyPr/>
          <a:lstStyle/>
          <a:p>
            <a:pPr eaLnBrk="1" hangingPunct="1"/>
            <a:r>
              <a:rPr lang="en-US" altLang="zh-CN" sz="8400" smtClean="0">
                <a:solidFill>
                  <a:schemeClr val="bg1"/>
                </a:solidFill>
              </a:rPr>
              <a:t>Thank You</a:t>
            </a:r>
            <a:r>
              <a:rPr lang="en-US" altLang="zh-CN" sz="8400" smtClean="0">
                <a:solidFill>
                  <a:srgbClr val="000064"/>
                </a:solidFill>
              </a:rPr>
              <a:t> !</a:t>
            </a:r>
            <a:br>
              <a:rPr lang="en-US" altLang="zh-CN" sz="8400" smtClean="0">
                <a:solidFill>
                  <a:srgbClr val="000064"/>
                </a:solidFill>
              </a:rPr>
            </a:br>
            <a:endParaRPr lang="en-US" altLang="zh-CN" sz="8400" smtClean="0">
              <a:solidFill>
                <a:srgbClr val="000064"/>
              </a:solidFill>
            </a:endParaRPr>
          </a:p>
        </p:txBody>
      </p:sp>
      <p:sp>
        <p:nvSpPr>
          <p:cNvPr id="14339" name="Rectangle 9"/>
          <p:cNvSpPr>
            <a:spLocks noGrp="1" noChangeArrowheads="1"/>
          </p:cNvSpPr>
          <p:nvPr>
            <p:ph type="subTitle" idx="1"/>
          </p:nvPr>
        </p:nvSpPr>
        <p:spPr>
          <a:xfrm flipH="1">
            <a:off x="-76200" y="8001000"/>
            <a:ext cx="76200" cy="76200"/>
          </a:xfrm>
        </p:spPr>
        <p:txBody>
          <a:bodyPr/>
          <a:lstStyle/>
          <a:p>
            <a:pPr eaLnBrk="1" hangingPunct="1">
              <a:lnSpc>
                <a:spcPct val="80000"/>
              </a:lnSpc>
            </a:pPr>
            <a:endParaRPr lang="zh-CN" altLang="zh-CN" sz="90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zh-CN" dirty="0">
                <a:ea typeface="宋体" panose="02010600030101010101" pitchFamily="2" charset="-122"/>
              </a:rPr>
              <a:t>Contents</a:t>
            </a:r>
            <a:endParaRPr lang="en-US" altLang="zh-CN" dirty="0" smtClean="0"/>
          </a:p>
        </p:txBody>
      </p:sp>
      <p:sp>
        <p:nvSpPr>
          <p:cNvPr id="5" name="Line 2"/>
          <p:cNvSpPr>
            <a:spLocks noChangeShapeType="1"/>
          </p:cNvSpPr>
          <p:nvPr/>
        </p:nvSpPr>
        <p:spPr bwMode="auto">
          <a:xfrm flipV="1">
            <a:off x="1816100" y="3376472"/>
            <a:ext cx="5568950" cy="23953"/>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3"/>
          <p:cNvSpPr>
            <a:spLocks noChangeShapeType="1"/>
          </p:cNvSpPr>
          <p:nvPr/>
        </p:nvSpPr>
        <p:spPr bwMode="auto">
          <a:xfrm flipV="1">
            <a:off x="1839913" y="5190981"/>
            <a:ext cx="5551487" cy="12844"/>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Line 4"/>
          <p:cNvSpPr>
            <a:spLocks noChangeShapeType="1"/>
          </p:cNvSpPr>
          <p:nvPr/>
        </p:nvSpPr>
        <p:spPr bwMode="auto">
          <a:xfrm flipV="1">
            <a:off x="1839913" y="2462820"/>
            <a:ext cx="5551487" cy="2003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5"/>
          <p:cNvSpPr>
            <a:spLocks noChangeShapeType="1"/>
          </p:cNvSpPr>
          <p:nvPr/>
        </p:nvSpPr>
        <p:spPr bwMode="auto">
          <a:xfrm flipV="1">
            <a:off x="1839913" y="4260706"/>
            <a:ext cx="5551487" cy="28719"/>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 name="Group 6"/>
          <p:cNvGrpSpPr>
            <a:grpSpLocks/>
          </p:cNvGrpSpPr>
          <p:nvPr/>
        </p:nvGrpSpPr>
        <p:grpSpPr bwMode="auto">
          <a:xfrm>
            <a:off x="1460500" y="1828800"/>
            <a:ext cx="679450" cy="685800"/>
            <a:chOff x="624" y="1536"/>
            <a:chExt cx="1251" cy="1256"/>
          </a:xfrm>
        </p:grpSpPr>
        <p:sp>
          <p:nvSpPr>
            <p:cNvPr id="10" name="Oval 7"/>
            <p:cNvSpPr>
              <a:spLocks noChangeArrowheads="1"/>
            </p:cNvSpPr>
            <p:nvPr/>
          </p:nvSpPr>
          <p:spPr bwMode="gray">
            <a:xfrm>
              <a:off x="624" y="1536"/>
              <a:ext cx="1251" cy="125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1" name="Oval 8"/>
            <p:cNvSpPr>
              <a:spLocks noChangeArrowheads="1"/>
            </p:cNvSpPr>
            <p:nvPr/>
          </p:nvSpPr>
          <p:spPr bwMode="gray">
            <a:xfrm>
              <a:off x="624" y="1536"/>
              <a:ext cx="1251" cy="1256"/>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2" name="Oval 9"/>
            <p:cNvSpPr>
              <a:spLocks noChangeArrowheads="1"/>
            </p:cNvSpPr>
            <p:nvPr/>
          </p:nvSpPr>
          <p:spPr bwMode="gray">
            <a:xfrm>
              <a:off x="706" y="1617"/>
              <a:ext cx="1087" cy="109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3" name="Oval 10"/>
            <p:cNvSpPr>
              <a:spLocks noChangeArrowheads="1"/>
            </p:cNvSpPr>
            <p:nvPr/>
          </p:nvSpPr>
          <p:spPr bwMode="gray">
            <a:xfrm>
              <a:off x="706" y="1620"/>
              <a:ext cx="1087" cy="109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4" name="Oval 11"/>
            <p:cNvSpPr>
              <a:spLocks noChangeArrowheads="1"/>
            </p:cNvSpPr>
            <p:nvPr/>
          </p:nvSpPr>
          <p:spPr bwMode="gray">
            <a:xfrm>
              <a:off x="760" y="1673"/>
              <a:ext cx="979" cy="983"/>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grpSp>
          <p:nvGrpSpPr>
            <p:cNvPr id="15" name="Group 12"/>
            <p:cNvGrpSpPr>
              <a:grpSpLocks/>
            </p:cNvGrpSpPr>
            <p:nvPr/>
          </p:nvGrpSpPr>
          <p:grpSpPr bwMode="auto">
            <a:xfrm>
              <a:off x="776" y="1687"/>
              <a:ext cx="947" cy="952"/>
              <a:chOff x="4166" y="1706"/>
              <a:chExt cx="1252" cy="1252"/>
            </a:xfrm>
          </p:grpSpPr>
          <p:sp>
            <p:nvSpPr>
              <p:cNvPr id="16" name="Oval 13"/>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7" name="Oval 14"/>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8" name="Oval 15"/>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9" name="Oval 16"/>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grpSp>
      </p:grpSp>
      <p:grpSp>
        <p:nvGrpSpPr>
          <p:cNvPr id="20" name="Group 17"/>
          <p:cNvGrpSpPr>
            <a:grpSpLocks/>
          </p:cNvGrpSpPr>
          <p:nvPr/>
        </p:nvGrpSpPr>
        <p:grpSpPr bwMode="auto">
          <a:xfrm>
            <a:off x="1454150" y="2722563"/>
            <a:ext cx="682625" cy="690562"/>
            <a:chOff x="1248" y="1488"/>
            <a:chExt cx="821" cy="829"/>
          </a:xfrm>
        </p:grpSpPr>
        <p:sp>
          <p:nvSpPr>
            <p:cNvPr id="21" name="Oval 18"/>
            <p:cNvSpPr>
              <a:spLocks noChangeArrowheads="1"/>
            </p:cNvSpPr>
            <p:nvPr/>
          </p:nvSpPr>
          <p:spPr bwMode="gray">
            <a:xfrm>
              <a:off x="1248" y="1488"/>
              <a:ext cx="821" cy="829"/>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22" name="Oval 19"/>
            <p:cNvSpPr>
              <a:spLocks noChangeArrowheads="1"/>
            </p:cNvSpPr>
            <p:nvPr/>
          </p:nvSpPr>
          <p:spPr bwMode="gray">
            <a:xfrm>
              <a:off x="1248" y="1488"/>
              <a:ext cx="821" cy="829"/>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23" name="Oval 20"/>
            <p:cNvSpPr>
              <a:spLocks noChangeArrowheads="1"/>
            </p:cNvSpPr>
            <p:nvPr/>
          </p:nvSpPr>
          <p:spPr bwMode="gray">
            <a:xfrm>
              <a:off x="1301" y="1541"/>
              <a:ext cx="714" cy="72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24" name="Oval 21"/>
            <p:cNvSpPr>
              <a:spLocks noChangeArrowheads="1"/>
            </p:cNvSpPr>
            <p:nvPr/>
          </p:nvSpPr>
          <p:spPr bwMode="gray">
            <a:xfrm>
              <a:off x="1303" y="1541"/>
              <a:ext cx="714" cy="722"/>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25" name="Oval 22"/>
            <p:cNvSpPr>
              <a:spLocks noChangeArrowheads="1"/>
            </p:cNvSpPr>
            <p:nvPr/>
          </p:nvSpPr>
          <p:spPr bwMode="gray">
            <a:xfrm>
              <a:off x="1337" y="1578"/>
              <a:ext cx="643" cy="64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grpSp>
          <p:nvGrpSpPr>
            <p:cNvPr id="26" name="Group 23"/>
            <p:cNvGrpSpPr>
              <a:grpSpLocks/>
            </p:cNvGrpSpPr>
            <p:nvPr/>
          </p:nvGrpSpPr>
          <p:grpSpPr bwMode="auto">
            <a:xfrm>
              <a:off x="1348" y="1588"/>
              <a:ext cx="621" cy="628"/>
              <a:chOff x="4166" y="1706"/>
              <a:chExt cx="1252" cy="1252"/>
            </a:xfrm>
          </p:grpSpPr>
          <p:sp>
            <p:nvSpPr>
              <p:cNvPr id="27"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28" name="Oval 2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29" name="Oval 2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30"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grpSp>
      </p:grpSp>
      <p:grpSp>
        <p:nvGrpSpPr>
          <p:cNvPr id="31" name="Group 28"/>
          <p:cNvGrpSpPr>
            <a:grpSpLocks/>
          </p:cNvGrpSpPr>
          <p:nvPr/>
        </p:nvGrpSpPr>
        <p:grpSpPr bwMode="auto">
          <a:xfrm>
            <a:off x="1460500" y="3678238"/>
            <a:ext cx="679450" cy="685800"/>
            <a:chOff x="624" y="1536"/>
            <a:chExt cx="1251" cy="1256"/>
          </a:xfrm>
        </p:grpSpPr>
        <p:sp>
          <p:nvSpPr>
            <p:cNvPr id="32" name="Oval 29"/>
            <p:cNvSpPr>
              <a:spLocks noChangeArrowheads="1"/>
            </p:cNvSpPr>
            <p:nvPr/>
          </p:nvSpPr>
          <p:spPr bwMode="gray">
            <a:xfrm>
              <a:off x="624" y="1536"/>
              <a:ext cx="1251" cy="125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33" name="Oval 30"/>
            <p:cNvSpPr>
              <a:spLocks noChangeArrowheads="1"/>
            </p:cNvSpPr>
            <p:nvPr/>
          </p:nvSpPr>
          <p:spPr bwMode="gray">
            <a:xfrm>
              <a:off x="624" y="1536"/>
              <a:ext cx="1251" cy="1256"/>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34" name="Oval 31"/>
            <p:cNvSpPr>
              <a:spLocks noChangeArrowheads="1"/>
            </p:cNvSpPr>
            <p:nvPr/>
          </p:nvSpPr>
          <p:spPr bwMode="gray">
            <a:xfrm>
              <a:off x="706" y="1617"/>
              <a:ext cx="1087" cy="109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35" name="Oval 32"/>
            <p:cNvSpPr>
              <a:spLocks noChangeArrowheads="1"/>
            </p:cNvSpPr>
            <p:nvPr/>
          </p:nvSpPr>
          <p:spPr bwMode="gray">
            <a:xfrm>
              <a:off x="706" y="1620"/>
              <a:ext cx="1087" cy="109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36" name="Oval 33"/>
            <p:cNvSpPr>
              <a:spLocks noChangeArrowheads="1"/>
            </p:cNvSpPr>
            <p:nvPr/>
          </p:nvSpPr>
          <p:spPr bwMode="gray">
            <a:xfrm>
              <a:off x="760" y="1673"/>
              <a:ext cx="979" cy="983"/>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grpSp>
          <p:nvGrpSpPr>
            <p:cNvPr id="37" name="Group 34"/>
            <p:cNvGrpSpPr>
              <a:grpSpLocks/>
            </p:cNvGrpSpPr>
            <p:nvPr/>
          </p:nvGrpSpPr>
          <p:grpSpPr bwMode="auto">
            <a:xfrm>
              <a:off x="776" y="1687"/>
              <a:ext cx="947" cy="952"/>
              <a:chOff x="4166" y="1706"/>
              <a:chExt cx="1252" cy="1252"/>
            </a:xfrm>
          </p:grpSpPr>
          <p:sp>
            <p:nvSpPr>
              <p:cNvPr id="38" name="Oval 3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39" name="Oval 3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40" name="Oval 3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41" name="Oval 3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grpSp>
      </p:grpSp>
      <p:grpSp>
        <p:nvGrpSpPr>
          <p:cNvPr id="42" name="Group 39"/>
          <p:cNvGrpSpPr>
            <a:grpSpLocks/>
          </p:cNvGrpSpPr>
          <p:nvPr/>
        </p:nvGrpSpPr>
        <p:grpSpPr bwMode="auto">
          <a:xfrm>
            <a:off x="1454150" y="4560888"/>
            <a:ext cx="682625" cy="690562"/>
            <a:chOff x="1248" y="1488"/>
            <a:chExt cx="821" cy="829"/>
          </a:xfrm>
        </p:grpSpPr>
        <p:sp>
          <p:nvSpPr>
            <p:cNvPr id="43" name="Oval 40"/>
            <p:cNvSpPr>
              <a:spLocks noChangeArrowheads="1"/>
            </p:cNvSpPr>
            <p:nvPr/>
          </p:nvSpPr>
          <p:spPr bwMode="gray">
            <a:xfrm>
              <a:off x="1248" y="1488"/>
              <a:ext cx="821" cy="829"/>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44" name="Oval 41"/>
            <p:cNvSpPr>
              <a:spLocks noChangeArrowheads="1"/>
            </p:cNvSpPr>
            <p:nvPr/>
          </p:nvSpPr>
          <p:spPr bwMode="gray">
            <a:xfrm>
              <a:off x="1248" y="1488"/>
              <a:ext cx="821" cy="829"/>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45" name="Oval 42"/>
            <p:cNvSpPr>
              <a:spLocks noChangeArrowheads="1"/>
            </p:cNvSpPr>
            <p:nvPr/>
          </p:nvSpPr>
          <p:spPr bwMode="gray">
            <a:xfrm>
              <a:off x="1301" y="1541"/>
              <a:ext cx="714" cy="72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46" name="Oval 43"/>
            <p:cNvSpPr>
              <a:spLocks noChangeArrowheads="1"/>
            </p:cNvSpPr>
            <p:nvPr/>
          </p:nvSpPr>
          <p:spPr bwMode="gray">
            <a:xfrm>
              <a:off x="1303" y="1541"/>
              <a:ext cx="714" cy="722"/>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47" name="Oval 44"/>
            <p:cNvSpPr>
              <a:spLocks noChangeArrowheads="1"/>
            </p:cNvSpPr>
            <p:nvPr/>
          </p:nvSpPr>
          <p:spPr bwMode="gray">
            <a:xfrm>
              <a:off x="1337" y="1578"/>
              <a:ext cx="643" cy="64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grpSp>
          <p:nvGrpSpPr>
            <p:cNvPr id="48" name="Group 45"/>
            <p:cNvGrpSpPr>
              <a:grpSpLocks/>
            </p:cNvGrpSpPr>
            <p:nvPr/>
          </p:nvGrpSpPr>
          <p:grpSpPr bwMode="auto">
            <a:xfrm>
              <a:off x="1348" y="1588"/>
              <a:ext cx="621" cy="628"/>
              <a:chOff x="4166" y="1706"/>
              <a:chExt cx="1252" cy="1252"/>
            </a:xfrm>
          </p:grpSpPr>
          <p:sp>
            <p:nvSpPr>
              <p:cNvPr id="49" name="Oval 4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50" name="Oval 4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51" name="Oval 4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52" name="Oval 4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grpSp>
      </p:grpSp>
      <p:sp>
        <p:nvSpPr>
          <p:cNvPr id="53" name="Text Box 50"/>
          <p:cNvSpPr txBox="1">
            <a:spLocks noChangeArrowheads="1"/>
          </p:cNvSpPr>
          <p:nvPr/>
        </p:nvSpPr>
        <p:spPr bwMode="auto">
          <a:xfrm>
            <a:off x="1612900" y="1935163"/>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zh-CN" sz="2400" b="1">
                <a:latin typeface="Arial" panose="020B0604020202020204" pitchFamily="34" charset="0"/>
                <a:ea typeface="宋体" panose="02010600030101010101" pitchFamily="2" charset="-122"/>
              </a:rPr>
              <a:t>1</a:t>
            </a:r>
          </a:p>
        </p:txBody>
      </p:sp>
      <p:sp>
        <p:nvSpPr>
          <p:cNvPr id="54" name="Text Box 51"/>
          <p:cNvSpPr txBox="1">
            <a:spLocks noChangeArrowheads="1"/>
          </p:cNvSpPr>
          <p:nvPr/>
        </p:nvSpPr>
        <p:spPr bwMode="auto">
          <a:xfrm>
            <a:off x="1612900" y="282575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zh-CN" sz="2400" b="1">
                <a:latin typeface="Arial" panose="020B0604020202020204" pitchFamily="34" charset="0"/>
                <a:ea typeface="宋体" panose="02010600030101010101" pitchFamily="2" charset="-122"/>
              </a:rPr>
              <a:t>2</a:t>
            </a:r>
          </a:p>
        </p:txBody>
      </p:sp>
      <p:sp>
        <p:nvSpPr>
          <p:cNvPr id="55" name="Text Box 52"/>
          <p:cNvSpPr txBox="1">
            <a:spLocks noChangeArrowheads="1"/>
          </p:cNvSpPr>
          <p:nvPr/>
        </p:nvSpPr>
        <p:spPr bwMode="auto">
          <a:xfrm>
            <a:off x="1612900" y="3794125"/>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zh-CN" sz="2400" b="1">
                <a:latin typeface="Arial" panose="020B0604020202020204" pitchFamily="34" charset="0"/>
                <a:ea typeface="宋体" panose="02010600030101010101" pitchFamily="2" charset="-122"/>
              </a:rPr>
              <a:t>3</a:t>
            </a:r>
          </a:p>
        </p:txBody>
      </p:sp>
      <p:sp>
        <p:nvSpPr>
          <p:cNvPr id="56" name="Text Box 53"/>
          <p:cNvSpPr txBox="1">
            <a:spLocks noChangeArrowheads="1"/>
          </p:cNvSpPr>
          <p:nvPr/>
        </p:nvSpPr>
        <p:spPr bwMode="auto">
          <a:xfrm>
            <a:off x="1606550" y="4678363"/>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zh-CN" sz="2400" b="1">
                <a:latin typeface="Arial" panose="020B0604020202020204" pitchFamily="34" charset="0"/>
                <a:ea typeface="宋体" panose="02010600030101010101" pitchFamily="2" charset="-122"/>
              </a:rPr>
              <a:t>4</a:t>
            </a:r>
          </a:p>
        </p:txBody>
      </p:sp>
      <p:sp>
        <p:nvSpPr>
          <p:cNvPr id="57" name="Rectangle 54"/>
          <p:cNvSpPr>
            <a:spLocks noChangeArrowheads="1"/>
          </p:cNvSpPr>
          <p:nvPr/>
        </p:nvSpPr>
        <p:spPr bwMode="auto">
          <a:xfrm>
            <a:off x="2146300" y="1905000"/>
            <a:ext cx="4419600" cy="48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120000"/>
              </a:lnSpc>
              <a:defRPr/>
            </a:pPr>
            <a:r>
              <a:rPr lang="en-US" altLang="zh-CN" sz="2400" dirty="0"/>
              <a:t>Introduction </a:t>
            </a:r>
          </a:p>
        </p:txBody>
      </p:sp>
      <p:sp>
        <p:nvSpPr>
          <p:cNvPr id="58" name="Rectangle 55"/>
          <p:cNvSpPr>
            <a:spLocks noChangeArrowheads="1"/>
          </p:cNvSpPr>
          <p:nvPr/>
        </p:nvSpPr>
        <p:spPr bwMode="auto">
          <a:xfrm>
            <a:off x="2146300" y="2819400"/>
            <a:ext cx="5854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120000"/>
              </a:lnSpc>
              <a:defRPr/>
            </a:pPr>
            <a:r>
              <a:rPr lang="en-US" altLang="zh-CN" sz="2000" b="1" dirty="0"/>
              <a:t>Terraces Interpretation </a:t>
            </a:r>
            <a:r>
              <a:rPr lang="en-US" altLang="zh-CN" sz="2000" b="1" dirty="0" smtClean="0"/>
              <a:t>Characteristics</a:t>
            </a:r>
            <a:endParaRPr lang="en-US" altLang="zh-CN" sz="2000" b="1" dirty="0"/>
          </a:p>
        </p:txBody>
      </p:sp>
      <p:sp>
        <p:nvSpPr>
          <p:cNvPr id="59" name="Rectangle 56"/>
          <p:cNvSpPr>
            <a:spLocks noChangeArrowheads="1"/>
          </p:cNvSpPr>
          <p:nvPr/>
        </p:nvSpPr>
        <p:spPr bwMode="auto">
          <a:xfrm>
            <a:off x="2146299" y="3732213"/>
            <a:ext cx="6388101" cy="38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120000"/>
              </a:lnSpc>
              <a:defRPr/>
            </a:pPr>
            <a:r>
              <a:rPr lang="en-US" altLang="zh-CN" b="1" dirty="0"/>
              <a:t>Automatic Identification and </a:t>
            </a:r>
            <a:r>
              <a:rPr lang="en-US" altLang="zh-CN" b="1" dirty="0" smtClean="0"/>
              <a:t>Extraction Method</a:t>
            </a:r>
            <a:endParaRPr lang="en-US" altLang="zh-CN" b="1" dirty="0"/>
          </a:p>
        </p:txBody>
      </p:sp>
      <p:sp>
        <p:nvSpPr>
          <p:cNvPr id="60" name="Rectangle 57"/>
          <p:cNvSpPr>
            <a:spLocks noChangeArrowheads="1"/>
          </p:cNvSpPr>
          <p:nvPr/>
        </p:nvSpPr>
        <p:spPr bwMode="auto">
          <a:xfrm>
            <a:off x="2146300" y="4657725"/>
            <a:ext cx="5854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120000"/>
              </a:lnSpc>
              <a:defRPr/>
            </a:pPr>
            <a:r>
              <a:rPr lang="en-US" altLang="zh-CN" sz="2000" b="1" dirty="0"/>
              <a:t>Results Comparison and Discussion</a:t>
            </a:r>
          </a:p>
        </p:txBody>
      </p:sp>
      <p:sp>
        <p:nvSpPr>
          <p:cNvPr id="117" name="Line 3"/>
          <p:cNvSpPr>
            <a:spLocks noChangeShapeType="1"/>
          </p:cNvSpPr>
          <p:nvPr/>
        </p:nvSpPr>
        <p:spPr bwMode="auto">
          <a:xfrm>
            <a:off x="1833563" y="6124574"/>
            <a:ext cx="5557837" cy="18447"/>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31" name="Group 28"/>
          <p:cNvGrpSpPr>
            <a:grpSpLocks/>
          </p:cNvGrpSpPr>
          <p:nvPr/>
        </p:nvGrpSpPr>
        <p:grpSpPr bwMode="auto">
          <a:xfrm>
            <a:off x="1447800" y="5494351"/>
            <a:ext cx="679450" cy="685800"/>
            <a:chOff x="624" y="1536"/>
            <a:chExt cx="1251" cy="1256"/>
          </a:xfrm>
        </p:grpSpPr>
        <p:sp>
          <p:nvSpPr>
            <p:cNvPr id="132" name="Oval 29"/>
            <p:cNvSpPr>
              <a:spLocks noChangeArrowheads="1"/>
            </p:cNvSpPr>
            <p:nvPr/>
          </p:nvSpPr>
          <p:spPr bwMode="gray">
            <a:xfrm>
              <a:off x="624" y="1536"/>
              <a:ext cx="1251" cy="125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33" name="Oval 30"/>
            <p:cNvSpPr>
              <a:spLocks noChangeArrowheads="1"/>
            </p:cNvSpPr>
            <p:nvPr/>
          </p:nvSpPr>
          <p:spPr bwMode="gray">
            <a:xfrm>
              <a:off x="624" y="1536"/>
              <a:ext cx="1251" cy="1256"/>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34" name="Oval 31"/>
            <p:cNvSpPr>
              <a:spLocks noChangeArrowheads="1"/>
            </p:cNvSpPr>
            <p:nvPr/>
          </p:nvSpPr>
          <p:spPr bwMode="gray">
            <a:xfrm>
              <a:off x="706" y="1617"/>
              <a:ext cx="1087" cy="109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35" name="Oval 32"/>
            <p:cNvSpPr>
              <a:spLocks noChangeArrowheads="1"/>
            </p:cNvSpPr>
            <p:nvPr/>
          </p:nvSpPr>
          <p:spPr bwMode="gray">
            <a:xfrm>
              <a:off x="706" y="1620"/>
              <a:ext cx="1087" cy="109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36" name="Oval 33"/>
            <p:cNvSpPr>
              <a:spLocks noChangeArrowheads="1"/>
            </p:cNvSpPr>
            <p:nvPr/>
          </p:nvSpPr>
          <p:spPr bwMode="gray">
            <a:xfrm>
              <a:off x="760" y="1673"/>
              <a:ext cx="979" cy="983"/>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grpSp>
          <p:nvGrpSpPr>
            <p:cNvPr id="137" name="Group 34"/>
            <p:cNvGrpSpPr>
              <a:grpSpLocks/>
            </p:cNvGrpSpPr>
            <p:nvPr/>
          </p:nvGrpSpPr>
          <p:grpSpPr bwMode="auto">
            <a:xfrm>
              <a:off x="776" y="1687"/>
              <a:ext cx="947" cy="952"/>
              <a:chOff x="4166" y="1706"/>
              <a:chExt cx="1252" cy="1252"/>
            </a:xfrm>
          </p:grpSpPr>
          <p:sp>
            <p:nvSpPr>
              <p:cNvPr id="138" name="Oval 3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39" name="Oval 3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40" name="Oval 3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sp>
            <p:nvSpPr>
              <p:cNvPr id="141" name="Oval 3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zh-CN" altLang="en-US">
                  <a:ea typeface="宋体" panose="02010600030101010101" pitchFamily="2" charset="-122"/>
                </a:endParaRPr>
              </a:p>
            </p:txBody>
          </p:sp>
        </p:grpSp>
      </p:grpSp>
      <p:sp>
        <p:nvSpPr>
          <p:cNvPr id="129" name="Text Box 53"/>
          <p:cNvSpPr txBox="1">
            <a:spLocks noChangeArrowheads="1"/>
          </p:cNvSpPr>
          <p:nvPr/>
        </p:nvSpPr>
        <p:spPr bwMode="auto">
          <a:xfrm>
            <a:off x="1600200" y="5599113"/>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zh-CN" sz="2400" b="1" dirty="0">
                <a:latin typeface="Arial" panose="020B0604020202020204" pitchFamily="34" charset="0"/>
              </a:rPr>
              <a:t>5</a:t>
            </a:r>
            <a:endParaRPr lang="en-US" altLang="zh-CN" sz="2400" b="1" dirty="0">
              <a:latin typeface="Arial" panose="020B0604020202020204" pitchFamily="34" charset="0"/>
              <a:ea typeface="宋体" panose="02010600030101010101" pitchFamily="2" charset="-122"/>
            </a:endParaRPr>
          </a:p>
        </p:txBody>
      </p:sp>
      <p:sp>
        <p:nvSpPr>
          <p:cNvPr id="130" name="Rectangle 57"/>
          <p:cNvSpPr>
            <a:spLocks noChangeArrowheads="1"/>
          </p:cNvSpPr>
          <p:nvPr/>
        </p:nvSpPr>
        <p:spPr bwMode="auto">
          <a:xfrm>
            <a:off x="2139950" y="5578475"/>
            <a:ext cx="5245100" cy="49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120000"/>
              </a:lnSpc>
              <a:defRPr/>
            </a:pPr>
            <a:r>
              <a:rPr lang="en-US" altLang="zh-CN" sz="2400" dirty="0"/>
              <a:t>Conclusions</a:t>
            </a:r>
            <a:endParaRPr lang="en-US" altLang="zh-CN" sz="2400" dirty="0">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0510600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CN" dirty="0" smtClean="0"/>
              <a:t>1.Introduction</a:t>
            </a:r>
          </a:p>
        </p:txBody>
      </p:sp>
      <p:sp>
        <p:nvSpPr>
          <p:cNvPr id="6147" name="Rectangle 3"/>
          <p:cNvSpPr>
            <a:spLocks noGrp="1" noChangeArrowheads="1"/>
          </p:cNvSpPr>
          <p:nvPr>
            <p:ph type="body" idx="1"/>
          </p:nvPr>
        </p:nvSpPr>
        <p:spPr>
          <a:xfrm>
            <a:off x="457200" y="1524000"/>
            <a:ext cx="8229600" cy="4800600"/>
          </a:xfrm>
        </p:spPr>
        <p:txBody>
          <a:bodyPr/>
          <a:lstStyle/>
          <a:p>
            <a:pPr marL="457200" lvl="1" indent="-457200">
              <a:buClr>
                <a:schemeClr val="bg2"/>
              </a:buClr>
              <a:buSzPct val="75000"/>
              <a:buFont typeface="Wingdings" panose="05000000000000000000" pitchFamily="2" charset="2"/>
              <a:buChar char="n"/>
            </a:pPr>
            <a:r>
              <a:rPr lang="en-US" altLang="zh-CN" sz="3000" b="1" dirty="0">
                <a:latin typeface="Times New Roman" panose="02020603050405020304" pitchFamily="18" charset="0"/>
              </a:rPr>
              <a:t>Importance of Terraces</a:t>
            </a:r>
            <a:endParaRPr lang="zh-CN" altLang="zh-CN" sz="3000" b="1" dirty="0">
              <a:latin typeface="Times New Roman" panose="02020603050405020304" pitchFamily="18" charset="0"/>
            </a:endParaRPr>
          </a:p>
          <a:p>
            <a:pPr marL="457200" lvl="1" indent="0">
              <a:buNone/>
            </a:pPr>
            <a:r>
              <a:rPr lang="en-US" altLang="zh-CN" sz="1800" dirty="0">
                <a:solidFill>
                  <a:srgbClr val="FF0000"/>
                </a:solidFill>
                <a:latin typeface="Times New Roman" panose="02020603050405020304" pitchFamily="18" charset="0"/>
                <a:cs typeface="Times New Roman" panose="02020603050405020304" pitchFamily="18" charset="0"/>
              </a:rPr>
              <a:t>Effective measures  </a:t>
            </a:r>
            <a:r>
              <a:rPr lang="en-US" altLang="zh-CN" sz="1800" dirty="0" smtClean="0">
                <a:solidFill>
                  <a:srgbClr val="FF0000"/>
                </a:solidFill>
                <a:latin typeface="Times New Roman" panose="02020603050405020304" pitchFamily="18" charset="0"/>
                <a:cs typeface="Times New Roman" panose="02020603050405020304" pitchFamily="18" charset="0"/>
              </a:rPr>
              <a:t>/ Long history / Large area / Heavy </a:t>
            </a:r>
            <a:r>
              <a:rPr lang="en-US" altLang="zh-CN" sz="1800" dirty="0">
                <a:solidFill>
                  <a:srgbClr val="FF0000"/>
                </a:solidFill>
                <a:latin typeface="Times New Roman" panose="02020603050405020304" pitchFamily="18" charset="0"/>
                <a:cs typeface="Times New Roman" panose="02020603050405020304" pitchFamily="18" charset="0"/>
              </a:rPr>
              <a:t>i</a:t>
            </a:r>
            <a:r>
              <a:rPr lang="en-US" altLang="zh-CN" sz="1800" dirty="0" smtClean="0">
                <a:solidFill>
                  <a:srgbClr val="FF0000"/>
                </a:solidFill>
                <a:latin typeface="Times New Roman" panose="02020603050405020304" pitchFamily="18" charset="0"/>
                <a:cs typeface="Times New Roman" panose="02020603050405020304" pitchFamily="18" charset="0"/>
              </a:rPr>
              <a:t>nvestment</a:t>
            </a:r>
            <a:endParaRPr lang="zh-CN" altLang="zh-CN" sz="1800" dirty="0">
              <a:solidFill>
                <a:srgbClr val="FF0000"/>
              </a:solidFill>
              <a:latin typeface="Times New Roman" panose="02020603050405020304" pitchFamily="18" charset="0"/>
              <a:cs typeface="Times New Roman" panose="02020603050405020304" pitchFamily="18" charset="0"/>
            </a:endParaRPr>
          </a:p>
          <a:p>
            <a:pPr marL="342900" lvl="1" indent="-342900" eaLnBrk="1" hangingPunct="1">
              <a:buClr>
                <a:schemeClr val="bg2"/>
              </a:buClr>
              <a:buSzPct val="75000"/>
              <a:buFont typeface="Wingdings" panose="05000000000000000000" pitchFamily="2" charset="2"/>
              <a:buChar char="n"/>
            </a:pPr>
            <a:r>
              <a:rPr lang="en-US" altLang="zh-CN" sz="3000" b="1" dirty="0">
                <a:latin typeface="Times New Roman" panose="02020603050405020304" pitchFamily="18" charset="0"/>
              </a:rPr>
              <a:t>Application of </a:t>
            </a:r>
            <a:r>
              <a:rPr lang="en-US" altLang="zh-CN" sz="3000" b="1" dirty="0">
                <a:latin typeface="Times New Roman" panose="02020603050405020304" pitchFamily="18" charset="0"/>
                <a:hlinkClick r:id="rId3" action="ppaction://hlinkpres?slideindex=1&amp;slidetitle="/>
              </a:rPr>
              <a:t>Remote Sensing Technology </a:t>
            </a:r>
            <a:r>
              <a:rPr lang="en-US" altLang="zh-CN" sz="3000" b="1" dirty="0">
                <a:latin typeface="Times New Roman" panose="02020603050405020304" pitchFamily="18" charset="0"/>
              </a:rPr>
              <a:t>in </a:t>
            </a:r>
            <a:r>
              <a:rPr lang="en-US" altLang="zh-CN" sz="3000" b="1" dirty="0" smtClean="0">
                <a:latin typeface="Times New Roman" panose="02020603050405020304" pitchFamily="18" charset="0"/>
              </a:rPr>
              <a:t>Terraces</a:t>
            </a:r>
          </a:p>
          <a:p>
            <a:pPr marL="400050" lvl="2" indent="0" eaLnBrk="1" hangingPunct="1">
              <a:buSzPct val="75000"/>
              <a:buNone/>
            </a:pPr>
            <a:r>
              <a:rPr lang="en-US" altLang="zh-CN" sz="1800" dirty="0">
                <a:solidFill>
                  <a:srgbClr val="FF0000"/>
                </a:solidFill>
                <a:latin typeface="Times New Roman" panose="02020603050405020304" pitchFamily="18" charset="0"/>
              </a:rPr>
              <a:t>Lack of new technology</a:t>
            </a:r>
            <a:r>
              <a:rPr lang="en-US" altLang="zh-CN" sz="1800" dirty="0">
                <a:latin typeface="Times New Roman" panose="02020603050405020304" pitchFamily="18" charset="0"/>
              </a:rPr>
              <a:t>-computer</a:t>
            </a:r>
            <a:r>
              <a:rPr lang="en-US" altLang="zh-CN" sz="1800" dirty="0">
                <a:solidFill>
                  <a:srgbClr val="FF0000"/>
                </a:solidFill>
                <a:latin typeface="Times New Roman" panose="02020603050405020304" pitchFamily="18" charset="0"/>
              </a:rPr>
              <a:t> </a:t>
            </a:r>
            <a:r>
              <a:rPr lang="en-US" altLang="zh-CN" sz="1800" dirty="0">
                <a:latin typeface="Times New Roman" panose="02020603050405020304" pitchFamily="18" charset="0"/>
              </a:rPr>
              <a:t>automatic identification and extraction of terraces.</a:t>
            </a:r>
            <a:endParaRPr lang="zh-CN" altLang="zh-CN" sz="1800" dirty="0">
              <a:latin typeface="Times New Roman" panose="02020603050405020304" pitchFamily="18" charset="0"/>
            </a:endParaRPr>
          </a:p>
          <a:p>
            <a:pPr eaLnBrk="1" hangingPunct="1"/>
            <a:r>
              <a:rPr lang="en-US" altLang="zh-CN" dirty="0">
                <a:latin typeface="Times New Roman" panose="02020603050405020304" pitchFamily="18" charset="0"/>
              </a:rPr>
              <a:t>Issues to be </a:t>
            </a:r>
            <a:r>
              <a:rPr lang="en-US" altLang="zh-CN" dirty="0" smtClean="0">
                <a:latin typeface="Times New Roman" panose="02020603050405020304" pitchFamily="18" charset="0"/>
              </a:rPr>
              <a:t>studied</a:t>
            </a:r>
          </a:p>
          <a:p>
            <a:pPr lvl="1">
              <a:buFont typeface="Wingdings" panose="05000000000000000000" pitchFamily="2" charset="2"/>
              <a:buChar char="Ø"/>
            </a:pPr>
            <a:r>
              <a:rPr lang="en-US" altLang="zh-CN" sz="1800" dirty="0">
                <a:latin typeface="Times New Roman" panose="02020603050405020304" pitchFamily="18" charset="0"/>
              </a:rPr>
              <a:t>Urgent business needs </a:t>
            </a:r>
            <a:endParaRPr lang="zh-CN" altLang="zh-CN" sz="1800" dirty="0">
              <a:latin typeface="Times New Roman" panose="02020603050405020304" pitchFamily="18" charset="0"/>
            </a:endParaRPr>
          </a:p>
          <a:p>
            <a:pPr lvl="1">
              <a:buFont typeface="Wingdings" panose="05000000000000000000" pitchFamily="2" charset="2"/>
              <a:buChar char="Ø"/>
            </a:pPr>
            <a:r>
              <a:rPr lang="en-US" altLang="zh-CN" sz="1800" dirty="0">
                <a:latin typeface="Times New Roman" panose="02020603050405020304" pitchFamily="18" charset="0"/>
              </a:rPr>
              <a:t>Research </a:t>
            </a:r>
            <a:r>
              <a:rPr lang="en-US" altLang="zh-CN" sz="1800" dirty="0" smtClean="0">
                <a:latin typeface="Times New Roman" panose="02020603050405020304" pitchFamily="18" charset="0"/>
              </a:rPr>
              <a:t>area</a:t>
            </a:r>
            <a:r>
              <a:rPr lang="zh-CN" altLang="en-US" sz="1800" dirty="0" smtClean="0">
                <a:latin typeface="Times New Roman" panose="02020603050405020304" pitchFamily="18" charset="0"/>
              </a:rPr>
              <a:t>：</a:t>
            </a:r>
            <a:r>
              <a:rPr lang="en-US" altLang="zh-CN" sz="1800" dirty="0" err="1">
                <a:latin typeface="Times New Roman" panose="02020603050405020304" pitchFamily="18" charset="0"/>
              </a:rPr>
              <a:t>Hengshan</a:t>
            </a:r>
            <a:r>
              <a:rPr lang="en-US" altLang="zh-CN" sz="1800" dirty="0">
                <a:latin typeface="Times New Roman" panose="02020603050405020304" pitchFamily="18" charset="0"/>
              </a:rPr>
              <a:t> </a:t>
            </a:r>
            <a:r>
              <a:rPr lang="en-US" altLang="zh-CN" sz="1800" dirty="0" smtClean="0">
                <a:latin typeface="Times New Roman" panose="02020603050405020304" pitchFamily="18" charset="0"/>
              </a:rPr>
              <a:t>County 4000km</a:t>
            </a:r>
            <a:r>
              <a:rPr lang="en-US" altLang="zh-CN" sz="1800" baseline="30000" dirty="0" smtClean="0">
                <a:latin typeface="Times New Roman" panose="02020603050405020304" pitchFamily="18" charset="0"/>
              </a:rPr>
              <a:t>2</a:t>
            </a:r>
            <a:endParaRPr lang="zh-CN" altLang="zh-CN" sz="1800" dirty="0">
              <a:latin typeface="Times New Roman" panose="02020603050405020304" pitchFamily="18" charset="0"/>
            </a:endParaRPr>
          </a:p>
          <a:p>
            <a:pPr lvl="1">
              <a:buFont typeface="Wingdings" panose="05000000000000000000" pitchFamily="2" charset="2"/>
              <a:buChar char="Ø"/>
            </a:pPr>
            <a:r>
              <a:rPr lang="en-US" altLang="zh-CN" sz="1800" dirty="0" smtClean="0">
                <a:latin typeface="Times New Roman" panose="02020603050405020304" pitchFamily="18" charset="0"/>
              </a:rPr>
              <a:t>Data</a:t>
            </a:r>
            <a:r>
              <a:rPr lang="en-US" altLang="zh-CN" sz="1800" dirty="0">
                <a:latin typeface="Times New Roman" panose="02020603050405020304" pitchFamily="18" charset="0"/>
              </a:rPr>
              <a:t>: China GF-1 </a:t>
            </a:r>
            <a:r>
              <a:rPr lang="en-US" altLang="zh-CN" sz="1800" dirty="0" smtClean="0">
                <a:latin typeface="Times New Roman" panose="02020603050405020304" pitchFamily="18" charset="0"/>
                <a:hlinkClick r:id="rId4" action="ppaction://hlinkpres?slideindex=1&amp;slidetitle="/>
              </a:rPr>
              <a:t>satellite</a:t>
            </a:r>
            <a:endParaRPr lang="en-US" altLang="zh-CN" sz="3600" dirty="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标题 4"/>
          <p:cNvSpPr>
            <a:spLocks noGrp="1"/>
          </p:cNvSpPr>
          <p:nvPr>
            <p:ph type="title"/>
          </p:nvPr>
        </p:nvSpPr>
        <p:spPr>
          <a:xfrm>
            <a:off x="228600" y="381000"/>
            <a:ext cx="8763000" cy="1371600"/>
          </a:xfrm>
        </p:spPr>
        <p:txBody>
          <a:bodyPr/>
          <a:lstStyle/>
          <a:p>
            <a:r>
              <a:rPr lang="en-US" altLang="zh-CN" sz="2800" dirty="0" smtClean="0"/>
              <a:t>2.Terraces Interpretation Characteristics</a:t>
            </a:r>
            <a:br>
              <a:rPr lang="en-US" altLang="zh-CN" sz="2800" dirty="0" smtClean="0"/>
            </a:br>
            <a:endParaRPr lang="zh-CN" altLang="en-US" sz="2800" dirty="0" smtClean="0"/>
          </a:p>
        </p:txBody>
      </p:sp>
      <p:graphicFrame>
        <p:nvGraphicFramePr>
          <p:cNvPr id="3" name="表格 2"/>
          <p:cNvGraphicFramePr>
            <a:graphicFrameLocks noGrp="1"/>
          </p:cNvGraphicFramePr>
          <p:nvPr>
            <p:extLst>
              <p:ext uri="{D42A27DB-BD31-4B8C-83A1-F6EECF244321}">
                <p14:modId xmlns:p14="http://schemas.microsoft.com/office/powerpoint/2010/main" val="1140925433"/>
              </p:ext>
            </p:extLst>
          </p:nvPr>
        </p:nvGraphicFramePr>
        <p:xfrm>
          <a:off x="390181" y="1827132"/>
          <a:ext cx="8229599" cy="1259840"/>
        </p:xfrm>
        <a:graphic>
          <a:graphicData uri="http://schemas.openxmlformats.org/drawingml/2006/table">
            <a:tbl>
              <a:tblPr firstRow="1" firstCol="1" bandRow="1">
                <a:tableStyleId>{6E25E649-3F16-4E02-A733-19D2CDBF48F0}</a:tableStyleId>
              </a:tblPr>
              <a:tblGrid>
                <a:gridCol w="1141738"/>
                <a:gridCol w="1946943"/>
                <a:gridCol w="1969653"/>
                <a:gridCol w="1432850"/>
                <a:gridCol w="1738415"/>
              </a:tblGrid>
              <a:tr h="203200">
                <a:tc>
                  <a:txBody>
                    <a:bodyPr/>
                    <a:lstStyle/>
                    <a:p>
                      <a:pPr algn="ctr">
                        <a:spcAft>
                          <a:spcPts val="0"/>
                        </a:spcAft>
                      </a:pPr>
                      <a:r>
                        <a:rPr lang="en-US" sz="1600" kern="0" dirty="0">
                          <a:solidFill>
                            <a:schemeClr val="tx1"/>
                          </a:solidFill>
                          <a:effectLst/>
                        </a:rPr>
                        <a:t>type</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ctr">
                        <a:spcAft>
                          <a:spcPts val="0"/>
                        </a:spcAft>
                      </a:pPr>
                      <a:r>
                        <a:rPr lang="en-US" sz="1600" kern="0">
                          <a:solidFill>
                            <a:schemeClr val="tx1"/>
                          </a:solidFill>
                          <a:effectLst/>
                        </a:rPr>
                        <a:t>geometry</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ctr">
                        <a:spcAft>
                          <a:spcPts val="0"/>
                        </a:spcAft>
                      </a:pPr>
                      <a:r>
                        <a:rPr lang="en-US" sz="1600" kern="0" dirty="0">
                          <a:solidFill>
                            <a:schemeClr val="tx1"/>
                          </a:solidFill>
                          <a:effectLst/>
                        </a:rPr>
                        <a:t>spectrum</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ctr">
                        <a:spcAft>
                          <a:spcPts val="0"/>
                        </a:spcAft>
                      </a:pPr>
                      <a:r>
                        <a:rPr lang="en-US" sz="1600" kern="0">
                          <a:solidFill>
                            <a:schemeClr val="tx1"/>
                          </a:solidFill>
                          <a:effectLst/>
                        </a:rPr>
                        <a:t>texture</a:t>
                      </a:r>
                      <a:endParaRPr lang="zh-CN" sz="16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ctr">
                        <a:spcAft>
                          <a:spcPts val="0"/>
                        </a:spcAft>
                      </a:pPr>
                      <a:r>
                        <a:rPr lang="en-US" sz="1600" kern="0" dirty="0">
                          <a:solidFill>
                            <a:schemeClr val="tx1"/>
                          </a:solidFill>
                          <a:effectLst/>
                        </a:rPr>
                        <a:t>boundary</a:t>
                      </a:r>
                      <a:endParaRPr lang="zh-CN" sz="16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r>
              <a:tr h="609600">
                <a:tc>
                  <a:txBody>
                    <a:bodyPr/>
                    <a:lstStyle/>
                    <a:p>
                      <a:pPr algn="l">
                        <a:spcAft>
                          <a:spcPts val="0"/>
                        </a:spcAft>
                      </a:pPr>
                      <a:r>
                        <a:rPr lang="en-US" sz="1000" kern="0" dirty="0">
                          <a:solidFill>
                            <a:schemeClr val="tx1"/>
                          </a:solidFill>
                          <a:effectLst/>
                        </a:rPr>
                        <a:t>Typical terrace</a:t>
                      </a:r>
                      <a:endParaRPr lang="zh-CN" sz="1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l">
                        <a:spcAft>
                          <a:spcPts val="0"/>
                        </a:spcAft>
                      </a:pPr>
                      <a:r>
                        <a:rPr lang="en-US" sz="1000" kern="0" dirty="0">
                          <a:effectLst/>
                        </a:rPr>
                        <a:t>field: certain width</a:t>
                      </a:r>
                      <a:endParaRPr lang="zh-CN" sz="1000" kern="100" dirty="0">
                        <a:effectLst/>
                      </a:endParaRPr>
                    </a:p>
                    <a:p>
                      <a:pPr algn="l">
                        <a:spcAft>
                          <a:spcPts val="0"/>
                        </a:spcAft>
                      </a:pPr>
                      <a:r>
                        <a:rPr lang="en-US" sz="1000" kern="0" dirty="0">
                          <a:effectLst/>
                        </a:rPr>
                        <a:t>field ridge: narrow, line features- straight line, arc or closed curve</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l">
                        <a:spcAft>
                          <a:spcPts val="0"/>
                        </a:spcAft>
                      </a:pPr>
                      <a:r>
                        <a:rPr lang="en-US" sz="1000" kern="0" dirty="0">
                          <a:effectLst/>
                        </a:rPr>
                        <a:t>field: higher reflectivity</a:t>
                      </a:r>
                      <a:endParaRPr lang="zh-CN" sz="1000" kern="100" dirty="0">
                        <a:effectLst/>
                      </a:endParaRPr>
                    </a:p>
                    <a:p>
                      <a:pPr algn="l">
                        <a:spcAft>
                          <a:spcPts val="0"/>
                        </a:spcAft>
                      </a:pPr>
                      <a:r>
                        <a:rPr lang="en-US" sz="1000" kern="0" dirty="0">
                          <a:effectLst/>
                        </a:rPr>
                        <a:t>field ridge: low reflectivity with dark color</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l">
                        <a:spcAft>
                          <a:spcPts val="0"/>
                        </a:spcAft>
                      </a:pPr>
                      <a:r>
                        <a:rPr lang="en-US" sz="1000" kern="0" dirty="0">
                          <a:effectLst/>
                        </a:rPr>
                        <a:t>smooth</a:t>
                      </a:r>
                      <a:endParaRPr lang="zh-CN" sz="1000" kern="100" dirty="0">
                        <a:effectLst/>
                      </a:endParaRPr>
                    </a:p>
                    <a:p>
                      <a:pPr algn="l">
                        <a:spcAft>
                          <a:spcPts val="0"/>
                        </a:spcAft>
                      </a:pPr>
                      <a:r>
                        <a:rPr lang="en-US" sz="1000" kern="0" dirty="0">
                          <a:effectLst/>
                        </a:rPr>
                        <a:t>repeatedly and alternatively </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l">
                        <a:spcAft>
                          <a:spcPts val="0"/>
                        </a:spcAft>
                      </a:pPr>
                      <a:r>
                        <a:rPr lang="en-US" sz="1000" kern="0">
                          <a:effectLst/>
                        </a:rPr>
                        <a:t>Complicated</a:t>
                      </a:r>
                      <a:endParaRPr lang="zh-CN" sz="1000" kern="100">
                        <a:effectLst/>
                      </a:endParaRPr>
                    </a:p>
                    <a:p>
                      <a:pPr algn="l">
                        <a:spcAft>
                          <a:spcPts val="0"/>
                        </a:spcAft>
                      </a:pPr>
                      <a:r>
                        <a:rPr lang="en-US" sz="1000" kern="0">
                          <a:effectLst/>
                        </a:rPr>
                        <a:t>near ridge: clear</a:t>
                      </a:r>
                      <a:endParaRPr lang="zh-CN" sz="1000" kern="100">
                        <a:effectLst/>
                      </a:endParaRPr>
                    </a:p>
                    <a:p>
                      <a:pPr algn="l">
                        <a:spcAft>
                          <a:spcPts val="0"/>
                        </a:spcAft>
                      </a:pPr>
                      <a:r>
                        <a:rPr lang="en-US" sz="1000" kern="0">
                          <a:effectLst/>
                        </a:rPr>
                        <a:t>near hill foot: confused</a:t>
                      </a:r>
                      <a:endParaRPr lang="zh-CN" sz="1000" kern="100">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r>
              <a:tr h="406400">
                <a:tc>
                  <a:txBody>
                    <a:bodyPr/>
                    <a:lstStyle/>
                    <a:p>
                      <a:pPr algn="l">
                        <a:spcAft>
                          <a:spcPts val="0"/>
                        </a:spcAft>
                      </a:pPr>
                      <a:r>
                        <a:rPr lang="en-US" sz="1000" kern="0" dirty="0">
                          <a:solidFill>
                            <a:schemeClr val="tx1"/>
                          </a:solidFill>
                          <a:effectLst/>
                        </a:rPr>
                        <a:t>Atypical terrace</a:t>
                      </a:r>
                      <a:endParaRPr lang="zh-CN" sz="10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l">
                        <a:spcAft>
                          <a:spcPts val="0"/>
                        </a:spcAft>
                      </a:pPr>
                      <a:r>
                        <a:rPr lang="en-US" sz="1000" kern="0" dirty="0">
                          <a:effectLst/>
                        </a:rPr>
                        <a:t>field: narrow</a:t>
                      </a:r>
                      <a:endParaRPr lang="zh-CN" sz="1000" kern="100" dirty="0">
                        <a:effectLst/>
                      </a:endParaRPr>
                    </a:p>
                    <a:p>
                      <a:pPr algn="l">
                        <a:spcAft>
                          <a:spcPts val="0"/>
                        </a:spcAft>
                      </a:pPr>
                      <a:r>
                        <a:rPr lang="en-US" sz="1000" kern="0" dirty="0">
                          <a:effectLst/>
                        </a:rPr>
                        <a:t>field ridge: cannot be seen</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l">
                        <a:spcAft>
                          <a:spcPts val="0"/>
                        </a:spcAft>
                      </a:pPr>
                      <a:r>
                        <a:rPr lang="en-US" sz="1000" kern="0" dirty="0">
                          <a:effectLst/>
                        </a:rPr>
                        <a:t>field: higher reflectivity</a:t>
                      </a:r>
                      <a:endParaRPr lang="zh-CN" sz="1000" kern="100" dirty="0">
                        <a:effectLst/>
                      </a:endParaRPr>
                    </a:p>
                    <a:p>
                      <a:pPr algn="l">
                        <a:spcAft>
                          <a:spcPts val="0"/>
                        </a:spcAft>
                      </a:pPr>
                      <a:r>
                        <a:rPr lang="en-US" sz="1000" kern="0" dirty="0">
                          <a:effectLst/>
                        </a:rPr>
                        <a:t>field ridge: cannot be seen</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l">
                        <a:spcAft>
                          <a:spcPts val="0"/>
                        </a:spcAft>
                      </a:pPr>
                      <a:r>
                        <a:rPr lang="en-US" sz="1000" kern="0" dirty="0">
                          <a:effectLst/>
                        </a:rPr>
                        <a:t>fuzzy</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c>
                  <a:txBody>
                    <a:bodyPr/>
                    <a:lstStyle/>
                    <a:p>
                      <a:pPr algn="l">
                        <a:spcAft>
                          <a:spcPts val="0"/>
                        </a:spcAft>
                      </a:pPr>
                      <a:r>
                        <a:rPr lang="en-US" sz="1000" kern="0" dirty="0">
                          <a:effectLst/>
                        </a:rPr>
                        <a:t>Same as Typical terrace</a:t>
                      </a:r>
                      <a:endParaRPr lang="zh-CN" sz="1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790" marR="66790" marT="0" marB="0" anchor="ctr"/>
                </a:tc>
              </a:tr>
            </a:tbl>
          </a:graphicData>
        </a:graphic>
      </p:graphicFrame>
      <p:pic>
        <p:nvPicPr>
          <p:cNvPr id="3082"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r="7211"/>
          <a:stretch>
            <a:fillRect/>
          </a:stretch>
        </p:blipFill>
        <p:spPr bwMode="auto">
          <a:xfrm>
            <a:off x="381000" y="3201318"/>
            <a:ext cx="180022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图片 2"/>
          <p:cNvPicPr>
            <a:picLocks noChangeAspect="1" noChangeArrowheads="1"/>
          </p:cNvPicPr>
          <p:nvPr/>
        </p:nvPicPr>
        <p:blipFill>
          <a:blip r:embed="rId4">
            <a:extLst>
              <a:ext uri="{28A0092B-C50C-407E-A947-70E740481C1C}">
                <a14:useLocalDpi xmlns:a14="http://schemas.microsoft.com/office/drawing/2010/main" val="0"/>
              </a:ext>
            </a:extLst>
          </a:blip>
          <a:srcRect l="-2" r="2856"/>
          <a:stretch>
            <a:fillRect/>
          </a:stretch>
        </p:blipFill>
        <p:spPr bwMode="auto">
          <a:xfrm>
            <a:off x="2247900" y="3200400"/>
            <a:ext cx="124777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793" y="3200400"/>
            <a:ext cx="1895475" cy="12573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1063625" y="2628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9" name="图片 2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4458" y="5269230"/>
            <a:ext cx="1104900" cy="1436370"/>
          </a:xfrm>
          <a:prstGeom prst="rect">
            <a:avLst/>
          </a:prstGeom>
          <a:noFill/>
          <a:ln>
            <a:noFill/>
          </a:ln>
        </p:spPr>
      </p:pic>
      <p:pic>
        <p:nvPicPr>
          <p:cNvPr id="30" name="图片 29"/>
          <p:cNvPicPr/>
          <p:nvPr/>
        </p:nvPicPr>
        <p:blipFill>
          <a:blip r:embed="rId7" cstate="print">
            <a:extLst>
              <a:ext uri="{28A0092B-C50C-407E-A947-70E740481C1C}">
                <a14:useLocalDpi xmlns:a14="http://schemas.microsoft.com/office/drawing/2010/main" val="0"/>
              </a:ext>
            </a:extLst>
          </a:blip>
          <a:srcRect l="3166"/>
          <a:stretch>
            <a:fillRect/>
          </a:stretch>
        </p:blipFill>
        <p:spPr bwMode="auto">
          <a:xfrm>
            <a:off x="7324725" y="5269230"/>
            <a:ext cx="1514475" cy="1436370"/>
          </a:xfrm>
          <a:prstGeom prst="rect">
            <a:avLst/>
          </a:prstGeom>
          <a:noFill/>
          <a:ln>
            <a:noFill/>
          </a:ln>
        </p:spPr>
      </p:pic>
      <p:pic>
        <p:nvPicPr>
          <p:cNvPr id="31" name="图片 3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8605" y="5269230"/>
            <a:ext cx="1941195" cy="1436370"/>
          </a:xfrm>
          <a:prstGeom prst="rect">
            <a:avLst/>
          </a:prstGeom>
          <a:noFill/>
          <a:ln>
            <a:noFill/>
          </a:ln>
        </p:spPr>
      </p:pic>
      <p:graphicFrame>
        <p:nvGraphicFramePr>
          <p:cNvPr id="20" name="图示 19"/>
          <p:cNvGraphicFramePr/>
          <p:nvPr>
            <p:extLst>
              <p:ext uri="{D42A27DB-BD31-4B8C-83A1-F6EECF244321}">
                <p14:modId xmlns:p14="http://schemas.microsoft.com/office/powerpoint/2010/main" val="3626477411"/>
              </p:ext>
            </p:extLst>
          </p:nvPr>
        </p:nvGraphicFramePr>
        <p:xfrm>
          <a:off x="2057400" y="4495800"/>
          <a:ext cx="7239000" cy="8115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2" name="矩形 21"/>
          <p:cNvSpPr/>
          <p:nvPr/>
        </p:nvSpPr>
        <p:spPr>
          <a:xfrm>
            <a:off x="609600" y="1337280"/>
            <a:ext cx="7266542" cy="400110"/>
          </a:xfrm>
          <a:prstGeom prst="rect">
            <a:avLst/>
          </a:prstGeom>
        </p:spPr>
        <p:txBody>
          <a:bodyPr wrap="square">
            <a:spAutoFit/>
          </a:bodyPr>
          <a:lstStyle/>
          <a:p>
            <a:pPr marL="228600" indent="266700" algn="ctr">
              <a:spcAft>
                <a:spcPts val="0"/>
              </a:spcAft>
            </a:pPr>
            <a:r>
              <a:rPr lang="en-US" altLang="zh-CN" kern="100" dirty="0">
                <a:latin typeface="Times New Roman" panose="02020603050405020304" pitchFamily="18" charset="0"/>
                <a:cs typeface="Times New Roman" panose="02020603050405020304" pitchFamily="18" charset="0"/>
              </a:rPr>
              <a:t>Table 2 Terraces Interpretation Characteristics on GF-1 Satellite</a:t>
            </a:r>
            <a:endParaRPr lang="zh-CN" altLang="zh-CN" sz="2000" kern="100" dirty="0">
              <a:latin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4"/>
          <p:cNvSpPr>
            <a:spLocks noGrp="1"/>
          </p:cNvSpPr>
          <p:nvPr>
            <p:ph type="title"/>
          </p:nvPr>
        </p:nvSpPr>
        <p:spPr>
          <a:xfrm>
            <a:off x="228600" y="381000"/>
            <a:ext cx="8763000" cy="1371600"/>
          </a:xfrm>
        </p:spPr>
        <p:txBody>
          <a:bodyPr/>
          <a:lstStyle/>
          <a:p>
            <a:r>
              <a:rPr lang="en-US" altLang="zh-CN" sz="2800" dirty="0" smtClean="0"/>
              <a:t>3.Automatic </a:t>
            </a:r>
            <a:r>
              <a:rPr lang="en-US" altLang="zh-CN" sz="2800" dirty="0"/>
              <a:t>Identification and Extraction </a:t>
            </a:r>
            <a:r>
              <a:rPr lang="en-US" altLang="zh-CN" sz="2800" dirty="0" smtClean="0"/>
              <a:t>Method of </a:t>
            </a:r>
            <a:r>
              <a:rPr lang="en-US" altLang="zh-CN" sz="2800" dirty="0"/>
              <a:t>Terraces based on High Resolution Satellite</a:t>
            </a:r>
            <a:r>
              <a:rPr lang="en-US" altLang="zh-CN" sz="3600" dirty="0"/>
              <a:t/>
            </a:r>
            <a:br>
              <a:rPr lang="en-US" altLang="zh-CN" sz="3600" dirty="0"/>
            </a:br>
            <a:endParaRPr lang="zh-CN" altLang="en-US" sz="3600" dirty="0" smtClean="0"/>
          </a:p>
        </p:txBody>
      </p:sp>
      <p:graphicFrame>
        <p:nvGraphicFramePr>
          <p:cNvPr id="9" name="内容占位符 8"/>
          <p:cNvGraphicFramePr>
            <a:graphicFrameLocks noGrp="1"/>
          </p:cNvGraphicFramePr>
          <p:nvPr>
            <p:ph sz="half" idx="1"/>
            <p:extLst>
              <p:ext uri="{D42A27DB-BD31-4B8C-83A1-F6EECF244321}">
                <p14:modId xmlns:p14="http://schemas.microsoft.com/office/powerpoint/2010/main" val="688968556"/>
              </p:ext>
            </p:extLst>
          </p:nvPr>
        </p:nvGraphicFramePr>
        <p:xfrm>
          <a:off x="457200" y="1905000"/>
          <a:ext cx="8305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39827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4"/>
          <p:cNvSpPr>
            <a:spLocks noGrp="1"/>
          </p:cNvSpPr>
          <p:nvPr>
            <p:ph type="title"/>
          </p:nvPr>
        </p:nvSpPr>
        <p:spPr>
          <a:xfrm>
            <a:off x="228600" y="381000"/>
            <a:ext cx="8763000" cy="1371600"/>
          </a:xfrm>
        </p:spPr>
        <p:txBody>
          <a:bodyPr/>
          <a:lstStyle/>
          <a:p>
            <a:r>
              <a:rPr lang="en-US" altLang="zh-CN" sz="2800" dirty="0" smtClean="0"/>
              <a:t>3.Automatic </a:t>
            </a:r>
            <a:r>
              <a:rPr lang="en-US" altLang="zh-CN" sz="2800" dirty="0"/>
              <a:t>Identification and Extraction </a:t>
            </a:r>
            <a:r>
              <a:rPr lang="en-US" altLang="zh-CN" sz="2800" dirty="0" smtClean="0"/>
              <a:t>Method of </a:t>
            </a:r>
            <a:r>
              <a:rPr lang="en-US" altLang="zh-CN" sz="2800" dirty="0"/>
              <a:t>Terraces based on High Resolution Satellite</a:t>
            </a:r>
            <a:r>
              <a:rPr lang="en-US" altLang="zh-CN" sz="3600" dirty="0"/>
              <a:t/>
            </a:r>
            <a:br>
              <a:rPr lang="en-US" altLang="zh-CN" sz="3600" dirty="0"/>
            </a:br>
            <a:endParaRPr lang="zh-CN" altLang="en-US" sz="3600" dirty="0" smtClean="0"/>
          </a:p>
        </p:txBody>
      </p:sp>
      <p:sp>
        <p:nvSpPr>
          <p:cNvPr id="2" name="内容占位符 1"/>
          <p:cNvSpPr>
            <a:spLocks noGrp="1"/>
          </p:cNvSpPr>
          <p:nvPr>
            <p:ph sz="half" idx="1"/>
          </p:nvPr>
        </p:nvSpPr>
        <p:spPr>
          <a:xfrm>
            <a:off x="495300" y="1371600"/>
            <a:ext cx="8229600" cy="533400"/>
          </a:xfrm>
        </p:spPr>
        <p:txBody>
          <a:bodyPr/>
          <a:lstStyle/>
          <a:p>
            <a:pPr lvl="0"/>
            <a:r>
              <a:rPr lang="en-US" altLang="zh-CN" sz="2000" dirty="0"/>
              <a:t>3.1Edge Characteristics Statistics Algorithm</a:t>
            </a:r>
            <a:endParaRPr lang="zh-CN" altLang="zh-CN" sz="2000" dirty="0"/>
          </a:p>
          <a:p>
            <a:endParaRPr lang="zh-CN" altLang="en-US" sz="2000" dirty="0"/>
          </a:p>
        </p:txBody>
      </p:sp>
      <p:sp>
        <p:nvSpPr>
          <p:cNvPr id="5" name="矩形 4"/>
          <p:cNvSpPr/>
          <p:nvPr/>
        </p:nvSpPr>
        <p:spPr>
          <a:xfrm>
            <a:off x="1796332" y="6474023"/>
            <a:ext cx="5976068" cy="307777"/>
          </a:xfrm>
          <a:prstGeom prst="rect">
            <a:avLst/>
          </a:prstGeom>
        </p:spPr>
        <p:txBody>
          <a:bodyPr wrap="square">
            <a:spAutoFit/>
          </a:bodyPr>
          <a:lstStyle/>
          <a:p>
            <a:r>
              <a:rPr lang="en-US" altLang="zh-CN" sz="1400" b="1" dirty="0">
                <a:latin typeface="Times New Roman" panose="02020603050405020304" pitchFamily="18" charset="0"/>
              </a:rPr>
              <a:t>Technical Route of Edge Characteristics Statistics for Terrace Identification</a:t>
            </a:r>
            <a:endParaRPr lang="zh-CN" altLang="en-US" sz="1400" b="1" dirty="0"/>
          </a:p>
        </p:txBody>
      </p:sp>
      <p:pic>
        <p:nvPicPr>
          <p:cNvPr id="8" name="图片 7"/>
          <p:cNvPicPr>
            <a:picLocks noChangeAspect="1"/>
          </p:cNvPicPr>
          <p:nvPr/>
        </p:nvPicPr>
        <p:blipFill>
          <a:blip r:embed="rId3"/>
          <a:stretch>
            <a:fillRect/>
          </a:stretch>
        </p:blipFill>
        <p:spPr>
          <a:xfrm>
            <a:off x="1524000" y="1752600"/>
            <a:ext cx="6400800" cy="4578746"/>
          </a:xfrm>
          <a:prstGeom prst="rect">
            <a:avLst/>
          </a:prstGeom>
        </p:spPr>
      </p:pic>
    </p:spTree>
    <p:extLst>
      <p:ext uri="{BB962C8B-B14F-4D97-AF65-F5344CB8AC3E}">
        <p14:creationId xmlns:p14="http://schemas.microsoft.com/office/powerpoint/2010/main" val="16985246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4"/>
          <p:cNvSpPr>
            <a:spLocks noGrp="1"/>
          </p:cNvSpPr>
          <p:nvPr>
            <p:ph type="title"/>
          </p:nvPr>
        </p:nvSpPr>
        <p:spPr>
          <a:xfrm>
            <a:off x="228600" y="381000"/>
            <a:ext cx="8763000" cy="1371600"/>
          </a:xfrm>
        </p:spPr>
        <p:txBody>
          <a:bodyPr/>
          <a:lstStyle/>
          <a:p>
            <a:r>
              <a:rPr lang="en-US" altLang="zh-CN" sz="2800" dirty="0" smtClean="0"/>
              <a:t>3.Automatic </a:t>
            </a:r>
            <a:r>
              <a:rPr lang="en-US" altLang="zh-CN" sz="2800" dirty="0"/>
              <a:t>Identification and Extraction </a:t>
            </a:r>
            <a:r>
              <a:rPr lang="en-US" altLang="zh-CN" sz="2800" dirty="0" smtClean="0"/>
              <a:t>Method of </a:t>
            </a:r>
            <a:r>
              <a:rPr lang="en-US" altLang="zh-CN" sz="2800" dirty="0"/>
              <a:t>Terraces based on High Resolution Satellite</a:t>
            </a:r>
            <a:r>
              <a:rPr lang="en-US" altLang="zh-CN" sz="3600" dirty="0"/>
              <a:t/>
            </a:r>
            <a:br>
              <a:rPr lang="en-US" altLang="zh-CN" sz="3600" dirty="0"/>
            </a:br>
            <a:endParaRPr lang="zh-CN" altLang="en-US" sz="3600" dirty="0" smtClean="0"/>
          </a:p>
        </p:txBody>
      </p:sp>
      <p:sp>
        <p:nvSpPr>
          <p:cNvPr id="2" name="内容占位符 1"/>
          <p:cNvSpPr>
            <a:spLocks noGrp="1"/>
          </p:cNvSpPr>
          <p:nvPr>
            <p:ph sz="half" idx="1"/>
          </p:nvPr>
        </p:nvSpPr>
        <p:spPr>
          <a:xfrm>
            <a:off x="495300" y="1371600"/>
            <a:ext cx="8229600" cy="533400"/>
          </a:xfrm>
        </p:spPr>
        <p:txBody>
          <a:bodyPr/>
          <a:lstStyle/>
          <a:p>
            <a:pPr lvl="0"/>
            <a:r>
              <a:rPr lang="en-US" altLang="zh-CN" sz="2000" dirty="0"/>
              <a:t>3.1Edge Characteristics Statistics Algorithm</a:t>
            </a:r>
            <a:endParaRPr lang="zh-CN" altLang="zh-CN" sz="2000" dirty="0"/>
          </a:p>
          <a:p>
            <a:endParaRPr lang="zh-CN" altLang="en-US" sz="2000" dirty="0"/>
          </a:p>
        </p:txBody>
      </p:sp>
      <p:sp>
        <p:nvSpPr>
          <p:cNvPr id="3" name="圆角矩形 2"/>
          <p:cNvSpPr/>
          <p:nvPr/>
        </p:nvSpPr>
        <p:spPr>
          <a:xfrm>
            <a:off x="495300" y="2133600"/>
            <a:ext cx="1943100" cy="1066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a:solidFill>
                  <a:schemeClr val="tx1"/>
                </a:solidFill>
              </a:rPr>
              <a:t>Image Edge Detection</a:t>
            </a:r>
            <a:endParaRPr lang="zh-CN" altLang="zh-CN">
              <a:solidFill>
                <a:schemeClr val="tx1"/>
              </a:solidFill>
            </a:endParaRPr>
          </a:p>
        </p:txBody>
      </p:sp>
      <p:grpSp>
        <p:nvGrpSpPr>
          <p:cNvPr id="12" name="组合 11"/>
          <p:cNvGrpSpPr/>
          <p:nvPr/>
        </p:nvGrpSpPr>
        <p:grpSpPr>
          <a:xfrm>
            <a:off x="2977423" y="2095500"/>
            <a:ext cx="1647825" cy="1295400"/>
            <a:chOff x="2739528" y="2095500"/>
            <a:chExt cx="1647825" cy="1295400"/>
          </a:xfrm>
        </p:grpSpPr>
        <p:pic>
          <p:nvPicPr>
            <p:cNvPr id="3075"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528" y="2095500"/>
              <a:ext cx="1647825" cy="1295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矩形 6"/>
            <p:cNvSpPr/>
            <p:nvPr/>
          </p:nvSpPr>
          <p:spPr>
            <a:xfrm>
              <a:off x="2895600" y="3175456"/>
              <a:ext cx="1393330" cy="215444"/>
            </a:xfrm>
            <a:prstGeom prst="rect">
              <a:avLst/>
            </a:prstGeom>
          </p:spPr>
          <p:txBody>
            <a:bodyPr wrap="none">
              <a:spAutoFit/>
            </a:bodyPr>
            <a:lstStyle/>
            <a:p>
              <a:r>
                <a:rPr lang="en-US" altLang="zh-CN" sz="800" kern="0" dirty="0">
                  <a:solidFill>
                    <a:srgbClr val="FF0000"/>
                  </a:solidFill>
                </a:rPr>
                <a:t>GF-1 2m/8m Fused Image</a:t>
              </a:r>
              <a:endParaRPr lang="zh-CN" altLang="en-US" dirty="0">
                <a:solidFill>
                  <a:srgbClr val="FF0000"/>
                </a:solidFill>
              </a:endParaRPr>
            </a:p>
          </p:txBody>
        </p:sp>
      </p:grpSp>
      <p:grpSp>
        <p:nvGrpSpPr>
          <p:cNvPr id="13" name="组合 12"/>
          <p:cNvGrpSpPr/>
          <p:nvPr/>
        </p:nvGrpSpPr>
        <p:grpSpPr>
          <a:xfrm>
            <a:off x="4846159" y="2095500"/>
            <a:ext cx="1647825" cy="1295400"/>
            <a:chOff x="4608264" y="2095500"/>
            <a:chExt cx="1647825" cy="1295400"/>
          </a:xfrm>
        </p:grpSpPr>
        <p:pic>
          <p:nvPicPr>
            <p:cNvPr id="3074"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264" y="2095500"/>
              <a:ext cx="1647825" cy="1295400"/>
            </a:xfrm>
            <a:prstGeom prst="rect">
              <a:avLst/>
            </a:prstGeom>
            <a:solidFill>
              <a:schemeClr val="accent2"/>
            </a:solidFill>
            <a:ln>
              <a:solidFill>
                <a:schemeClr val="accent1"/>
              </a:solidFill>
            </a:ln>
          </p:spPr>
        </p:pic>
        <p:sp>
          <p:nvSpPr>
            <p:cNvPr id="8" name="矩形 7"/>
            <p:cNvSpPr/>
            <p:nvPr/>
          </p:nvSpPr>
          <p:spPr>
            <a:xfrm>
              <a:off x="4648200" y="3156484"/>
              <a:ext cx="1539203" cy="215444"/>
            </a:xfrm>
            <a:prstGeom prst="rect">
              <a:avLst/>
            </a:prstGeom>
          </p:spPr>
          <p:txBody>
            <a:bodyPr wrap="none">
              <a:spAutoFit/>
            </a:bodyPr>
            <a:lstStyle/>
            <a:p>
              <a:pPr algn="ctr">
                <a:spcAft>
                  <a:spcPts val="0"/>
                </a:spcAft>
              </a:pPr>
              <a:r>
                <a:rPr lang="en-US" altLang="zh-CN" sz="800" kern="0" dirty="0">
                  <a:solidFill>
                    <a:srgbClr val="FF0000"/>
                  </a:solidFill>
                </a:rPr>
                <a:t>Canny Edge Detection Result</a:t>
              </a:r>
              <a:endParaRPr lang="zh-CN" altLang="zh-CN" sz="2800" kern="100" dirty="0">
                <a:solidFill>
                  <a:srgbClr val="FF0000"/>
                </a:solidFill>
                <a:latin typeface="Calibri" panose="020F0502020204030204" pitchFamily="34" charset="0"/>
                <a:cs typeface="Times New Roman" panose="02020603050405020304" pitchFamily="18" charset="0"/>
              </a:endParaRPr>
            </a:p>
          </p:txBody>
        </p:sp>
      </p:grpSp>
      <p:grpSp>
        <p:nvGrpSpPr>
          <p:cNvPr id="16" name="组合 15"/>
          <p:cNvGrpSpPr/>
          <p:nvPr/>
        </p:nvGrpSpPr>
        <p:grpSpPr>
          <a:xfrm>
            <a:off x="6734175" y="2095500"/>
            <a:ext cx="1647825" cy="1295400"/>
            <a:chOff x="6496280" y="2095500"/>
            <a:chExt cx="1647825" cy="1295400"/>
          </a:xfrm>
        </p:grpSpPr>
        <p:pic>
          <p:nvPicPr>
            <p:cNvPr id="3073" name="图片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280" y="2095500"/>
              <a:ext cx="1647825" cy="1295400"/>
            </a:xfrm>
            <a:prstGeom prst="rect">
              <a:avLst/>
            </a:prstGeom>
            <a:solidFill>
              <a:schemeClr val="accent2"/>
            </a:solidFill>
            <a:ln>
              <a:solidFill>
                <a:schemeClr val="accent1"/>
              </a:solidFill>
            </a:ln>
          </p:spPr>
        </p:pic>
        <p:sp>
          <p:nvSpPr>
            <p:cNvPr id="9" name="矩形 8"/>
            <p:cNvSpPr/>
            <p:nvPr/>
          </p:nvSpPr>
          <p:spPr>
            <a:xfrm>
              <a:off x="6919280" y="3156484"/>
              <a:ext cx="801822" cy="215444"/>
            </a:xfrm>
            <a:prstGeom prst="rect">
              <a:avLst/>
            </a:prstGeom>
          </p:spPr>
          <p:txBody>
            <a:bodyPr wrap="none">
              <a:spAutoFit/>
            </a:bodyPr>
            <a:lstStyle/>
            <a:p>
              <a:pPr algn="ctr">
                <a:spcAft>
                  <a:spcPts val="0"/>
                </a:spcAft>
              </a:pPr>
              <a:r>
                <a:rPr lang="en-US" altLang="zh-CN" sz="800" kern="0" dirty="0">
                  <a:solidFill>
                    <a:srgbClr val="FF0000"/>
                  </a:solidFill>
                </a:rPr>
                <a:t>Frame </a:t>
              </a:r>
              <a:r>
                <a:rPr lang="en-US" altLang="zh-CN" sz="800" kern="0" dirty="0" smtClean="0">
                  <a:solidFill>
                    <a:srgbClr val="FF0000"/>
                  </a:solidFill>
                </a:rPr>
                <a:t>Result</a:t>
              </a:r>
              <a:endParaRPr lang="zh-CN" altLang="zh-CN" sz="2800" kern="100" dirty="0">
                <a:solidFill>
                  <a:srgbClr val="FF0000"/>
                </a:solidFill>
                <a:latin typeface="Calibri" panose="020F0502020204030204" pitchFamily="34" charset="0"/>
                <a:cs typeface="Times New Roman" panose="02020603050405020304" pitchFamily="18" charset="0"/>
              </a:endParaRPr>
            </a:p>
          </p:txBody>
        </p:sp>
      </p:grpSp>
      <p:pic>
        <p:nvPicPr>
          <p:cNvPr id="15" name="图片 14"/>
          <p:cNvPicPr/>
          <p:nvPr/>
        </p:nvPicPr>
        <p:blipFill rotWithShape="1">
          <a:blip r:embed="rId6"/>
          <a:srcRect b="9302"/>
          <a:stretch/>
        </p:blipFill>
        <p:spPr bwMode="auto">
          <a:xfrm>
            <a:off x="3126954" y="3606188"/>
            <a:ext cx="5331246" cy="3023212"/>
          </a:xfrm>
          <a:prstGeom prst="rect">
            <a:avLst/>
          </a:prstGeom>
          <a:ln>
            <a:noFill/>
          </a:ln>
          <a:extLst>
            <a:ext uri="{53640926-AAD7-44D8-BBD7-CCE9431645EC}">
              <a14:shadowObscured xmlns:a14="http://schemas.microsoft.com/office/drawing/2010/main"/>
            </a:ext>
          </a:extLst>
        </p:spPr>
      </p:pic>
      <p:graphicFrame>
        <p:nvGraphicFramePr>
          <p:cNvPr id="11" name="图示 10"/>
          <p:cNvGraphicFramePr/>
          <p:nvPr>
            <p:extLst>
              <p:ext uri="{D42A27DB-BD31-4B8C-83A1-F6EECF244321}">
                <p14:modId xmlns:p14="http://schemas.microsoft.com/office/powerpoint/2010/main" val="3465773940"/>
              </p:ext>
            </p:extLst>
          </p:nvPr>
        </p:nvGraphicFramePr>
        <p:xfrm>
          <a:off x="-1219200" y="3733800"/>
          <a:ext cx="5486400"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508606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4"/>
          <p:cNvSpPr>
            <a:spLocks noGrp="1"/>
          </p:cNvSpPr>
          <p:nvPr>
            <p:ph type="title"/>
          </p:nvPr>
        </p:nvSpPr>
        <p:spPr>
          <a:xfrm>
            <a:off x="228600" y="381000"/>
            <a:ext cx="8763000" cy="1371600"/>
          </a:xfrm>
        </p:spPr>
        <p:txBody>
          <a:bodyPr/>
          <a:lstStyle/>
          <a:p>
            <a:r>
              <a:rPr lang="en-US" altLang="zh-CN" sz="2800" dirty="0" smtClean="0"/>
              <a:t>3.Automatic </a:t>
            </a:r>
            <a:r>
              <a:rPr lang="en-US" altLang="zh-CN" sz="2800" dirty="0"/>
              <a:t>Identification and Extraction </a:t>
            </a:r>
            <a:r>
              <a:rPr lang="en-US" altLang="zh-CN" sz="2800" dirty="0" smtClean="0"/>
              <a:t>Method of </a:t>
            </a:r>
            <a:r>
              <a:rPr lang="en-US" altLang="zh-CN" sz="2800" dirty="0"/>
              <a:t>Terraces based on High Resolution Satellite</a:t>
            </a:r>
            <a:r>
              <a:rPr lang="en-US" altLang="zh-CN" sz="3600" dirty="0"/>
              <a:t/>
            </a:r>
            <a:br>
              <a:rPr lang="en-US" altLang="zh-CN" sz="3600" dirty="0"/>
            </a:br>
            <a:endParaRPr lang="zh-CN" altLang="en-US" sz="3600" dirty="0" smtClean="0"/>
          </a:p>
        </p:txBody>
      </p:sp>
      <p:sp>
        <p:nvSpPr>
          <p:cNvPr id="2" name="内容占位符 1"/>
          <p:cNvSpPr>
            <a:spLocks noGrp="1"/>
          </p:cNvSpPr>
          <p:nvPr>
            <p:ph sz="half" idx="1"/>
          </p:nvPr>
        </p:nvSpPr>
        <p:spPr>
          <a:xfrm>
            <a:off x="495300" y="1371600"/>
            <a:ext cx="8229600" cy="533400"/>
          </a:xfrm>
        </p:spPr>
        <p:txBody>
          <a:bodyPr/>
          <a:lstStyle/>
          <a:p>
            <a:pPr lvl="0"/>
            <a:r>
              <a:rPr lang="en-US" altLang="zh-CN" sz="2000" dirty="0"/>
              <a:t>3.1Edge Characteristics Statistics Algorithm</a:t>
            </a:r>
            <a:endParaRPr lang="zh-CN" altLang="zh-CN" sz="2000" dirty="0"/>
          </a:p>
          <a:p>
            <a:endParaRPr lang="zh-CN" altLang="en-US" sz="2000" dirty="0"/>
          </a:p>
        </p:txBody>
      </p:sp>
      <p:sp>
        <p:nvSpPr>
          <p:cNvPr id="17" name="圆角矩形 16"/>
          <p:cNvSpPr/>
          <p:nvPr/>
        </p:nvSpPr>
        <p:spPr>
          <a:xfrm>
            <a:off x="495300" y="2133600"/>
            <a:ext cx="5067300" cy="76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smtClean="0">
                <a:solidFill>
                  <a:schemeClr val="tx1"/>
                </a:solidFill>
              </a:rPr>
              <a:t>Terrace </a:t>
            </a:r>
            <a:r>
              <a:rPr lang="en-US" altLang="zh-CN" dirty="0">
                <a:solidFill>
                  <a:schemeClr val="tx1"/>
                </a:solidFill>
              </a:rPr>
              <a:t>Identification and Shape </a:t>
            </a:r>
            <a:r>
              <a:rPr lang="en-US" altLang="zh-CN" dirty="0" smtClean="0">
                <a:solidFill>
                  <a:schemeClr val="tx1"/>
                </a:solidFill>
              </a:rPr>
              <a:t>Optimization</a:t>
            </a:r>
            <a:endParaRPr lang="zh-CN" altLang="zh-CN" dirty="0">
              <a:solidFill>
                <a:schemeClr val="tx1"/>
              </a:solidFill>
            </a:endParaRPr>
          </a:p>
        </p:txBody>
      </p:sp>
      <p:grpSp>
        <p:nvGrpSpPr>
          <p:cNvPr id="20" name="画布 19"/>
          <p:cNvGrpSpPr/>
          <p:nvPr/>
        </p:nvGrpSpPr>
        <p:grpSpPr>
          <a:xfrm>
            <a:off x="381000" y="3160005"/>
            <a:ext cx="5943600" cy="3161000"/>
            <a:chOff x="0" y="0"/>
            <a:chExt cx="3733800" cy="2149690"/>
          </a:xfrm>
        </p:grpSpPr>
        <p:sp>
          <p:nvSpPr>
            <p:cNvPr id="21" name="矩形 20"/>
            <p:cNvSpPr/>
            <p:nvPr/>
          </p:nvSpPr>
          <p:spPr>
            <a:xfrm>
              <a:off x="0" y="0"/>
              <a:ext cx="3733800" cy="2047875"/>
            </a:xfrm>
            <a:prstGeom prst="rect">
              <a:avLst/>
            </a:prstGeom>
            <a:noFill/>
          </p:spPr>
          <p:txBody>
            <a:bodyPr/>
            <a:lstStyle/>
            <a:p>
              <a:endParaRPr lang="zh-CN" altLang="en-US"/>
            </a:p>
          </p:txBody>
        </p:sp>
        <p:pic>
          <p:nvPicPr>
            <p:cNvPr id="22"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0" y="0"/>
              <a:ext cx="1774100" cy="1780165"/>
            </a:xfrm>
            <a:prstGeom prst="rect">
              <a:avLst/>
            </a:prstGeom>
            <a:noFill/>
            <a:extLst>
              <a:ext uri="{909E8E84-426E-40DD-AFC4-6F175D3DCCD1}">
                <a14:hiddenFill xmlns:a14="http://schemas.microsoft.com/office/drawing/2010/main">
                  <a:solidFill>
                    <a:srgbClr val="FFFFFF"/>
                  </a:solidFill>
                </a14:hiddenFill>
              </a:ext>
            </a:extLst>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000" y="19001"/>
              <a:ext cx="1774100" cy="1749764"/>
            </a:xfrm>
            <a:prstGeom prst="rect">
              <a:avLst/>
            </a:prstGeom>
            <a:noFill/>
            <a:extLst>
              <a:ext uri="{909E8E84-426E-40DD-AFC4-6F175D3DCCD1}">
                <a14:hiddenFill xmlns:a14="http://schemas.microsoft.com/office/drawing/2010/main">
                  <a:solidFill>
                    <a:srgbClr val="FFFFFF"/>
                  </a:solidFill>
                </a14:hiddenFill>
              </a:ext>
            </a:extLst>
          </p:spPr>
        </p:pic>
        <p:sp>
          <p:nvSpPr>
            <p:cNvPr id="24" name="文本框 49"/>
            <p:cNvSpPr txBox="1">
              <a:spLocks noChangeArrowheads="1"/>
            </p:cNvSpPr>
            <p:nvPr/>
          </p:nvSpPr>
          <p:spPr bwMode="auto">
            <a:xfrm>
              <a:off x="19619" y="1834760"/>
              <a:ext cx="1810675" cy="3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200" kern="100" dirty="0" err="1" smtClea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Judgement</a:t>
              </a:r>
              <a:r>
                <a:rPr lang="en-US" sz="1200" kern="100" dirty="0" smtClea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result of sample attribute</a:t>
              </a:r>
              <a:endParaRPr lang="zh-CN" sz="1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5" name="文本框 49"/>
            <p:cNvSpPr txBox="1">
              <a:spLocks noChangeArrowheads="1"/>
            </p:cNvSpPr>
            <p:nvPr/>
          </p:nvSpPr>
          <p:spPr bwMode="auto">
            <a:xfrm>
              <a:off x="2074400" y="1802466"/>
              <a:ext cx="1417600" cy="26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200" kern="100" dirty="0">
                  <a:solidFill>
                    <a:srgbClr val="FF0000"/>
                  </a:solidFill>
                  <a:latin typeface="Times New Roman" panose="02020603050405020304" pitchFamily="18" charset="0"/>
                  <a:cs typeface="Times New Roman" panose="02020603050405020304" pitchFamily="18" charset="0"/>
                </a:rPr>
                <a:t>Overlapping RS image</a:t>
              </a:r>
              <a:endParaRPr lang="zh-CN" sz="1200" kern="100" dirty="0">
                <a:solidFill>
                  <a:srgbClr val="FF0000"/>
                </a:solidFill>
                <a:latin typeface="Times New Roman" panose="02020603050405020304" pitchFamily="18" charset="0"/>
                <a:cs typeface="Times New Roman" panose="02020603050405020304" pitchFamily="18" charset="0"/>
              </a:endParaRPr>
            </a:p>
          </p:txBody>
        </p:sp>
      </p:grpSp>
      <p:sp>
        <p:nvSpPr>
          <p:cNvPr id="10" name="右箭头 9"/>
          <p:cNvSpPr/>
          <p:nvPr/>
        </p:nvSpPr>
        <p:spPr>
          <a:xfrm>
            <a:off x="6400800" y="4343400"/>
            <a:ext cx="762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293624" y="4306669"/>
            <a:ext cx="1545575" cy="646331"/>
          </a:xfrm>
          <a:prstGeom prst="rect">
            <a:avLst/>
          </a:prstGeom>
        </p:spPr>
        <p:txBody>
          <a:bodyPr wrap="square">
            <a:spAutoFit/>
          </a:bodyPr>
          <a:lstStyle/>
          <a:p>
            <a:pPr algn="ctr"/>
            <a:r>
              <a:rPr lang="en-US" altLang="zh-CN" dirty="0">
                <a:solidFill>
                  <a:srgbClr val="FF0000"/>
                </a:solidFill>
              </a:rPr>
              <a:t>Shape Optimization</a:t>
            </a:r>
            <a:endParaRPr lang="zh-CN" altLang="en-US" dirty="0">
              <a:solidFill>
                <a:srgbClr val="FF0000"/>
              </a:solidFill>
            </a:endParaRPr>
          </a:p>
        </p:txBody>
      </p:sp>
    </p:spTree>
    <p:extLst>
      <p:ext uri="{BB962C8B-B14F-4D97-AF65-F5344CB8AC3E}">
        <p14:creationId xmlns:p14="http://schemas.microsoft.com/office/powerpoint/2010/main" val="23808723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4"/>
          <p:cNvSpPr>
            <a:spLocks noGrp="1"/>
          </p:cNvSpPr>
          <p:nvPr>
            <p:ph type="title"/>
          </p:nvPr>
        </p:nvSpPr>
        <p:spPr>
          <a:xfrm>
            <a:off x="228600" y="381000"/>
            <a:ext cx="8763000" cy="1371600"/>
          </a:xfrm>
        </p:spPr>
        <p:txBody>
          <a:bodyPr/>
          <a:lstStyle/>
          <a:p>
            <a:r>
              <a:rPr lang="en-US" altLang="zh-CN" sz="2800" dirty="0" smtClean="0"/>
              <a:t>3.Automatic </a:t>
            </a:r>
            <a:r>
              <a:rPr lang="en-US" altLang="zh-CN" sz="2800" dirty="0"/>
              <a:t>Identification and Extraction </a:t>
            </a:r>
            <a:r>
              <a:rPr lang="en-US" altLang="zh-CN" sz="2800" dirty="0" smtClean="0"/>
              <a:t>Method of </a:t>
            </a:r>
            <a:r>
              <a:rPr lang="en-US" altLang="zh-CN" sz="2800" dirty="0"/>
              <a:t>Terraces based on High Resolution Satellite</a:t>
            </a:r>
            <a:r>
              <a:rPr lang="en-US" altLang="zh-CN" sz="3600" dirty="0"/>
              <a:t/>
            </a:r>
            <a:br>
              <a:rPr lang="en-US" altLang="zh-CN" sz="3600" dirty="0"/>
            </a:br>
            <a:endParaRPr lang="zh-CN" altLang="en-US" sz="3600" dirty="0" smtClean="0"/>
          </a:p>
        </p:txBody>
      </p:sp>
      <p:sp>
        <p:nvSpPr>
          <p:cNvPr id="2" name="内容占位符 1"/>
          <p:cNvSpPr>
            <a:spLocks noGrp="1"/>
          </p:cNvSpPr>
          <p:nvPr>
            <p:ph sz="half" idx="1"/>
          </p:nvPr>
        </p:nvSpPr>
        <p:spPr>
          <a:xfrm>
            <a:off x="495300" y="1371600"/>
            <a:ext cx="8229600" cy="533400"/>
          </a:xfrm>
        </p:spPr>
        <p:txBody>
          <a:bodyPr/>
          <a:lstStyle/>
          <a:p>
            <a:r>
              <a:rPr lang="en-US" altLang="zh-CN" sz="2000" dirty="0" smtClean="0"/>
              <a:t>3.2 Template </a:t>
            </a:r>
            <a:r>
              <a:rPr lang="en-US" altLang="zh-CN" sz="2000" dirty="0"/>
              <a:t>Matching </a:t>
            </a:r>
            <a:r>
              <a:rPr lang="en-US" altLang="zh-CN" sz="2000" dirty="0" smtClean="0"/>
              <a:t>Algorithm</a:t>
            </a:r>
            <a:endParaRPr lang="zh-CN" altLang="zh-CN" sz="2000" dirty="0"/>
          </a:p>
          <a:p>
            <a:endParaRPr lang="zh-CN" altLang="en-US" sz="2000" dirty="0"/>
          </a:p>
        </p:txBody>
      </p:sp>
      <p:sp>
        <p:nvSpPr>
          <p:cNvPr id="5" name="矩形 4"/>
          <p:cNvSpPr/>
          <p:nvPr/>
        </p:nvSpPr>
        <p:spPr>
          <a:xfrm>
            <a:off x="1600200" y="6490682"/>
            <a:ext cx="5382658" cy="307777"/>
          </a:xfrm>
          <a:prstGeom prst="rect">
            <a:avLst/>
          </a:prstGeom>
        </p:spPr>
        <p:txBody>
          <a:bodyPr wrap="square">
            <a:spAutoFit/>
          </a:bodyPr>
          <a:lstStyle/>
          <a:p>
            <a:r>
              <a:rPr lang="en-US" altLang="zh-CN" sz="1400" b="1" dirty="0">
                <a:latin typeface="Times New Roman" panose="02020603050405020304" pitchFamily="18" charset="0"/>
              </a:rPr>
              <a:t>Technical Route of Template Matching for Terrace Identification</a:t>
            </a:r>
            <a:endParaRPr lang="zh-CN" altLang="en-US" sz="1400" b="1" dirty="0">
              <a:latin typeface="Times New Roman" panose="02020603050405020304" pitchFamily="18" charset="0"/>
            </a:endParaRPr>
          </a:p>
        </p:txBody>
      </p:sp>
      <p:sp>
        <p:nvSpPr>
          <p:cNvPr id="10" name="椭圆 9"/>
          <p:cNvSpPr/>
          <p:nvPr/>
        </p:nvSpPr>
        <p:spPr>
          <a:xfrm>
            <a:off x="4822825" y="2247900"/>
            <a:ext cx="2438400" cy="1943100"/>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95400" y="2895600"/>
            <a:ext cx="3276600" cy="609601"/>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953000" y="5135673"/>
            <a:ext cx="2762328" cy="685801"/>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361869703"/>
              </p:ext>
            </p:extLst>
          </p:nvPr>
        </p:nvGraphicFramePr>
        <p:xfrm>
          <a:off x="746125" y="1793875"/>
          <a:ext cx="7712075" cy="4606925"/>
        </p:xfrm>
        <a:graphic>
          <a:graphicData uri="http://schemas.openxmlformats.org/presentationml/2006/ole">
            <mc:AlternateContent xmlns:mc="http://schemas.openxmlformats.org/markup-compatibility/2006">
              <mc:Choice xmlns:v="urn:schemas-microsoft-com:vml" Requires="v">
                <p:oleObj spid="_x0000_s5192" name="Visio" r:id="rId4" imgW="3917112" imgH="4938435" progId="Visio.Drawing.11">
                  <p:embed/>
                </p:oleObj>
              </mc:Choice>
              <mc:Fallback>
                <p:oleObj name="Visio" r:id="rId4" imgW="3917112" imgH="4938435" progId="Visio.Drawing.11">
                  <p:embed/>
                  <p:pic>
                    <p:nvPicPr>
                      <p:cNvPr id="0" name=""/>
                      <p:cNvPicPr/>
                      <p:nvPr/>
                    </p:nvPicPr>
                    <p:blipFill>
                      <a:blip r:embed="rId5"/>
                      <a:stretch>
                        <a:fillRect/>
                      </a:stretch>
                    </p:blipFill>
                    <p:spPr>
                      <a:xfrm>
                        <a:off x="746125" y="1793875"/>
                        <a:ext cx="7712075" cy="4606925"/>
                      </a:xfrm>
                      <a:prstGeom prst="rect">
                        <a:avLst/>
                      </a:prstGeom>
                    </p:spPr>
                  </p:pic>
                </p:oleObj>
              </mc:Fallback>
            </mc:AlternateContent>
          </a:graphicData>
        </a:graphic>
      </p:graphicFrame>
    </p:spTree>
    <p:extLst>
      <p:ext uri="{BB962C8B-B14F-4D97-AF65-F5344CB8AC3E}">
        <p14:creationId xmlns:p14="http://schemas.microsoft.com/office/powerpoint/2010/main" val="290836269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3756</TotalTime>
  <Words>1182</Words>
  <Application>Microsoft Office PowerPoint</Application>
  <PresentationFormat>全屏显示(4:3)</PresentationFormat>
  <Paragraphs>205</Paragraphs>
  <Slides>15</Slides>
  <Notes>13</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15</vt:i4>
      </vt:variant>
    </vt:vector>
  </HeadingPairs>
  <TitlesOfParts>
    <vt:vector size="26" baseType="lpstr">
      <vt:lpstr>黑体</vt:lpstr>
      <vt:lpstr>宋体</vt:lpstr>
      <vt:lpstr>Arial</vt:lpstr>
      <vt:lpstr>Arial Black</vt:lpstr>
      <vt:lpstr>Calibri</vt:lpstr>
      <vt:lpstr>Times New Roman</vt:lpstr>
      <vt:lpstr>Verdana</vt:lpstr>
      <vt:lpstr>Wingdings</vt:lpstr>
      <vt:lpstr>Pixel</vt:lpstr>
      <vt:lpstr>Visio</vt:lpstr>
      <vt:lpstr>公式</vt:lpstr>
      <vt:lpstr> Comparative Study of Methods for Automatic Identification and Extraction of Terraces from High Resolution Satellite Data (China-GF-1) </vt:lpstr>
      <vt:lpstr>Contents</vt:lpstr>
      <vt:lpstr>1.Introduction</vt:lpstr>
      <vt:lpstr>2.Terraces Interpretation Characteristics </vt:lpstr>
      <vt:lpstr>3.Automatic Identification and Extraction Method of Terraces based on High Resolution Satellite </vt:lpstr>
      <vt:lpstr>3.Automatic Identification and Extraction Method of Terraces based on High Resolution Satellite </vt:lpstr>
      <vt:lpstr>3.Automatic Identification and Extraction Method of Terraces based on High Resolution Satellite </vt:lpstr>
      <vt:lpstr>3.Automatic Identification and Extraction Method of Terraces based on High Resolution Satellite </vt:lpstr>
      <vt:lpstr>3.Automatic Identification and Extraction Method of Terraces based on High Resolution Satellite </vt:lpstr>
      <vt:lpstr>3.Automatic Identification and Extraction Method of Terraces based on High Resolution Satellite </vt:lpstr>
      <vt:lpstr>3.Automatic Identification and Extraction Method of Terraces based on High Resolution Satellite </vt:lpstr>
      <vt:lpstr>4.Results Comparison and Discussion</vt:lpstr>
      <vt:lpstr>4.Results Comparison and Discussion</vt:lpstr>
      <vt:lpstr>5.Conclusions</vt:lpstr>
      <vt:lpstr>Thank You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wxj</cp:lastModifiedBy>
  <cp:revision>125</cp:revision>
  <cp:lastPrinted>1601-01-01T00:00:00Z</cp:lastPrinted>
  <dcterms:created xsi:type="dcterms:W3CDTF">1601-01-01T00:00:00Z</dcterms:created>
  <dcterms:modified xsi:type="dcterms:W3CDTF">2016-08-24T22:10:43Z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