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0" r:id="rId4"/>
    <p:sldId id="258" r:id="rId5"/>
    <p:sldId id="260" r:id="rId6"/>
    <p:sldId id="276" r:id="rId7"/>
    <p:sldId id="261" r:id="rId8"/>
    <p:sldId id="262" r:id="rId9"/>
    <p:sldId id="273" r:id="rId10"/>
    <p:sldId id="263" r:id="rId11"/>
    <p:sldId id="281" r:id="rId12"/>
    <p:sldId id="274" r:id="rId13"/>
    <p:sldId id="266" r:id="rId14"/>
    <p:sldId id="265" r:id="rId15"/>
    <p:sldId id="267" r:id="rId16"/>
    <p:sldId id="271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/>
            </a:pPr>
            <a:r>
              <a:rPr lang="de-CH" sz="1000" b="0"/>
              <a:t>Sediment deposition kg ha-1 per measurement day in 2015 </a:t>
            </a:r>
          </a:p>
        </c:rich>
      </c:tx>
      <c:layout>
        <c:manualLayout>
          <c:xMode val="edge"/>
          <c:yMode val="edge"/>
          <c:x val="0.16914111173455051"/>
          <c:y val="1.56965304487971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90560821636006"/>
          <c:y val="0.14973348709979115"/>
          <c:w val="0.54775636358497182"/>
          <c:h val="0.635147504372172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Sheet3!$A$49</c:f>
              <c:strCache>
                <c:ptCount val="1"/>
                <c:pt idx="0">
                  <c:v>Average sediment deposition p1,  p2 and P3</c:v>
                </c:pt>
              </c:strCache>
            </c:strRef>
          </c:tx>
          <c:invertIfNegative val="0"/>
          <c:cat>
            <c:multiLvlStrRef>
              <c:f>Sheet3!$B$46:$AO$47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</c:lvl>
                <c:lvl>
                  <c:pt idx="0">
                    <c:v>July</c:v>
                  </c:pt>
                  <c:pt idx="13">
                    <c:v>August </c:v>
                  </c:pt>
                  <c:pt idx="28">
                    <c:v>September </c:v>
                  </c:pt>
                </c:lvl>
              </c:multiLvlStrCache>
            </c:multiLvlStrRef>
          </c:cat>
          <c:val>
            <c:numRef>
              <c:f>Sheet3!$B$49:$AO$49</c:f>
              <c:numCache>
                <c:formatCode>0</c:formatCode>
                <c:ptCount val="40"/>
                <c:pt idx="0">
                  <c:v>534.50190796857476</c:v>
                </c:pt>
                <c:pt idx="1">
                  <c:v>221.46118967452298</c:v>
                </c:pt>
                <c:pt idx="2">
                  <c:v>372.27659932659935</c:v>
                </c:pt>
                <c:pt idx="3">
                  <c:v>416.44263748597086</c:v>
                </c:pt>
                <c:pt idx="4">
                  <c:v>393.37102974186308</c:v>
                </c:pt>
                <c:pt idx="5">
                  <c:v>284.08038159371495</c:v>
                </c:pt>
                <c:pt idx="6">
                  <c:v>430.3552356902357</c:v>
                </c:pt>
                <c:pt idx="7">
                  <c:v>179.34453984287316</c:v>
                </c:pt>
                <c:pt idx="8">
                  <c:v>226.40070426487094</c:v>
                </c:pt>
                <c:pt idx="9">
                  <c:v>165.80686588103254</c:v>
                </c:pt>
                <c:pt idx="10">
                  <c:v>161.23589225589225</c:v>
                </c:pt>
                <c:pt idx="11">
                  <c:v>229.65696127946126</c:v>
                </c:pt>
                <c:pt idx="12">
                  <c:v>319.25604938271607</c:v>
                </c:pt>
                <c:pt idx="13">
                  <c:v>238.40505892255888</c:v>
                </c:pt>
                <c:pt idx="14">
                  <c:v>191.18636363636361</c:v>
                </c:pt>
                <c:pt idx="15">
                  <c:v>121.36914702581367</c:v>
                </c:pt>
                <c:pt idx="16">
                  <c:v>306.27112514029182</c:v>
                </c:pt>
                <c:pt idx="17">
                  <c:v>345.93758417508417</c:v>
                </c:pt>
                <c:pt idx="18">
                  <c:v>504.81985970819306</c:v>
                </c:pt>
                <c:pt idx="19">
                  <c:v>327.83037037037042</c:v>
                </c:pt>
                <c:pt idx="20">
                  <c:v>311.01966610549943</c:v>
                </c:pt>
                <c:pt idx="21">
                  <c:v>311.58295173961841</c:v>
                </c:pt>
                <c:pt idx="22">
                  <c:v>273.46125140291809</c:v>
                </c:pt>
                <c:pt idx="23">
                  <c:v>179.71162738496074</c:v>
                </c:pt>
                <c:pt idx="24">
                  <c:v>124.18284511784513</c:v>
                </c:pt>
                <c:pt idx="25">
                  <c:v>261.33230359147024</c:v>
                </c:pt>
                <c:pt idx="26">
                  <c:v>91.236172839506182</c:v>
                </c:pt>
                <c:pt idx="27">
                  <c:v>162.11498035914698</c:v>
                </c:pt>
                <c:pt idx="28">
                  <c:v>268.12568462401799</c:v>
                </c:pt>
                <c:pt idx="29">
                  <c:v>148.40289842873176</c:v>
                </c:pt>
                <c:pt idx="30">
                  <c:v>112.67544332211001</c:v>
                </c:pt>
                <c:pt idx="31">
                  <c:v>166.33073512906844</c:v>
                </c:pt>
                <c:pt idx="32">
                  <c:v>99.908546576879914</c:v>
                </c:pt>
                <c:pt idx="33">
                  <c:v>145.3169332210999</c:v>
                </c:pt>
                <c:pt idx="34">
                  <c:v>178.425101010101</c:v>
                </c:pt>
                <c:pt idx="35">
                  <c:v>125.10509539842872</c:v>
                </c:pt>
                <c:pt idx="36">
                  <c:v>75.093100448933782</c:v>
                </c:pt>
                <c:pt idx="37">
                  <c:v>82.034135802469137</c:v>
                </c:pt>
                <c:pt idx="38">
                  <c:v>62.387609427609419</c:v>
                </c:pt>
                <c:pt idx="39">
                  <c:v>80.906450617283951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BF-4343-8453-14E5FB1134F3}"/>
            </c:ext>
          </c:extLst>
        </c:ser>
        <c:ser>
          <c:idx val="2"/>
          <c:order val="2"/>
          <c:tx>
            <c:strRef>
              <c:f>Sheet3!$A$50</c:f>
              <c:strCache>
                <c:ptCount val="1"/>
                <c:pt idx="0">
                  <c:v>Average sediment deposition p4,  p5 and P6</c:v>
                </c:pt>
              </c:strCache>
            </c:strRef>
          </c:tx>
          <c:invertIfNegative val="0"/>
          <c:cat>
            <c:multiLvlStrRef>
              <c:f>Sheet3!$B$46:$AO$47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</c:lvl>
                <c:lvl>
                  <c:pt idx="0">
                    <c:v>July</c:v>
                  </c:pt>
                  <c:pt idx="13">
                    <c:v>August </c:v>
                  </c:pt>
                  <c:pt idx="28">
                    <c:v>September </c:v>
                  </c:pt>
                </c:lvl>
              </c:multiLvlStrCache>
            </c:multiLvlStrRef>
          </c:cat>
          <c:val>
            <c:numRef>
              <c:f>Sheet3!$B$50:$AO$50</c:f>
              <c:numCache>
                <c:formatCode>0</c:formatCode>
                <c:ptCount val="40"/>
                <c:pt idx="0">
                  <c:v>762.95623931623925</c:v>
                </c:pt>
                <c:pt idx="1">
                  <c:v>487.63145299145299</c:v>
                </c:pt>
                <c:pt idx="2">
                  <c:v>548.16679487179488</c:v>
                </c:pt>
                <c:pt idx="3">
                  <c:v>652.81820512820525</c:v>
                </c:pt>
                <c:pt idx="4">
                  <c:v>590.15393162393161</c:v>
                </c:pt>
                <c:pt idx="5">
                  <c:v>338.96786324786325</c:v>
                </c:pt>
                <c:pt idx="6">
                  <c:v>450.29196581196584</c:v>
                </c:pt>
                <c:pt idx="7">
                  <c:v>313.43547008547012</c:v>
                </c:pt>
                <c:pt idx="8">
                  <c:v>394.52863247863252</c:v>
                </c:pt>
                <c:pt idx="9">
                  <c:v>178.78290598290596</c:v>
                </c:pt>
                <c:pt idx="10">
                  <c:v>262.91012820512816</c:v>
                </c:pt>
                <c:pt idx="11">
                  <c:v>366.02158119658128</c:v>
                </c:pt>
                <c:pt idx="12">
                  <c:v>439.42927350427345</c:v>
                </c:pt>
                <c:pt idx="13">
                  <c:v>400.32905982905982</c:v>
                </c:pt>
                <c:pt idx="14">
                  <c:v>241.57743589743595</c:v>
                </c:pt>
                <c:pt idx="15">
                  <c:v>187.38829059829061</c:v>
                </c:pt>
                <c:pt idx="16">
                  <c:v>433.94598290598293</c:v>
                </c:pt>
                <c:pt idx="17">
                  <c:v>465.45418803418806</c:v>
                </c:pt>
                <c:pt idx="18">
                  <c:v>510.30576923076916</c:v>
                </c:pt>
                <c:pt idx="19">
                  <c:v>465.36427350427357</c:v>
                </c:pt>
                <c:pt idx="20">
                  <c:v>383.88594017094016</c:v>
                </c:pt>
                <c:pt idx="21">
                  <c:v>348.79534188034194</c:v>
                </c:pt>
                <c:pt idx="22">
                  <c:v>286.28153846153845</c:v>
                </c:pt>
                <c:pt idx="23">
                  <c:v>206.71846153846153</c:v>
                </c:pt>
                <c:pt idx="24">
                  <c:v>126.94846153846156</c:v>
                </c:pt>
                <c:pt idx="25">
                  <c:v>327.85371794871793</c:v>
                </c:pt>
                <c:pt idx="26">
                  <c:v>99.842222222222233</c:v>
                </c:pt>
                <c:pt idx="27">
                  <c:v>200.25299145299149</c:v>
                </c:pt>
                <c:pt idx="28">
                  <c:v>307.29324786324787</c:v>
                </c:pt>
                <c:pt idx="29">
                  <c:v>154.95555555555555</c:v>
                </c:pt>
                <c:pt idx="30">
                  <c:v>160.1194017094017</c:v>
                </c:pt>
                <c:pt idx="31">
                  <c:v>172.28401709401712</c:v>
                </c:pt>
                <c:pt idx="32">
                  <c:v>101.09529914529914</c:v>
                </c:pt>
                <c:pt idx="33">
                  <c:v>124.90837606837609</c:v>
                </c:pt>
                <c:pt idx="34">
                  <c:v>189.87551282051285</c:v>
                </c:pt>
                <c:pt idx="35">
                  <c:v>112.07756410256411</c:v>
                </c:pt>
                <c:pt idx="36">
                  <c:v>86.558034188034185</c:v>
                </c:pt>
                <c:pt idx="37">
                  <c:v>110.95423076923078</c:v>
                </c:pt>
                <c:pt idx="38">
                  <c:v>82.101452991452987</c:v>
                </c:pt>
                <c:pt idx="39">
                  <c:v>124.18799145299147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BF-4343-8453-14E5FB113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0288"/>
        <c:axId val="8891180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Sheet3!$A$48</c:f>
              <c:strCache>
                <c:ptCount val="1"/>
                <c:pt idx="0">
                  <c:v>Precipitation (mm)</c:v>
                </c:pt>
              </c:strCache>
            </c:strRef>
          </c:tx>
          <c:invertIfNegative val="0"/>
          <c:cat>
            <c:multiLvlStrRef>
              <c:f>Sheet3!$B$46:$AO$47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</c:lvl>
                <c:lvl>
                  <c:pt idx="0">
                    <c:v>July</c:v>
                  </c:pt>
                  <c:pt idx="13">
                    <c:v>August </c:v>
                  </c:pt>
                  <c:pt idx="28">
                    <c:v>September </c:v>
                  </c:pt>
                </c:lvl>
              </c:multiLvlStrCache>
            </c:multiLvlStrRef>
          </c:cat>
          <c:val>
            <c:numRef>
              <c:f>Sheet3!$B$48:$AO$48</c:f>
              <c:numCache>
                <c:formatCode>0</c:formatCode>
                <c:ptCount val="40"/>
                <c:pt idx="0">
                  <c:v>25</c:v>
                </c:pt>
                <c:pt idx="1">
                  <c:v>18</c:v>
                </c:pt>
                <c:pt idx="2">
                  <c:v>13.1</c:v>
                </c:pt>
                <c:pt idx="3">
                  <c:v>48</c:v>
                </c:pt>
                <c:pt idx="4">
                  <c:v>19</c:v>
                </c:pt>
                <c:pt idx="5">
                  <c:v>27</c:v>
                </c:pt>
                <c:pt idx="6">
                  <c:v>40</c:v>
                </c:pt>
                <c:pt idx="7">
                  <c:v>8.3819999999999997</c:v>
                </c:pt>
                <c:pt idx="8">
                  <c:v>22.86</c:v>
                </c:pt>
                <c:pt idx="9">
                  <c:v>28.956</c:v>
                </c:pt>
                <c:pt idx="10">
                  <c:v>18.288</c:v>
                </c:pt>
                <c:pt idx="11">
                  <c:v>18.795999999999999</c:v>
                </c:pt>
                <c:pt idx="12">
                  <c:v>24.13</c:v>
                </c:pt>
                <c:pt idx="13">
                  <c:v>19.303999999999998</c:v>
                </c:pt>
                <c:pt idx="14">
                  <c:v>12.954000000000001</c:v>
                </c:pt>
                <c:pt idx="15">
                  <c:v>9.3979999999999997</c:v>
                </c:pt>
                <c:pt idx="16">
                  <c:v>32.511999999999993</c:v>
                </c:pt>
                <c:pt idx="17">
                  <c:v>45.973999999999997</c:v>
                </c:pt>
                <c:pt idx="18">
                  <c:v>14.986000000000001</c:v>
                </c:pt>
                <c:pt idx="19">
                  <c:v>26.161999999999999</c:v>
                </c:pt>
                <c:pt idx="20">
                  <c:v>14.224</c:v>
                </c:pt>
                <c:pt idx="21">
                  <c:v>29.972000000000001</c:v>
                </c:pt>
                <c:pt idx="22">
                  <c:v>24.891999999999999</c:v>
                </c:pt>
                <c:pt idx="23">
                  <c:v>22.605999999999998</c:v>
                </c:pt>
                <c:pt idx="24">
                  <c:v>14.731999999999999</c:v>
                </c:pt>
                <c:pt idx="25">
                  <c:v>26.161999999999999</c:v>
                </c:pt>
                <c:pt idx="26">
                  <c:v>10</c:v>
                </c:pt>
                <c:pt idx="27">
                  <c:v>17.78</c:v>
                </c:pt>
                <c:pt idx="28">
                  <c:v>31.75</c:v>
                </c:pt>
                <c:pt idx="29">
                  <c:v>9.3979999999999997</c:v>
                </c:pt>
                <c:pt idx="30">
                  <c:v>29.463999999999999</c:v>
                </c:pt>
                <c:pt idx="31">
                  <c:v>32.004000000000005</c:v>
                </c:pt>
                <c:pt idx="32">
                  <c:v>8.89</c:v>
                </c:pt>
                <c:pt idx="33">
                  <c:v>16.256</c:v>
                </c:pt>
                <c:pt idx="34">
                  <c:v>38.861999999999995</c:v>
                </c:pt>
                <c:pt idx="35">
                  <c:v>26.161999999999999</c:v>
                </c:pt>
                <c:pt idx="36">
                  <c:v>8.3819999999999997</c:v>
                </c:pt>
                <c:pt idx="37">
                  <c:v>16.510000000000002</c:v>
                </c:pt>
                <c:pt idx="38">
                  <c:v>6.8579999999999997</c:v>
                </c:pt>
                <c:pt idx="39">
                  <c:v>17.78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F-4343-8453-14E5FB113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1312"/>
        <c:axId val="88912384"/>
      </c:barChart>
      <c:catAx>
        <c:axId val="433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911808"/>
        <c:crosses val="autoZero"/>
        <c:auto val="1"/>
        <c:lblAlgn val="ctr"/>
        <c:lblOffset val="100"/>
        <c:tickMarkSkip val="1"/>
        <c:noMultiLvlLbl val="0"/>
      </c:catAx>
      <c:valAx>
        <c:axId val="88911808"/>
        <c:scaling>
          <c:orientation val="minMax"/>
          <c:max val="130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Sediment deposition (kg ha-1)</a:t>
                </a:r>
                <a:endParaRPr lang="de-CH" b="0"/>
              </a:p>
            </c:rich>
          </c:tx>
          <c:layout>
            <c:manualLayout>
              <c:xMode val="edge"/>
              <c:yMode val="edge"/>
              <c:x val="1.5191351216863118E-2"/>
              <c:y val="0.2995590140106983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43340288"/>
        <c:crossesAt val="1"/>
        <c:crossBetween val="midCat"/>
        <c:majorUnit val="100"/>
      </c:valAx>
      <c:valAx>
        <c:axId val="88912384"/>
        <c:scaling>
          <c:orientation val="maxMin"/>
          <c:max val="1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e-CH" b="0"/>
                  <a:t>Precipitation (mm)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43341312"/>
        <c:crosses val="max"/>
        <c:crossBetween val="between"/>
      </c:valAx>
      <c:catAx>
        <c:axId val="433413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89123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270358589282295"/>
          <c:y val="0.1916758395374763"/>
          <c:w val="0.21846901258587242"/>
          <c:h val="0.65022595154614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de-CH" sz="1000" b="0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Sediment deposition in </a:t>
            </a:r>
            <a:r>
              <a:rPr lang="de-CH" sz="100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de-CH" sz="1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00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de-CH" sz="1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CH" sz="1000" b="0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measurement day in 2014 </a:t>
            </a:r>
            <a:endParaRPr lang="de-CH" sz="1000" b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3655811867737652E-2"/>
          <c:y val="2.23671882154858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62502122556284"/>
          <c:y val="0.12156326991645688"/>
          <c:w val="0.57028095043457472"/>
          <c:h val="0.6878475215978713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Sheet5!$A$4</c:f>
              <c:strCache>
                <c:ptCount val="1"/>
                <c:pt idx="0">
                  <c:v>Average sediment deposition p1,  p2 and P3</c:v>
                </c:pt>
              </c:strCache>
            </c:strRef>
          </c:tx>
          <c:invertIfNegative val="0"/>
          <c:cat>
            <c:multiLvlStrRef>
              <c:f>Sheet5!$B$1:$AQ$2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July</c:v>
                  </c:pt>
                  <c:pt idx="9">
                    <c:v>August </c:v>
                  </c:pt>
                  <c:pt idx="26">
                    <c:v>September </c:v>
                  </c:pt>
                </c:lvl>
              </c:multiLvlStrCache>
            </c:multiLvlStrRef>
          </c:cat>
          <c:val>
            <c:numRef>
              <c:f>Sheet5!$B$4:$AQ$4</c:f>
              <c:numCache>
                <c:formatCode>0</c:formatCode>
                <c:ptCount val="42"/>
                <c:pt idx="0">
                  <c:v>124.86752031893003</c:v>
                </c:pt>
                <c:pt idx="1">
                  <c:v>9.3356623585390963</c:v>
                </c:pt>
                <c:pt idx="2">
                  <c:v>9.4310327289094644</c:v>
                </c:pt>
                <c:pt idx="3">
                  <c:v>137.07818829732511</c:v>
                </c:pt>
                <c:pt idx="4">
                  <c:v>54.817775437242801</c:v>
                </c:pt>
                <c:pt idx="5">
                  <c:v>134.61953029835391</c:v>
                </c:pt>
                <c:pt idx="6">
                  <c:v>83.377252057613163</c:v>
                </c:pt>
                <c:pt idx="7">
                  <c:v>74.372497762345688</c:v>
                </c:pt>
                <c:pt idx="8">
                  <c:v>135.35945853909465</c:v>
                </c:pt>
                <c:pt idx="9">
                  <c:v>123.58108034979425</c:v>
                </c:pt>
                <c:pt idx="10">
                  <c:v>69.958192824074075</c:v>
                </c:pt>
                <c:pt idx="11">
                  <c:v>194.7065244855967</c:v>
                </c:pt>
                <c:pt idx="12">
                  <c:v>105.04820010288067</c:v>
                </c:pt>
                <c:pt idx="13">
                  <c:v>212.03251563786009</c:v>
                </c:pt>
                <c:pt idx="14">
                  <c:v>134.29764948045269</c:v>
                </c:pt>
                <c:pt idx="15">
                  <c:v>72.49575761316872</c:v>
                </c:pt>
                <c:pt idx="16">
                  <c:v>140.48367551440327</c:v>
                </c:pt>
                <c:pt idx="17">
                  <c:v>171.64113222736623</c:v>
                </c:pt>
                <c:pt idx="18">
                  <c:v>406.32115700874482</c:v>
                </c:pt>
                <c:pt idx="19">
                  <c:v>398.59865442386831</c:v>
                </c:pt>
                <c:pt idx="20">
                  <c:v>279.25335551697532</c:v>
                </c:pt>
                <c:pt idx="21">
                  <c:v>360.31508968621392</c:v>
                </c:pt>
                <c:pt idx="22">
                  <c:v>139.72598449074073</c:v>
                </c:pt>
                <c:pt idx="23">
                  <c:v>182.77535416666669</c:v>
                </c:pt>
                <c:pt idx="24">
                  <c:v>154.2250397633745</c:v>
                </c:pt>
                <c:pt idx="25">
                  <c:v>167.38388132716048</c:v>
                </c:pt>
                <c:pt idx="26">
                  <c:v>147.76557281378601</c:v>
                </c:pt>
                <c:pt idx="27">
                  <c:v>110.22105408950618</c:v>
                </c:pt>
                <c:pt idx="28">
                  <c:v>72.494179062962957</c:v>
                </c:pt>
                <c:pt idx="29">
                  <c:v>160.75251028806585</c:v>
                </c:pt>
                <c:pt idx="30">
                  <c:v>163.88001489197532</c:v>
                </c:pt>
                <c:pt idx="31">
                  <c:v>128.55805514403292</c:v>
                </c:pt>
                <c:pt idx="32">
                  <c:v>66.933410493827168</c:v>
                </c:pt>
                <c:pt idx="33">
                  <c:v>79.525799897119342</c:v>
                </c:pt>
                <c:pt idx="34">
                  <c:v>61.397273662551441</c:v>
                </c:pt>
                <c:pt idx="35">
                  <c:v>151.2664471707819</c:v>
                </c:pt>
                <c:pt idx="36">
                  <c:v>59.653960905349798</c:v>
                </c:pt>
                <c:pt idx="37">
                  <c:v>146.42817708333334</c:v>
                </c:pt>
                <c:pt idx="38">
                  <c:v>130.36049866255144</c:v>
                </c:pt>
                <c:pt idx="39">
                  <c:v>110.27580051440329</c:v>
                </c:pt>
                <c:pt idx="40">
                  <c:v>105.14086288580249</c:v>
                </c:pt>
                <c:pt idx="41">
                  <c:v>96.904670653292172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26-4412-A1A5-7E0C6E93CA2D}"/>
            </c:ext>
          </c:extLst>
        </c:ser>
        <c:ser>
          <c:idx val="2"/>
          <c:order val="2"/>
          <c:tx>
            <c:strRef>
              <c:f>Sheet5!$A$5</c:f>
              <c:strCache>
                <c:ptCount val="1"/>
                <c:pt idx="0">
                  <c:v>Average sediment deposition p4,  p5 and P6</c:v>
                </c:pt>
              </c:strCache>
            </c:strRef>
          </c:tx>
          <c:invertIfNegative val="0"/>
          <c:cat>
            <c:multiLvlStrRef>
              <c:f>Sheet5!$B$1:$AQ$2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July</c:v>
                  </c:pt>
                  <c:pt idx="9">
                    <c:v>August </c:v>
                  </c:pt>
                  <c:pt idx="26">
                    <c:v>September </c:v>
                  </c:pt>
                </c:lvl>
              </c:multiLvlStrCache>
            </c:multiLvlStrRef>
          </c:cat>
          <c:val>
            <c:numRef>
              <c:f>Sheet5!$B$5:$AQ$5</c:f>
              <c:numCache>
                <c:formatCode>0</c:formatCode>
                <c:ptCount val="42"/>
                <c:pt idx="0">
                  <c:v>82.066870370370381</c:v>
                </c:pt>
                <c:pt idx="1">
                  <c:v>112.63029629629629</c:v>
                </c:pt>
                <c:pt idx="2">
                  <c:v>78.978187500000004</c:v>
                </c:pt>
                <c:pt idx="3">
                  <c:v>90.928171296296298</c:v>
                </c:pt>
                <c:pt idx="4">
                  <c:v>111.74217592592595</c:v>
                </c:pt>
                <c:pt idx="5">
                  <c:v>218.60454861111111</c:v>
                </c:pt>
                <c:pt idx="6">
                  <c:v>169.14605787037036</c:v>
                </c:pt>
                <c:pt idx="7">
                  <c:v>241.15863194444441</c:v>
                </c:pt>
                <c:pt idx="8">
                  <c:v>255.91654861111115</c:v>
                </c:pt>
                <c:pt idx="9">
                  <c:v>243.90061574074073</c:v>
                </c:pt>
                <c:pt idx="10">
                  <c:v>216.76977777777779</c:v>
                </c:pt>
                <c:pt idx="11">
                  <c:v>233.01015972222226</c:v>
                </c:pt>
                <c:pt idx="12">
                  <c:v>210.33642592592594</c:v>
                </c:pt>
                <c:pt idx="13">
                  <c:v>263.75278240740738</c:v>
                </c:pt>
                <c:pt idx="14">
                  <c:v>220.38615282407406</c:v>
                </c:pt>
                <c:pt idx="15">
                  <c:v>214.30248148148152</c:v>
                </c:pt>
                <c:pt idx="16">
                  <c:v>318.01139351851856</c:v>
                </c:pt>
                <c:pt idx="17">
                  <c:v>433.84082175925931</c:v>
                </c:pt>
                <c:pt idx="18">
                  <c:v>449.46159837962961</c:v>
                </c:pt>
                <c:pt idx="19">
                  <c:v>669.96497222222217</c:v>
                </c:pt>
                <c:pt idx="20">
                  <c:v>549.0199502314814</c:v>
                </c:pt>
                <c:pt idx="21">
                  <c:v>402.16800231481483</c:v>
                </c:pt>
                <c:pt idx="22">
                  <c:v>236.81381712962965</c:v>
                </c:pt>
                <c:pt idx="23">
                  <c:v>340.46558564814819</c:v>
                </c:pt>
                <c:pt idx="24">
                  <c:v>245.87650462962961</c:v>
                </c:pt>
                <c:pt idx="25">
                  <c:v>268.74997222222231</c:v>
                </c:pt>
                <c:pt idx="26">
                  <c:v>234.96345833333331</c:v>
                </c:pt>
                <c:pt idx="27">
                  <c:v>195.16703703703706</c:v>
                </c:pt>
                <c:pt idx="28">
                  <c:v>198.21081481481482</c:v>
                </c:pt>
                <c:pt idx="29">
                  <c:v>229.12199074074076</c:v>
                </c:pt>
                <c:pt idx="30">
                  <c:v>274.47546064814816</c:v>
                </c:pt>
                <c:pt idx="31">
                  <c:v>223.08253703703701</c:v>
                </c:pt>
                <c:pt idx="32">
                  <c:v>117.60555555555554</c:v>
                </c:pt>
                <c:pt idx="33">
                  <c:v>121.26226851851852</c:v>
                </c:pt>
                <c:pt idx="34">
                  <c:v>118.94722222222224</c:v>
                </c:pt>
                <c:pt idx="35">
                  <c:v>250.94568055555555</c:v>
                </c:pt>
                <c:pt idx="36">
                  <c:v>105.32268518518519</c:v>
                </c:pt>
                <c:pt idx="37">
                  <c:v>245.12683101851857</c:v>
                </c:pt>
                <c:pt idx="38">
                  <c:v>226.50862037037041</c:v>
                </c:pt>
                <c:pt idx="39">
                  <c:v>185.06021064814817</c:v>
                </c:pt>
                <c:pt idx="40">
                  <c:v>172.98840277777776</c:v>
                </c:pt>
                <c:pt idx="41">
                  <c:v>153.14865277777778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26-4412-A1A5-7E0C6E93C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1824"/>
        <c:axId val="8891411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Precipitation (mm)</c:v>
                </c:pt>
              </c:strCache>
            </c:strRef>
          </c:tx>
          <c:invertIfNegative val="0"/>
          <c:cat>
            <c:multiLvlStrRef>
              <c:f>Sheet5!$B$1:$AQ$2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July</c:v>
                  </c:pt>
                  <c:pt idx="9">
                    <c:v>August </c:v>
                  </c:pt>
                  <c:pt idx="26">
                    <c:v>September </c:v>
                  </c:pt>
                </c:lvl>
              </c:multiLvlStrCache>
            </c:multiLvlStrRef>
          </c:cat>
          <c:val>
            <c:numRef>
              <c:f>Sheet5!$B$3:$AQ$3</c:f>
              <c:numCache>
                <c:formatCode>0</c:formatCode>
                <c:ptCount val="42"/>
                <c:pt idx="0">
                  <c:v>14.100000000000003</c:v>
                </c:pt>
                <c:pt idx="1">
                  <c:v>21.199999999999996</c:v>
                </c:pt>
                <c:pt idx="2">
                  <c:v>7.2</c:v>
                </c:pt>
                <c:pt idx="3">
                  <c:v>11.000000000000002</c:v>
                </c:pt>
                <c:pt idx="4">
                  <c:v>13.200000000000001</c:v>
                </c:pt>
                <c:pt idx="5">
                  <c:v>8.6</c:v>
                </c:pt>
                <c:pt idx="6">
                  <c:v>8.4</c:v>
                </c:pt>
                <c:pt idx="7">
                  <c:v>14.700000000000003</c:v>
                </c:pt>
                <c:pt idx="8">
                  <c:v>12.399999999999999</c:v>
                </c:pt>
                <c:pt idx="9">
                  <c:v>18.700000000000006</c:v>
                </c:pt>
                <c:pt idx="10">
                  <c:v>6.8999999999999995</c:v>
                </c:pt>
                <c:pt idx="11">
                  <c:v>27.900000000000006</c:v>
                </c:pt>
                <c:pt idx="12">
                  <c:v>12.200000000000001</c:v>
                </c:pt>
                <c:pt idx="13">
                  <c:v>6</c:v>
                </c:pt>
                <c:pt idx="14">
                  <c:v>4.3999999999999995</c:v>
                </c:pt>
                <c:pt idx="15">
                  <c:v>17.2</c:v>
                </c:pt>
                <c:pt idx="16">
                  <c:v>36.000000000000007</c:v>
                </c:pt>
                <c:pt idx="17">
                  <c:v>10.3</c:v>
                </c:pt>
                <c:pt idx="18">
                  <c:v>32.9</c:v>
                </c:pt>
                <c:pt idx="19">
                  <c:v>48.800000000000004</c:v>
                </c:pt>
                <c:pt idx="20">
                  <c:v>30.500000000000004</c:v>
                </c:pt>
                <c:pt idx="21">
                  <c:v>21.200000000000003</c:v>
                </c:pt>
                <c:pt idx="22">
                  <c:v>18.999999999999996</c:v>
                </c:pt>
                <c:pt idx="23">
                  <c:v>34.200000000000003</c:v>
                </c:pt>
                <c:pt idx="24">
                  <c:v>20.400000000000006</c:v>
                </c:pt>
                <c:pt idx="25">
                  <c:v>20.3</c:v>
                </c:pt>
                <c:pt idx="26">
                  <c:v>13.2</c:v>
                </c:pt>
                <c:pt idx="27">
                  <c:v>9.7000000000000011</c:v>
                </c:pt>
                <c:pt idx="28">
                  <c:v>28.099999999999994</c:v>
                </c:pt>
                <c:pt idx="29">
                  <c:v>16.600000000000001</c:v>
                </c:pt>
                <c:pt idx="30">
                  <c:v>8.6000000000000014</c:v>
                </c:pt>
                <c:pt idx="31">
                  <c:v>21.199999999999996</c:v>
                </c:pt>
                <c:pt idx="32">
                  <c:v>10.700000000000001</c:v>
                </c:pt>
                <c:pt idx="33">
                  <c:v>18.600000000000001</c:v>
                </c:pt>
                <c:pt idx="34">
                  <c:v>11.399999999999999</c:v>
                </c:pt>
                <c:pt idx="35">
                  <c:v>10.7</c:v>
                </c:pt>
                <c:pt idx="36">
                  <c:v>5.8999999999999995</c:v>
                </c:pt>
                <c:pt idx="37">
                  <c:v>30.4</c:v>
                </c:pt>
                <c:pt idx="38">
                  <c:v>21.400000000000002</c:v>
                </c:pt>
                <c:pt idx="39">
                  <c:v>17.5</c:v>
                </c:pt>
                <c:pt idx="40">
                  <c:v>24.199999999999996</c:v>
                </c:pt>
                <c:pt idx="41">
                  <c:v>13.600000000000001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26-4412-A1A5-7E0C6E93C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2848"/>
        <c:axId val="88914688"/>
      </c:barChart>
      <c:catAx>
        <c:axId val="4334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8914112"/>
        <c:crosses val="autoZero"/>
        <c:auto val="1"/>
        <c:lblAlgn val="ctr"/>
        <c:lblOffset val="100"/>
        <c:tickMarkSkip val="1"/>
        <c:noMultiLvlLbl val="0"/>
      </c:catAx>
      <c:valAx>
        <c:axId val="88914112"/>
        <c:scaling>
          <c:orientation val="minMax"/>
          <c:max val="1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GB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Sediment deposition (kg ha</a:t>
                </a:r>
                <a:r>
                  <a:rPr lang="en-GB" sz="1000" b="0" i="0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GB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CH" sz="1000" b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43341824"/>
        <c:crossesAt val="1"/>
        <c:crossBetween val="midCat"/>
        <c:majorUnit val="100"/>
      </c:valAx>
      <c:valAx>
        <c:axId val="88914688"/>
        <c:scaling>
          <c:orientation val="maxMin"/>
          <c:max val="1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de-CH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Precipitation (mm)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43342848"/>
        <c:crosses val="max"/>
        <c:crossBetween val="between"/>
      </c:valAx>
      <c:catAx>
        <c:axId val="433428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89146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659788581827027"/>
          <c:y val="0.10204444622087214"/>
          <c:w val="0.20577575904232112"/>
          <c:h val="0.5633798153185312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44DA8-9356-4AD0-89DE-BE76AB8F67E7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D724-16F5-415F-8891-5833805FD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5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0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2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1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1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D724-16F5-415F-8891-5833805FD0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0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2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6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0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5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0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7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1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C2B9-A642-428B-9268-613C2AECB77F}" type="datetimeFigureOut">
              <a:rPr lang="en-GB" smtClean="0"/>
              <a:t>25/08/2016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13F2-2E3E-4F5E-AD01-CA8C912C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mtsehay.teklay.subhatu@cde.unibe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918648" cy="216024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Sediment deposition on terraced crop lands in </a:t>
            </a:r>
            <a:r>
              <a:rPr lang="en-GB" b="1" dirty="0" err="1"/>
              <a:t>Minchet</a:t>
            </a:r>
            <a:r>
              <a:rPr lang="en-GB" b="1" dirty="0"/>
              <a:t> catchment, Ethiopian Highlands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920880" cy="367240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Alemtsehay Teklay Subhatu</a:t>
            </a:r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* Kaspar Hurni</a:t>
            </a:r>
            <a:r>
              <a:rPr lang="en-GB" baseline="30000" dirty="0">
                <a:solidFill>
                  <a:schemeClr val="tx1"/>
                </a:solidFill>
              </a:rPr>
              <a:t>1, 2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Tibebu</a:t>
            </a:r>
            <a:r>
              <a:rPr lang="en-GB" dirty="0">
                <a:solidFill>
                  <a:schemeClr val="tx1"/>
                </a:solidFill>
              </a:rPr>
              <a:t> Kassawmar</a:t>
            </a:r>
            <a:r>
              <a:rPr lang="en-GB" baseline="30000" dirty="0">
                <a:solidFill>
                  <a:schemeClr val="tx1"/>
                </a:solidFill>
              </a:rPr>
              <a:t>1,3</a:t>
            </a:r>
            <a:r>
              <a:rPr lang="en-GB" dirty="0">
                <a:solidFill>
                  <a:schemeClr val="tx1"/>
                </a:solidFill>
              </a:rPr>
              <a:t>,</a:t>
            </a:r>
            <a:r>
              <a:rPr lang="en-GB" baseline="3000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Brigitte Portner</a:t>
            </a:r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Gete</a:t>
            </a:r>
            <a:r>
              <a:rPr lang="en-GB" dirty="0">
                <a:solidFill>
                  <a:schemeClr val="tx1"/>
                </a:solidFill>
              </a:rPr>
              <a:t> Zeleke</a:t>
            </a:r>
            <a:r>
              <a:rPr lang="en-GB" baseline="30000" dirty="0">
                <a:solidFill>
                  <a:schemeClr val="tx1"/>
                </a:solidFill>
              </a:rPr>
              <a:t>3,</a:t>
            </a:r>
            <a:r>
              <a:rPr lang="en-GB" dirty="0">
                <a:solidFill>
                  <a:schemeClr val="tx1"/>
                </a:solidFill>
              </a:rPr>
              <a:t>, Tatenda Lemann and Hans Hurni </a:t>
            </a:r>
            <a:r>
              <a:rPr lang="en-GB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GB" baseline="30000" dirty="0">
              <a:solidFill>
                <a:schemeClr val="tx1"/>
              </a:solidFill>
            </a:endParaRPr>
          </a:p>
          <a:p>
            <a:endParaRPr lang="en-GB" baseline="30000" dirty="0" smtClean="0">
              <a:solidFill>
                <a:schemeClr val="tx1"/>
              </a:solidFill>
            </a:endParaRPr>
          </a:p>
          <a:p>
            <a:endParaRPr lang="en-GB" baseline="30000" dirty="0">
              <a:solidFill>
                <a:schemeClr val="tx1"/>
              </a:solidFill>
            </a:endParaRPr>
          </a:p>
          <a:p>
            <a:endParaRPr lang="en-GB" baseline="30000" dirty="0" smtClean="0">
              <a:solidFill>
                <a:schemeClr val="tx1"/>
              </a:solidFill>
            </a:endParaRPr>
          </a:p>
          <a:p>
            <a:endParaRPr lang="en-GB" baseline="30000" dirty="0" smtClean="0">
              <a:solidFill>
                <a:schemeClr val="tx1"/>
              </a:solidFill>
            </a:endParaRPr>
          </a:p>
          <a:p>
            <a:endParaRPr lang="en-GB" baseline="30000" dirty="0" smtClean="0">
              <a:solidFill>
                <a:schemeClr val="tx1"/>
              </a:solidFill>
            </a:endParaRPr>
          </a:p>
          <a:p>
            <a:r>
              <a:rPr lang="en-GB" i="1" baseline="30000" dirty="0">
                <a:solidFill>
                  <a:schemeClr val="tx1"/>
                </a:solidFill>
              </a:rPr>
              <a:t>1</a:t>
            </a:r>
            <a:r>
              <a:rPr lang="en-GB" i="1" dirty="0">
                <a:solidFill>
                  <a:schemeClr val="tx1"/>
                </a:solidFill>
              </a:rPr>
              <a:t>Centre for Development and Environment, Institute of Geography, University of Bern, </a:t>
            </a:r>
            <a:r>
              <a:rPr lang="en-GB" i="1" dirty="0" err="1">
                <a:solidFill>
                  <a:schemeClr val="tx1"/>
                </a:solidFill>
              </a:rPr>
              <a:t>Hallerstrasse</a:t>
            </a:r>
            <a:r>
              <a:rPr lang="en-GB" i="1" dirty="0">
                <a:solidFill>
                  <a:schemeClr val="tx1"/>
                </a:solidFill>
              </a:rPr>
              <a:t> 12, 3012 Bern, Switzerland.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i="1" baseline="30000" dirty="0">
                <a:solidFill>
                  <a:schemeClr val="tx1"/>
                </a:solidFill>
              </a:rPr>
              <a:t>2 </a:t>
            </a:r>
            <a:r>
              <a:rPr lang="en-GB" i="1" dirty="0">
                <a:solidFill>
                  <a:schemeClr val="tx1"/>
                </a:solidFill>
              </a:rPr>
              <a:t>East-West </a:t>
            </a:r>
            <a:r>
              <a:rPr lang="en-GB" i="1" dirty="0" err="1">
                <a:solidFill>
                  <a:schemeClr val="tx1"/>
                </a:solidFill>
              </a:rPr>
              <a:t>Center</a:t>
            </a:r>
            <a:r>
              <a:rPr lang="en-GB" i="1" dirty="0">
                <a:solidFill>
                  <a:schemeClr val="tx1"/>
                </a:solidFill>
              </a:rPr>
              <a:t>, Honolulu, USA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i="1" baseline="30000" dirty="0">
                <a:solidFill>
                  <a:schemeClr val="tx1"/>
                </a:solidFill>
              </a:rPr>
              <a:t>3</a:t>
            </a:r>
            <a:r>
              <a:rPr lang="en-GB" i="1" dirty="0">
                <a:solidFill>
                  <a:schemeClr val="tx1"/>
                </a:solidFill>
              </a:rPr>
              <a:t>Water and Land Resource Centre, Addis Ababa, Ethiopia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i="1" u="sng" dirty="0">
                <a:hlinkClick r:id="rId2"/>
              </a:rPr>
              <a:t>alemtsehay.teklay.subhatu@cde.unibe.ch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30100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u="sng" dirty="0" smtClean="0"/>
              <a:t>Results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Sediment </a:t>
            </a:r>
            <a:r>
              <a:rPr lang="en-GB" sz="2800" b="1" dirty="0"/>
              <a:t>deposition in the different slope gradient and slope length</a:t>
            </a:r>
            <a:br>
              <a:rPr lang="en-GB" sz="2800" b="1" dirty="0"/>
            </a:br>
            <a:endParaRPr lang="en-GB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13" y="1609772"/>
            <a:ext cx="6091816" cy="437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563219" y="3086962"/>
            <a:ext cx="2808312" cy="180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6446" y="3717032"/>
            <a:ext cx="2889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63219" y="4581128"/>
            <a:ext cx="28891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63219" y="5301208"/>
            <a:ext cx="2952328" cy="180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 descr="C:\Users\USER\Desktop\Université_de_Ber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doc in use to 12_15\doc in use\Active Folder\paper2\Anj pic 2016\100D3300\DSC_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6672"/>
            <a:ext cx="8657592" cy="57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 in use to 12_15\doc in use\Active Folder\paper2\Anj pic 2016\100D3300\DSC_01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2"/>
          <a:stretch/>
        </p:blipFill>
        <p:spPr bwMode="auto">
          <a:xfrm>
            <a:off x="467544" y="908720"/>
            <a:ext cx="8204959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Sediment deposition and precipitation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9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Sediment deposition and precipitation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Université_de_Berne_(logo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Conclusion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073427"/>
          </a:xfrm>
        </p:spPr>
        <p:txBody>
          <a:bodyPr>
            <a:normAutofit/>
          </a:bodyPr>
          <a:lstStyle/>
          <a:p>
            <a:r>
              <a:rPr lang="en-GB" sz="2600" dirty="0"/>
              <a:t>O</a:t>
            </a:r>
            <a:r>
              <a:rPr lang="en-GB" sz="2600" dirty="0" smtClean="0"/>
              <a:t>n-site </a:t>
            </a:r>
            <a:r>
              <a:rPr lang="en-GB" sz="2600" dirty="0"/>
              <a:t>sediment deposition decreases with slope length and increases with slope gradient, which implies more of the lost soil can be trapped in the crop lands by reducing the slope length. </a:t>
            </a:r>
            <a:endParaRPr lang="en-GB" sz="2600" dirty="0" smtClean="0"/>
          </a:p>
          <a:p>
            <a:r>
              <a:rPr lang="en-GB" sz="2600" dirty="0" smtClean="0"/>
              <a:t>54 t0 74 % total of soil erosion by water deposited on the terraced plot.</a:t>
            </a:r>
          </a:p>
          <a:p>
            <a:r>
              <a:rPr lang="en-GB" sz="2600" dirty="0" smtClean="0"/>
              <a:t>SWC </a:t>
            </a:r>
            <a:r>
              <a:rPr lang="en-GB" sz="2600" dirty="0"/>
              <a:t>in the study area </a:t>
            </a:r>
            <a:r>
              <a:rPr lang="en-GB" sz="2600" dirty="0" smtClean="0"/>
              <a:t>develop </a:t>
            </a:r>
            <a:r>
              <a:rPr lang="en-GB" sz="2600" dirty="0"/>
              <a:t>a terraced landscape. </a:t>
            </a:r>
            <a:endParaRPr lang="en-GB" sz="2600" dirty="0" smtClean="0"/>
          </a:p>
          <a:p>
            <a:r>
              <a:rPr lang="en-GB" sz="2600" dirty="0" smtClean="0"/>
              <a:t>This </a:t>
            </a:r>
            <a:r>
              <a:rPr lang="en-GB" sz="2600" dirty="0"/>
              <a:t>reduces slope length as well as slope gradients, both of which could reduce </a:t>
            </a:r>
            <a:r>
              <a:rPr lang="en-GB" sz="2600" dirty="0" smtClean="0"/>
              <a:t>soil erosion</a:t>
            </a:r>
          </a:p>
          <a:p>
            <a:r>
              <a:rPr lang="en-GB" sz="2600" dirty="0" smtClean="0"/>
              <a:t>The net soil loss in the shorter slope length and gentile slope shows limitation of USLE </a:t>
            </a:r>
          </a:p>
          <a:p>
            <a:endParaRPr lang="en-GB" sz="26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1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nj pic 2016\100D3300\DSC_0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188"/>
            <a:ext cx="4930227" cy="32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 in use to 12_15\doc in use\Active Folder\paper2\Anj pic 2016\100D3300\DSC_0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3" y="33265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 in use to 12_15\doc in use\Active Folder\data\row data\anien gosh pic june to ouguset2\106___11\IMG_07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76" y="3501007"/>
            <a:ext cx="422447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 in use to 12_15\doc in use\Active Folder\paper2\Anj pic 2016\100D3300\DSC_015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6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5536" y="908720"/>
            <a:ext cx="133307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840" y="908720"/>
            <a:ext cx="1549880" cy="720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6" y="1600200"/>
            <a:ext cx="6472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3818855"/>
          </a:xfrm>
        </p:spPr>
        <p:txBody>
          <a:bodyPr/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4149080"/>
            <a:ext cx="5760720" cy="922020"/>
          </a:xfrm>
          <a:prstGeom prst="rect">
            <a:avLst/>
          </a:prstGeom>
        </p:spPr>
      </p:pic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Land degradation in Ethiopia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H</a:t>
            </a:r>
            <a:r>
              <a:rPr lang="en-GB" sz="2000" dirty="0" smtClean="0"/>
              <a:t>uman and livestock pressure 57 </a:t>
            </a:r>
            <a:r>
              <a:rPr lang="en-GB" sz="2000" dirty="0"/>
              <a:t>to </a:t>
            </a:r>
            <a:r>
              <a:rPr lang="en-GB" sz="2000" dirty="0" smtClean="0"/>
              <a:t>152 persons/km2 in 1985 and 2015 (</a:t>
            </a:r>
            <a:r>
              <a:rPr lang="en-GB" sz="2000" dirty="0" err="1" smtClean="0"/>
              <a:t>Teketay</a:t>
            </a:r>
            <a:r>
              <a:rPr lang="en-GB" sz="2000" dirty="0" smtClean="0"/>
              <a:t> 2001)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Cultivated land from 39% in 1957 to 77 % in 1995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Since 1980s massive implementation of Soil and Water Conservation (SWC) Previous studies on- stone bund (</a:t>
            </a:r>
            <a:r>
              <a:rPr lang="en-GB" sz="2000" dirty="0" err="1" smtClean="0"/>
              <a:t>Gebremichael</a:t>
            </a:r>
            <a:r>
              <a:rPr lang="en-GB" sz="2000" dirty="0" smtClean="0"/>
              <a:t> et al. (2005)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Land suitability and crop cover 50% from less suitable to suitable.. </a:t>
            </a:r>
            <a:r>
              <a:rPr lang="en-GB" sz="2000" dirty="0" err="1"/>
              <a:t>Alemu</a:t>
            </a:r>
            <a:r>
              <a:rPr lang="en-GB" sz="2000" dirty="0"/>
              <a:t> et al. (2013</a:t>
            </a:r>
            <a:r>
              <a:rPr lang="en-GB" sz="20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I</a:t>
            </a:r>
            <a:r>
              <a:rPr lang="en-GB" sz="2000" dirty="0" smtClean="0"/>
              <a:t>mprovement in soil quality </a:t>
            </a:r>
            <a:r>
              <a:rPr lang="da-DK" sz="2000" dirty="0" smtClean="0"/>
              <a:t>(Adgo et al. and Amare et al 2013).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R</a:t>
            </a:r>
            <a:r>
              <a:rPr lang="en-GB" sz="2000" dirty="0" smtClean="0"/>
              <a:t>eductions in soil erosion (Herweg and Ludi, 1999),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/>
              <a:t>L</a:t>
            </a:r>
            <a:r>
              <a:rPr lang="en-GB" sz="2000" dirty="0" smtClean="0"/>
              <a:t>arge amounts of sediment yields observed (Setegn et al., 2010)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Present study</a:t>
            </a:r>
          </a:p>
          <a:p>
            <a:r>
              <a:rPr lang="en-GB" dirty="0"/>
              <a:t>Measure on-site sediment deposition due to soil erosion by water; </a:t>
            </a:r>
          </a:p>
          <a:p>
            <a:r>
              <a:rPr lang="en-GB" dirty="0"/>
              <a:t>Effect of slope length and gradient on the on-site sediment deposition; </a:t>
            </a:r>
          </a:p>
          <a:p>
            <a:r>
              <a:rPr lang="en-GB" dirty="0"/>
              <a:t>Sediment deposition in relation to precipitation</a:t>
            </a:r>
          </a:p>
          <a:p>
            <a:r>
              <a:rPr lang="en-GB" dirty="0"/>
              <a:t>Effectiveness of SWC technologies on net soil loss of crop lands.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03" y="1600200"/>
            <a:ext cx="58579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Selection of </a:t>
            </a:r>
            <a:r>
              <a:rPr lang="en-GB" dirty="0" smtClean="0"/>
              <a:t>sediment deposition measurement </a:t>
            </a:r>
            <a:r>
              <a:rPr lang="en-GB" dirty="0"/>
              <a:t>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Horse bean</a:t>
            </a:r>
          </a:p>
          <a:p>
            <a:r>
              <a:rPr lang="en-GB" dirty="0" smtClean="0"/>
              <a:t>Maize 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see the effect of slope gradient and slope length on sediment deposition </a:t>
            </a:r>
            <a:endParaRPr lang="en-GB" dirty="0" smtClean="0"/>
          </a:p>
          <a:p>
            <a:r>
              <a:rPr lang="en-GB" dirty="0" smtClean="0"/>
              <a:t>6 plots with two </a:t>
            </a:r>
            <a:r>
              <a:rPr lang="en-GB" dirty="0"/>
              <a:t>slope lengths - and three gradient categories; 8 -13  m and 14 m - 25 m and 4 % - 8 %, 8 % -13 %, and 13 % - 17 </a:t>
            </a:r>
            <a:r>
              <a:rPr lang="en-GB" dirty="0" smtClean="0"/>
              <a:t>%</a:t>
            </a:r>
            <a:endParaRPr lang="en-GB" dirty="0"/>
          </a:p>
        </p:txBody>
      </p:sp>
      <p:pic>
        <p:nvPicPr>
          <p:cNvPr id="4" name="Picture 3" descr="C:\Users\USER\Desktop\Université_de_Ber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Anj pic 2016\100D3300\DSC_01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7" y="629618"/>
            <a:ext cx="7426920" cy="5505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4551033" y="3525503"/>
            <a:ext cx="233933" cy="195011"/>
          </a:xfrm>
          <a:prstGeom prst="line">
            <a:avLst/>
          </a:prstGeom>
          <a:ln>
            <a:solidFill>
              <a:srgbClr val="FFFF00"/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99357">
            <a:off x="3047522" y="3503096"/>
            <a:ext cx="2626023" cy="239826"/>
          </a:xfrm>
          <a:custGeom>
            <a:avLst/>
            <a:gdLst>
              <a:gd name="connsiteX0" fmla="*/ 0 w 2520280"/>
              <a:gd name="connsiteY0" fmla="*/ 0 h 432048"/>
              <a:gd name="connsiteX1" fmla="*/ 2520280 w 2520280"/>
              <a:gd name="connsiteY1" fmla="*/ 0 h 432048"/>
              <a:gd name="connsiteX2" fmla="*/ 2520280 w 2520280"/>
              <a:gd name="connsiteY2" fmla="*/ 432048 h 432048"/>
              <a:gd name="connsiteX3" fmla="*/ 0 w 2520280"/>
              <a:gd name="connsiteY3" fmla="*/ 432048 h 432048"/>
              <a:gd name="connsiteX4" fmla="*/ 0 w 2520280"/>
              <a:gd name="connsiteY4" fmla="*/ 0 h 432048"/>
              <a:gd name="connsiteX0" fmla="*/ 0 w 2520280"/>
              <a:gd name="connsiteY0" fmla="*/ 0 h 432048"/>
              <a:gd name="connsiteX1" fmla="*/ 2520280 w 2520280"/>
              <a:gd name="connsiteY1" fmla="*/ 0 h 432048"/>
              <a:gd name="connsiteX2" fmla="*/ 2405980 w 2520280"/>
              <a:gd name="connsiteY2" fmla="*/ 432048 h 432048"/>
              <a:gd name="connsiteX3" fmla="*/ 0 w 2520280"/>
              <a:gd name="connsiteY3" fmla="*/ 432048 h 432048"/>
              <a:gd name="connsiteX4" fmla="*/ 0 w 2520280"/>
              <a:gd name="connsiteY4" fmla="*/ 0 h 432048"/>
              <a:gd name="connsiteX0" fmla="*/ 0 w 2739355"/>
              <a:gd name="connsiteY0" fmla="*/ 0 h 460623"/>
              <a:gd name="connsiteX1" fmla="*/ 2520280 w 2739355"/>
              <a:gd name="connsiteY1" fmla="*/ 0 h 460623"/>
              <a:gd name="connsiteX2" fmla="*/ 2739355 w 2739355"/>
              <a:gd name="connsiteY2" fmla="*/ 460623 h 460623"/>
              <a:gd name="connsiteX3" fmla="*/ 0 w 2739355"/>
              <a:gd name="connsiteY3" fmla="*/ 432048 h 460623"/>
              <a:gd name="connsiteX4" fmla="*/ 0 w 2739355"/>
              <a:gd name="connsiteY4" fmla="*/ 0 h 460623"/>
              <a:gd name="connsiteX0" fmla="*/ 0 w 2739355"/>
              <a:gd name="connsiteY0" fmla="*/ 0 h 460623"/>
              <a:gd name="connsiteX1" fmla="*/ 2520280 w 2739355"/>
              <a:gd name="connsiteY1" fmla="*/ 0 h 460623"/>
              <a:gd name="connsiteX2" fmla="*/ 2739355 w 2739355"/>
              <a:gd name="connsiteY2" fmla="*/ 460623 h 460623"/>
              <a:gd name="connsiteX3" fmla="*/ 266700 w 2739355"/>
              <a:gd name="connsiteY3" fmla="*/ 432048 h 460623"/>
              <a:gd name="connsiteX4" fmla="*/ 0 w 2739355"/>
              <a:gd name="connsiteY4" fmla="*/ 0 h 46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55" h="460623">
                <a:moveTo>
                  <a:pt x="0" y="0"/>
                </a:moveTo>
                <a:lnTo>
                  <a:pt x="2520280" y="0"/>
                </a:lnTo>
                <a:lnTo>
                  <a:pt x="2739355" y="460623"/>
                </a:lnTo>
                <a:lnTo>
                  <a:pt x="266700" y="43204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7"/>
          <p:cNvSpPr/>
          <p:nvPr/>
        </p:nvSpPr>
        <p:spPr>
          <a:xfrm>
            <a:off x="5148064" y="3633403"/>
            <a:ext cx="195263" cy="125232"/>
          </a:xfrm>
          <a:custGeom>
            <a:avLst/>
            <a:gdLst>
              <a:gd name="connsiteX0" fmla="*/ 0 w 216024"/>
              <a:gd name="connsiteY0" fmla="*/ 0 h 161103"/>
              <a:gd name="connsiteX1" fmla="*/ 216024 w 216024"/>
              <a:gd name="connsiteY1" fmla="*/ 0 h 161103"/>
              <a:gd name="connsiteX2" fmla="*/ 216024 w 216024"/>
              <a:gd name="connsiteY2" fmla="*/ 161103 h 161103"/>
              <a:gd name="connsiteX3" fmla="*/ 0 w 216024"/>
              <a:gd name="connsiteY3" fmla="*/ 161103 h 161103"/>
              <a:gd name="connsiteX4" fmla="*/ 0 w 216024"/>
              <a:gd name="connsiteY4" fmla="*/ 0 h 161103"/>
              <a:gd name="connsiteX0" fmla="*/ 66675 w 282699"/>
              <a:gd name="connsiteY0" fmla="*/ 0 h 161103"/>
              <a:gd name="connsiteX1" fmla="*/ 282699 w 282699"/>
              <a:gd name="connsiteY1" fmla="*/ 0 h 161103"/>
              <a:gd name="connsiteX2" fmla="*/ 282699 w 282699"/>
              <a:gd name="connsiteY2" fmla="*/ 161103 h 161103"/>
              <a:gd name="connsiteX3" fmla="*/ 0 w 282699"/>
              <a:gd name="connsiteY3" fmla="*/ 161103 h 161103"/>
              <a:gd name="connsiteX4" fmla="*/ 66675 w 282699"/>
              <a:gd name="connsiteY4" fmla="*/ 0 h 161103"/>
              <a:gd name="connsiteX0" fmla="*/ 0 w 292224"/>
              <a:gd name="connsiteY0" fmla="*/ 0 h 161103"/>
              <a:gd name="connsiteX1" fmla="*/ 292224 w 292224"/>
              <a:gd name="connsiteY1" fmla="*/ 0 h 161103"/>
              <a:gd name="connsiteX2" fmla="*/ 292224 w 292224"/>
              <a:gd name="connsiteY2" fmla="*/ 161103 h 161103"/>
              <a:gd name="connsiteX3" fmla="*/ 9525 w 292224"/>
              <a:gd name="connsiteY3" fmla="*/ 161103 h 161103"/>
              <a:gd name="connsiteX4" fmla="*/ 0 w 292224"/>
              <a:gd name="connsiteY4" fmla="*/ 0 h 161103"/>
              <a:gd name="connsiteX0" fmla="*/ 0 w 292224"/>
              <a:gd name="connsiteY0" fmla="*/ 9525 h 170628"/>
              <a:gd name="connsiteX1" fmla="*/ 244599 w 292224"/>
              <a:gd name="connsiteY1" fmla="*/ 0 h 170628"/>
              <a:gd name="connsiteX2" fmla="*/ 292224 w 292224"/>
              <a:gd name="connsiteY2" fmla="*/ 170628 h 170628"/>
              <a:gd name="connsiteX3" fmla="*/ 9525 w 292224"/>
              <a:gd name="connsiteY3" fmla="*/ 170628 h 170628"/>
              <a:gd name="connsiteX4" fmla="*/ 0 w 292224"/>
              <a:gd name="connsiteY4" fmla="*/ 9525 h 1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24" h="170628">
                <a:moveTo>
                  <a:pt x="0" y="9525"/>
                </a:moveTo>
                <a:lnTo>
                  <a:pt x="244599" y="0"/>
                </a:lnTo>
                <a:lnTo>
                  <a:pt x="292224" y="170628"/>
                </a:lnTo>
                <a:lnTo>
                  <a:pt x="9525" y="170628"/>
                </a:lnTo>
                <a:lnTo>
                  <a:pt x="0" y="95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7"/>
          <p:cNvSpPr/>
          <p:nvPr/>
        </p:nvSpPr>
        <p:spPr>
          <a:xfrm>
            <a:off x="4262901" y="3595282"/>
            <a:ext cx="195263" cy="125232"/>
          </a:xfrm>
          <a:custGeom>
            <a:avLst/>
            <a:gdLst>
              <a:gd name="connsiteX0" fmla="*/ 0 w 216024"/>
              <a:gd name="connsiteY0" fmla="*/ 0 h 161103"/>
              <a:gd name="connsiteX1" fmla="*/ 216024 w 216024"/>
              <a:gd name="connsiteY1" fmla="*/ 0 h 161103"/>
              <a:gd name="connsiteX2" fmla="*/ 216024 w 216024"/>
              <a:gd name="connsiteY2" fmla="*/ 161103 h 161103"/>
              <a:gd name="connsiteX3" fmla="*/ 0 w 216024"/>
              <a:gd name="connsiteY3" fmla="*/ 161103 h 161103"/>
              <a:gd name="connsiteX4" fmla="*/ 0 w 216024"/>
              <a:gd name="connsiteY4" fmla="*/ 0 h 161103"/>
              <a:gd name="connsiteX0" fmla="*/ 66675 w 282699"/>
              <a:gd name="connsiteY0" fmla="*/ 0 h 161103"/>
              <a:gd name="connsiteX1" fmla="*/ 282699 w 282699"/>
              <a:gd name="connsiteY1" fmla="*/ 0 h 161103"/>
              <a:gd name="connsiteX2" fmla="*/ 282699 w 282699"/>
              <a:gd name="connsiteY2" fmla="*/ 161103 h 161103"/>
              <a:gd name="connsiteX3" fmla="*/ 0 w 282699"/>
              <a:gd name="connsiteY3" fmla="*/ 161103 h 161103"/>
              <a:gd name="connsiteX4" fmla="*/ 66675 w 282699"/>
              <a:gd name="connsiteY4" fmla="*/ 0 h 161103"/>
              <a:gd name="connsiteX0" fmla="*/ 0 w 292224"/>
              <a:gd name="connsiteY0" fmla="*/ 0 h 161103"/>
              <a:gd name="connsiteX1" fmla="*/ 292224 w 292224"/>
              <a:gd name="connsiteY1" fmla="*/ 0 h 161103"/>
              <a:gd name="connsiteX2" fmla="*/ 292224 w 292224"/>
              <a:gd name="connsiteY2" fmla="*/ 161103 h 161103"/>
              <a:gd name="connsiteX3" fmla="*/ 9525 w 292224"/>
              <a:gd name="connsiteY3" fmla="*/ 161103 h 161103"/>
              <a:gd name="connsiteX4" fmla="*/ 0 w 292224"/>
              <a:gd name="connsiteY4" fmla="*/ 0 h 161103"/>
              <a:gd name="connsiteX0" fmla="*/ 0 w 292224"/>
              <a:gd name="connsiteY0" fmla="*/ 9525 h 170628"/>
              <a:gd name="connsiteX1" fmla="*/ 244599 w 292224"/>
              <a:gd name="connsiteY1" fmla="*/ 0 h 170628"/>
              <a:gd name="connsiteX2" fmla="*/ 292224 w 292224"/>
              <a:gd name="connsiteY2" fmla="*/ 170628 h 170628"/>
              <a:gd name="connsiteX3" fmla="*/ 9525 w 292224"/>
              <a:gd name="connsiteY3" fmla="*/ 170628 h 170628"/>
              <a:gd name="connsiteX4" fmla="*/ 0 w 292224"/>
              <a:gd name="connsiteY4" fmla="*/ 9525 h 1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24" h="170628">
                <a:moveTo>
                  <a:pt x="0" y="9525"/>
                </a:moveTo>
                <a:lnTo>
                  <a:pt x="244599" y="0"/>
                </a:lnTo>
                <a:lnTo>
                  <a:pt x="292224" y="170628"/>
                </a:lnTo>
                <a:lnTo>
                  <a:pt x="9525" y="170628"/>
                </a:lnTo>
                <a:lnTo>
                  <a:pt x="0" y="95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7"/>
          <p:cNvSpPr/>
          <p:nvPr/>
        </p:nvSpPr>
        <p:spPr>
          <a:xfrm>
            <a:off x="3563888" y="3547128"/>
            <a:ext cx="195263" cy="125232"/>
          </a:xfrm>
          <a:custGeom>
            <a:avLst/>
            <a:gdLst>
              <a:gd name="connsiteX0" fmla="*/ 0 w 216024"/>
              <a:gd name="connsiteY0" fmla="*/ 0 h 161103"/>
              <a:gd name="connsiteX1" fmla="*/ 216024 w 216024"/>
              <a:gd name="connsiteY1" fmla="*/ 0 h 161103"/>
              <a:gd name="connsiteX2" fmla="*/ 216024 w 216024"/>
              <a:gd name="connsiteY2" fmla="*/ 161103 h 161103"/>
              <a:gd name="connsiteX3" fmla="*/ 0 w 216024"/>
              <a:gd name="connsiteY3" fmla="*/ 161103 h 161103"/>
              <a:gd name="connsiteX4" fmla="*/ 0 w 216024"/>
              <a:gd name="connsiteY4" fmla="*/ 0 h 161103"/>
              <a:gd name="connsiteX0" fmla="*/ 66675 w 282699"/>
              <a:gd name="connsiteY0" fmla="*/ 0 h 161103"/>
              <a:gd name="connsiteX1" fmla="*/ 282699 w 282699"/>
              <a:gd name="connsiteY1" fmla="*/ 0 h 161103"/>
              <a:gd name="connsiteX2" fmla="*/ 282699 w 282699"/>
              <a:gd name="connsiteY2" fmla="*/ 161103 h 161103"/>
              <a:gd name="connsiteX3" fmla="*/ 0 w 282699"/>
              <a:gd name="connsiteY3" fmla="*/ 161103 h 161103"/>
              <a:gd name="connsiteX4" fmla="*/ 66675 w 282699"/>
              <a:gd name="connsiteY4" fmla="*/ 0 h 161103"/>
              <a:gd name="connsiteX0" fmla="*/ 0 w 292224"/>
              <a:gd name="connsiteY0" fmla="*/ 0 h 161103"/>
              <a:gd name="connsiteX1" fmla="*/ 292224 w 292224"/>
              <a:gd name="connsiteY1" fmla="*/ 0 h 161103"/>
              <a:gd name="connsiteX2" fmla="*/ 292224 w 292224"/>
              <a:gd name="connsiteY2" fmla="*/ 161103 h 161103"/>
              <a:gd name="connsiteX3" fmla="*/ 9525 w 292224"/>
              <a:gd name="connsiteY3" fmla="*/ 161103 h 161103"/>
              <a:gd name="connsiteX4" fmla="*/ 0 w 292224"/>
              <a:gd name="connsiteY4" fmla="*/ 0 h 161103"/>
              <a:gd name="connsiteX0" fmla="*/ 0 w 292224"/>
              <a:gd name="connsiteY0" fmla="*/ 9525 h 170628"/>
              <a:gd name="connsiteX1" fmla="*/ 244599 w 292224"/>
              <a:gd name="connsiteY1" fmla="*/ 0 h 170628"/>
              <a:gd name="connsiteX2" fmla="*/ 292224 w 292224"/>
              <a:gd name="connsiteY2" fmla="*/ 170628 h 170628"/>
              <a:gd name="connsiteX3" fmla="*/ 9525 w 292224"/>
              <a:gd name="connsiteY3" fmla="*/ 170628 h 170628"/>
              <a:gd name="connsiteX4" fmla="*/ 0 w 292224"/>
              <a:gd name="connsiteY4" fmla="*/ 9525 h 1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24" h="170628">
                <a:moveTo>
                  <a:pt x="0" y="9525"/>
                </a:moveTo>
                <a:lnTo>
                  <a:pt x="244599" y="0"/>
                </a:lnTo>
                <a:lnTo>
                  <a:pt x="292224" y="170628"/>
                </a:lnTo>
                <a:lnTo>
                  <a:pt x="9525" y="170628"/>
                </a:lnTo>
                <a:lnTo>
                  <a:pt x="0" y="95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USER\Desktop\Université_de_Berne_(logo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051"/>
            <a:ext cx="1278116" cy="11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Once in 24 hours from 8 to 12 am</a:t>
                </a:r>
              </a:p>
              <a:p>
                <a:r>
                  <a:rPr lang="en-GB" dirty="0"/>
                  <a:t>S</a:t>
                </a:r>
                <a:r>
                  <a:rPr lang="en-GB" dirty="0" smtClean="0"/>
                  <a:t>ediment </a:t>
                </a:r>
                <a:r>
                  <a:rPr lang="en-GB" dirty="0"/>
                  <a:t>was collected using spun to plastic bags, </a:t>
                </a:r>
                <a:r>
                  <a:rPr lang="en-GB" dirty="0" smtClean="0"/>
                  <a:t>100 </a:t>
                </a:r>
                <a:r>
                  <a:rPr lang="en-GB" dirty="0"/>
                  <a:t>g from each plot was oven dried </a:t>
                </a:r>
                <a:r>
                  <a:rPr lang="en-GB" dirty="0" smtClean="0"/>
                  <a:t>for  dry </a:t>
                </a:r>
                <a:r>
                  <a:rPr lang="en-GB" dirty="0"/>
                  <a:t>weight of the </a:t>
                </a:r>
                <a:r>
                  <a:rPr lang="en-GB" dirty="0" smtClean="0"/>
                  <a:t>sediment </a:t>
                </a:r>
                <a:r>
                  <a:rPr lang="en-GB" dirty="0"/>
                  <a:t>deposition</a:t>
                </a:r>
                <a:r>
                  <a:rPr lang="en-GB" dirty="0" smtClean="0"/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libri"/>
                        <a:cs typeface="Times New Roman"/>
                      </a:rPr>
                      <m:t>𝑆𝑑</m:t>
                    </m:r>
                    <m:r>
                      <a:rPr lang="en-GB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GB" i="1">
                        <a:latin typeface="Cambria Math"/>
                        <a:ea typeface="Calibri"/>
                        <a:cs typeface="Times New Roman"/>
                      </a:rPr>
                      <m:t>𝑆𝑝</m:t>
                    </m:r>
                    <m:r>
                      <a:rPr lang="en-GB" i="1">
                        <a:latin typeface="Cambria Math"/>
                        <a:ea typeface="Calibri"/>
                        <a:cs typeface="Times New Roman"/>
                      </a:rPr>
                      <m:t>∗</m:t>
                    </m:r>
                    <m:r>
                      <a:rPr lang="en-GB" i="1">
                        <a:latin typeface="Cambria Math"/>
                        <a:ea typeface="Calibri"/>
                        <a:cs typeface="Times New Roman"/>
                      </a:rPr>
                      <m:t>𝐴𝑑</m:t>
                    </m:r>
                  </m:oMath>
                </a14:m>
                <a:r>
                  <a:rPr lang="en-GB" dirty="0">
                    <a:ea typeface="Calibri"/>
                    <a:cs typeface="Times New Roman"/>
                  </a:rPr>
                  <a:t>, </a:t>
                </a:r>
                <a:r>
                  <a:rPr lang="en-GB" dirty="0" err="1">
                    <a:ea typeface="Calibri"/>
                    <a:cs typeface="Times New Roman"/>
                  </a:rPr>
                  <a:t>Sp</a:t>
                </a:r>
                <a:r>
                  <a:rPr lang="en-GB" dirty="0">
                    <a:ea typeface="Calibri"/>
                    <a:cs typeface="Times New Roman"/>
                  </a:rPr>
                  <a:t>: Sediment deposition in the micro plot in kg per m2 and Ad: Area of the deposition zone per ha (m2 ha-1).</a:t>
                </a:r>
                <a:endParaRPr lang="en-GB" dirty="0" smtClean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GB" dirty="0">
                  <a:ea typeface="Calibri"/>
                  <a:cs typeface="Times New Roman"/>
                </a:endParaRPr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GB" b="1" dirty="0"/>
              <a:t>Soil erosion and net soil loss </a:t>
            </a:r>
            <a:br>
              <a:rPr lang="en-GB" b="1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7811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latin typeface="Cambria Math"/>
                        </a:rPr>
                        <m:t>𝐴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fr-CH" i="1">
                          <a:latin typeface="Cambria Math"/>
                        </a:rPr>
                        <m:t>𝑅𝐾𝐿𝑆𝐶𝑃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A: Soil loss t ha</a:t>
                </a:r>
                <a:r>
                  <a:rPr lang="en-GB" baseline="30000" dirty="0"/>
                  <a:t>-1</a:t>
                </a:r>
                <a:r>
                  <a:rPr lang="en-GB" dirty="0"/>
                  <a:t>y</a:t>
                </a:r>
                <a:r>
                  <a:rPr lang="en-GB" baseline="30000" dirty="0"/>
                  <a:t>-1</a:t>
                </a:r>
                <a:r>
                  <a:rPr lang="en-GB" dirty="0"/>
                  <a:t>, calculated as the </a:t>
                </a:r>
                <a:r>
                  <a:rPr lang="en-GB" dirty="0" smtClean="0"/>
                  <a:t>multiplication </a:t>
                </a:r>
                <a:r>
                  <a:rPr lang="en-GB" dirty="0"/>
                  <a:t>of the five factors (R, K, LS,C an P</a:t>
                </a:r>
                <a:r>
                  <a:rPr lang="en-GB" dirty="0" smtClean="0"/>
                  <a:t>),</a:t>
                </a:r>
              </a:p>
              <a:p>
                <a:r>
                  <a:rPr lang="en-GB" dirty="0"/>
                  <a:t>K factor </a:t>
                </a:r>
                <a:r>
                  <a:rPr lang="en-GB" dirty="0" smtClean="0"/>
                  <a:t> (</a:t>
                </a:r>
                <a:r>
                  <a:rPr lang="en-GB" dirty="0" err="1" smtClean="0"/>
                  <a:t>Gete</a:t>
                </a:r>
                <a:r>
                  <a:rPr lang="en-GB" dirty="0" smtClean="0"/>
                  <a:t> 2000</a:t>
                </a:r>
                <a:r>
                  <a:rPr lang="en-GB" dirty="0"/>
                  <a:t>), </a:t>
                </a:r>
                <a:endParaRPr lang="en-GB" dirty="0" smtClean="0"/>
              </a:p>
              <a:p>
                <a:r>
                  <a:rPr lang="en-GB" dirty="0" smtClean="0"/>
                  <a:t>R </a:t>
                </a:r>
                <a:r>
                  <a:rPr lang="en-GB" dirty="0"/>
                  <a:t>value from </a:t>
                </a:r>
                <a:r>
                  <a:rPr lang="en-GB" dirty="0" smtClean="0"/>
                  <a:t>WLRC </a:t>
                </a:r>
                <a:r>
                  <a:rPr lang="en-GB" dirty="0"/>
                  <a:t>(2015), </a:t>
                </a:r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𝐿𝑆</m:t>
                    </m:r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𝐿</m:t>
                    </m:r>
                    <m:r>
                      <a:rPr lang="en-GB" i="1">
                        <a:latin typeface="Cambria Math"/>
                      </a:rPr>
                      <m:t>⁄22.13)</m:t>
                    </m:r>
                  </m:oMath>
                </a14:m>
                <a:r>
                  <a:rPr lang="en-GB" baseline="30000" dirty="0"/>
                  <a:t>0.3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𝑆</m:t>
                    </m:r>
                    <m:r>
                      <a:rPr lang="en-GB" i="1">
                        <a:latin typeface="Cambria Math"/>
                      </a:rPr>
                      <m:t>⁄9)</m:t>
                    </m:r>
                  </m:oMath>
                </a14:m>
                <a:r>
                  <a:rPr lang="en-GB" baseline="30000" dirty="0"/>
                  <a:t>1.3</a:t>
                </a:r>
                <a:r>
                  <a:rPr lang="en-GB" dirty="0"/>
                  <a:t> (Hurni 1985)</a:t>
                </a:r>
              </a:p>
              <a:p>
                <a:r>
                  <a:rPr lang="en-GB" dirty="0" smtClean="0"/>
                  <a:t>C </a:t>
                </a:r>
                <a:r>
                  <a:rPr lang="en-GB" dirty="0"/>
                  <a:t>factor 0.3 for maize and 0.4  horse bean; </a:t>
                </a:r>
                <a:endParaRPr lang="en-GB" dirty="0" smtClean="0"/>
              </a:p>
              <a:p>
                <a:r>
                  <a:rPr lang="en-GB" dirty="0" smtClean="0"/>
                  <a:t>P </a:t>
                </a:r>
                <a:r>
                  <a:rPr lang="en-GB" dirty="0"/>
                  <a:t>factor for contour ploughing 0.9, and 0.9 for drainage ditch, total p factor 0.81, 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781128"/>
              </a:xfrm>
              <a:blipFill rotWithShape="1"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doc in use to 12_15\doc in use\Active Folder\paper2\Anj pic 2016\100D3300\DSC_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592288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Drainage Ditch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doc in use to 12_15\doc in use\Active Folder\paper2\Anj pic 2016\100D3300\DSC_0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380"/>
            <a:ext cx="8352928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(4:3)</PresentationFormat>
  <Paragraphs>76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Sediment deposition on terraced crop lands in Minchet catchment, Ethiopian Highlands </vt:lpstr>
      <vt:lpstr>Introduction </vt:lpstr>
      <vt:lpstr>Cont..</vt:lpstr>
      <vt:lpstr>Materials and Methods</vt:lpstr>
      <vt:lpstr>Selection of sediment deposition measurement sites</vt:lpstr>
      <vt:lpstr>PowerPoint Presentation</vt:lpstr>
      <vt:lpstr>Data collection </vt:lpstr>
      <vt:lpstr> Soil erosion and net soil loss  </vt:lpstr>
      <vt:lpstr>Drainage Ditch  </vt:lpstr>
      <vt:lpstr> Results Sediment deposition in the different slope gradient and slope length </vt:lpstr>
      <vt:lpstr>PowerPoint Presentation</vt:lpstr>
      <vt:lpstr>PowerPoint Presentation</vt:lpstr>
      <vt:lpstr>Sediment deposition and precipitation </vt:lpstr>
      <vt:lpstr>Sediment deposition and precipitation </vt:lpstr>
      <vt:lpstr>Conclusion  </vt:lpstr>
      <vt:lpstr>PowerPoint Presentation</vt:lpstr>
      <vt:lpstr>Acknowledgment </vt:lpstr>
      <vt:lpstr>Thank you     </vt:lpstr>
    </vt:vector>
  </TitlesOfParts>
  <Company>CDE - University of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 deposition on terraced crop lands in Minchet catchment, Ethiopian Highlands </dc:title>
  <dc:creator>Alemtsehay Teklay Subhatu</dc:creator>
  <cp:lastModifiedBy>Alemtsehay Teklay Subhatu</cp:lastModifiedBy>
  <cp:revision>53</cp:revision>
  <dcterms:created xsi:type="dcterms:W3CDTF">2016-08-04T11:00:25Z</dcterms:created>
  <dcterms:modified xsi:type="dcterms:W3CDTF">2016-08-25T05:42:03Z</dcterms:modified>
</cp:coreProperties>
</file>