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70" r:id="rId9"/>
    <p:sldId id="265" r:id="rId10"/>
    <p:sldId id="279" r:id="rId11"/>
    <p:sldId id="268" r:id="rId12"/>
    <p:sldId id="266" r:id="rId13"/>
    <p:sldId id="271" r:id="rId14"/>
    <p:sldId id="273" r:id="rId15"/>
    <p:sldId id="276" r:id="rId16"/>
    <p:sldId id="267" r:id="rId17"/>
    <p:sldId id="281" r:id="rId18"/>
    <p:sldId id="272" r:id="rId19"/>
    <p:sldId id="282" r:id="rId20"/>
    <p:sldId id="269" r:id="rId21"/>
    <p:sldId id="277" r:id="rId22"/>
    <p:sldId id="274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6410;&#20923;&#22303;&#27969;&#36895;&#27979;&#37327;3%20(&#33258;&#21160;&#20445;&#23384;&#30340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6410;&#20923;&#22303;&#27969;&#36895;&#27979;&#37327;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6410;&#20923;&#22303;&#27969;&#36895;&#27979;&#37327;3%20(&#33258;&#21160;&#20445;&#23384;&#30340;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6410;&#20923;&#22303;&#27969;&#36895;&#27979;&#37327;3%20(&#33258;&#21160;&#20445;&#23384;&#30340;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6410;&#20923;&#22303;&#27969;&#36895;&#27979;&#37327;3%20(&#33258;&#21160;&#20445;&#23384;&#30340;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lack%20soil%20experiment\&#27969;&#36895;&#25991;&#29486;&#19982;&#25968;&#25454;\&#27969;&#36895;&#23548;&#20986;&#25968;&#25454;&#22788;&#29702;\&#20923;&#22303;&#27969;&#36895;&#27979;&#37327;5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0308613746407"/>
          <c:y val="6.3638993346832512E-2"/>
          <c:w val="0.51392267888372456"/>
          <c:h val="0.70892881953539433"/>
        </c:manualLayout>
      </c:layout>
      <c:scatterChart>
        <c:scatterStyle val="lineMarker"/>
        <c:varyColors val="0"/>
        <c:ser>
          <c:idx val="0"/>
          <c:order val="0"/>
          <c:tx>
            <c:v>------  1 L/min  y=1.39x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冻与未冻!$C$24:$C$27</c:f>
              <c:numCache>
                <c:formatCode>General</c:formatCode>
                <c:ptCount val="4"/>
                <c:pt idx="0">
                  <c:v>16.989999999999998</c:v>
                </c:pt>
                <c:pt idx="1">
                  <c:v>18.38</c:v>
                </c:pt>
                <c:pt idx="2">
                  <c:v>24.24</c:v>
                </c:pt>
                <c:pt idx="3">
                  <c:v>25.26</c:v>
                </c:pt>
              </c:numCache>
            </c:numRef>
          </c:xVal>
          <c:yVal>
            <c:numRef>
              <c:f>冻与未冻!$G$24:$G$27</c:f>
              <c:numCache>
                <c:formatCode>General</c:formatCode>
                <c:ptCount val="4"/>
                <c:pt idx="0">
                  <c:v>18.010000000000002</c:v>
                </c:pt>
                <c:pt idx="1">
                  <c:v>24.08</c:v>
                </c:pt>
                <c:pt idx="2">
                  <c:v>36.06</c:v>
                </c:pt>
                <c:pt idx="3">
                  <c:v>37.49</c:v>
                </c:pt>
              </c:numCache>
            </c:numRef>
          </c:yVal>
          <c:smooth val="0"/>
        </c:ser>
        <c:ser>
          <c:idx val="1"/>
          <c:order val="1"/>
          <c:tx>
            <c:v>------  2 L/min  y=1.59x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冻与未冻!$C$30:$C$33</c:f>
              <c:numCache>
                <c:formatCode>General</c:formatCode>
                <c:ptCount val="4"/>
                <c:pt idx="0">
                  <c:v>20.68</c:v>
                </c:pt>
                <c:pt idx="1">
                  <c:v>27.21</c:v>
                </c:pt>
                <c:pt idx="2">
                  <c:v>29.91</c:v>
                </c:pt>
                <c:pt idx="3">
                  <c:v>30.73</c:v>
                </c:pt>
              </c:numCache>
            </c:numRef>
          </c:xVal>
          <c:yVal>
            <c:numRef>
              <c:f>冻与未冻!$G$31:$G$34</c:f>
              <c:numCache>
                <c:formatCode>General</c:formatCode>
                <c:ptCount val="4"/>
                <c:pt idx="0">
                  <c:v>27.94</c:v>
                </c:pt>
                <c:pt idx="1">
                  <c:v>37.93</c:v>
                </c:pt>
                <c:pt idx="2">
                  <c:v>45.27</c:v>
                </c:pt>
                <c:pt idx="3">
                  <c:v>54.98</c:v>
                </c:pt>
              </c:numCache>
            </c:numRef>
          </c:yVal>
          <c:smooth val="0"/>
        </c:ser>
        <c:ser>
          <c:idx val="2"/>
          <c:order val="2"/>
          <c:tx>
            <c:v>------  4 L/min  y=1.79x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冻与未冻!$C$36:$C$39</c:f>
              <c:numCache>
                <c:formatCode>General</c:formatCode>
                <c:ptCount val="4"/>
                <c:pt idx="0">
                  <c:v>27.6</c:v>
                </c:pt>
                <c:pt idx="1">
                  <c:v>36.200000000000003</c:v>
                </c:pt>
                <c:pt idx="2">
                  <c:v>38.49</c:v>
                </c:pt>
                <c:pt idx="3">
                  <c:v>38.755000000000003</c:v>
                </c:pt>
              </c:numCache>
            </c:numRef>
          </c:xVal>
          <c:yVal>
            <c:numRef>
              <c:f>冻与未冻!$G$37:$G$40</c:f>
              <c:numCache>
                <c:formatCode>General</c:formatCode>
                <c:ptCount val="4"/>
                <c:pt idx="0">
                  <c:v>33.83</c:v>
                </c:pt>
                <c:pt idx="1">
                  <c:v>60.82</c:v>
                </c:pt>
                <c:pt idx="2">
                  <c:v>70.98</c:v>
                </c:pt>
                <c:pt idx="3">
                  <c:v>78.25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冻与未冻!$I$8:$I$9</c:f>
              <c:numCache>
                <c:formatCode>General</c:formatCode>
                <c:ptCount val="2"/>
                <c:pt idx="0">
                  <c:v>20</c:v>
                </c:pt>
                <c:pt idx="1">
                  <c:v>60</c:v>
                </c:pt>
              </c:numCache>
            </c:numRef>
          </c:xVal>
          <c:yVal>
            <c:numRef>
              <c:f>冻与未冻!$J$8:$J$9</c:f>
              <c:numCache>
                <c:formatCode>General</c:formatCode>
                <c:ptCount val="2"/>
                <c:pt idx="0">
                  <c:v>20</c:v>
                </c:pt>
                <c:pt idx="1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718576"/>
        <c:axId val="133052920"/>
      </c:scatterChart>
      <c:valAx>
        <c:axId val="2157185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velocity over non-frozen slope 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33052920"/>
        <c:crosses val="autoZero"/>
        <c:crossBetween val="midCat"/>
        <c:majorUnit val="20"/>
      </c:valAx>
      <c:valAx>
        <c:axId val="133052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velocity over frozen slope 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2.8222222222222221E-2"/>
              <c:y val="5.93254629629629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57185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8314178326416832"/>
          <c:y val="0.43692796347710766"/>
          <c:w val="0.37738098075483012"/>
          <c:h val="0.31435456426848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1322325021872266"/>
                  <c:y val="-9.2592592592592596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对比作图!$B$16:$B$27</c:f>
              <c:numCache>
                <c:formatCode>General</c:formatCode>
                <c:ptCount val="12"/>
                <c:pt idx="0">
                  <c:v>13.422099999999999</c:v>
                </c:pt>
                <c:pt idx="1">
                  <c:v>14.520199999999999</c:v>
                </c:pt>
                <c:pt idx="2">
                  <c:v>19.1496</c:v>
                </c:pt>
                <c:pt idx="3">
                  <c:v>19.955400000000001</c:v>
                </c:pt>
                <c:pt idx="4">
                  <c:v>16.337199999999999</c:v>
                </c:pt>
                <c:pt idx="5">
                  <c:v>21.495900000000002</c:v>
                </c:pt>
                <c:pt idx="6">
                  <c:v>23.628900000000002</c:v>
                </c:pt>
                <c:pt idx="7">
                  <c:v>24.276700000000002</c:v>
                </c:pt>
                <c:pt idx="8">
                  <c:v>21.804000000000002</c:v>
                </c:pt>
                <c:pt idx="9">
                  <c:v>27.744799999999998</c:v>
                </c:pt>
                <c:pt idx="10">
                  <c:v>30.407100000000003</c:v>
                </c:pt>
                <c:pt idx="11">
                  <c:v>30.616450000000004</c:v>
                </c:pt>
              </c:numCache>
            </c:numRef>
          </c:xVal>
          <c:yVal>
            <c:numRef>
              <c:f>对比作图!$C$16:$C$27</c:f>
              <c:numCache>
                <c:formatCode>General</c:formatCode>
                <c:ptCount val="12"/>
                <c:pt idx="0">
                  <c:v>12.59</c:v>
                </c:pt>
                <c:pt idx="1">
                  <c:v>15.29</c:v>
                </c:pt>
                <c:pt idx="2">
                  <c:v>18</c:v>
                </c:pt>
                <c:pt idx="3">
                  <c:v>19.72</c:v>
                </c:pt>
                <c:pt idx="4">
                  <c:v>16.38</c:v>
                </c:pt>
                <c:pt idx="5">
                  <c:v>20.64</c:v>
                </c:pt>
                <c:pt idx="6">
                  <c:v>23.44</c:v>
                </c:pt>
                <c:pt idx="7">
                  <c:v>24.92</c:v>
                </c:pt>
                <c:pt idx="8">
                  <c:v>20.29</c:v>
                </c:pt>
                <c:pt idx="9">
                  <c:v>27.83</c:v>
                </c:pt>
                <c:pt idx="10">
                  <c:v>31.63</c:v>
                </c:pt>
                <c:pt idx="11">
                  <c:v>32.03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944448"/>
        <c:axId val="216944840"/>
      </c:scatterChart>
      <c:valAx>
        <c:axId val="2169444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C*leading edge velocity</a:t>
                </a:r>
                <a:endParaRPr lang="zh-CN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944840"/>
        <c:crosses val="autoZero"/>
        <c:crossBetween val="midCat"/>
      </c:valAx>
      <c:valAx>
        <c:axId val="21694484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944448"/>
        <c:crosses val="autoZero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name>y=x</c:nam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2163648293963253"/>
                  <c:y val="-1.94444444444444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'6m'!$B$15:$B$26</c:f>
              <c:numCache>
                <c:formatCode>General</c:formatCode>
                <c:ptCount val="12"/>
                <c:pt idx="0">
                  <c:v>14.588100000000003</c:v>
                </c:pt>
                <c:pt idx="1">
                  <c:v>19.504799999999999</c:v>
                </c:pt>
                <c:pt idx="2">
                  <c:v>29.208600000000004</c:v>
                </c:pt>
                <c:pt idx="3">
                  <c:v>30.366900000000005</c:v>
                </c:pt>
                <c:pt idx="4">
                  <c:v>22.631400000000003</c:v>
                </c:pt>
                <c:pt idx="5">
                  <c:v>30.723300000000002</c:v>
                </c:pt>
                <c:pt idx="6">
                  <c:v>36.668700000000008</c:v>
                </c:pt>
                <c:pt idx="7">
                  <c:v>44.533799999999999</c:v>
                </c:pt>
                <c:pt idx="8">
                  <c:v>27.4023</c:v>
                </c:pt>
                <c:pt idx="9">
                  <c:v>49.264200000000002</c:v>
                </c:pt>
                <c:pt idx="10">
                  <c:v>57.493800000000007</c:v>
                </c:pt>
                <c:pt idx="11">
                  <c:v>63.382500000000007</c:v>
                </c:pt>
              </c:numCache>
            </c:numRef>
          </c:xVal>
          <c:yVal>
            <c:numRef>
              <c:f>'6m'!$C$15:$C$26</c:f>
              <c:numCache>
                <c:formatCode>General</c:formatCode>
                <c:ptCount val="12"/>
                <c:pt idx="0">
                  <c:v>15.38</c:v>
                </c:pt>
                <c:pt idx="1">
                  <c:v>19.989999999999998</c:v>
                </c:pt>
                <c:pt idx="2">
                  <c:v>28.85</c:v>
                </c:pt>
                <c:pt idx="3">
                  <c:v>33.47</c:v>
                </c:pt>
                <c:pt idx="4">
                  <c:v>20.260000000000002</c:v>
                </c:pt>
                <c:pt idx="5">
                  <c:v>31.04</c:v>
                </c:pt>
                <c:pt idx="6">
                  <c:v>35.590000000000003</c:v>
                </c:pt>
                <c:pt idx="7">
                  <c:v>46.19</c:v>
                </c:pt>
                <c:pt idx="8">
                  <c:v>27.89</c:v>
                </c:pt>
                <c:pt idx="9">
                  <c:v>46.15</c:v>
                </c:pt>
                <c:pt idx="10">
                  <c:v>58.4</c:v>
                </c:pt>
                <c:pt idx="11">
                  <c:v>64.59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945624"/>
        <c:axId val="216946016"/>
      </c:scatterChart>
      <c:valAx>
        <c:axId val="216945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C*leading edge velocity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946016"/>
        <c:crosses val="autoZero"/>
        <c:crossBetween val="midCat"/>
      </c:valAx>
      <c:valAx>
        <c:axId val="216946016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94562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2987145620836"/>
          <c:y val="0.15833333333333333"/>
          <c:w val="0.5684298410127212"/>
          <c:h val="0.67373097768835932"/>
        </c:manualLayout>
      </c:layout>
      <c:scatterChart>
        <c:scatterStyle val="lineMarker"/>
        <c:varyColors val="0"/>
        <c:ser>
          <c:idx val="1"/>
          <c:order val="0"/>
          <c:tx>
            <c:v>------  1 L/min  y=1.18x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'6m'!$C$10:$C$13</c:f>
              <c:numCache>
                <c:formatCode>General</c:formatCode>
                <c:ptCount val="4"/>
                <c:pt idx="0">
                  <c:v>15.38</c:v>
                </c:pt>
                <c:pt idx="1">
                  <c:v>19.989999999999998</c:v>
                </c:pt>
                <c:pt idx="2">
                  <c:v>28.85</c:v>
                </c:pt>
                <c:pt idx="3">
                  <c:v>33.47</c:v>
                </c:pt>
              </c:numCache>
            </c:numRef>
          </c:xVal>
          <c:yVal>
            <c:numRef>
              <c:f>'6m'!$B$10:$B$13</c:f>
              <c:numCache>
                <c:formatCode>General</c:formatCode>
                <c:ptCount val="4"/>
                <c:pt idx="0">
                  <c:v>18.010000000000002</c:v>
                </c:pt>
                <c:pt idx="1">
                  <c:v>24.08</c:v>
                </c:pt>
                <c:pt idx="2">
                  <c:v>36.06</c:v>
                </c:pt>
                <c:pt idx="3">
                  <c:v>37.49</c:v>
                </c:pt>
              </c:numCache>
            </c:numRef>
          </c:yVal>
          <c:smooth val="0"/>
        </c:ser>
        <c:ser>
          <c:idx val="2"/>
          <c:order val="1"/>
          <c:tx>
            <c:v>------  2 L/min  y=1.23x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'6m'!$E$10:$E$13</c:f>
              <c:numCache>
                <c:formatCode>General</c:formatCode>
                <c:ptCount val="4"/>
                <c:pt idx="0">
                  <c:v>20.260000000000002</c:v>
                </c:pt>
                <c:pt idx="1">
                  <c:v>31.04</c:v>
                </c:pt>
                <c:pt idx="2">
                  <c:v>35.590000000000003</c:v>
                </c:pt>
                <c:pt idx="3">
                  <c:v>46.19</c:v>
                </c:pt>
              </c:numCache>
            </c:numRef>
          </c:xVal>
          <c:yVal>
            <c:numRef>
              <c:f>'6m'!$D$10:$D$13</c:f>
              <c:numCache>
                <c:formatCode>General</c:formatCode>
                <c:ptCount val="4"/>
                <c:pt idx="0">
                  <c:v>27.94</c:v>
                </c:pt>
                <c:pt idx="1">
                  <c:v>37.93</c:v>
                </c:pt>
                <c:pt idx="2">
                  <c:v>45.27</c:v>
                </c:pt>
                <c:pt idx="3">
                  <c:v>54.98</c:v>
                </c:pt>
              </c:numCache>
            </c:numRef>
          </c:yVal>
          <c:smooth val="0"/>
        </c:ser>
        <c:ser>
          <c:idx val="3"/>
          <c:order val="2"/>
          <c:tx>
            <c:v>------  4 L/min  y=1.23x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'6m'!$G$10:$G$13</c:f>
              <c:numCache>
                <c:formatCode>General</c:formatCode>
                <c:ptCount val="4"/>
                <c:pt idx="0">
                  <c:v>27.89</c:v>
                </c:pt>
                <c:pt idx="1">
                  <c:v>46.15</c:v>
                </c:pt>
                <c:pt idx="2">
                  <c:v>58.4</c:v>
                </c:pt>
                <c:pt idx="3">
                  <c:v>64.59</c:v>
                </c:pt>
              </c:numCache>
            </c:numRef>
          </c:xVal>
          <c:yVal>
            <c:numRef>
              <c:f>'6m'!$F$10:$F$13</c:f>
              <c:numCache>
                <c:formatCode>General</c:formatCode>
                <c:ptCount val="4"/>
                <c:pt idx="0">
                  <c:v>33.83</c:v>
                </c:pt>
                <c:pt idx="1">
                  <c:v>60.82</c:v>
                </c:pt>
                <c:pt idx="2">
                  <c:v>70.98</c:v>
                </c:pt>
                <c:pt idx="3">
                  <c:v>78.25</c:v>
                </c:pt>
              </c:numCache>
            </c:numRef>
          </c:yVal>
          <c:smooth val="0"/>
        </c:ser>
        <c:ser>
          <c:idx val="0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'6m'!$AG$20:$AG$21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xVal>
          <c:yVal>
            <c:numRef>
              <c:f>'6m'!$AH$20:$AH$21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530424"/>
        <c:axId val="215561232"/>
      </c:scatterChart>
      <c:valAx>
        <c:axId val="215530424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0622031965531562"/>
              <c:y val="0.90903277637193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5561232"/>
        <c:crosses val="autoZero"/>
        <c:crossBetween val="midCat"/>
        <c:majorUnit val="20"/>
      </c:valAx>
      <c:valAx>
        <c:axId val="21556123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 (vm/s)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0243581961850818E-2"/>
              <c:y val="0.117008198144593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553042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8224297637517486"/>
          <c:y val="0.48527968846587505"/>
          <c:w val="0.37130880336906197"/>
          <c:h val="0.238157836856691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6915924846137"/>
          <c:y val="0.1513626334661736"/>
          <c:w val="0.59632036646327657"/>
          <c:h val="0.68887196216027236"/>
        </c:manualLayout>
      </c:layout>
      <c:scatterChart>
        <c:scatterStyle val="lineMarker"/>
        <c:varyColors val="0"/>
        <c:ser>
          <c:idx val="1"/>
          <c:order val="0"/>
          <c:tx>
            <c:v>------  5°  y=1.25x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'6m'!$C$3:$C$5</c:f>
              <c:numCache>
                <c:formatCode>General</c:formatCode>
                <c:ptCount val="3"/>
                <c:pt idx="0">
                  <c:v>15.38</c:v>
                </c:pt>
                <c:pt idx="1">
                  <c:v>20.260000000000002</c:v>
                </c:pt>
                <c:pt idx="2">
                  <c:v>27.89</c:v>
                </c:pt>
              </c:numCache>
            </c:numRef>
          </c:xVal>
          <c:yVal>
            <c:numRef>
              <c:f>'6m'!$B$3:$B$5</c:f>
              <c:numCache>
                <c:formatCode>General</c:formatCode>
                <c:ptCount val="3"/>
                <c:pt idx="0">
                  <c:v>18.010000000000002</c:v>
                </c:pt>
                <c:pt idx="1">
                  <c:v>27.94</c:v>
                </c:pt>
                <c:pt idx="2">
                  <c:v>33.83</c:v>
                </c:pt>
              </c:numCache>
            </c:numRef>
          </c:yVal>
          <c:smooth val="0"/>
        </c:ser>
        <c:ser>
          <c:idx val="2"/>
          <c:order val="1"/>
          <c:tx>
            <c:v>------  10°  y=1.28x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'6m'!$E$3:$E$5</c:f>
              <c:numCache>
                <c:formatCode>General</c:formatCode>
                <c:ptCount val="3"/>
                <c:pt idx="0">
                  <c:v>19.989999999999998</c:v>
                </c:pt>
                <c:pt idx="1">
                  <c:v>31.04</c:v>
                </c:pt>
                <c:pt idx="2">
                  <c:v>46.15</c:v>
                </c:pt>
              </c:numCache>
            </c:numRef>
          </c:xVal>
          <c:yVal>
            <c:numRef>
              <c:f>'6m'!$D$3:$D$5</c:f>
              <c:numCache>
                <c:formatCode>General</c:formatCode>
                <c:ptCount val="3"/>
                <c:pt idx="0">
                  <c:v>24.08</c:v>
                </c:pt>
                <c:pt idx="1">
                  <c:v>37.93</c:v>
                </c:pt>
                <c:pt idx="2">
                  <c:v>60.82</c:v>
                </c:pt>
              </c:numCache>
            </c:numRef>
          </c:yVal>
          <c:smooth val="0"/>
        </c:ser>
        <c:ser>
          <c:idx val="3"/>
          <c:order val="2"/>
          <c:tx>
            <c:v>------  15°  y=1.23x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'6m'!$G$3:$G$5</c:f>
              <c:numCache>
                <c:formatCode>General</c:formatCode>
                <c:ptCount val="3"/>
                <c:pt idx="0">
                  <c:v>28.85</c:v>
                </c:pt>
                <c:pt idx="1">
                  <c:v>35.590000000000003</c:v>
                </c:pt>
                <c:pt idx="2">
                  <c:v>58.4</c:v>
                </c:pt>
              </c:numCache>
            </c:numRef>
          </c:xVal>
          <c:yVal>
            <c:numRef>
              <c:f>'6m'!$F$3:$F$5</c:f>
              <c:numCache>
                <c:formatCode>General</c:formatCode>
                <c:ptCount val="3"/>
                <c:pt idx="0">
                  <c:v>36.06</c:v>
                </c:pt>
                <c:pt idx="1">
                  <c:v>45.27</c:v>
                </c:pt>
                <c:pt idx="2">
                  <c:v>70.98</c:v>
                </c:pt>
              </c:numCache>
            </c:numRef>
          </c:yVal>
          <c:smooth val="0"/>
        </c:ser>
        <c:ser>
          <c:idx val="4"/>
          <c:order val="3"/>
          <c:tx>
            <c:v>------  20°  y=1.19x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'6m'!$I$3:$I$5</c:f>
              <c:numCache>
                <c:formatCode>General</c:formatCode>
                <c:ptCount val="3"/>
                <c:pt idx="0">
                  <c:v>33.47</c:v>
                </c:pt>
                <c:pt idx="1">
                  <c:v>46.19</c:v>
                </c:pt>
                <c:pt idx="2">
                  <c:v>64.59</c:v>
                </c:pt>
              </c:numCache>
            </c:numRef>
          </c:xVal>
          <c:yVal>
            <c:numRef>
              <c:f>'6m'!$H$3:$H$5</c:f>
              <c:numCache>
                <c:formatCode>General</c:formatCode>
                <c:ptCount val="3"/>
                <c:pt idx="0">
                  <c:v>37.49</c:v>
                </c:pt>
                <c:pt idx="1">
                  <c:v>54.98</c:v>
                </c:pt>
                <c:pt idx="2">
                  <c:v>78.25</c:v>
                </c:pt>
              </c:numCache>
            </c:numRef>
          </c:yVal>
          <c:smooth val="0"/>
        </c:ser>
        <c:ser>
          <c:idx val="0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'6m'!$Z$41:$Z$42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xVal>
          <c:yVal>
            <c:numRef>
              <c:f>'6m'!$AA$41:$AA$42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33264"/>
        <c:axId val="105833656"/>
      </c:scatterChart>
      <c:valAx>
        <c:axId val="105833264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05833656"/>
        <c:crosses val="autoZero"/>
        <c:crossBetween val="midCat"/>
        <c:majorUnit val="20"/>
      </c:valAx>
      <c:valAx>
        <c:axId val="10583365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05833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3004477358696886"/>
          <c:y val="0.43588148148148148"/>
          <c:w val="0.36995522641303108"/>
          <c:h val="0.373129629629629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5850251164765"/>
          <c:y val="4.3325901861884876E-2"/>
          <c:w val="0.65509106480701662"/>
          <c:h val="0.80016515336974992"/>
        </c:manualLayout>
      </c:layout>
      <c:scatterChart>
        <c:scatterStyle val="lineMarker"/>
        <c:varyColors val="0"/>
        <c:ser>
          <c:idx val="0"/>
          <c:order val="0"/>
          <c:tx>
            <c:v>------  5°  y=0.79x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'6m'!$B$3:$B$5</c:f>
              <c:numCache>
                <c:formatCode>General</c:formatCode>
                <c:ptCount val="3"/>
                <c:pt idx="0">
                  <c:v>18.010000000000002</c:v>
                </c:pt>
                <c:pt idx="1">
                  <c:v>27.94</c:v>
                </c:pt>
                <c:pt idx="2">
                  <c:v>33.83</c:v>
                </c:pt>
              </c:numCache>
            </c:numRef>
          </c:xVal>
          <c:yVal>
            <c:numRef>
              <c:f>'6m'!$C$3:$C$5</c:f>
              <c:numCache>
                <c:formatCode>General</c:formatCode>
                <c:ptCount val="3"/>
                <c:pt idx="0">
                  <c:v>15.38</c:v>
                </c:pt>
                <c:pt idx="1">
                  <c:v>20.260000000000002</c:v>
                </c:pt>
                <c:pt idx="2">
                  <c:v>27.89</c:v>
                </c:pt>
              </c:numCache>
            </c:numRef>
          </c:yVal>
          <c:smooth val="0"/>
        </c:ser>
        <c:ser>
          <c:idx val="1"/>
          <c:order val="1"/>
          <c:tx>
            <c:v>------  10°  y=0.78x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'6m'!$D$3:$D$5</c:f>
              <c:numCache>
                <c:formatCode>General</c:formatCode>
                <c:ptCount val="3"/>
                <c:pt idx="0">
                  <c:v>24.08</c:v>
                </c:pt>
                <c:pt idx="1">
                  <c:v>37.93</c:v>
                </c:pt>
                <c:pt idx="2">
                  <c:v>60.82</c:v>
                </c:pt>
              </c:numCache>
            </c:numRef>
          </c:xVal>
          <c:yVal>
            <c:numRef>
              <c:f>'6m'!$E$3:$E$5</c:f>
              <c:numCache>
                <c:formatCode>General</c:formatCode>
                <c:ptCount val="3"/>
                <c:pt idx="0">
                  <c:v>19.989999999999998</c:v>
                </c:pt>
                <c:pt idx="1">
                  <c:v>31.04</c:v>
                </c:pt>
                <c:pt idx="2">
                  <c:v>46.15</c:v>
                </c:pt>
              </c:numCache>
            </c:numRef>
          </c:yVal>
          <c:smooth val="0"/>
        </c:ser>
        <c:ser>
          <c:idx val="2"/>
          <c:order val="2"/>
          <c:tx>
            <c:v>------  15°  y=0.81x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'6m'!$F$3:$F$5</c:f>
              <c:numCache>
                <c:formatCode>General</c:formatCode>
                <c:ptCount val="3"/>
                <c:pt idx="0">
                  <c:v>36.06</c:v>
                </c:pt>
                <c:pt idx="1">
                  <c:v>45.27</c:v>
                </c:pt>
                <c:pt idx="2">
                  <c:v>70.98</c:v>
                </c:pt>
              </c:numCache>
            </c:numRef>
          </c:xVal>
          <c:yVal>
            <c:numRef>
              <c:f>'6m'!$G$3:$G$5</c:f>
              <c:numCache>
                <c:formatCode>General</c:formatCode>
                <c:ptCount val="3"/>
                <c:pt idx="0">
                  <c:v>28.85</c:v>
                </c:pt>
                <c:pt idx="1">
                  <c:v>35.590000000000003</c:v>
                </c:pt>
                <c:pt idx="2">
                  <c:v>58.4</c:v>
                </c:pt>
              </c:numCache>
            </c:numRef>
          </c:yVal>
          <c:smooth val="0"/>
        </c:ser>
        <c:ser>
          <c:idx val="3"/>
          <c:order val="3"/>
          <c:tx>
            <c:v>------  20°  y=0.84x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'6m'!$H$3:$H$5</c:f>
              <c:numCache>
                <c:formatCode>General</c:formatCode>
                <c:ptCount val="3"/>
                <c:pt idx="0">
                  <c:v>37.49</c:v>
                </c:pt>
                <c:pt idx="1">
                  <c:v>54.98</c:v>
                </c:pt>
                <c:pt idx="2">
                  <c:v>78.25</c:v>
                </c:pt>
              </c:numCache>
            </c:numRef>
          </c:xVal>
          <c:yVal>
            <c:numRef>
              <c:f>'6m'!$I$3:$I$5</c:f>
              <c:numCache>
                <c:formatCode>General</c:formatCode>
                <c:ptCount val="3"/>
                <c:pt idx="0">
                  <c:v>33.47</c:v>
                </c:pt>
                <c:pt idx="1">
                  <c:v>46.19</c:v>
                </c:pt>
                <c:pt idx="2">
                  <c:v>64.59</c:v>
                </c:pt>
              </c:numCache>
            </c:numRef>
          </c:yVal>
          <c:smooth val="0"/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'6m'!$Q$19:$Q$20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xVal>
          <c:yVal>
            <c:numRef>
              <c:f>'6m'!$R$19:$R$20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33832"/>
        <c:axId val="216234224"/>
      </c:scatterChart>
      <c:valAx>
        <c:axId val="2162338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166891799537593"/>
              <c:y val="0.926564344554756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4224"/>
        <c:crosses val="autoZero"/>
        <c:crossBetween val="midCat"/>
        <c:majorUnit val="20"/>
      </c:valAx>
      <c:valAx>
        <c:axId val="216234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"/>
              <c:y val="0.16301456364851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383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9763410388900839"/>
          <c:y val="0.48734411675777445"/>
          <c:w val="0.35727513634120134"/>
          <c:h val="0.3356432050672709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2757127796846"/>
          <c:y val="6.8889881855035695E-2"/>
          <c:w val="0.66202124275830843"/>
          <c:h val="0.7676565715965894"/>
        </c:manualLayout>
      </c:layout>
      <c:scatterChart>
        <c:scatterStyle val="lineMarker"/>
        <c:varyColors val="0"/>
        <c:ser>
          <c:idx val="0"/>
          <c:order val="0"/>
          <c:tx>
            <c:v>------  1L/min  y=0.86x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'6m'!$B$10:$B$13</c:f>
              <c:numCache>
                <c:formatCode>General</c:formatCode>
                <c:ptCount val="4"/>
                <c:pt idx="0">
                  <c:v>18.010000000000002</c:v>
                </c:pt>
                <c:pt idx="1">
                  <c:v>24.08</c:v>
                </c:pt>
                <c:pt idx="2">
                  <c:v>36.06</c:v>
                </c:pt>
                <c:pt idx="3">
                  <c:v>37.49</c:v>
                </c:pt>
              </c:numCache>
            </c:numRef>
          </c:xVal>
          <c:yVal>
            <c:numRef>
              <c:f>'6m'!$C$10:$C$13</c:f>
              <c:numCache>
                <c:formatCode>General</c:formatCode>
                <c:ptCount val="4"/>
                <c:pt idx="0">
                  <c:v>15.38</c:v>
                </c:pt>
                <c:pt idx="1">
                  <c:v>19.989999999999998</c:v>
                </c:pt>
                <c:pt idx="2">
                  <c:v>28.85</c:v>
                </c:pt>
                <c:pt idx="3">
                  <c:v>33.47</c:v>
                </c:pt>
              </c:numCache>
            </c:numRef>
          </c:yVal>
          <c:smooth val="0"/>
        </c:ser>
        <c:ser>
          <c:idx val="1"/>
          <c:order val="1"/>
          <c:tx>
            <c:v>------  2 L/min  y=0.81x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'6m'!$D$10:$D$13</c:f>
              <c:numCache>
                <c:formatCode>General</c:formatCode>
                <c:ptCount val="4"/>
                <c:pt idx="0">
                  <c:v>27.94</c:v>
                </c:pt>
                <c:pt idx="1">
                  <c:v>37.93</c:v>
                </c:pt>
                <c:pt idx="2">
                  <c:v>45.27</c:v>
                </c:pt>
                <c:pt idx="3">
                  <c:v>54.98</c:v>
                </c:pt>
              </c:numCache>
            </c:numRef>
          </c:xVal>
          <c:yVal>
            <c:numRef>
              <c:f>'6m'!$E$10:$E$13</c:f>
              <c:numCache>
                <c:formatCode>General</c:formatCode>
                <c:ptCount val="4"/>
                <c:pt idx="0">
                  <c:v>20.260000000000002</c:v>
                </c:pt>
                <c:pt idx="1">
                  <c:v>31.04</c:v>
                </c:pt>
                <c:pt idx="2">
                  <c:v>35.590000000000003</c:v>
                </c:pt>
                <c:pt idx="3">
                  <c:v>46.19</c:v>
                </c:pt>
              </c:numCache>
            </c:numRef>
          </c:yVal>
          <c:smooth val="0"/>
        </c:ser>
        <c:ser>
          <c:idx val="2"/>
          <c:order val="2"/>
          <c:tx>
            <c:v>------  4 L/min  y=0.81x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'6m'!$F$10:$F$13</c:f>
              <c:numCache>
                <c:formatCode>General</c:formatCode>
                <c:ptCount val="4"/>
                <c:pt idx="0">
                  <c:v>33.83</c:v>
                </c:pt>
                <c:pt idx="1">
                  <c:v>60.82</c:v>
                </c:pt>
                <c:pt idx="2">
                  <c:v>70.98</c:v>
                </c:pt>
                <c:pt idx="3">
                  <c:v>78.25</c:v>
                </c:pt>
              </c:numCache>
            </c:numRef>
          </c:xVal>
          <c:yVal>
            <c:numRef>
              <c:f>'6m'!$G$10:$G$13</c:f>
              <c:numCache>
                <c:formatCode>General</c:formatCode>
                <c:ptCount val="4"/>
                <c:pt idx="0">
                  <c:v>27.89</c:v>
                </c:pt>
                <c:pt idx="1">
                  <c:v>46.15</c:v>
                </c:pt>
                <c:pt idx="2">
                  <c:v>58.4</c:v>
                </c:pt>
                <c:pt idx="3">
                  <c:v>64.59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'6m'!$Q$19:$Q$20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xVal>
          <c:yVal>
            <c:numRef>
              <c:f>'6m'!$R$19:$R$20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35008"/>
        <c:axId val="216235400"/>
      </c:scatterChart>
      <c:valAx>
        <c:axId val="2162350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17656879589645577"/>
              <c:y val="0.91473096148191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5400"/>
        <c:crosses val="autoZero"/>
        <c:crossBetween val="midCat"/>
        <c:majorUnit val="20"/>
      </c:valAx>
      <c:valAx>
        <c:axId val="2162354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50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135688334153242"/>
          <c:y val="0.50432147673101813"/>
          <c:w val="0.41860338531055036"/>
          <c:h val="0.287270618152442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8104465222279"/>
          <c:y val="4.2117898770145067E-2"/>
          <c:w val="0.59723263556599437"/>
          <c:h val="0.77652705202499495"/>
        </c:manualLayout>
      </c:layout>
      <c:scatterChart>
        <c:scatterStyle val="lineMarker"/>
        <c:varyColors val="0"/>
        <c:ser>
          <c:idx val="0"/>
          <c:order val="0"/>
          <c:tx>
            <c:v>------  5°  y=0.75x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'6m'!$B$3:$B$5</c:f>
              <c:numCache>
                <c:formatCode>General</c:formatCode>
                <c:ptCount val="3"/>
                <c:pt idx="0">
                  <c:v>16.989999999999998</c:v>
                </c:pt>
                <c:pt idx="1">
                  <c:v>20.68</c:v>
                </c:pt>
                <c:pt idx="2">
                  <c:v>27.6</c:v>
                </c:pt>
              </c:numCache>
            </c:numRef>
          </c:xVal>
          <c:yVal>
            <c:numRef>
              <c:f>'6m'!$C$3:$C$5</c:f>
              <c:numCache>
                <c:formatCode>General</c:formatCode>
                <c:ptCount val="3"/>
                <c:pt idx="0">
                  <c:v>12.59</c:v>
                </c:pt>
                <c:pt idx="1">
                  <c:v>16.38</c:v>
                </c:pt>
                <c:pt idx="2">
                  <c:v>20.29</c:v>
                </c:pt>
              </c:numCache>
            </c:numRef>
          </c:yVal>
          <c:smooth val="0"/>
        </c:ser>
        <c:ser>
          <c:idx val="1"/>
          <c:order val="1"/>
          <c:tx>
            <c:v>------  10°  y=0.79x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'6m'!$D$3:$D$5</c:f>
              <c:numCache>
                <c:formatCode>General</c:formatCode>
                <c:ptCount val="3"/>
                <c:pt idx="0">
                  <c:v>18.38</c:v>
                </c:pt>
                <c:pt idx="1">
                  <c:v>27.21</c:v>
                </c:pt>
                <c:pt idx="2">
                  <c:v>35.119999999999997</c:v>
                </c:pt>
              </c:numCache>
            </c:numRef>
          </c:xVal>
          <c:yVal>
            <c:numRef>
              <c:f>'6m'!$E$3:$E$5</c:f>
              <c:numCache>
                <c:formatCode>General</c:formatCode>
                <c:ptCount val="3"/>
                <c:pt idx="0">
                  <c:v>15.29</c:v>
                </c:pt>
                <c:pt idx="1">
                  <c:v>20.64</c:v>
                </c:pt>
                <c:pt idx="2">
                  <c:v>27.83</c:v>
                </c:pt>
              </c:numCache>
            </c:numRef>
          </c:yVal>
          <c:smooth val="0"/>
        </c:ser>
        <c:ser>
          <c:idx val="2"/>
          <c:order val="2"/>
          <c:tx>
            <c:v>------  15°  y=0.79x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'6m'!$F$3:$F$5</c:f>
              <c:numCache>
                <c:formatCode>General</c:formatCode>
                <c:ptCount val="3"/>
                <c:pt idx="0">
                  <c:v>24.24</c:v>
                </c:pt>
                <c:pt idx="1">
                  <c:v>29.91</c:v>
                </c:pt>
                <c:pt idx="2">
                  <c:v>38.49</c:v>
                </c:pt>
              </c:numCache>
            </c:numRef>
          </c:xVal>
          <c:yVal>
            <c:numRef>
              <c:f>'6m'!$G$3:$G$5</c:f>
              <c:numCache>
                <c:formatCode>General</c:formatCode>
                <c:ptCount val="3"/>
                <c:pt idx="0">
                  <c:v>18</c:v>
                </c:pt>
                <c:pt idx="1">
                  <c:v>23.44</c:v>
                </c:pt>
                <c:pt idx="2">
                  <c:v>31.63</c:v>
                </c:pt>
              </c:numCache>
            </c:numRef>
          </c:yVal>
          <c:smooth val="0"/>
        </c:ser>
        <c:ser>
          <c:idx val="3"/>
          <c:order val="3"/>
          <c:tx>
            <c:v>------  20°  y=0.81x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'6m'!$H$3:$H$5</c:f>
              <c:numCache>
                <c:formatCode>General</c:formatCode>
                <c:ptCount val="3"/>
                <c:pt idx="0">
                  <c:v>25.26</c:v>
                </c:pt>
                <c:pt idx="1">
                  <c:v>30.73</c:v>
                </c:pt>
                <c:pt idx="2">
                  <c:v>38.755000000000003</c:v>
                </c:pt>
              </c:numCache>
            </c:numRef>
          </c:xVal>
          <c:yVal>
            <c:numRef>
              <c:f>'6m'!$I$3:$I$5</c:f>
              <c:numCache>
                <c:formatCode>General</c:formatCode>
                <c:ptCount val="3"/>
                <c:pt idx="0">
                  <c:v>19.72</c:v>
                </c:pt>
                <c:pt idx="1">
                  <c:v>24.92</c:v>
                </c:pt>
                <c:pt idx="2">
                  <c:v>32.03</c:v>
                </c:pt>
              </c:numCache>
            </c:numRef>
          </c:yVal>
          <c:smooth val="0"/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'6m'!$Y$32:$Y$33</c:f>
              <c:numCache>
                <c:formatCode>General</c:formatCode>
                <c:ptCount val="2"/>
                <c:pt idx="0">
                  <c:v>15</c:v>
                </c:pt>
                <c:pt idx="1">
                  <c:v>40</c:v>
                </c:pt>
              </c:numCache>
            </c:numRef>
          </c:xVal>
          <c:yVal>
            <c:numRef>
              <c:f>'6m'!$Z$32:$Z$33</c:f>
              <c:numCache>
                <c:formatCode>General</c:formatCode>
                <c:ptCount val="2"/>
                <c:pt idx="0">
                  <c:v>15</c:v>
                </c:pt>
                <c:pt idx="1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36184"/>
        <c:axId val="216236576"/>
      </c:scatterChart>
      <c:valAx>
        <c:axId val="216236184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6576"/>
        <c:crosses val="autoZero"/>
        <c:crossBetween val="midCat"/>
        <c:majorUnit val="10"/>
      </c:valAx>
      <c:valAx>
        <c:axId val="2162365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2361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7047791569035899"/>
          <c:y val="0.43448000759689498"/>
          <c:w val="0.42952208430964095"/>
          <c:h val="0.394395630433185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7955476885294"/>
          <c:y val="3.4580008795434242E-2"/>
          <c:w val="0.58606761736367008"/>
          <c:h val="0.73821409636350588"/>
        </c:manualLayout>
      </c:layout>
      <c:scatterChart>
        <c:scatterStyle val="lineMarker"/>
        <c:varyColors val="0"/>
        <c:ser>
          <c:idx val="0"/>
          <c:order val="0"/>
          <c:tx>
            <c:v>------  1 L/min  y=0.77x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'6m'!$B$10:$B$13</c:f>
              <c:numCache>
                <c:formatCode>General</c:formatCode>
                <c:ptCount val="4"/>
                <c:pt idx="0">
                  <c:v>16.989999999999998</c:v>
                </c:pt>
                <c:pt idx="1">
                  <c:v>18.38</c:v>
                </c:pt>
                <c:pt idx="2">
                  <c:v>24.24</c:v>
                </c:pt>
                <c:pt idx="3">
                  <c:v>25.26</c:v>
                </c:pt>
              </c:numCache>
            </c:numRef>
          </c:xVal>
          <c:yVal>
            <c:numRef>
              <c:f>'6m'!$C$10:$C$13</c:f>
              <c:numCache>
                <c:formatCode>General</c:formatCode>
                <c:ptCount val="4"/>
                <c:pt idx="0">
                  <c:v>12.59</c:v>
                </c:pt>
                <c:pt idx="1">
                  <c:v>15.29</c:v>
                </c:pt>
                <c:pt idx="2">
                  <c:v>18</c:v>
                </c:pt>
                <c:pt idx="3">
                  <c:v>19.72</c:v>
                </c:pt>
              </c:numCache>
            </c:numRef>
          </c:yVal>
          <c:smooth val="0"/>
        </c:ser>
        <c:ser>
          <c:idx val="1"/>
          <c:order val="1"/>
          <c:tx>
            <c:v>------  2 L/min  y=0.79x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'6m'!$D$10:$D$13</c:f>
              <c:numCache>
                <c:formatCode>General</c:formatCode>
                <c:ptCount val="4"/>
                <c:pt idx="0">
                  <c:v>20.68</c:v>
                </c:pt>
                <c:pt idx="1">
                  <c:v>27.21</c:v>
                </c:pt>
                <c:pt idx="2">
                  <c:v>29.91</c:v>
                </c:pt>
                <c:pt idx="3">
                  <c:v>30.73</c:v>
                </c:pt>
              </c:numCache>
            </c:numRef>
          </c:xVal>
          <c:yVal>
            <c:numRef>
              <c:f>'6m'!$E$10:$E$13</c:f>
              <c:numCache>
                <c:formatCode>General</c:formatCode>
                <c:ptCount val="4"/>
                <c:pt idx="0">
                  <c:v>16.38</c:v>
                </c:pt>
                <c:pt idx="1">
                  <c:v>20.64</c:v>
                </c:pt>
                <c:pt idx="2">
                  <c:v>23.44</c:v>
                </c:pt>
                <c:pt idx="3">
                  <c:v>24.92</c:v>
                </c:pt>
              </c:numCache>
            </c:numRef>
          </c:yVal>
          <c:smooth val="0"/>
        </c:ser>
        <c:ser>
          <c:idx val="2"/>
          <c:order val="2"/>
          <c:tx>
            <c:v>------  4 L/min  y=0.80x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'6m'!$F$10:$F$13</c:f>
              <c:numCache>
                <c:formatCode>General</c:formatCode>
                <c:ptCount val="4"/>
                <c:pt idx="0">
                  <c:v>27.6</c:v>
                </c:pt>
                <c:pt idx="1">
                  <c:v>35.119999999999997</c:v>
                </c:pt>
                <c:pt idx="2">
                  <c:v>38.49</c:v>
                </c:pt>
                <c:pt idx="3">
                  <c:v>38.755000000000003</c:v>
                </c:pt>
              </c:numCache>
            </c:numRef>
          </c:xVal>
          <c:yVal>
            <c:numRef>
              <c:f>'6m'!$G$10:$G$13</c:f>
              <c:numCache>
                <c:formatCode>General</c:formatCode>
                <c:ptCount val="4"/>
                <c:pt idx="0">
                  <c:v>20.29</c:v>
                </c:pt>
                <c:pt idx="1">
                  <c:v>27.83</c:v>
                </c:pt>
                <c:pt idx="2">
                  <c:v>31.63</c:v>
                </c:pt>
                <c:pt idx="3">
                  <c:v>32.03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'6m'!$T$14:$T$15</c:f>
              <c:numCache>
                <c:formatCode>General</c:formatCode>
                <c:ptCount val="2"/>
                <c:pt idx="0">
                  <c:v>10</c:v>
                </c:pt>
                <c:pt idx="1">
                  <c:v>35</c:v>
                </c:pt>
              </c:numCache>
            </c:numRef>
          </c:xVal>
          <c:yVal>
            <c:numRef>
              <c:f>'6m'!$U$14:$U$15</c:f>
              <c:numCache>
                <c:formatCode>General</c:formatCode>
                <c:ptCount val="2"/>
                <c:pt idx="0">
                  <c:v>10</c:v>
                </c:pt>
                <c:pt idx="1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91976"/>
        <c:axId val="216392368"/>
      </c:scatterChart>
      <c:valAx>
        <c:axId val="216391976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2368"/>
        <c:crosses val="autoZero"/>
        <c:crossBetween val="midCat"/>
        <c:majorUnit val="10"/>
      </c:valAx>
      <c:valAx>
        <c:axId val="21639236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197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3149036825503537"/>
          <c:y val="0.48011572943637182"/>
          <c:w val="0.43645604010206079"/>
          <c:h val="0.297048715089975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5068643236021"/>
          <c:y val="5.24084076267326E-2"/>
          <c:w val="0.66003456884962552"/>
          <c:h val="0.7477864440498657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5249690660654304"/>
                  <c:y val="-9.73328617638342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y = 0.79x</a:t>
                    </a:r>
                    <a:br>
                      <a:rPr lang="en-US"/>
                    </a:br>
                    <a:r>
                      <a:rPr lang="en-US"/>
                      <a:t>R² = 0.97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'6m'!$A$16:$A$27</c:f>
              <c:numCache>
                <c:formatCode>General</c:formatCode>
                <c:ptCount val="12"/>
                <c:pt idx="0">
                  <c:v>16.989999999999998</c:v>
                </c:pt>
                <c:pt idx="1">
                  <c:v>18.38</c:v>
                </c:pt>
                <c:pt idx="2">
                  <c:v>24.24</c:v>
                </c:pt>
                <c:pt idx="3">
                  <c:v>25.26</c:v>
                </c:pt>
                <c:pt idx="4">
                  <c:v>20.68</c:v>
                </c:pt>
                <c:pt idx="5">
                  <c:v>27.21</c:v>
                </c:pt>
                <c:pt idx="6">
                  <c:v>29.91</c:v>
                </c:pt>
                <c:pt idx="7">
                  <c:v>30.73</c:v>
                </c:pt>
                <c:pt idx="8">
                  <c:v>27.6</c:v>
                </c:pt>
                <c:pt idx="9">
                  <c:v>35.119999999999997</c:v>
                </c:pt>
                <c:pt idx="10">
                  <c:v>38.49</c:v>
                </c:pt>
                <c:pt idx="11">
                  <c:v>38.755000000000003</c:v>
                </c:pt>
              </c:numCache>
            </c:numRef>
          </c:xVal>
          <c:yVal>
            <c:numRef>
              <c:f>'6m'!$B$16:$B$27</c:f>
              <c:numCache>
                <c:formatCode>General</c:formatCode>
                <c:ptCount val="12"/>
                <c:pt idx="0">
                  <c:v>12.59</c:v>
                </c:pt>
                <c:pt idx="1">
                  <c:v>15.29</c:v>
                </c:pt>
                <c:pt idx="2">
                  <c:v>18</c:v>
                </c:pt>
                <c:pt idx="3">
                  <c:v>19.72</c:v>
                </c:pt>
                <c:pt idx="4">
                  <c:v>16.38</c:v>
                </c:pt>
                <c:pt idx="5">
                  <c:v>20.64</c:v>
                </c:pt>
                <c:pt idx="6">
                  <c:v>23.44</c:v>
                </c:pt>
                <c:pt idx="7">
                  <c:v>24.92</c:v>
                </c:pt>
                <c:pt idx="8">
                  <c:v>20.29</c:v>
                </c:pt>
                <c:pt idx="9">
                  <c:v>27.83</c:v>
                </c:pt>
                <c:pt idx="10">
                  <c:v>31.63</c:v>
                </c:pt>
                <c:pt idx="11">
                  <c:v>32.03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'6m'!$M$29:$M$30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xVal>
          <c:yVal>
            <c:numRef>
              <c:f>'6m'!$N$29:$N$30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93152"/>
        <c:axId val="216393544"/>
      </c:scatterChart>
      <c:valAx>
        <c:axId val="216393152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3544"/>
        <c:crosses val="autoZero"/>
        <c:crossBetween val="midCat"/>
        <c:majorUnit val="10"/>
      </c:valAx>
      <c:valAx>
        <c:axId val="2163935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315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5316550989427"/>
          <c:y val="7.5827317051986975E-2"/>
          <c:w val="0.66085284938253774"/>
          <c:h val="0.76597573201027014"/>
        </c:manualLayout>
      </c:layout>
      <c:scatterChart>
        <c:scatterStyle val="lineMarker"/>
        <c:varyColors val="0"/>
        <c:ser>
          <c:idx val="0"/>
          <c:order val="0"/>
          <c:tx>
            <c:v>------  y=0.81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8.2278672654011384E-2"/>
                  <c:y val="0.155149365517784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y = 0.81x</a:t>
                    </a:r>
                    <a:br>
                      <a:rPr lang="en-US"/>
                    </a:br>
                    <a:r>
                      <a:rPr lang="en-US"/>
                      <a:t>R² = 0.98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'6m'!$A$15:$A$26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24.08</c:v>
                </c:pt>
                <c:pt idx="2">
                  <c:v>36.06</c:v>
                </c:pt>
                <c:pt idx="3">
                  <c:v>37.49</c:v>
                </c:pt>
                <c:pt idx="4">
                  <c:v>27.94</c:v>
                </c:pt>
                <c:pt idx="5">
                  <c:v>37.93</c:v>
                </c:pt>
                <c:pt idx="6">
                  <c:v>45.27</c:v>
                </c:pt>
                <c:pt idx="7">
                  <c:v>54.98</c:v>
                </c:pt>
                <c:pt idx="8">
                  <c:v>33.83</c:v>
                </c:pt>
                <c:pt idx="9">
                  <c:v>60.82</c:v>
                </c:pt>
                <c:pt idx="10">
                  <c:v>70.98</c:v>
                </c:pt>
                <c:pt idx="11">
                  <c:v>78.25</c:v>
                </c:pt>
              </c:numCache>
            </c:numRef>
          </c:xVal>
          <c:yVal>
            <c:numRef>
              <c:f>'6m'!$B$15:$B$26</c:f>
              <c:numCache>
                <c:formatCode>General</c:formatCode>
                <c:ptCount val="12"/>
                <c:pt idx="0">
                  <c:v>15.38</c:v>
                </c:pt>
                <c:pt idx="1">
                  <c:v>19.989999999999998</c:v>
                </c:pt>
                <c:pt idx="2">
                  <c:v>28.85</c:v>
                </c:pt>
                <c:pt idx="3">
                  <c:v>33.47</c:v>
                </c:pt>
                <c:pt idx="4">
                  <c:v>20.260000000000002</c:v>
                </c:pt>
                <c:pt idx="5">
                  <c:v>31.04</c:v>
                </c:pt>
                <c:pt idx="6">
                  <c:v>35.590000000000003</c:v>
                </c:pt>
                <c:pt idx="7">
                  <c:v>46.19</c:v>
                </c:pt>
                <c:pt idx="8">
                  <c:v>27.89</c:v>
                </c:pt>
                <c:pt idx="9">
                  <c:v>46.15</c:v>
                </c:pt>
                <c:pt idx="10">
                  <c:v>58.4</c:v>
                </c:pt>
                <c:pt idx="11">
                  <c:v>64.59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'6m'!$R$30:$R$31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xVal>
          <c:yVal>
            <c:numRef>
              <c:f>'6m'!$S$30:$S$31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95112"/>
        <c:axId val="216394720"/>
      </c:scatterChart>
      <c:valAx>
        <c:axId val="21639511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Accurate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7051575068825506"/>
              <c:y val="0.915303201325829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4720"/>
        <c:crosses val="autoZero"/>
        <c:crossBetween val="midCat"/>
        <c:majorUnit val="20"/>
      </c:valAx>
      <c:valAx>
        <c:axId val="21639472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Leading edge velocity(cm/s)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4.4474507717757723E-4"/>
              <c:y val="9.298145288439946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216395112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49C1E-74F7-4CE4-A19B-70413B1D24B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8C19776-6317-4693-AC68-25C9BF468FDF}">
      <dgm:prSet phldrT="[文本]" custT="1"/>
      <dgm:spPr/>
      <dgm:t>
        <a:bodyPr/>
        <a:lstStyle/>
        <a:p>
          <a:r>
            <a: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gravitational potential</a:t>
          </a:r>
        </a:p>
      </dgm:t>
    </dgm:pt>
    <dgm:pt modelId="{C22BFD86-6FF6-4D15-85BE-49203AB170E0}" type="parTrans" cxnId="{B0ADAFF2-9125-4B4C-A8E0-F8B53FE6774F}">
      <dgm:prSet/>
      <dgm:spPr/>
      <dgm:t>
        <a:bodyPr/>
        <a:lstStyle/>
        <a:p>
          <a:endParaRPr lang="zh-CN" altLang="en-US"/>
        </a:p>
      </dgm:t>
    </dgm:pt>
    <dgm:pt modelId="{20A0B9F1-C2D8-48BF-8A9E-C0879AC0D1E2}" type="sibTrans" cxnId="{B0ADAFF2-9125-4B4C-A8E0-F8B53FE6774F}">
      <dgm:prSet/>
      <dgm:spPr/>
      <dgm:t>
        <a:bodyPr/>
        <a:lstStyle/>
        <a:p>
          <a:endParaRPr lang="zh-CN" altLang="en-US"/>
        </a:p>
      </dgm:t>
    </dgm:pt>
    <dgm:pt modelId="{06F9D194-AF32-48BA-B0A1-447BC9DB1C6F}">
      <dgm:prSet phldrT="[文本]" custT="1"/>
      <dgm:spPr/>
      <dgm:t>
        <a:bodyPr/>
        <a:lstStyle/>
        <a:p>
          <a:r>
            <a: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Head cuts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CC6BD-D2C1-4F1C-A6F8-1FE877D8B817}" type="parTrans" cxnId="{33BD82C8-6C07-4DB6-A700-A49184553E06}">
      <dgm:prSet/>
      <dgm:spPr/>
      <dgm:t>
        <a:bodyPr/>
        <a:lstStyle/>
        <a:p>
          <a:endParaRPr lang="zh-CN" altLang="en-US"/>
        </a:p>
      </dgm:t>
    </dgm:pt>
    <dgm:pt modelId="{6093BFD7-810E-473B-88D7-F83136D7DEDB}" type="sibTrans" cxnId="{33BD82C8-6C07-4DB6-A700-A49184553E06}">
      <dgm:prSet/>
      <dgm:spPr/>
      <dgm:t>
        <a:bodyPr/>
        <a:lstStyle/>
        <a:p>
          <a:endParaRPr lang="zh-CN" altLang="en-US"/>
        </a:p>
      </dgm:t>
    </dgm:pt>
    <dgm:pt modelId="{9D963525-EC79-4218-9304-D953B417E952}">
      <dgm:prSet phldrT="[文本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friction force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93446-8566-472F-8101-25F6C9F76C50}" type="parTrans" cxnId="{8EF5ED72-AD01-42C4-ACC8-6010275119B3}">
      <dgm:prSet/>
      <dgm:spPr/>
      <dgm:t>
        <a:bodyPr/>
        <a:lstStyle/>
        <a:p>
          <a:endParaRPr lang="zh-CN" altLang="en-US"/>
        </a:p>
      </dgm:t>
    </dgm:pt>
    <dgm:pt modelId="{5C7AE77B-C593-4808-8526-B5154FA3EF44}" type="sibTrans" cxnId="{8EF5ED72-AD01-42C4-ACC8-6010275119B3}">
      <dgm:prSet/>
      <dgm:spPr/>
      <dgm:t>
        <a:bodyPr/>
        <a:lstStyle/>
        <a:p>
          <a:endParaRPr lang="zh-CN" altLang="en-US"/>
        </a:p>
      </dgm:t>
    </dgm:pt>
    <dgm:pt modelId="{1D4371E2-18AD-49C6-80AA-F433232156F5}">
      <dgm:prSet phldrT="[文本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kinetic energies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E84F3-11BD-499E-9A5E-0E6017989FC2}" type="sibTrans" cxnId="{D995095E-6933-4EA8-B3FE-6322705B9B1D}">
      <dgm:prSet/>
      <dgm:spPr/>
      <dgm:t>
        <a:bodyPr/>
        <a:lstStyle/>
        <a:p>
          <a:endParaRPr lang="zh-CN" altLang="en-US"/>
        </a:p>
      </dgm:t>
    </dgm:pt>
    <dgm:pt modelId="{6412B7B0-7FF7-414F-B9B6-858B6E0AF378}" type="parTrans" cxnId="{D995095E-6933-4EA8-B3FE-6322705B9B1D}">
      <dgm:prSet/>
      <dgm:spPr/>
      <dgm:t>
        <a:bodyPr/>
        <a:lstStyle/>
        <a:p>
          <a:endParaRPr lang="zh-CN" altLang="en-US"/>
        </a:p>
      </dgm:t>
    </dgm:pt>
    <dgm:pt modelId="{2B30BA6B-2816-495D-870C-93392A304E5E}">
      <dgm:prSet/>
      <dgm:spPr/>
      <dgm:t>
        <a:bodyPr/>
        <a:lstStyle/>
        <a:p>
          <a:endParaRPr lang="zh-CN" altLang="en-US"/>
        </a:p>
      </dgm:t>
    </dgm:pt>
    <dgm:pt modelId="{05F8ADAF-FF0E-43A5-A22B-615F82440C35}" type="parTrans" cxnId="{94BBCB38-0276-4D0D-B26C-5D9458D0BC13}">
      <dgm:prSet/>
      <dgm:spPr/>
      <dgm:t>
        <a:bodyPr/>
        <a:lstStyle/>
        <a:p>
          <a:endParaRPr lang="zh-CN" altLang="en-US"/>
        </a:p>
      </dgm:t>
    </dgm:pt>
    <dgm:pt modelId="{0F80CE22-233E-4CAD-B93D-E240DE65679C}" type="sibTrans" cxnId="{94BBCB38-0276-4D0D-B26C-5D9458D0BC13}">
      <dgm:prSet/>
      <dgm:spPr/>
      <dgm:t>
        <a:bodyPr/>
        <a:lstStyle/>
        <a:p>
          <a:endParaRPr lang="zh-CN" altLang="en-US"/>
        </a:p>
      </dgm:t>
    </dgm:pt>
    <dgm:pt modelId="{B311A01E-584E-4A30-B854-9AA70497ECD0}">
      <dgm:prSet/>
      <dgm:spPr/>
      <dgm:t>
        <a:bodyPr/>
        <a:lstStyle/>
        <a:p>
          <a:endParaRPr lang="zh-CN" altLang="en-US"/>
        </a:p>
      </dgm:t>
    </dgm:pt>
    <dgm:pt modelId="{33BF29B0-E837-4BDE-A281-80CE84979DAE}" type="parTrans" cxnId="{B96D2FCD-A394-4542-B019-A17055BC96CA}">
      <dgm:prSet/>
      <dgm:spPr/>
      <dgm:t>
        <a:bodyPr/>
        <a:lstStyle/>
        <a:p>
          <a:endParaRPr lang="zh-CN" altLang="en-US"/>
        </a:p>
      </dgm:t>
    </dgm:pt>
    <dgm:pt modelId="{7F71B3A8-EB1E-4AF2-AB14-664A7570DBD2}" type="sibTrans" cxnId="{B96D2FCD-A394-4542-B019-A17055BC96CA}">
      <dgm:prSet/>
      <dgm:spPr/>
      <dgm:t>
        <a:bodyPr/>
        <a:lstStyle/>
        <a:p>
          <a:endParaRPr lang="zh-CN" altLang="en-US"/>
        </a:p>
      </dgm:t>
    </dgm:pt>
    <dgm:pt modelId="{65AE333C-A202-4FED-998A-A51DA77BD343}" type="pres">
      <dgm:prSet presAssocID="{ABE49C1E-74F7-4CE4-A19B-70413B1D24B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BF4275-E85E-4CA5-9CF5-8DCFF6893080}" type="pres">
      <dgm:prSet presAssocID="{ABE49C1E-74F7-4CE4-A19B-70413B1D24BB}" presName="dummyMaxCanvas" presStyleCnt="0"/>
      <dgm:spPr/>
    </dgm:pt>
    <dgm:pt modelId="{880AB9C3-FE82-4E75-A84D-354051E3AEF9}" type="pres">
      <dgm:prSet presAssocID="{ABE49C1E-74F7-4CE4-A19B-70413B1D24BB}" presName="parentComposite" presStyleCnt="0"/>
      <dgm:spPr/>
    </dgm:pt>
    <dgm:pt modelId="{CE99A213-FFB6-4CAF-89D4-ACC157F32901}" type="pres">
      <dgm:prSet presAssocID="{ABE49C1E-74F7-4CE4-A19B-70413B1D24BB}" presName="parent1" presStyleLbl="alignAccFollowNode1" presStyleIdx="0" presStyleCnt="4" custScaleX="134963" custLinFactY="19883" custLinFactNeighborX="-18308" custLinFactNeighborY="100000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D666C10F-4BC9-4D71-80C5-8495FBB2F6A0}" type="pres">
      <dgm:prSet presAssocID="{ABE49C1E-74F7-4CE4-A19B-70413B1D24BB}" presName="parent2" presStyleLbl="alignAccFollowNode1" presStyleIdx="1" presStyleCnt="4" custLinFactNeighborX="13263" custLinFactNeighborY="98591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700493EC-E262-4957-8A55-D44DBD176886}" type="pres">
      <dgm:prSet presAssocID="{ABE49C1E-74F7-4CE4-A19B-70413B1D24BB}" presName="childrenComposite" presStyleCnt="0"/>
      <dgm:spPr/>
    </dgm:pt>
    <dgm:pt modelId="{C51F83D1-5C87-4673-959E-9EEEEDAD3020}" type="pres">
      <dgm:prSet presAssocID="{ABE49C1E-74F7-4CE4-A19B-70413B1D24BB}" presName="dummyMaxCanvas_ChildArea" presStyleCnt="0"/>
      <dgm:spPr/>
    </dgm:pt>
    <dgm:pt modelId="{4D96FBC4-6CDB-47C4-895D-E57CB14693B9}" type="pres">
      <dgm:prSet presAssocID="{ABE49C1E-74F7-4CE4-A19B-70413B1D24BB}" presName="fulcrum" presStyleLbl="alignAccFollowNode1" presStyleIdx="2" presStyleCnt="4" custLinFactNeighborX="49636" custLinFactNeighborY="-3484"/>
      <dgm:spPr/>
      <dgm:t>
        <a:bodyPr/>
        <a:lstStyle/>
        <a:p>
          <a:endParaRPr lang="zh-CN" altLang="en-US"/>
        </a:p>
      </dgm:t>
    </dgm:pt>
    <dgm:pt modelId="{14B14408-CACF-401E-8C4A-02A5861CE46E}" type="pres">
      <dgm:prSet presAssocID="{ABE49C1E-74F7-4CE4-A19B-70413B1D24BB}" presName="balance_11" presStyleLbl="alignAccFollowNode1" presStyleIdx="3" presStyleCnt="4" custAng="21288373" custLinFactNeighborX="8134" custLinFactNeighborY="-53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498702-9D1F-4B13-BEEC-1C778EB934B5}" type="pres">
      <dgm:prSet presAssocID="{ABE49C1E-74F7-4CE4-A19B-70413B1D24BB}" presName="left_11_1" presStyleLbl="node1" presStyleIdx="0" presStyleCnt="2" custScaleX="185012" custScaleY="44239" custLinFactNeighborX="-10549" custLinFactNeighborY="26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831CFB-6EA3-455B-B8CF-752D7C383130}" type="pres">
      <dgm:prSet presAssocID="{ABE49C1E-74F7-4CE4-A19B-70413B1D24BB}" presName="right_11_1" presStyleLbl="node1" presStyleIdx="1" presStyleCnt="2" custScaleX="145871" custScaleY="47377" custLinFactNeighborX="21187" custLinFactNeighborY="149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75D16D-F562-4687-AA94-156E20704CF2}" type="presOf" srcId="{06F9D194-AF32-48BA-B0A1-447BC9DB1C6F}" destId="{D666C10F-4BC9-4D71-80C5-8495FBB2F6A0}" srcOrd="0" destOrd="0" presId="urn:microsoft.com/office/officeart/2005/8/layout/balance1"/>
    <dgm:cxn modelId="{BD4E6FBE-5109-4303-8DC2-EF327F8FFFE9}" type="presOf" srcId="{9D963525-EC79-4218-9304-D953B417E952}" destId="{6D831CFB-6EA3-455B-B8CF-752D7C383130}" srcOrd="0" destOrd="0" presId="urn:microsoft.com/office/officeart/2005/8/layout/balance1"/>
    <dgm:cxn modelId="{394F3AF9-91AA-4BF5-A5BF-ACD58A0141FA}" type="presOf" srcId="{ABE49C1E-74F7-4CE4-A19B-70413B1D24BB}" destId="{65AE333C-A202-4FED-998A-A51DA77BD343}" srcOrd="0" destOrd="0" presId="urn:microsoft.com/office/officeart/2005/8/layout/balance1"/>
    <dgm:cxn modelId="{AB61C95C-915A-4898-BE81-00C992AEB31A}" type="presOf" srcId="{1D4371E2-18AD-49C6-80AA-F433232156F5}" destId="{CE99A213-FFB6-4CAF-89D4-ACC157F32901}" srcOrd="0" destOrd="0" presId="urn:microsoft.com/office/officeart/2005/8/layout/balance1"/>
    <dgm:cxn modelId="{389AD45E-4AC9-4C03-862D-36F12B8AE64D}" type="presOf" srcId="{58C19776-6317-4693-AC68-25C9BF468FDF}" destId="{F4498702-9D1F-4B13-BEEC-1C778EB934B5}" srcOrd="0" destOrd="0" presId="urn:microsoft.com/office/officeart/2005/8/layout/balance1"/>
    <dgm:cxn modelId="{8EF5ED72-AD01-42C4-ACC8-6010275119B3}" srcId="{06F9D194-AF32-48BA-B0A1-447BC9DB1C6F}" destId="{9D963525-EC79-4218-9304-D953B417E952}" srcOrd="0" destOrd="0" parTransId="{9EE93446-8566-472F-8101-25F6C9F76C50}" sibTransId="{5C7AE77B-C593-4808-8526-B5154FA3EF44}"/>
    <dgm:cxn modelId="{94BBCB38-0276-4D0D-B26C-5D9458D0BC13}" srcId="{ABE49C1E-74F7-4CE4-A19B-70413B1D24BB}" destId="{2B30BA6B-2816-495D-870C-93392A304E5E}" srcOrd="3" destOrd="0" parTransId="{05F8ADAF-FF0E-43A5-A22B-615F82440C35}" sibTransId="{0F80CE22-233E-4CAD-B93D-E240DE65679C}"/>
    <dgm:cxn modelId="{B96D2FCD-A394-4542-B019-A17055BC96CA}" srcId="{ABE49C1E-74F7-4CE4-A19B-70413B1D24BB}" destId="{B311A01E-584E-4A30-B854-9AA70497ECD0}" srcOrd="2" destOrd="0" parTransId="{33BF29B0-E837-4BDE-A281-80CE84979DAE}" sibTransId="{7F71B3A8-EB1E-4AF2-AB14-664A7570DBD2}"/>
    <dgm:cxn modelId="{33BD82C8-6C07-4DB6-A700-A49184553E06}" srcId="{ABE49C1E-74F7-4CE4-A19B-70413B1D24BB}" destId="{06F9D194-AF32-48BA-B0A1-447BC9DB1C6F}" srcOrd="1" destOrd="0" parTransId="{41CCC6BD-D2C1-4F1C-A6F8-1FE877D8B817}" sibTransId="{6093BFD7-810E-473B-88D7-F83136D7DEDB}"/>
    <dgm:cxn modelId="{B0ADAFF2-9125-4B4C-A8E0-F8B53FE6774F}" srcId="{1D4371E2-18AD-49C6-80AA-F433232156F5}" destId="{58C19776-6317-4693-AC68-25C9BF468FDF}" srcOrd="0" destOrd="0" parTransId="{C22BFD86-6FF6-4D15-85BE-49203AB170E0}" sibTransId="{20A0B9F1-C2D8-48BF-8A9E-C0879AC0D1E2}"/>
    <dgm:cxn modelId="{D995095E-6933-4EA8-B3FE-6322705B9B1D}" srcId="{ABE49C1E-74F7-4CE4-A19B-70413B1D24BB}" destId="{1D4371E2-18AD-49C6-80AA-F433232156F5}" srcOrd="0" destOrd="0" parTransId="{6412B7B0-7FF7-414F-B9B6-858B6E0AF378}" sibTransId="{DC4E84F3-11BD-499E-9A5E-0E6017989FC2}"/>
    <dgm:cxn modelId="{8801E4DD-B506-4CC4-82DC-88FDA43D49EA}" type="presParOf" srcId="{65AE333C-A202-4FED-998A-A51DA77BD343}" destId="{3BBF4275-E85E-4CA5-9CF5-8DCFF6893080}" srcOrd="0" destOrd="0" presId="urn:microsoft.com/office/officeart/2005/8/layout/balance1"/>
    <dgm:cxn modelId="{4B5EFDBF-EFD1-4028-9A80-10263677595D}" type="presParOf" srcId="{65AE333C-A202-4FED-998A-A51DA77BD343}" destId="{880AB9C3-FE82-4E75-A84D-354051E3AEF9}" srcOrd="1" destOrd="0" presId="urn:microsoft.com/office/officeart/2005/8/layout/balance1"/>
    <dgm:cxn modelId="{85208F51-DF1D-4E9E-8A92-E37AD0ED6393}" type="presParOf" srcId="{880AB9C3-FE82-4E75-A84D-354051E3AEF9}" destId="{CE99A213-FFB6-4CAF-89D4-ACC157F32901}" srcOrd="0" destOrd="0" presId="urn:microsoft.com/office/officeart/2005/8/layout/balance1"/>
    <dgm:cxn modelId="{757F1E1E-0092-4B9F-A397-D90256CD6263}" type="presParOf" srcId="{880AB9C3-FE82-4E75-A84D-354051E3AEF9}" destId="{D666C10F-4BC9-4D71-80C5-8495FBB2F6A0}" srcOrd="1" destOrd="0" presId="urn:microsoft.com/office/officeart/2005/8/layout/balance1"/>
    <dgm:cxn modelId="{25074A3D-EB9C-483B-B7E9-66EA379A75D6}" type="presParOf" srcId="{65AE333C-A202-4FED-998A-A51DA77BD343}" destId="{700493EC-E262-4957-8A55-D44DBD176886}" srcOrd="2" destOrd="0" presId="urn:microsoft.com/office/officeart/2005/8/layout/balance1"/>
    <dgm:cxn modelId="{C0471D1C-310A-49EC-903E-21321BBBAA8A}" type="presParOf" srcId="{700493EC-E262-4957-8A55-D44DBD176886}" destId="{C51F83D1-5C87-4673-959E-9EEEEDAD3020}" srcOrd="0" destOrd="0" presId="urn:microsoft.com/office/officeart/2005/8/layout/balance1"/>
    <dgm:cxn modelId="{4FDA6F07-460F-4E29-BECD-B203AE2E55F5}" type="presParOf" srcId="{700493EC-E262-4957-8A55-D44DBD176886}" destId="{4D96FBC4-6CDB-47C4-895D-E57CB14693B9}" srcOrd="1" destOrd="0" presId="urn:microsoft.com/office/officeart/2005/8/layout/balance1"/>
    <dgm:cxn modelId="{952F783F-B0AF-4174-B233-AFCF8164C0C7}" type="presParOf" srcId="{700493EC-E262-4957-8A55-D44DBD176886}" destId="{14B14408-CACF-401E-8C4A-02A5861CE46E}" srcOrd="2" destOrd="0" presId="urn:microsoft.com/office/officeart/2005/8/layout/balance1"/>
    <dgm:cxn modelId="{09A4AFBB-6A06-474B-BA75-6F7701323C24}" type="presParOf" srcId="{700493EC-E262-4957-8A55-D44DBD176886}" destId="{F4498702-9D1F-4B13-BEEC-1C778EB934B5}" srcOrd="3" destOrd="0" presId="urn:microsoft.com/office/officeart/2005/8/layout/balance1"/>
    <dgm:cxn modelId="{54B51913-E3E7-4EF9-882F-A5C71312FB25}" type="presParOf" srcId="{700493EC-E262-4957-8A55-D44DBD176886}" destId="{6D831CFB-6EA3-455B-B8CF-752D7C383130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9A213-FFB6-4CAF-89D4-ACC157F32901}">
      <dsp:nvSpPr>
        <dsp:cNvPr id="0" name=""/>
        <dsp:cNvSpPr/>
      </dsp:nvSpPr>
      <dsp:spPr>
        <a:xfrm>
          <a:off x="978285" y="707675"/>
          <a:ext cx="1335911" cy="5499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kinetic energies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391" y="723781"/>
        <a:ext cx="1303699" cy="517696"/>
      </dsp:txXfrm>
    </dsp:sp>
    <dsp:sp modelId="{D666C10F-4BC9-4D71-80C5-8495FBB2F6A0}">
      <dsp:nvSpPr>
        <dsp:cNvPr id="0" name=""/>
        <dsp:cNvSpPr/>
      </dsp:nvSpPr>
      <dsp:spPr>
        <a:xfrm>
          <a:off x="2893587" y="590589"/>
          <a:ext cx="989835" cy="5499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Head cuts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9693" y="606695"/>
        <a:ext cx="957623" cy="517696"/>
      </dsp:txXfrm>
    </dsp:sp>
    <dsp:sp modelId="{4D96FBC4-6CDB-47C4-895D-E57CB14693B9}">
      <dsp:nvSpPr>
        <dsp:cNvPr id="0" name=""/>
        <dsp:cNvSpPr/>
      </dsp:nvSpPr>
      <dsp:spPr>
        <a:xfrm>
          <a:off x="2551179" y="2371171"/>
          <a:ext cx="412431" cy="41243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4408-CACF-401E-8C4A-02A5861CE46E}">
      <dsp:nvSpPr>
        <dsp:cNvPr id="0" name=""/>
        <dsp:cNvSpPr/>
      </dsp:nvSpPr>
      <dsp:spPr>
        <a:xfrm rot="21288373">
          <a:off x="1516669" y="2203997"/>
          <a:ext cx="2474588" cy="1671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98702-9D1F-4B13-BEEC-1C778EB934B5}">
      <dsp:nvSpPr>
        <dsp:cNvPr id="0" name=""/>
        <dsp:cNvSpPr/>
      </dsp:nvSpPr>
      <dsp:spPr>
        <a:xfrm>
          <a:off x="817724" y="1525601"/>
          <a:ext cx="1831314" cy="651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gravitational potential</a:t>
          </a:r>
        </a:p>
      </dsp:txBody>
      <dsp:txXfrm>
        <a:off x="849551" y="1557428"/>
        <a:ext cx="1767660" cy="588320"/>
      </dsp:txXfrm>
    </dsp:sp>
    <dsp:sp modelId="{6D831CFB-6EA3-455B-B8CF-752D7C383130}">
      <dsp:nvSpPr>
        <dsp:cNvPr id="0" name=""/>
        <dsp:cNvSpPr/>
      </dsp:nvSpPr>
      <dsp:spPr>
        <a:xfrm>
          <a:off x="2755337" y="1327130"/>
          <a:ext cx="1443882" cy="698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friction force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9421" y="1361214"/>
        <a:ext cx="1375714" cy="63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</cdr:x>
      <cdr:y>0.36</cdr:y>
    </cdr:from>
    <cdr:to>
      <cdr:x>0.533</cdr:x>
      <cdr:y>0.49608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69499" y="790270"/>
          <a:ext cx="35359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0.30214</cdr:x>
      <cdr:y>0.3567</cdr:y>
    </cdr:from>
    <cdr:to>
      <cdr:x>0.34916</cdr:x>
      <cdr:y>0.47999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627290" y="1110055"/>
          <a:ext cx="253219" cy="3836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0.57537</cdr:x>
      <cdr:y>0.2621</cdr:y>
    </cdr:from>
    <cdr:to>
      <cdr:x>0.68031</cdr:x>
      <cdr:y>0.38765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71221" y="566046"/>
          <a:ext cx="377780" cy="27113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0.57107</cdr:x>
      <cdr:y>0.27475</cdr:y>
    </cdr:from>
    <cdr:to>
      <cdr:x>0.66127</cdr:x>
      <cdr:y>0.38879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55751" y="593357"/>
          <a:ext cx="324703" cy="24628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0.51444</cdr:x>
      <cdr:y>0.22327</cdr:y>
    </cdr:from>
    <cdr:to>
      <cdr:x>0.59147</cdr:x>
      <cdr:y>0.31326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8712" y="611094"/>
          <a:ext cx="324704" cy="24632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0.54999</cdr:x>
      <cdr:y>0.19447</cdr:y>
    </cdr:from>
    <cdr:to>
      <cdr:x>0.64145</cdr:x>
      <cdr:y>0.29273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79875" y="419983"/>
          <a:ext cx="329231" cy="21221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0.44367</cdr:x>
      <cdr:y>0.23622</cdr:y>
    </cdr:from>
    <cdr:to>
      <cdr:x>0.54073</cdr:x>
      <cdr:y>0.36533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97212" y="510241"/>
          <a:ext cx="349431" cy="278865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0.43334</cdr:x>
      <cdr:y>0.24947</cdr:y>
    </cdr:from>
    <cdr:to>
      <cdr:x>0.50703</cdr:x>
      <cdr:y>0.35225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59946" y="538755"/>
          <a:ext cx="265271" cy="221968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0.60116</cdr:x>
      <cdr:y>0.09282</cdr:y>
    </cdr:from>
    <cdr:to>
      <cdr:x>0.68464</cdr:x>
      <cdr:y>0.20879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8960" y="249616"/>
          <a:ext cx="380345" cy="31187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0.58127</cdr:x>
      <cdr:y>0.10336</cdr:y>
    </cdr:from>
    <cdr:to>
      <cdr:x>0.70903</cdr:x>
      <cdr:y>0.2341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92480" y="223222"/>
          <a:ext cx="459889" cy="28235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7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1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5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6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9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88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65DD-A9A3-48EF-A54A-758CAFE754D3}" type="datetimeFigureOut">
              <a:rPr lang="zh-CN" altLang="en-US" smtClean="0"/>
              <a:t>2016/8/25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0262-AC37-4FE7-BC94-01BF461AF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20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94574" cy="4642333"/>
          </a:xfrm>
        </p:spPr>
        <p:txBody>
          <a:bodyPr>
            <a:normAutofit/>
          </a:bodyPr>
          <a:lstStyle/>
          <a:p>
            <a:r>
              <a:rPr lang="en-US" altLang="zh-CN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flow velocity on frozen and non-frozen slopes of black soil through leading edge method</a:t>
            </a:r>
            <a:r>
              <a:rPr lang="en-US" altLang="zh-CN" sz="5300" cap="small" dirty="0" smtClean="0"/>
              <a:t> </a:t>
            </a:r>
            <a:r>
              <a:rPr lang="zh-CN" altLang="zh-CN" b="1" cap="small" dirty="0"/>
              <a:t/>
            </a:r>
            <a:br>
              <a:rPr lang="zh-CN" altLang="zh-CN" b="1" cap="small" dirty="0"/>
            </a:br>
            <a:r>
              <a:rPr lang="en-US" altLang="zh-CN" b="1" cap="small" dirty="0" smtClean="0"/>
              <a:t/>
            </a:r>
            <a:br>
              <a:rPr lang="en-US" altLang="zh-CN" b="1" cap="small" dirty="0" smtClean="0"/>
            </a:b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 Chao, Ban </a:t>
            </a:r>
            <a:r>
              <a:rPr lang="en-US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Yunyun</a:t>
            </a:r>
            <a:r>
              <a:rPr lang="en-US" altLang="zh-CN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Xuefeng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Lei </a:t>
            </a:r>
            <a:r>
              <a:rPr lang="en-US" altLang="zh-CN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Tingwu</a:t>
            </a: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University, 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Beijing,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zh-CN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6829" y="5649202"/>
            <a:ext cx="9144000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2016-8-25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44940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WASWAC 2016 conference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直接连接符 7"/>
          <p:cNvSpPr>
            <a:spLocks noChangeShapeType="1"/>
          </p:cNvSpPr>
          <p:nvPr/>
        </p:nvSpPr>
        <p:spPr bwMode="auto">
          <a:xfrm>
            <a:off x="2063750" y="1030430"/>
            <a:ext cx="7920038" cy="1587"/>
          </a:xfrm>
          <a:prstGeom prst="line">
            <a:avLst/>
          </a:prstGeom>
          <a:noFill/>
          <a:ln w="9525">
            <a:solidFill>
              <a:srgbClr val="00206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1026" name="图片 1" descr="C:\Users\Administrator\Desktop\QQ截图201507292014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" y="220150"/>
            <a:ext cx="25701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824" y="520912"/>
            <a:ext cx="10496749" cy="502942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measured with Leading edge method over non-frozen slope</a:t>
            </a:r>
            <a:endParaRPr lang="zh-CN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645837" y="1255595"/>
            <a:ext cx="9426211" cy="7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4" y="1521590"/>
            <a:ext cx="4355249" cy="30539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94" y="1726209"/>
            <a:ext cx="4763069" cy="3122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7230" y="5131558"/>
            <a:ext cx="9785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non-frozen slope, leading edge velocity increase with flow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non-frozen slope, leading edge velocity increase with slope gradient until to 15 degree.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leading edge velocity stop to increase from 15 degree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8" descr="捕获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19116"/>
            <a:ext cx="3201938" cy="49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13" descr="IMG_20151216_1545271_副本_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93" y="1168528"/>
            <a:ext cx="3061334" cy="49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227889" y="1936538"/>
            <a:ext cx="3386314" cy="2748005"/>
            <a:chOff x="0" y="120325"/>
            <a:chExt cx="1360627" cy="1077402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424693" y="120325"/>
              <a:ext cx="761386" cy="176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kern="1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Headcut</a:t>
              </a:r>
              <a:endParaRPr 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0" y="665683"/>
              <a:ext cx="395600" cy="532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277977" y="299667"/>
              <a:ext cx="321264" cy="4025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99630" y="299833"/>
              <a:ext cx="760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70245" y="6619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470245" y="35956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flipH="1">
            <a:off x="357188" y="43171"/>
            <a:ext cx="10544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measured with Leading edge method over non-frozen slope</a:t>
            </a:r>
            <a:endParaRPr kumimoji="1"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8518" y="1366910"/>
            <a:ext cx="4924085" cy="2199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15°velocity stop increase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Headcuts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 on non-frozen soil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2319494" y="6029306"/>
            <a:ext cx="853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kumimoji="1" lang="zh-CN" altLang="en-US" sz="2800" dirty="0">
              <a:solidFill>
                <a:srgbClr val="46464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val="2414171592"/>
              </p:ext>
            </p:extLst>
          </p:nvPr>
        </p:nvGraphicFramePr>
        <p:xfrm>
          <a:off x="6948518" y="3588592"/>
          <a:ext cx="4911646" cy="284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480069" y="823463"/>
            <a:ext cx="9905877" cy="3643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leading edge velocities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and non-frozen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378424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3831" y="4633996"/>
            <a:ext cx="41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velocity of different slope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72124" y="4633996"/>
            <a:ext cx="4977846" cy="40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velocity of different flow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1643446583"/>
              </p:ext>
            </p:extLst>
          </p:nvPr>
        </p:nvGraphicFramePr>
        <p:xfrm>
          <a:off x="5448759" y="1548739"/>
          <a:ext cx="5385838" cy="311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6" y="1392213"/>
            <a:ext cx="5123982" cy="324178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3896" y="5034106"/>
            <a:ext cx="108461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leading edge velocities over frozen slope were bigger than that over non-frozen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increase of slope gradient and flow rate, the ratio velocity over frozen slope to non-frozen slope increased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figure 2, that is represent that the velocity stop increase at 15°over non-frozen slope, meanwhile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over frozen slope increase fast.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7329268" y="2138289"/>
            <a:ext cx="168812" cy="351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1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leading edge velocities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and non-frozen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31" y="1924334"/>
            <a:ext cx="1904291" cy="4490114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9" y="1924334"/>
            <a:ext cx="1971483" cy="4490114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838200" y="1378424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63319" y="2103925"/>
            <a:ext cx="556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for the difference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63319" y="2947916"/>
            <a:ext cx="5909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(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force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cuts reduce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sediments in non-frozen rill to reduce velocity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0289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slope length on leading edge velocity</a:t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40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908397"/>
              </p:ext>
            </p:extLst>
          </p:nvPr>
        </p:nvGraphicFramePr>
        <p:xfrm>
          <a:off x="362712" y="2055414"/>
          <a:ext cx="7498398" cy="4591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128"/>
                <a:gridCol w="1523763"/>
                <a:gridCol w="1523763"/>
                <a:gridCol w="1523763"/>
                <a:gridCol w="1425981"/>
              </a:tblGrid>
              <a:tr h="327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 length (m)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7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(L/min)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18.54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18.01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27.47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32.65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23.54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35.34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30.43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57.85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59.72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31.95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40.23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41.53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58.57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70.98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37.49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47.17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54.98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279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66.17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009933"/>
            <a:ext cx="8947245" cy="1993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" y="1217687"/>
            <a:ext cx="967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velocity at different slope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</a:p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frozen soil slopes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475259" y="3324106"/>
            <a:ext cx="293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low slope, slope length  have no significant effect on measured velocity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223823" y="3366079"/>
            <a:ext cx="3129977" cy="9848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323997" y="5034705"/>
            <a:ext cx="3235657" cy="1434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deep slope, the  longer slope length, the accelerate effect  have a greater effect on  velocity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0289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slope length on leading edge velocity</a:t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4000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009933"/>
            <a:ext cx="8947245" cy="1993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84534"/>
              </p:ext>
            </p:extLst>
          </p:nvPr>
        </p:nvGraphicFramePr>
        <p:xfrm>
          <a:off x="838200" y="2055416"/>
          <a:ext cx="6476999" cy="4645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925"/>
                <a:gridCol w="1293925"/>
                <a:gridCol w="1293925"/>
                <a:gridCol w="1297612"/>
                <a:gridCol w="1297612"/>
              </a:tblGrid>
              <a:tr h="331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 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 length (m)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(L/min)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17.78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16.99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20.68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30.78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28.27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19.49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18.38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37.37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26.59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24.24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37.11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32.17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43.59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42.28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38.49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39.34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33.58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18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48.38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91417" y="1210269"/>
            <a:ext cx="6955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 Leading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velocity at different slope length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non-frozen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slopes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502854" y="4814285"/>
            <a:ext cx="358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non-frozen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slope, longer slope covers more head cuts to produce lower velocity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7830968" y="3016264"/>
            <a:ext cx="293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low slope, slope length have no significant effect on  velocity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730035" y="3081961"/>
            <a:ext cx="2859206" cy="892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502854" y="4865249"/>
            <a:ext cx="3589361" cy="8214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96"/>
            <a:ext cx="10515600" cy="132556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velocity measured with leading edge method on frozen slope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957535" y="1224450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4572163"/>
            <a:ext cx="56134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velocity over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 slope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different slope gradients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47246" y="4534284"/>
            <a:ext cx="5718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velocity over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 slope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different flow rates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61182" y="5008539"/>
            <a:ext cx="10604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velocities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than the accurate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velocities on frozen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eading edge velocity are proportional to the accurate velocity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eading edge velocity can be verified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060305614"/>
              </p:ext>
            </p:extLst>
          </p:nvPr>
        </p:nvGraphicFramePr>
        <p:xfrm>
          <a:off x="5716929" y="1531959"/>
          <a:ext cx="5298074" cy="300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336976145"/>
              </p:ext>
            </p:extLst>
          </p:nvPr>
        </p:nvGraphicFramePr>
        <p:xfrm>
          <a:off x="334370" y="1314980"/>
          <a:ext cx="4874079" cy="321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59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5337"/>
            <a:ext cx="10515600" cy="132556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velocity measured with leading edge method over non-frozen slope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914" y="1336431"/>
            <a:ext cx="5461439" cy="3280561"/>
          </a:xfrm>
          <a:prstGeom prst="rect">
            <a:avLst/>
          </a:prstGeom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838200" y="1538892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68" y="1591829"/>
            <a:ext cx="4756070" cy="31439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735815"/>
            <a:ext cx="56134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velocity over non-frozen soil under different slope gradients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44085" y="4735815"/>
            <a:ext cx="5718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velocity over non-frozen soil under different flow rates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38199" y="5500468"/>
            <a:ext cx="1072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non-frozen slope, leading edge velocity were higher than accurate velocity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non-frozen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slope, Leading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velocity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the accurate velocity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7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to correct measured velocities by leading edge method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269242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3093" y="5463503"/>
            <a:ext cx="51725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frozen soil of different slope gradients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475593" y="5432725"/>
            <a:ext cx="521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frozen soil of different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rate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089631142"/>
              </p:ext>
            </p:extLst>
          </p:nvPr>
        </p:nvGraphicFramePr>
        <p:xfrm>
          <a:off x="303092" y="1532254"/>
          <a:ext cx="5172501" cy="37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3756280885"/>
              </p:ext>
            </p:extLst>
          </p:nvPr>
        </p:nvGraphicFramePr>
        <p:xfrm>
          <a:off x="5365236" y="1532254"/>
          <a:ext cx="5327783" cy="348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4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to correct measured velocities by leading edge method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269242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3218" y="5070555"/>
            <a:ext cx="536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non-frozen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different slope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4085" y="5070555"/>
            <a:ext cx="5736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non-frozen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different flow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2215932972"/>
              </p:ext>
            </p:extLst>
          </p:nvPr>
        </p:nvGraphicFramePr>
        <p:xfrm>
          <a:off x="654456" y="1595218"/>
          <a:ext cx="4660843" cy="325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4052491188"/>
              </p:ext>
            </p:extLst>
          </p:nvPr>
        </p:nvGraphicFramePr>
        <p:xfrm>
          <a:off x="5618455" y="1595218"/>
          <a:ext cx="5016720" cy="325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8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56785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5619" y="1392073"/>
            <a:ext cx="11213342" cy="546592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shallow water flow velocity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measure shallow water flow velocity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tracer method </a:t>
            </a:r>
          </a:p>
          <a:p>
            <a:r>
              <a:rPr lang="en-US" altLang="zh-C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Materials and Methods</a:t>
            </a:r>
          </a:p>
          <a:p>
            <a:pPr lvl="0"/>
            <a:r>
              <a:rPr lang="en-US" altLang="zh-C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method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velocity of shallow water over frozen and non-frozen slope, and the comparison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slope length on leading edge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  <a:p>
            <a:pPr marL="228600" lvl="1">
              <a:spcBef>
                <a:spcPts val="1000"/>
              </a:spcBef>
              <a:buFont typeface="Wingdings" panose="05000000000000000000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velocity measured with leading edge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228600" lvl="1">
              <a:spcBef>
                <a:spcPts val="1000"/>
              </a:spcBef>
              <a:buFont typeface="Wingdings" panose="05000000000000000000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to correct measured velocities by leading edge method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zh-CN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1125538"/>
            <a:ext cx="62642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8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to correct measured velocities by leading edge method</a:t>
            </a:r>
            <a:r>
              <a:rPr lang="zh-CN" altLang="zh-CN" sz="1200" dirty="0"/>
              <a:t/>
            </a:r>
            <a:br>
              <a:rPr lang="zh-CN" altLang="zh-CN" sz="1200" dirty="0"/>
            </a:br>
            <a:endParaRPr lang="zh-CN" alt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200" y="1160059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98080" y="5179746"/>
            <a:ext cx="308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frozen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4525" y="5179746"/>
            <a:ext cx="35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over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non-frozen slope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879686637"/>
              </p:ext>
            </p:extLst>
          </p:nvPr>
        </p:nvGraphicFramePr>
        <p:xfrm>
          <a:off x="611195" y="1690688"/>
          <a:ext cx="5161807" cy="348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498642969"/>
              </p:ext>
            </p:extLst>
          </p:nvPr>
        </p:nvGraphicFramePr>
        <p:xfrm>
          <a:off x="6096000" y="1431380"/>
          <a:ext cx="5484805" cy="358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33734" y="5610633"/>
            <a:ext cx="408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Non-frozen slope , C=0.79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8080" y="5610632"/>
            <a:ext cx="3080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 slope,  C=0.81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to correct measured velocities by leading edge method</a:t>
            </a:r>
            <a:r>
              <a:rPr lang="zh-CN" altLang="zh-CN" sz="2000" dirty="0"/>
              <a:t/>
            </a:r>
            <a:br>
              <a:rPr lang="zh-CN" altLang="zh-CN" sz="2000" dirty="0"/>
            </a:br>
            <a:endParaRPr lang="zh-CN" alt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838200" y="1161863"/>
            <a:ext cx="10011770" cy="1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843984"/>
              </p:ext>
            </p:extLst>
          </p:nvPr>
        </p:nvGraphicFramePr>
        <p:xfrm>
          <a:off x="838200" y="1825625"/>
          <a:ext cx="4675496" cy="35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749294"/>
              </p:ext>
            </p:extLst>
          </p:nvPr>
        </p:nvGraphicFramePr>
        <p:xfrm>
          <a:off x="5513695" y="1825625"/>
          <a:ext cx="4804012" cy="35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685735" y="59224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velocity VS C*Leading edge velocity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8925" y="5363570"/>
            <a:ext cx="27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Non-frozen slope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01301" y="5363570"/>
            <a:ext cx="237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 slope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9428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302" y="1434991"/>
            <a:ext cx="11535508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velocities increased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gradient and flow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velocities achieved a peak value at the slope gradient 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15°over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non-frozen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higher slope, velocity over frozen slope increase with slope length increase, while over non-frozen slope, velocity decrease with slope length increase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slope length of 6 m, the coefficients on frozen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non-frozen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0.81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0.79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leading edge method, we can get accurate velocity convenient multiply by coefficient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145555" y="5139998"/>
                <a:ext cx="27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555" y="5139998"/>
                <a:ext cx="2762877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838199" y="1044356"/>
            <a:ext cx="4605997" cy="196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3451" y="2429301"/>
            <a:ext cx="6441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zh-CN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346" y="0"/>
            <a:ext cx="10515600" cy="171798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shallow water flow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483948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Shallow water flow velocity is 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soil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erosion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hydraulic process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 velocity of shallow water in soil erosion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particle detachment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sediment transportation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sediment deposition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1119116"/>
            <a:ext cx="8434316" cy="642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3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164" y="456334"/>
            <a:ext cx="10515600" cy="1325563"/>
          </a:xfrm>
        </p:spPr>
        <p:txBody>
          <a:bodyPr/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measure shallow water flow velocity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67570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method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1119116"/>
            <a:ext cx="8434316" cy="642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31558" y="4230789"/>
            <a:ext cx="449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5482" y="4754009"/>
            <a:ext cx="1022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thermography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João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particle image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velocimetry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(LSPIV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Creutin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(2002) and Fujita et al. (2002)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96952"/>
              </p:ext>
            </p:extLst>
          </p:nvPr>
        </p:nvGraphicFramePr>
        <p:xfrm>
          <a:off x="1255594" y="2019869"/>
          <a:ext cx="9157647" cy="2224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470"/>
                <a:gridCol w="3248103"/>
                <a:gridCol w="3849074"/>
              </a:tblGrid>
              <a:tr h="561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Trace 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objects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Dunkerley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 big 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shallow flow 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Olivier et al., 2005；Lei et. al., 2005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correction coefficient uncertain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1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Katz et al., 1995；Zhang et al., 2010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diffuse and disperse,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Dye trace method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long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used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accurately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impact of diffusion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dark-colored soil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error measured time by stopwatch</a:t>
            </a:r>
          </a:p>
          <a:p>
            <a:pPr>
              <a:buFont typeface="Wingdings" panose="0500000000000000000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short distance produces high relative error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1351128"/>
            <a:ext cx="5841242" cy="66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tracer method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38200" y="1034327"/>
            <a:ext cx="5917442" cy="301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5" name="内容占位符 4" descr="QQ截图2015081816294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" y="1064524"/>
            <a:ext cx="8147713" cy="44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37229" y="5565338"/>
            <a:ext cx="96626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velocity accurately without calibration required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76829"/>
            <a:ext cx="10515600" cy="1213859"/>
          </a:xfrm>
        </p:spPr>
        <p:txBody>
          <a:bodyPr>
            <a:normAutofit fontScale="90000"/>
          </a:bodyPr>
          <a:lstStyle/>
          <a:p>
            <a:r>
              <a:rPr lang="en-US" altLang="zh-CN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US" altLang="zh-CN" b="1" dirty="0" smtClean="0"/>
              <a:t>   </a:t>
            </a:r>
            <a:br>
              <a:rPr lang="en-US" altLang="zh-CN" b="1" dirty="0" smtClean="0"/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method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43" y="1716349"/>
            <a:ext cx="3855921" cy="5200550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68704"/>
              </p:ext>
            </p:extLst>
          </p:nvPr>
        </p:nvGraphicFramePr>
        <p:xfrm>
          <a:off x="1737870" y="2715402"/>
          <a:ext cx="2448692" cy="75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45626" imgH="177646" progId="Equation.DSMT4">
                  <p:embed/>
                </p:oleObj>
              </mc:Choice>
              <mc:Fallback>
                <p:oleObj name="Equation" r:id="rId4" imgW="545626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70" y="2715402"/>
                        <a:ext cx="2448692" cy="759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7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376" y="3561159"/>
            <a:ext cx="6168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distance reduce measurement error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distance reduce relative error of measurement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velocity need to be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velocity, such as the one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method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electrolyte trace method</a:t>
            </a:r>
            <a:endParaRPr lang="en-US" altLang="zh-CN" sz="2400" dirty="0"/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38200" y="1592252"/>
            <a:ext cx="5917442" cy="301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0376" y="1869743"/>
            <a:ext cx="6305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flow velocity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measured with 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stopwatch to measure the time for water flow to cover the whole rill length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 flipH="1">
            <a:off x="155812" y="203082"/>
            <a:ext cx="986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Materials and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176388"/>
              </p:ext>
            </p:extLst>
          </p:nvPr>
        </p:nvGraphicFramePr>
        <p:xfrm>
          <a:off x="1132764" y="3604245"/>
          <a:ext cx="7418697" cy="2591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2899"/>
                <a:gridCol w="4945798"/>
              </a:tblGrid>
              <a:tr h="573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temperature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0°C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1、2、4 L/min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 gradient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5°</a:t>
                      </a:r>
                      <a:r>
                        <a:rPr lang="zh-CN" alt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10°</a:t>
                      </a:r>
                      <a:r>
                        <a:rPr lang="zh-CN" alt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15°</a:t>
                      </a:r>
                      <a:r>
                        <a:rPr lang="zh-CN" alt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20°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0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 length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2、4、6 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8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Frozen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non-frozen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5811" y="1087285"/>
            <a:ext cx="7991901" cy="301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3080" y="1501254"/>
            <a:ext cx="7724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Soil: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, 49.7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sand, 33.6% silt, and 16.7% clay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Flumes: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 long, 10 cm wide and 12 cm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Freezer: temperature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−20 °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Pump: flow rate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L/min to 60 L/min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1123" y="3023799"/>
            <a:ext cx="317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design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measured with Leading edge method over frozen slope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57" y="1652744"/>
            <a:ext cx="4739575" cy="3404650"/>
          </a:xfrm>
          <a:prstGeom prst="rect">
            <a:avLst/>
          </a:prstGeom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38199" y="1528549"/>
            <a:ext cx="9315735" cy="156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012" y="1698046"/>
            <a:ext cx="4977121" cy="36245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8199" y="5165980"/>
            <a:ext cx="10366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rate and slope gradient are the key factor affect flow velocity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frozen slope, leading edge velocity increase with flow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frozen slope, leading edge velocity increase with slope gradient</a:t>
            </a:r>
          </a:p>
        </p:txBody>
      </p:sp>
    </p:spTree>
    <p:extLst>
      <p:ext uri="{BB962C8B-B14F-4D97-AF65-F5344CB8AC3E}">
        <p14:creationId xmlns:p14="http://schemas.microsoft.com/office/powerpoint/2010/main" val="24042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1251</Words>
  <Application>Microsoft Office PowerPoint</Application>
  <PresentationFormat>宽屏</PresentationFormat>
  <Paragraphs>299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Calibri</vt:lpstr>
      <vt:lpstr>Wingdings</vt:lpstr>
      <vt:lpstr>黑体</vt:lpstr>
      <vt:lpstr>华文中宋</vt:lpstr>
      <vt:lpstr>宋体</vt:lpstr>
      <vt:lpstr>Arial</vt:lpstr>
      <vt:lpstr>Calibri Light</vt:lpstr>
      <vt:lpstr>Cambria Math</vt:lpstr>
      <vt:lpstr>Times New Roman</vt:lpstr>
      <vt:lpstr>Office 主题</vt:lpstr>
      <vt:lpstr>Equation</vt:lpstr>
      <vt:lpstr>Measuring flow velocity on frozen and non-frozen slopes of black soil through leading edge method   Chen Chao, Ban Yunyun,Wang Xuefeng, Lei Tingwu  China Agricultural University, Beijing, China</vt:lpstr>
      <vt:lpstr>    Content</vt:lpstr>
      <vt:lpstr>Significance of shallow water flow velocity</vt:lpstr>
      <vt:lpstr>Methods measure shallow water flow velocity </vt:lpstr>
      <vt:lpstr>Dye trace method</vt:lpstr>
      <vt:lpstr>Electrolyte tracer method  </vt:lpstr>
      <vt:lpstr>Methodology    Leading edge method</vt:lpstr>
      <vt:lpstr>PowerPoint 演示文稿</vt:lpstr>
      <vt:lpstr>Result and Discussion Velocity measured with Leading edge method over frozen slope</vt:lpstr>
      <vt:lpstr> Velocity measured with Leading edge method over non-frozen slope</vt:lpstr>
      <vt:lpstr>PowerPoint 演示文稿</vt:lpstr>
      <vt:lpstr>Comparison of leading edge velocities over frozen and non-frozen slope</vt:lpstr>
      <vt:lpstr>Comparison of leading edge velocities on frozen and non-frozen slope</vt:lpstr>
      <vt:lpstr>Effects of slope length on leading edge velocity  </vt:lpstr>
      <vt:lpstr>Effects of slope length on leading edge velocity  </vt:lpstr>
      <vt:lpstr>Correction of velocity measured with leading edge method on frozen slope</vt:lpstr>
      <vt:lpstr>Correction of velocity measured with leading edge method over non-frozen slope</vt:lpstr>
      <vt:lpstr>Coefficients to correct measured velocities by leading edge method</vt:lpstr>
      <vt:lpstr>Coefficients to correct measured velocities by leading edge method</vt:lpstr>
      <vt:lpstr>Coefficients to correct measured velocities by leading edge method </vt:lpstr>
      <vt:lpstr>Coefficients to correct measured velocities by leading edge method </vt:lpstr>
      <vt:lpstr>Conclusion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Measuring flow velocity on frozen and non-frozen slopes of black soil through leading edge method </dc:title>
  <dc:creator>Administrator</dc:creator>
  <cp:lastModifiedBy>Administrator</cp:lastModifiedBy>
  <cp:revision>107</cp:revision>
  <dcterms:created xsi:type="dcterms:W3CDTF">2016-08-17T02:11:32Z</dcterms:created>
  <dcterms:modified xsi:type="dcterms:W3CDTF">2016-08-24T22:01:47Z</dcterms:modified>
</cp:coreProperties>
</file>