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1" r:id="rId4"/>
    <p:sldId id="260" r:id="rId5"/>
    <p:sldId id="280" r:id="rId6"/>
    <p:sldId id="281" r:id="rId7"/>
    <p:sldId id="266" r:id="rId8"/>
    <p:sldId id="267" r:id="rId9"/>
    <p:sldId id="268" r:id="rId10"/>
    <p:sldId id="269" r:id="rId11"/>
    <p:sldId id="273" r:id="rId12"/>
    <p:sldId id="270" r:id="rId13"/>
    <p:sldId id="271" r:id="rId14"/>
    <p:sldId id="272" r:id="rId15"/>
    <p:sldId id="276" r:id="rId16"/>
    <p:sldId id="278" r:id="rId17"/>
    <p:sldId id="279" r:id="rId18"/>
    <p:sldId id="284" r:id="rId19"/>
    <p:sldId id="285" r:id="rId20"/>
    <p:sldId id="287" r:id="rId21"/>
    <p:sldId id="288" r:id="rId22"/>
    <p:sldId id="290" r:id="rId23"/>
    <p:sldId id="291" r:id="rId24"/>
    <p:sldId id="292" r:id="rId25"/>
    <p:sldId id="293" r:id="rId26"/>
    <p:sldId id="295" r:id="rId27"/>
    <p:sldId id="297" r:id="rId28"/>
    <p:sldId id="29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ila, bez koordinatne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til 1 – Naglašav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til 1 – Naglašav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ematski stil 1 – Naglašavanj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tski stil 1 – Naglašav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tski stil 1 – Naglašav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Umereni stil 4 – Naglašav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Umereni stil 4 – Naglašav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Umereni stil 4 – Naglašav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06799F8-075E-4A3A-A7F6-7FBC6576F1A4}" styleName="Tematski stil 2 – Naglašav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tski stil 2 – Naglašavanj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tski stil 2 – Naglašavanj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tski stil 2 – Naglašavanj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Umereni stil 1 – Naglašav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Umereni stil 4 – Naglašav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1FACF-5855-43B9-84EF-10FAE6BE569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4835803-260D-4983-BD91-2DC89F05A54E}">
      <dgm:prSet phldrT="[Tekst]"/>
      <dgm:spPr/>
      <dgm:t>
        <a:bodyPr/>
        <a:lstStyle/>
        <a:p>
          <a:r>
            <a:rPr lang="en-US" dirty="0" smtClean="0"/>
            <a:t>Final design for the basin regulation of the River </a:t>
          </a:r>
          <a:r>
            <a:rPr lang="en-US" dirty="0" err="1" smtClean="0"/>
            <a:t>Duma</a:t>
          </a:r>
          <a:r>
            <a:rPr lang="sr-Latn-RS" dirty="0" smtClean="0"/>
            <a:t>ča</a:t>
          </a:r>
          <a:endParaRPr lang="en-US" dirty="0"/>
        </a:p>
      </dgm:t>
    </dgm:pt>
    <dgm:pt modelId="{5B54C99E-BFB9-4DEA-82E3-E4A5742F0A3C}" type="parTrans" cxnId="{83E55974-F06B-4653-85E3-71B2DDC34876}">
      <dgm:prSet/>
      <dgm:spPr/>
      <dgm:t>
        <a:bodyPr/>
        <a:lstStyle/>
        <a:p>
          <a:endParaRPr lang="en-US"/>
        </a:p>
      </dgm:t>
    </dgm:pt>
    <dgm:pt modelId="{1C470E02-44BD-4021-8AE6-44BCD67ACA31}" type="sibTrans" cxnId="{83E55974-F06B-4653-85E3-71B2DDC34876}">
      <dgm:prSet/>
      <dgm:spPr/>
      <dgm:t>
        <a:bodyPr/>
        <a:lstStyle/>
        <a:p>
          <a:endParaRPr lang="en-US"/>
        </a:p>
      </dgm:t>
    </dgm:pt>
    <dgm:pt modelId="{F671EB95-7B44-4527-A09F-B42984C4BD4A}">
      <dgm:prSet phldrT="[Tekst]"/>
      <dgm:spPr/>
      <dgm:t>
        <a:bodyPr/>
        <a:lstStyle/>
        <a:p>
          <a:r>
            <a:rPr lang="sr-Latn-RS" dirty="0" smtClean="0"/>
            <a:t>Analysis of total cost of constaction using MONTE CARLO simulation</a:t>
          </a:r>
          <a:endParaRPr lang="en-US" dirty="0"/>
        </a:p>
      </dgm:t>
    </dgm:pt>
    <dgm:pt modelId="{1D4CCAAC-70F1-4349-A61D-98895662254D}" type="parTrans" cxnId="{B82D79F0-7B1E-4E47-848C-2CE66FEBF6A3}">
      <dgm:prSet/>
      <dgm:spPr/>
      <dgm:t>
        <a:bodyPr/>
        <a:lstStyle/>
        <a:p>
          <a:endParaRPr lang="en-US"/>
        </a:p>
      </dgm:t>
    </dgm:pt>
    <dgm:pt modelId="{6E94876F-A6A7-4C68-8366-A89F62EB7DA2}" type="sibTrans" cxnId="{B82D79F0-7B1E-4E47-848C-2CE66FEBF6A3}">
      <dgm:prSet/>
      <dgm:spPr/>
      <dgm:t>
        <a:bodyPr/>
        <a:lstStyle/>
        <a:p>
          <a:endParaRPr lang="en-US"/>
        </a:p>
      </dgm:t>
    </dgm:pt>
    <dgm:pt modelId="{1A312FBF-A14A-4DDC-8BCC-838C499356A3}">
      <dgm:prSet phldrT="[Tekst]"/>
      <dgm:spPr/>
      <dgm:t>
        <a:bodyPr/>
        <a:lstStyle/>
        <a:p>
          <a:r>
            <a:rPr lang="sr-Latn-RS" dirty="0" smtClean="0"/>
            <a:t>Determine funding that would serve as a backup</a:t>
          </a:r>
          <a:endParaRPr lang="en-US" dirty="0"/>
        </a:p>
      </dgm:t>
    </dgm:pt>
    <dgm:pt modelId="{54E2EF33-C6BF-42B1-A038-9618E5874A12}" type="parTrans" cxnId="{8555DE07-A998-4A8C-AF4E-0DD1A4264B37}">
      <dgm:prSet/>
      <dgm:spPr/>
      <dgm:t>
        <a:bodyPr/>
        <a:lstStyle/>
        <a:p>
          <a:endParaRPr lang="en-US"/>
        </a:p>
      </dgm:t>
    </dgm:pt>
    <dgm:pt modelId="{A5E58E6F-40CD-41AC-831E-B405F1B8248C}" type="sibTrans" cxnId="{8555DE07-A998-4A8C-AF4E-0DD1A4264B37}">
      <dgm:prSet/>
      <dgm:spPr/>
      <dgm:t>
        <a:bodyPr/>
        <a:lstStyle/>
        <a:p>
          <a:endParaRPr lang="en-US"/>
        </a:p>
      </dgm:t>
    </dgm:pt>
    <dgm:pt modelId="{8C146291-2557-4290-B3D2-50794D1CF96B}" type="pres">
      <dgm:prSet presAssocID="{0CD1FACF-5855-43B9-84EF-10FAE6BE569A}" presName="CompostProcess" presStyleCnt="0">
        <dgm:presLayoutVars>
          <dgm:dir/>
          <dgm:resizeHandles val="exact"/>
        </dgm:presLayoutVars>
      </dgm:prSet>
      <dgm:spPr/>
    </dgm:pt>
    <dgm:pt modelId="{224AB2C2-EA8E-461D-ABDE-F34B4B6872F1}" type="pres">
      <dgm:prSet presAssocID="{0CD1FACF-5855-43B9-84EF-10FAE6BE569A}" presName="arrow" presStyleLbl="bgShp" presStyleIdx="0" presStyleCnt="1"/>
      <dgm:spPr/>
    </dgm:pt>
    <dgm:pt modelId="{539834A4-DA3E-4F23-B830-19F7B8BE15C2}" type="pres">
      <dgm:prSet presAssocID="{0CD1FACF-5855-43B9-84EF-10FAE6BE569A}" presName="linearProcess" presStyleCnt="0"/>
      <dgm:spPr/>
    </dgm:pt>
    <dgm:pt modelId="{9FC86CE9-1EB4-4CE9-BF8C-8C4CA83004B8}" type="pres">
      <dgm:prSet presAssocID="{14835803-260D-4983-BD91-2DC89F05A54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54342-77C1-4AA6-A668-8080376D6D30}" type="pres">
      <dgm:prSet presAssocID="{1C470E02-44BD-4021-8AE6-44BCD67ACA31}" presName="sibTrans" presStyleCnt="0"/>
      <dgm:spPr/>
    </dgm:pt>
    <dgm:pt modelId="{A2E81752-B717-4D23-98E4-FBD82BD373EB}" type="pres">
      <dgm:prSet presAssocID="{F671EB95-7B44-4527-A09F-B42984C4BD4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9328F-ECEC-4497-B4BF-9E6D0DF7211C}" type="pres">
      <dgm:prSet presAssocID="{6E94876F-A6A7-4C68-8366-A89F62EB7DA2}" presName="sibTrans" presStyleCnt="0"/>
      <dgm:spPr/>
    </dgm:pt>
    <dgm:pt modelId="{DCF8DD25-869E-483F-9FB7-FCAA95F3B0A6}" type="pres">
      <dgm:prSet presAssocID="{1A312FBF-A14A-4DDC-8BCC-838C499356A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E55974-F06B-4653-85E3-71B2DDC34876}" srcId="{0CD1FACF-5855-43B9-84EF-10FAE6BE569A}" destId="{14835803-260D-4983-BD91-2DC89F05A54E}" srcOrd="0" destOrd="0" parTransId="{5B54C99E-BFB9-4DEA-82E3-E4A5742F0A3C}" sibTransId="{1C470E02-44BD-4021-8AE6-44BCD67ACA31}"/>
    <dgm:cxn modelId="{620EF25F-D5A6-4AF6-8F2E-5B3F88D2D19D}" type="presOf" srcId="{14835803-260D-4983-BD91-2DC89F05A54E}" destId="{9FC86CE9-1EB4-4CE9-BF8C-8C4CA83004B8}" srcOrd="0" destOrd="0" presId="urn:microsoft.com/office/officeart/2005/8/layout/hProcess9"/>
    <dgm:cxn modelId="{C217F28B-55FA-41CB-8F1F-99D54FF8B391}" type="presOf" srcId="{1A312FBF-A14A-4DDC-8BCC-838C499356A3}" destId="{DCF8DD25-869E-483F-9FB7-FCAA95F3B0A6}" srcOrd="0" destOrd="0" presId="urn:microsoft.com/office/officeart/2005/8/layout/hProcess9"/>
    <dgm:cxn modelId="{4A1382D8-9BF1-4F6B-B254-AFCE3BBF3EDC}" type="presOf" srcId="{0CD1FACF-5855-43B9-84EF-10FAE6BE569A}" destId="{8C146291-2557-4290-B3D2-50794D1CF96B}" srcOrd="0" destOrd="0" presId="urn:microsoft.com/office/officeart/2005/8/layout/hProcess9"/>
    <dgm:cxn modelId="{8555DE07-A998-4A8C-AF4E-0DD1A4264B37}" srcId="{0CD1FACF-5855-43B9-84EF-10FAE6BE569A}" destId="{1A312FBF-A14A-4DDC-8BCC-838C499356A3}" srcOrd="2" destOrd="0" parTransId="{54E2EF33-C6BF-42B1-A038-9618E5874A12}" sibTransId="{A5E58E6F-40CD-41AC-831E-B405F1B8248C}"/>
    <dgm:cxn modelId="{B82D79F0-7B1E-4E47-848C-2CE66FEBF6A3}" srcId="{0CD1FACF-5855-43B9-84EF-10FAE6BE569A}" destId="{F671EB95-7B44-4527-A09F-B42984C4BD4A}" srcOrd="1" destOrd="0" parTransId="{1D4CCAAC-70F1-4349-A61D-98895662254D}" sibTransId="{6E94876F-A6A7-4C68-8366-A89F62EB7DA2}"/>
    <dgm:cxn modelId="{5301244C-3034-4BB0-AEA5-0AA5AA156ECC}" type="presOf" srcId="{F671EB95-7B44-4527-A09F-B42984C4BD4A}" destId="{A2E81752-B717-4D23-98E4-FBD82BD373EB}" srcOrd="0" destOrd="0" presId="urn:microsoft.com/office/officeart/2005/8/layout/hProcess9"/>
    <dgm:cxn modelId="{251B75AB-A237-4E01-BBAC-2D3FE37B4295}" type="presParOf" srcId="{8C146291-2557-4290-B3D2-50794D1CF96B}" destId="{224AB2C2-EA8E-461D-ABDE-F34B4B6872F1}" srcOrd="0" destOrd="0" presId="urn:microsoft.com/office/officeart/2005/8/layout/hProcess9"/>
    <dgm:cxn modelId="{0CA1C9F3-AB25-4E0F-8D75-FB11ACCA47EA}" type="presParOf" srcId="{8C146291-2557-4290-B3D2-50794D1CF96B}" destId="{539834A4-DA3E-4F23-B830-19F7B8BE15C2}" srcOrd="1" destOrd="0" presId="urn:microsoft.com/office/officeart/2005/8/layout/hProcess9"/>
    <dgm:cxn modelId="{4B40F2CE-83B0-4258-B777-19EFA73C82E0}" type="presParOf" srcId="{539834A4-DA3E-4F23-B830-19F7B8BE15C2}" destId="{9FC86CE9-1EB4-4CE9-BF8C-8C4CA83004B8}" srcOrd="0" destOrd="0" presId="urn:microsoft.com/office/officeart/2005/8/layout/hProcess9"/>
    <dgm:cxn modelId="{B6B94A0B-9770-4F7B-BA0A-F233E3041601}" type="presParOf" srcId="{539834A4-DA3E-4F23-B830-19F7B8BE15C2}" destId="{56A54342-77C1-4AA6-A668-8080376D6D30}" srcOrd="1" destOrd="0" presId="urn:microsoft.com/office/officeart/2005/8/layout/hProcess9"/>
    <dgm:cxn modelId="{E6DE4E5A-46EB-4019-B01C-890AD5A37BCA}" type="presParOf" srcId="{539834A4-DA3E-4F23-B830-19F7B8BE15C2}" destId="{A2E81752-B717-4D23-98E4-FBD82BD373EB}" srcOrd="2" destOrd="0" presId="urn:microsoft.com/office/officeart/2005/8/layout/hProcess9"/>
    <dgm:cxn modelId="{9CCB5706-70AE-4EED-B80D-8EEF087A0E96}" type="presParOf" srcId="{539834A4-DA3E-4F23-B830-19F7B8BE15C2}" destId="{4C39328F-ECEC-4497-B4BF-9E6D0DF7211C}" srcOrd="3" destOrd="0" presId="urn:microsoft.com/office/officeart/2005/8/layout/hProcess9"/>
    <dgm:cxn modelId="{090FEE4C-B0C5-4103-B7BE-710DB4D49BC9}" type="presParOf" srcId="{539834A4-DA3E-4F23-B830-19F7B8BE15C2}" destId="{DCF8DD25-869E-483F-9FB7-FCAA95F3B0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866DE-1DA7-4D1F-B192-3C06B51C5B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99385-9BDB-4C05-A419-21A6C13D2165}">
      <dgm:prSet phldrT="[Tekst]"/>
      <dgm:spPr/>
      <dgm:t>
        <a:bodyPr/>
        <a:lstStyle/>
        <a:p>
          <a:r>
            <a:rPr lang="sr-Latn-RS" dirty="0" smtClean="0"/>
            <a:t>Criterion variable – the sum of preliminary, earth, masonry, concrete and finishing work</a:t>
          </a:r>
          <a:endParaRPr lang="en-US" dirty="0"/>
        </a:p>
      </dgm:t>
    </dgm:pt>
    <dgm:pt modelId="{ACE5F34B-AFFA-4DC1-BE15-E4EC281CAA0E}" type="parTrans" cxnId="{8A7624A5-8B9E-4A06-99C8-CDCB9ED166C2}">
      <dgm:prSet/>
      <dgm:spPr/>
      <dgm:t>
        <a:bodyPr/>
        <a:lstStyle/>
        <a:p>
          <a:endParaRPr lang="en-US"/>
        </a:p>
      </dgm:t>
    </dgm:pt>
    <dgm:pt modelId="{6B698687-853E-4E53-BF3E-1621E993AC19}" type="sibTrans" cxnId="{8A7624A5-8B9E-4A06-99C8-CDCB9ED166C2}">
      <dgm:prSet/>
      <dgm:spPr/>
      <dgm:t>
        <a:bodyPr/>
        <a:lstStyle/>
        <a:p>
          <a:endParaRPr lang="en-US"/>
        </a:p>
      </dgm:t>
    </dgm:pt>
    <dgm:pt modelId="{0231240A-89F0-41D4-AA24-8813CD843108}">
      <dgm:prSet phldrT="[Tekst]"/>
      <dgm:spPr/>
      <dgm:t>
        <a:bodyPr/>
        <a:lstStyle/>
        <a:p>
          <a:r>
            <a:rPr lang="sr-Latn-RS" dirty="0" smtClean="0"/>
            <a:t>Relevantne  variables – </a:t>
          </a:r>
          <a:r>
            <a:rPr lang="en-US" dirty="0" smtClean="0"/>
            <a:t>material costs (</a:t>
          </a:r>
          <a:r>
            <a:rPr lang="sr-Latn-RS" dirty="0" smtClean="0"/>
            <a:t>petroleum, fertiliyer , cement, gravel etc. and labor cost (all categories of laborers)</a:t>
          </a:r>
          <a:endParaRPr lang="en-US" dirty="0"/>
        </a:p>
      </dgm:t>
    </dgm:pt>
    <dgm:pt modelId="{2BE27181-8036-42F9-8511-38E7FF6D65F8}" type="parTrans" cxnId="{BA0D2CD3-42DE-4D06-86F1-BDEBFD021CF9}">
      <dgm:prSet/>
      <dgm:spPr/>
      <dgm:t>
        <a:bodyPr/>
        <a:lstStyle/>
        <a:p>
          <a:endParaRPr lang="en-US"/>
        </a:p>
      </dgm:t>
    </dgm:pt>
    <dgm:pt modelId="{169E8DE2-275C-43A3-8E8C-142D3B8A662A}" type="sibTrans" cxnId="{BA0D2CD3-42DE-4D06-86F1-BDEBFD021CF9}">
      <dgm:prSet/>
      <dgm:spPr/>
      <dgm:t>
        <a:bodyPr/>
        <a:lstStyle/>
        <a:p>
          <a:endParaRPr lang="en-US"/>
        </a:p>
      </dgm:t>
    </dgm:pt>
    <dgm:pt modelId="{B490F3F0-40DE-4A55-9D80-734336602334}">
      <dgm:prSet phldrT="[Tekst]"/>
      <dgm:spPr/>
      <dgm:t>
        <a:bodyPr/>
        <a:lstStyle/>
        <a:p>
          <a:r>
            <a:rPr lang="sr-Latn-RS" dirty="0" smtClean="0"/>
            <a:t>Fixed costs – cost of supplies and renting of plant</a:t>
          </a:r>
          <a:endParaRPr lang="en-US" dirty="0"/>
        </a:p>
      </dgm:t>
    </dgm:pt>
    <dgm:pt modelId="{5CEBAE06-44A8-43B2-B554-255B90988EA7}" type="parTrans" cxnId="{574233F0-EB96-4BE7-B12E-B25818BA4D1E}">
      <dgm:prSet/>
      <dgm:spPr/>
      <dgm:t>
        <a:bodyPr/>
        <a:lstStyle/>
        <a:p>
          <a:endParaRPr lang="en-US"/>
        </a:p>
      </dgm:t>
    </dgm:pt>
    <dgm:pt modelId="{54C1C52C-05C8-405C-ABA1-8066CCE40E78}" type="sibTrans" cxnId="{574233F0-EB96-4BE7-B12E-B25818BA4D1E}">
      <dgm:prSet/>
      <dgm:spPr/>
      <dgm:t>
        <a:bodyPr/>
        <a:lstStyle/>
        <a:p>
          <a:endParaRPr lang="en-US"/>
        </a:p>
      </dgm:t>
    </dgm:pt>
    <dgm:pt modelId="{CD406EEC-37FA-489C-8FE7-C698A09965B2}" type="pres">
      <dgm:prSet presAssocID="{83E866DE-1DA7-4D1F-B192-3C06B51C5B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DF11C-62FE-4C99-9ACF-1EE3E36E8772}" type="pres">
      <dgm:prSet presAssocID="{83E866DE-1DA7-4D1F-B192-3C06B51C5B80}" presName="dummyMaxCanvas" presStyleCnt="0">
        <dgm:presLayoutVars/>
      </dgm:prSet>
      <dgm:spPr/>
    </dgm:pt>
    <dgm:pt modelId="{A36DEADA-51E9-406D-B873-556868BAA97B}" type="pres">
      <dgm:prSet presAssocID="{83E866DE-1DA7-4D1F-B192-3C06B51C5B8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97C9C-428E-44F0-8E16-EDA39EEC2E64}" type="pres">
      <dgm:prSet presAssocID="{83E866DE-1DA7-4D1F-B192-3C06B51C5B8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D0332-DCFB-43F9-BE87-0B7675A6AB45}" type="pres">
      <dgm:prSet presAssocID="{83E866DE-1DA7-4D1F-B192-3C06B51C5B8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9A623-D06D-4840-A673-A11DF08EB9BE}" type="pres">
      <dgm:prSet presAssocID="{83E866DE-1DA7-4D1F-B192-3C06B51C5B8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63771-7FD5-4A18-BBB4-662B63ED72E5}" type="pres">
      <dgm:prSet presAssocID="{83E866DE-1DA7-4D1F-B192-3C06B51C5B8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6678C-D374-471F-BCD4-46B533AA376D}" type="pres">
      <dgm:prSet presAssocID="{83E866DE-1DA7-4D1F-B192-3C06B51C5B8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7E8E-6424-40B7-88DC-B5B4256CB327}" type="pres">
      <dgm:prSet presAssocID="{83E866DE-1DA7-4D1F-B192-3C06B51C5B8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058FE-DCE3-4B6A-BC56-650743BF901E}" type="pres">
      <dgm:prSet presAssocID="{83E866DE-1DA7-4D1F-B192-3C06B51C5B8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C5ADF-AD0A-455F-9074-6ECE108028D2}" type="presOf" srcId="{83E866DE-1DA7-4D1F-B192-3C06B51C5B80}" destId="{CD406EEC-37FA-489C-8FE7-C698A09965B2}" srcOrd="0" destOrd="0" presId="urn:microsoft.com/office/officeart/2005/8/layout/vProcess5"/>
    <dgm:cxn modelId="{8A7624A5-8B9E-4A06-99C8-CDCB9ED166C2}" srcId="{83E866DE-1DA7-4D1F-B192-3C06B51C5B80}" destId="{05D99385-9BDB-4C05-A419-21A6C13D2165}" srcOrd="0" destOrd="0" parTransId="{ACE5F34B-AFFA-4DC1-BE15-E4EC281CAA0E}" sibTransId="{6B698687-853E-4E53-BF3E-1621E993AC19}"/>
    <dgm:cxn modelId="{574233F0-EB96-4BE7-B12E-B25818BA4D1E}" srcId="{83E866DE-1DA7-4D1F-B192-3C06B51C5B80}" destId="{B490F3F0-40DE-4A55-9D80-734336602334}" srcOrd="2" destOrd="0" parTransId="{5CEBAE06-44A8-43B2-B554-255B90988EA7}" sibTransId="{54C1C52C-05C8-405C-ABA1-8066CCE40E78}"/>
    <dgm:cxn modelId="{C5F350A8-5071-4856-8541-979D6FD09CF2}" type="presOf" srcId="{B490F3F0-40DE-4A55-9D80-734336602334}" destId="{351D0332-DCFB-43F9-BE87-0B7675A6AB45}" srcOrd="0" destOrd="0" presId="urn:microsoft.com/office/officeart/2005/8/layout/vProcess5"/>
    <dgm:cxn modelId="{AA48A950-DA14-45F7-A506-6B6FD3BC0B74}" type="presOf" srcId="{05D99385-9BDB-4C05-A419-21A6C13D2165}" destId="{A36DEADA-51E9-406D-B873-556868BAA97B}" srcOrd="0" destOrd="0" presId="urn:microsoft.com/office/officeart/2005/8/layout/vProcess5"/>
    <dgm:cxn modelId="{B4C63131-65A7-4825-A476-CCA12F8A5ECF}" type="presOf" srcId="{05D99385-9BDB-4C05-A419-21A6C13D2165}" destId="{7426678C-D374-471F-BCD4-46B533AA376D}" srcOrd="1" destOrd="0" presId="urn:microsoft.com/office/officeart/2005/8/layout/vProcess5"/>
    <dgm:cxn modelId="{BA0D2CD3-42DE-4D06-86F1-BDEBFD021CF9}" srcId="{83E866DE-1DA7-4D1F-B192-3C06B51C5B80}" destId="{0231240A-89F0-41D4-AA24-8813CD843108}" srcOrd="1" destOrd="0" parTransId="{2BE27181-8036-42F9-8511-38E7FF6D65F8}" sibTransId="{169E8DE2-275C-43A3-8E8C-142D3B8A662A}"/>
    <dgm:cxn modelId="{5F1FF5B4-3810-4BCF-BA57-1EEDCCEEAFAE}" type="presOf" srcId="{0231240A-89F0-41D4-AA24-8813CD843108}" destId="{55997C9C-428E-44F0-8E16-EDA39EEC2E64}" srcOrd="0" destOrd="0" presId="urn:microsoft.com/office/officeart/2005/8/layout/vProcess5"/>
    <dgm:cxn modelId="{17DF8D29-05A6-47E9-B830-6D7B9C4793DD}" type="presOf" srcId="{B490F3F0-40DE-4A55-9D80-734336602334}" destId="{973058FE-DCE3-4B6A-BC56-650743BF901E}" srcOrd="1" destOrd="0" presId="urn:microsoft.com/office/officeart/2005/8/layout/vProcess5"/>
    <dgm:cxn modelId="{1B999357-FABA-47E7-8B92-A58E0A8FD3AD}" type="presOf" srcId="{6B698687-853E-4E53-BF3E-1621E993AC19}" destId="{9E79A623-D06D-4840-A673-A11DF08EB9BE}" srcOrd="0" destOrd="0" presId="urn:microsoft.com/office/officeart/2005/8/layout/vProcess5"/>
    <dgm:cxn modelId="{6AE757DA-E0AE-4849-B63D-B546134B6D37}" type="presOf" srcId="{0231240A-89F0-41D4-AA24-8813CD843108}" destId="{67A77E8E-6424-40B7-88DC-B5B4256CB327}" srcOrd="1" destOrd="0" presId="urn:microsoft.com/office/officeart/2005/8/layout/vProcess5"/>
    <dgm:cxn modelId="{98DCB556-ED78-4E15-AFBF-A7B9158B9289}" type="presOf" srcId="{169E8DE2-275C-43A3-8E8C-142D3B8A662A}" destId="{AEB63771-7FD5-4A18-BBB4-662B63ED72E5}" srcOrd="0" destOrd="0" presId="urn:microsoft.com/office/officeart/2005/8/layout/vProcess5"/>
    <dgm:cxn modelId="{17E78176-9FFB-46D4-8C46-97072308B391}" type="presParOf" srcId="{CD406EEC-37FA-489C-8FE7-C698A09965B2}" destId="{1E6DF11C-62FE-4C99-9ACF-1EE3E36E8772}" srcOrd="0" destOrd="0" presId="urn:microsoft.com/office/officeart/2005/8/layout/vProcess5"/>
    <dgm:cxn modelId="{584B22DC-3875-4F6D-98FD-F69A70F58171}" type="presParOf" srcId="{CD406EEC-37FA-489C-8FE7-C698A09965B2}" destId="{A36DEADA-51E9-406D-B873-556868BAA97B}" srcOrd="1" destOrd="0" presId="urn:microsoft.com/office/officeart/2005/8/layout/vProcess5"/>
    <dgm:cxn modelId="{68FF639D-348C-4D0D-B4C3-0768EF9B5FB2}" type="presParOf" srcId="{CD406EEC-37FA-489C-8FE7-C698A09965B2}" destId="{55997C9C-428E-44F0-8E16-EDA39EEC2E64}" srcOrd="2" destOrd="0" presId="urn:microsoft.com/office/officeart/2005/8/layout/vProcess5"/>
    <dgm:cxn modelId="{B2CC9EF5-07F6-4CB4-8FD6-C8408AD84527}" type="presParOf" srcId="{CD406EEC-37FA-489C-8FE7-C698A09965B2}" destId="{351D0332-DCFB-43F9-BE87-0B7675A6AB45}" srcOrd="3" destOrd="0" presId="urn:microsoft.com/office/officeart/2005/8/layout/vProcess5"/>
    <dgm:cxn modelId="{C09B5627-066E-4C22-AFBA-630EE2F506AE}" type="presParOf" srcId="{CD406EEC-37FA-489C-8FE7-C698A09965B2}" destId="{9E79A623-D06D-4840-A673-A11DF08EB9BE}" srcOrd="4" destOrd="0" presId="urn:microsoft.com/office/officeart/2005/8/layout/vProcess5"/>
    <dgm:cxn modelId="{C8D94D35-8339-4FBF-BD0E-0569D9A84C7C}" type="presParOf" srcId="{CD406EEC-37FA-489C-8FE7-C698A09965B2}" destId="{AEB63771-7FD5-4A18-BBB4-662B63ED72E5}" srcOrd="5" destOrd="0" presId="urn:microsoft.com/office/officeart/2005/8/layout/vProcess5"/>
    <dgm:cxn modelId="{B0472AC5-DB5E-4ABF-B98B-BBBA2F8AA5A5}" type="presParOf" srcId="{CD406EEC-37FA-489C-8FE7-C698A09965B2}" destId="{7426678C-D374-471F-BCD4-46B533AA376D}" srcOrd="6" destOrd="0" presId="urn:microsoft.com/office/officeart/2005/8/layout/vProcess5"/>
    <dgm:cxn modelId="{840728E3-5B26-4D41-8BD1-3C435C6628A1}" type="presParOf" srcId="{CD406EEC-37FA-489C-8FE7-C698A09965B2}" destId="{67A77E8E-6424-40B7-88DC-B5B4256CB327}" srcOrd="7" destOrd="0" presId="urn:microsoft.com/office/officeart/2005/8/layout/vProcess5"/>
    <dgm:cxn modelId="{362750F0-8C25-4D91-9BC2-594410E68109}" type="presParOf" srcId="{CD406EEC-37FA-489C-8FE7-C698A09965B2}" destId="{973058FE-DCE3-4B6A-BC56-650743BF901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4AB2C2-EA8E-461D-ABDE-F34B4B6872F1}">
      <dsp:nvSpPr>
        <dsp:cNvPr id="0" name=""/>
        <dsp:cNvSpPr/>
      </dsp:nvSpPr>
      <dsp:spPr>
        <a:xfrm>
          <a:off x="874394" y="0"/>
          <a:ext cx="9909809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86CE9-1EB4-4CE9-BF8C-8C4CA83004B8}">
      <dsp:nvSpPr>
        <dsp:cNvPr id="0" name=""/>
        <dsp:cNvSpPr/>
      </dsp:nvSpPr>
      <dsp:spPr>
        <a:xfrm>
          <a:off x="12523" y="1625600"/>
          <a:ext cx="375261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Final design for the basin regulation of the River </a:t>
          </a:r>
          <a:r>
            <a:rPr lang="en-US" sz="2800" kern="1200" dirty="0" err="1" smtClean="0"/>
            <a:t>Duma</a:t>
          </a:r>
          <a:r>
            <a:rPr lang="sr-Latn-RS" sz="2800" kern="1200" dirty="0" smtClean="0"/>
            <a:t>ča</a:t>
          </a:r>
          <a:endParaRPr lang="en-US" sz="2800" kern="1200" dirty="0"/>
        </a:p>
      </dsp:txBody>
      <dsp:txXfrm>
        <a:off x="12523" y="1625600"/>
        <a:ext cx="3752611" cy="2167466"/>
      </dsp:txXfrm>
    </dsp:sp>
    <dsp:sp modelId="{A2E81752-B717-4D23-98E4-FBD82BD373EB}">
      <dsp:nvSpPr>
        <dsp:cNvPr id="0" name=""/>
        <dsp:cNvSpPr/>
      </dsp:nvSpPr>
      <dsp:spPr>
        <a:xfrm>
          <a:off x="3952993" y="1625600"/>
          <a:ext cx="375261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Analysis of total cost of constaction using MONTE CARLO simulation</a:t>
          </a:r>
          <a:endParaRPr lang="en-US" sz="2800" kern="1200" dirty="0"/>
        </a:p>
      </dsp:txBody>
      <dsp:txXfrm>
        <a:off x="3952993" y="1625600"/>
        <a:ext cx="3752611" cy="2167466"/>
      </dsp:txXfrm>
    </dsp:sp>
    <dsp:sp modelId="{DCF8DD25-869E-483F-9FB7-FCAA95F3B0A6}">
      <dsp:nvSpPr>
        <dsp:cNvPr id="0" name=""/>
        <dsp:cNvSpPr/>
      </dsp:nvSpPr>
      <dsp:spPr>
        <a:xfrm>
          <a:off x="7893463" y="1625600"/>
          <a:ext cx="375261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Determine funding that would serve as a backup</a:t>
          </a:r>
          <a:endParaRPr lang="en-US" sz="2800" kern="1200" dirty="0"/>
        </a:p>
      </dsp:txBody>
      <dsp:txXfrm>
        <a:off x="7893463" y="1625600"/>
        <a:ext cx="3752611" cy="21674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DEADA-51E9-406D-B873-556868BAA97B}">
      <dsp:nvSpPr>
        <dsp:cNvPr id="0" name=""/>
        <dsp:cNvSpPr/>
      </dsp:nvSpPr>
      <dsp:spPr>
        <a:xfrm>
          <a:off x="0" y="0"/>
          <a:ext cx="9197340" cy="1549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Criterion variable – the sum of preliminary, earth, masonry, concrete and finishing work</a:t>
          </a:r>
          <a:endParaRPr lang="en-US" sz="2700" kern="1200" dirty="0"/>
        </a:p>
      </dsp:txBody>
      <dsp:txXfrm>
        <a:off x="0" y="0"/>
        <a:ext cx="7616339" cy="1549241"/>
      </dsp:txXfrm>
    </dsp:sp>
    <dsp:sp modelId="{55997C9C-428E-44F0-8E16-EDA39EEC2E64}">
      <dsp:nvSpPr>
        <dsp:cNvPr id="0" name=""/>
        <dsp:cNvSpPr/>
      </dsp:nvSpPr>
      <dsp:spPr>
        <a:xfrm>
          <a:off x="811529" y="1807448"/>
          <a:ext cx="9197340" cy="1549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Relevantne  variables – </a:t>
          </a:r>
          <a:r>
            <a:rPr lang="en-US" sz="2700" kern="1200" dirty="0" smtClean="0"/>
            <a:t>material costs (</a:t>
          </a:r>
          <a:r>
            <a:rPr lang="sr-Latn-RS" sz="2700" kern="1200" dirty="0" smtClean="0"/>
            <a:t>petroleum, fertiliyer , cement, gravel etc. and labor cost (all categories of laborers)</a:t>
          </a:r>
          <a:endParaRPr lang="en-US" sz="2700" kern="1200" dirty="0"/>
        </a:p>
      </dsp:txBody>
      <dsp:txXfrm>
        <a:off x="811529" y="1807448"/>
        <a:ext cx="7378803" cy="1549241"/>
      </dsp:txXfrm>
    </dsp:sp>
    <dsp:sp modelId="{351D0332-DCFB-43F9-BE87-0B7675A6AB45}">
      <dsp:nvSpPr>
        <dsp:cNvPr id="0" name=""/>
        <dsp:cNvSpPr/>
      </dsp:nvSpPr>
      <dsp:spPr>
        <a:xfrm>
          <a:off x="1623059" y="3614896"/>
          <a:ext cx="9197340" cy="1549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700" kern="1200" dirty="0" smtClean="0"/>
            <a:t>Fixed costs – cost of supplies and renting of plant</a:t>
          </a:r>
          <a:endParaRPr lang="en-US" sz="2700" kern="1200" dirty="0"/>
        </a:p>
      </dsp:txBody>
      <dsp:txXfrm>
        <a:off x="1623059" y="3614896"/>
        <a:ext cx="7378803" cy="1549241"/>
      </dsp:txXfrm>
    </dsp:sp>
    <dsp:sp modelId="{9E79A623-D06D-4840-A673-A11DF08EB9BE}">
      <dsp:nvSpPr>
        <dsp:cNvPr id="0" name=""/>
        <dsp:cNvSpPr/>
      </dsp:nvSpPr>
      <dsp:spPr>
        <a:xfrm>
          <a:off x="8190333" y="1174841"/>
          <a:ext cx="1007006" cy="1007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190333" y="1174841"/>
        <a:ext cx="1007006" cy="1007006"/>
      </dsp:txXfrm>
    </dsp:sp>
    <dsp:sp modelId="{AEB63771-7FD5-4A18-BBB4-662B63ED72E5}">
      <dsp:nvSpPr>
        <dsp:cNvPr id="0" name=""/>
        <dsp:cNvSpPr/>
      </dsp:nvSpPr>
      <dsp:spPr>
        <a:xfrm>
          <a:off x="9001863" y="2971961"/>
          <a:ext cx="1007006" cy="1007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001863" y="2971961"/>
        <a:ext cx="1007006" cy="1007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5773-F719-40B0-9079-09D30D395DEA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485BA-FF18-4C1D-A1BD-51DB1DEF7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061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50F7-BD9D-4645-843D-6ECF8C887CED}" type="datetimeFigureOut">
              <a:rPr lang="sr-Cyrl-RS"/>
              <a:pPr/>
              <a:t>24.8.2016.</a:t>
            </a:fld>
            <a:endParaRPr lang="sr-Latn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RS"/>
              <a:t>Уреди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  <a:endParaRPr lang="sr-Latn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8D4A7-9EC9-442A-AE99-59E4C8EE8BE8}" type="slidenum">
              <a:rPr lang="sr-Cyrl-RS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6378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0D3EDBA-0FAA-419B-9B97-54F2C1C1B4A4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8B34-E523-490A-944A-FE89294C3BAA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C745ACC-2004-4EA5-8DA9-E47168189384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9C8DCB-099F-4731-9240-53B832CE599D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21D984-5DE9-4FF0-B1F4-932DC2857E02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6EE9-081F-445D-9E3B-56B65CAE0574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74E2-9305-424C-8F97-DFB68061CAAD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90CD-4465-4913-8AC7-E9850FA84BD2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AFF70-1C34-4C7D-B3FC-F999E1C1BFFE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F09F-F11C-404F-B61F-6322A4C3FA92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93292D-DF30-469A-9330-FFFDB773E768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B4AA-B54F-46A5-ADB1-B4DDD23025E6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04D4-2D8F-45B2-B909-BD1A4050CAC9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2C7-D4FE-4500-B560-D55EB9F7E78C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0265-337C-4341-8CD2-7E2D60D12BB8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AC-E2DF-433D-9ED3-80C7B35F3D62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1F4B-20AB-46B0-9CEE-59A7EFE9F0A3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6D56-350A-4422-8C8F-9F525AB55734}" type="datetime1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Upravljanje rizicima na realizaciji projekata za uređenje bujičnih slivova      - Master rad-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87" y="1409564"/>
            <a:ext cx="9448800" cy="2452844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Risk management for torrential flood construction project using </a:t>
            </a:r>
            <a:r>
              <a:rPr lang="en-US" sz="5000" dirty="0" err="1" smtClean="0"/>
              <a:t>monte</a:t>
            </a:r>
            <a:r>
              <a:rPr lang="en-US" sz="5000" dirty="0" smtClean="0"/>
              <a:t> </a:t>
            </a:r>
            <a:r>
              <a:rPr lang="en-US" sz="5000" dirty="0" err="1" smtClean="0"/>
              <a:t>carlo</a:t>
            </a:r>
            <a:r>
              <a:rPr lang="en-US" sz="5000" dirty="0" smtClean="0"/>
              <a:t> simulation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2" y="3960812"/>
            <a:ext cx="9448800" cy="141128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Aleksandar</a:t>
            </a:r>
            <a:r>
              <a:rPr lang="en-US" dirty="0" smtClean="0"/>
              <a:t> </a:t>
            </a:r>
            <a:r>
              <a:rPr lang="en-US" dirty="0" err="1" smtClean="0"/>
              <a:t>Baumgertel</a:t>
            </a:r>
            <a:endParaRPr lang="en-US" dirty="0" smtClean="0"/>
          </a:p>
          <a:p>
            <a:r>
              <a:rPr lang="en-US" dirty="0" smtClean="0"/>
              <a:t>Nada </a:t>
            </a:r>
            <a:r>
              <a:rPr lang="en-US" dirty="0" err="1" smtClean="0"/>
              <a:t>Dragovic</a:t>
            </a:r>
            <a:endParaRPr lang="en-US" dirty="0" smtClean="0"/>
          </a:p>
          <a:p>
            <a:r>
              <a:rPr lang="en-US" dirty="0" err="1" smtClean="0"/>
              <a:t>Tijana</a:t>
            </a:r>
            <a:r>
              <a:rPr lang="en-US" dirty="0" smtClean="0"/>
              <a:t> </a:t>
            </a:r>
            <a:r>
              <a:rPr lang="en-US" dirty="0" err="1" smtClean="0"/>
              <a:t>Vulevic</a:t>
            </a:r>
            <a:endParaRPr lang="sr-Latn-RS" dirty="0" smtClean="0"/>
          </a:p>
          <a:p>
            <a:r>
              <a:rPr lang="en-GB" dirty="0" smtClean="0"/>
              <a:t>E</a:t>
            </a:r>
            <a:r>
              <a:rPr lang="sr-Latn-RS" dirty="0" smtClean="0"/>
              <a:t>-mail:</a:t>
            </a:r>
            <a:r>
              <a:rPr lang="en-US" dirty="0" smtClean="0"/>
              <a:t> gertelbaum@hotmail.com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34023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557213"/>
            <a:ext cx="8610600" cy="1500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and </a:t>
            </a:r>
            <a:r>
              <a:rPr lang="en-US" dirty="0" err="1" smtClean="0"/>
              <a:t>probabilility</a:t>
            </a:r>
            <a:r>
              <a:rPr lang="en-US" dirty="0" smtClean="0"/>
              <a:t> distribution for relevant variable</a:t>
            </a:r>
            <a:endParaRPr lang="en-US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771525" y="2214563"/>
            <a:ext cx="904398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Profit = f (labor costs, material costs, sales, value write-off ...)</a:t>
            </a:r>
            <a:endParaRPr lang="en-US" sz="2400" dirty="0"/>
          </a:p>
        </p:txBody>
      </p:sp>
      <p:sp>
        <p:nvSpPr>
          <p:cNvPr id="5" name="Strelica nadesno 4"/>
          <p:cNvSpPr/>
          <p:nvPr/>
        </p:nvSpPr>
        <p:spPr>
          <a:xfrm rot="16200000">
            <a:off x="7124701" y="2781301"/>
            <a:ext cx="5429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elica nadesno 5"/>
          <p:cNvSpPr/>
          <p:nvPr/>
        </p:nvSpPr>
        <p:spPr>
          <a:xfrm rot="16200000">
            <a:off x="9024939" y="2738439"/>
            <a:ext cx="5429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elica nadesno 6"/>
          <p:cNvSpPr/>
          <p:nvPr/>
        </p:nvSpPr>
        <p:spPr>
          <a:xfrm rot="16200000">
            <a:off x="2571751" y="2771776"/>
            <a:ext cx="5429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elica nadesno 7"/>
          <p:cNvSpPr/>
          <p:nvPr/>
        </p:nvSpPr>
        <p:spPr>
          <a:xfrm rot="16200000">
            <a:off x="5153026" y="2752726"/>
            <a:ext cx="5429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6a00d834527c1469e200e54fc7eae98833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347359"/>
            <a:ext cx="3228975" cy="1997928"/>
          </a:xfrm>
          <a:prstGeom prst="rect">
            <a:avLst/>
          </a:prstGeom>
        </p:spPr>
      </p:pic>
      <p:pic>
        <p:nvPicPr>
          <p:cNvPr id="10" name="Slika 9" descr="screensh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44" y="3357562"/>
            <a:ext cx="3233457" cy="2000250"/>
          </a:xfrm>
          <a:prstGeom prst="rect">
            <a:avLst/>
          </a:prstGeom>
        </p:spPr>
      </p:pic>
      <p:pic>
        <p:nvPicPr>
          <p:cNvPr id="11" name="Slika 10" descr="images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461" y="3362324"/>
            <a:ext cx="3176588" cy="2016345"/>
          </a:xfrm>
          <a:prstGeom prst="rect">
            <a:avLst/>
          </a:prstGeom>
        </p:spPr>
      </p:pic>
      <p:sp>
        <p:nvSpPr>
          <p:cNvPr id="12" name="Okvir za tekst 11"/>
          <p:cNvSpPr txBox="1"/>
          <p:nvPr/>
        </p:nvSpPr>
        <p:spPr>
          <a:xfrm>
            <a:off x="557213" y="5729288"/>
            <a:ext cx="694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Expert evaluation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using Anderson - Darling test (historical data)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the correlation coefficient</a:t>
            </a:r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7176" y="2880360"/>
            <a:ext cx="5729287" cy="110585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Relationship or interrelatedness between the two variables</a:t>
            </a:r>
          </a:p>
          <a:p>
            <a:r>
              <a:rPr lang="en-US" sz="2400" dirty="0" smtClean="0"/>
              <a:t>Hi Pearson Spearman correlation coefficient</a:t>
            </a:r>
            <a:endParaRPr lang="en-US" sz="2400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428625" y="5643562"/>
            <a:ext cx="904398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Profit = f (labor costs, material costs, sales, value write-off ...)</a:t>
            </a:r>
            <a:endParaRPr lang="en-US" sz="2400" dirty="0"/>
          </a:p>
        </p:txBody>
      </p:sp>
      <p:pic>
        <p:nvPicPr>
          <p:cNvPr id="5" name="Slika 4" descr="visualize-correlation-matrix-using-correlogram-customize-correlo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2371726"/>
            <a:ext cx="4972049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67076" y="378610"/>
            <a:ext cx="8610600" cy="1293028"/>
          </a:xfrm>
        </p:spPr>
        <p:txBody>
          <a:bodyPr/>
          <a:lstStyle/>
          <a:p>
            <a:r>
              <a:rPr lang="en-US" dirty="0" smtClean="0"/>
              <a:t>SIMULATING PROCESS AND RESULT ANALYSIS</a:t>
            </a:r>
            <a:endParaRPr lang="en-US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742950" y="1785937"/>
            <a:ext cx="904398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Profit = f (labor costs, material costs, sales, value write-off ...)</a:t>
            </a:r>
            <a:endParaRPr lang="en-US" sz="2400" dirty="0"/>
          </a:p>
        </p:txBody>
      </p:sp>
      <p:pic>
        <p:nvPicPr>
          <p:cNvPr id="17" name="Picture 14" descr="http://i2.wp.com/quantmleap.com/blog/wp-content/uploads/2010/07/070810_0944_ProjectRisk52.png?w=6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1" y="4620942"/>
            <a:ext cx="2590800" cy="1724025"/>
          </a:xfrm>
          <a:prstGeom prst="rect">
            <a:avLst/>
          </a:prstGeom>
          <a:noFill/>
        </p:spPr>
      </p:pic>
      <p:pic>
        <p:nvPicPr>
          <p:cNvPr id="18" name="Slika 17" descr="cumulat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35" y="4643166"/>
            <a:ext cx="2540657" cy="1671639"/>
          </a:xfrm>
          <a:prstGeom prst="rect">
            <a:avLst/>
          </a:prstGeom>
        </p:spPr>
      </p:pic>
      <p:pic>
        <p:nvPicPr>
          <p:cNvPr id="19" name="Slika 18" descr="Image-01-Tornado-Chart-Example-ne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928" y="4614592"/>
            <a:ext cx="2770438" cy="1671638"/>
          </a:xfrm>
          <a:prstGeom prst="rect">
            <a:avLst/>
          </a:prstGeom>
        </p:spPr>
      </p:pic>
      <p:pic>
        <p:nvPicPr>
          <p:cNvPr id="20" name="Slika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61689" y="4543153"/>
            <a:ext cx="2230212" cy="202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evo-gore strelica 25"/>
          <p:cNvSpPr/>
          <p:nvPr/>
        </p:nvSpPr>
        <p:spPr>
          <a:xfrm rot="10800000">
            <a:off x="200025" y="1943099"/>
            <a:ext cx="428625" cy="4057647"/>
          </a:xfrm>
          <a:prstGeom prst="leftUpArrow">
            <a:avLst>
              <a:gd name="adj1" fmla="val 25000"/>
              <a:gd name="adj2" fmla="val 18334"/>
              <a:gd name="adj3" fmla="val 4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ORACLE CRYSTAL BALL</a:t>
            </a:r>
            <a:endParaRPr lang="en-US" dirty="0"/>
          </a:p>
        </p:txBody>
      </p:sp>
      <p:pic>
        <p:nvPicPr>
          <p:cNvPr id="4" name="Čuvar mesta za sadržaj 3" descr="O_CrystalBall_clr_r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5462" y="4703692"/>
            <a:ext cx="4406537" cy="215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/>
          <p:cNvSpPr txBox="1"/>
          <p:nvPr/>
        </p:nvSpPr>
        <p:spPr>
          <a:xfrm>
            <a:off x="1306376" y="1549335"/>
            <a:ext cx="374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</a:t>
            </a:r>
            <a:r>
              <a:rPr lang="sr-Latn-RS" dirty="0" smtClean="0"/>
              <a:t> - </a:t>
            </a:r>
            <a:r>
              <a:rPr lang="sr-Latn-RS" i="1" dirty="0" smtClean="0"/>
              <a:t>Deffine Assumpions</a:t>
            </a:r>
            <a:endParaRPr lang="en-US" i="1" dirty="0"/>
          </a:p>
        </p:txBody>
      </p:sp>
      <p:pic>
        <p:nvPicPr>
          <p:cNvPr id="9" name="Slika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639" y="417749"/>
            <a:ext cx="5551074" cy="299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kvir za tekst 6"/>
          <p:cNvSpPr txBox="1"/>
          <p:nvPr/>
        </p:nvSpPr>
        <p:spPr>
          <a:xfrm>
            <a:off x="1194166" y="4832786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ommand</a:t>
            </a:r>
            <a:r>
              <a:rPr lang="sr-Latn-RS" dirty="0" smtClean="0"/>
              <a:t>– </a:t>
            </a:r>
            <a:r>
              <a:rPr lang="sr-Latn-RS" i="1" dirty="0" smtClean="0"/>
              <a:t>Deffine Correnations</a:t>
            </a:r>
            <a:endParaRPr lang="en-US" i="1" dirty="0"/>
          </a:p>
        </p:txBody>
      </p:sp>
      <p:pic>
        <p:nvPicPr>
          <p:cNvPr id="13" name="Slika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39" y="3718958"/>
            <a:ext cx="5551074" cy="296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926" y="4237149"/>
            <a:ext cx="8394133" cy="208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984" y="844930"/>
            <a:ext cx="5934743" cy="26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kvir za tekst 7"/>
          <p:cNvSpPr txBox="1"/>
          <p:nvPr/>
        </p:nvSpPr>
        <p:spPr>
          <a:xfrm>
            <a:off x="1854926" y="1632857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omm</a:t>
            </a:r>
            <a:r>
              <a:rPr lang="sr-Latn-RS" dirty="0" smtClean="0"/>
              <a:t>a</a:t>
            </a:r>
            <a:r>
              <a:rPr lang="en-US" dirty="0" err="1" smtClean="0"/>
              <a:t>nd</a:t>
            </a:r>
            <a:r>
              <a:rPr lang="sr-Latn-RS" dirty="0" smtClean="0"/>
              <a:t> – </a:t>
            </a:r>
            <a:r>
              <a:rPr lang="sr-Latn-RS" i="1" dirty="0" smtClean="0"/>
              <a:t>Deffine Forecast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94909" y="0"/>
            <a:ext cx="8297092" cy="1293028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Slik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34743" cy="316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4210"/>
            <a:ext cx="5934108" cy="37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7064" y="4402183"/>
            <a:ext cx="3034936" cy="245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5806" y="4389120"/>
            <a:ext cx="3168194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6663" y="1146072"/>
            <a:ext cx="6235337" cy="362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jagram 6"/>
          <p:cNvGraphicFramePr/>
          <p:nvPr/>
        </p:nvGraphicFramePr>
        <p:xfrm>
          <a:off x="342900" y="733954"/>
          <a:ext cx="116585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Čuvar mesta za sadržaj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8300238"/>
              </p:ext>
            </p:extLst>
          </p:nvPr>
        </p:nvGraphicFramePr>
        <p:xfrm>
          <a:off x="671512" y="1293813"/>
          <a:ext cx="10820400" cy="516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r-Latn-RS" dirty="0" smtClean="0"/>
              <a:t>Relevan</a:t>
            </a:r>
            <a:r>
              <a:rPr lang="en-US" dirty="0" smtClean="0"/>
              <a:t>t</a:t>
            </a:r>
            <a:r>
              <a:rPr lang="sr-Latn-RS" smtClean="0"/>
              <a:t>  </a:t>
            </a:r>
            <a:r>
              <a:rPr lang="sr-Latn-RS" dirty="0" smtClean="0"/>
              <a:t>variables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Čuvar mesta za sadržaj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82" y="2224987"/>
            <a:ext cx="5495238" cy="203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531" y="4314826"/>
            <a:ext cx="5589069" cy="2028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86" y="4312413"/>
            <a:ext cx="5517264" cy="201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4620" y="2245549"/>
            <a:ext cx="5643979" cy="201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Prava linija spajanja 8"/>
          <p:cNvCxnSpPr/>
          <p:nvPr/>
        </p:nvCxnSpPr>
        <p:spPr>
          <a:xfrm>
            <a:off x="6296297" y="5133703"/>
            <a:ext cx="613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9"/>
          <p:cNvCxnSpPr/>
          <p:nvPr/>
        </p:nvCxnSpPr>
        <p:spPr>
          <a:xfrm>
            <a:off x="6278880" y="5338354"/>
            <a:ext cx="613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rava linija spajanja 10"/>
          <p:cNvCxnSpPr/>
          <p:nvPr/>
        </p:nvCxnSpPr>
        <p:spPr>
          <a:xfrm>
            <a:off x="6291942" y="5521235"/>
            <a:ext cx="613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52750" y="264311"/>
            <a:ext cx="8610600" cy="129302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513124" y="1787162"/>
            <a:ext cx="4086226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INVESTMENT PROJECTS</a:t>
            </a:r>
            <a:endParaRPr lang="en-US" sz="2800" dirty="0"/>
          </a:p>
        </p:txBody>
      </p:sp>
      <p:sp>
        <p:nvSpPr>
          <p:cNvPr id="6" name="Okvir za tekst 5"/>
          <p:cNvSpPr txBox="1"/>
          <p:nvPr/>
        </p:nvSpPr>
        <p:spPr>
          <a:xfrm>
            <a:off x="371475" y="3357563"/>
            <a:ext cx="48654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time-limited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limited resources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unrepeatable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Includes uncertainty and risk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complexity and durability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 large number of participants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Okvir za tekst 7"/>
          <p:cNvSpPr txBox="1"/>
          <p:nvPr/>
        </p:nvSpPr>
        <p:spPr>
          <a:xfrm>
            <a:off x="7272338" y="1471613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Inapproachable location</a:t>
            </a:r>
            <a:endParaRPr lang="en-US" sz="2400" dirty="0"/>
          </a:p>
        </p:txBody>
      </p:sp>
      <p:pic>
        <p:nvPicPr>
          <p:cNvPr id="9" name="Slika 8" descr="dep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230" y="3729038"/>
            <a:ext cx="3287395" cy="3429000"/>
          </a:xfrm>
          <a:prstGeom prst="rect">
            <a:avLst/>
          </a:prstGeom>
        </p:spPr>
      </p:pic>
      <p:pic>
        <p:nvPicPr>
          <p:cNvPr id="10" name="Čuvar mesta za sadržaj 13" descr="pregrade_uredjenje0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7401" y="2125845"/>
            <a:ext cx="3783874" cy="27267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Čuvar mesta za sadržaj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elica nadesno 6"/>
          <p:cNvSpPr/>
          <p:nvPr/>
        </p:nvSpPr>
        <p:spPr>
          <a:xfrm>
            <a:off x="4800600" y="6200775"/>
            <a:ext cx="571500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va velika zagrada 7"/>
          <p:cNvSpPr/>
          <p:nvPr/>
        </p:nvSpPr>
        <p:spPr>
          <a:xfrm>
            <a:off x="2400300" y="4986338"/>
            <a:ext cx="400050" cy="11287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Plus 8"/>
          <p:cNvSpPr/>
          <p:nvPr/>
        </p:nvSpPr>
        <p:spPr>
          <a:xfrm>
            <a:off x="1871663" y="5300663"/>
            <a:ext cx="471487" cy="4714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relica nadesno 41"/>
          <p:cNvSpPr/>
          <p:nvPr/>
        </p:nvSpPr>
        <p:spPr>
          <a:xfrm>
            <a:off x="2686050" y="1971675"/>
            <a:ext cx="242887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relica nadesno 42"/>
          <p:cNvSpPr/>
          <p:nvPr/>
        </p:nvSpPr>
        <p:spPr>
          <a:xfrm>
            <a:off x="2681288" y="3138487"/>
            <a:ext cx="242887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relica nadesno 43"/>
          <p:cNvSpPr/>
          <p:nvPr/>
        </p:nvSpPr>
        <p:spPr>
          <a:xfrm>
            <a:off x="5195887" y="1966913"/>
            <a:ext cx="242887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relica nadesno 44"/>
          <p:cNvSpPr/>
          <p:nvPr/>
        </p:nvSpPr>
        <p:spPr>
          <a:xfrm>
            <a:off x="8910637" y="1966912"/>
            <a:ext cx="242887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relica nadesno 45"/>
          <p:cNvSpPr/>
          <p:nvPr/>
        </p:nvSpPr>
        <p:spPr>
          <a:xfrm>
            <a:off x="8910638" y="2767013"/>
            <a:ext cx="242887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2807493" y="2157412"/>
            <a:ext cx="116682" cy="4183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743200" y="3324224"/>
            <a:ext cx="180975" cy="11576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5317330" y="2157412"/>
            <a:ext cx="121444" cy="21956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9032080" y="2952750"/>
            <a:ext cx="121445" cy="6146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kvir 11"/>
          <p:cNvSpPr/>
          <p:nvPr/>
        </p:nvSpPr>
        <p:spPr>
          <a:xfrm>
            <a:off x="2928937" y="3690803"/>
            <a:ext cx="1357312" cy="342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941" y="1854559"/>
            <a:ext cx="2021983" cy="280759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82615" y="4892406"/>
            <a:ext cx="230531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sr-Latn-RS" dirty="0">
                <a:solidFill>
                  <a:schemeClr val="bg1"/>
                </a:solidFill>
              </a:rPr>
              <a:t>preliminary, earth, masonry, concrete and finishing works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893972" y="5300663"/>
            <a:ext cx="798490" cy="471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" grpId="0" animBg="1"/>
      <p:bldP spid="4" grpId="0" animBg="1"/>
      <p:bldP spid="5" grpId="0" animBg="1"/>
      <p:bldP spid="10" grpId="0" animBg="1"/>
      <p:bldP spid="17" grpId="0" animBg="1"/>
      <p:bldP spid="11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811" y="2754628"/>
          <a:ext cx="9958390" cy="34032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488789"/>
                <a:gridCol w="2489867"/>
                <a:gridCol w="2489867"/>
                <a:gridCol w="2489867"/>
              </a:tblGrid>
              <a:tr h="370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Relevant variables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% in price formation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Price in RSD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Coefficient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6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- Machine operator   VI category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1.89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573,055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1193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6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- Machine operator MVII category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2.85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871,975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1614</a:t>
                      </a:r>
                      <a:endParaRPr lang="en-US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- Excavator renting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32.19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9,731.062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Fixed cost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- Bulldozer renting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45.26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13,679.886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Fixed cost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- Petroleum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15.68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4,739.193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35902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- other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2.84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859,88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Fixed cost</a:t>
                      </a:r>
                      <a:endParaRPr lang="en-US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Okvir za tekst 4"/>
          <p:cNvSpPr txBox="1"/>
          <p:nvPr/>
        </p:nvSpPr>
        <p:spPr>
          <a:xfrm>
            <a:off x="785814" y="1685925"/>
            <a:ext cx="684371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 bulk excavation of III category</a:t>
            </a:r>
            <a:r>
              <a:rPr lang="sr-Latn-RS" dirty="0" smtClean="0"/>
              <a:t> - </a:t>
            </a:r>
            <a:r>
              <a:rPr lang="en-US" dirty="0" smtClean="0"/>
              <a:t>30.224.446 RSD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6" name="Strelica nadole 5"/>
          <p:cNvSpPr/>
          <p:nvPr/>
        </p:nvSpPr>
        <p:spPr>
          <a:xfrm>
            <a:off x="4360985" y="2152357"/>
            <a:ext cx="450166" cy="534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elica nadole 7"/>
          <p:cNvSpPr/>
          <p:nvPr/>
        </p:nvSpPr>
        <p:spPr>
          <a:xfrm>
            <a:off x="6750148" y="2150013"/>
            <a:ext cx="450166" cy="534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elica nadole 8"/>
          <p:cNvSpPr/>
          <p:nvPr/>
        </p:nvSpPr>
        <p:spPr>
          <a:xfrm rot="5400000">
            <a:off x="9875521" y="3052689"/>
            <a:ext cx="365760" cy="436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elica nadole 9"/>
          <p:cNvSpPr/>
          <p:nvPr/>
        </p:nvSpPr>
        <p:spPr>
          <a:xfrm rot="5400000">
            <a:off x="9929447" y="3810000"/>
            <a:ext cx="365760" cy="436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elica nadole 10"/>
          <p:cNvSpPr/>
          <p:nvPr/>
        </p:nvSpPr>
        <p:spPr>
          <a:xfrm rot="5400000">
            <a:off x="10013853" y="5343378"/>
            <a:ext cx="365760" cy="436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elica nadole 11"/>
          <p:cNvSpPr/>
          <p:nvPr/>
        </p:nvSpPr>
        <p:spPr>
          <a:xfrm>
            <a:off x="1757122" y="2174129"/>
            <a:ext cx="450166" cy="534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15" y="2482509"/>
            <a:ext cx="10929937" cy="46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kvir za tekst 4"/>
          <p:cNvSpPr txBox="1"/>
          <p:nvPr/>
        </p:nvSpPr>
        <p:spPr>
          <a:xfrm>
            <a:off x="3971927" y="257175"/>
            <a:ext cx="751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Function in the simulation for Mechanical bulk excavation III category</a:t>
            </a:r>
            <a:endParaRPr lang="en-US" sz="2400" dirty="0"/>
          </a:p>
        </p:txBody>
      </p:sp>
      <p:sp>
        <p:nvSpPr>
          <p:cNvPr id="11" name="Okvir za tekst 10"/>
          <p:cNvSpPr txBox="1"/>
          <p:nvPr/>
        </p:nvSpPr>
        <p:spPr>
          <a:xfrm>
            <a:off x="856810" y="1201690"/>
            <a:ext cx="10291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x</a:t>
            </a:r>
            <a:r>
              <a:rPr lang="en-US" sz="2400" i="1" dirty="0" smtClean="0"/>
              <a:t>=859885(other costs)+(35902*petroleum)+13679886(bulldozer cost)+9731062(excavator cost)+(1614*machine operator VII)+(1193*machine operator VI)</a:t>
            </a:r>
            <a:endParaRPr lang="en-US" sz="2400" dirty="0" smtClean="0"/>
          </a:p>
          <a:p>
            <a:r>
              <a:rPr lang="en-US" sz="2400" i="1" dirty="0" smtClean="0"/>
              <a:t> </a:t>
            </a:r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7" name="Prava linija spajanja 6"/>
          <p:cNvCxnSpPr/>
          <p:nvPr/>
        </p:nvCxnSpPr>
        <p:spPr>
          <a:xfrm>
            <a:off x="1308295" y="1561514"/>
            <a:ext cx="27854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rava linija spajanja 8"/>
          <p:cNvCxnSpPr/>
          <p:nvPr/>
        </p:nvCxnSpPr>
        <p:spPr>
          <a:xfrm>
            <a:off x="1885071" y="1927274"/>
            <a:ext cx="344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a linija spajanja 11"/>
          <p:cNvCxnSpPr/>
          <p:nvPr/>
        </p:nvCxnSpPr>
        <p:spPr>
          <a:xfrm>
            <a:off x="7329268" y="1561514"/>
            <a:ext cx="2813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relica nadole 12"/>
          <p:cNvSpPr/>
          <p:nvPr/>
        </p:nvSpPr>
        <p:spPr>
          <a:xfrm>
            <a:off x="4670474" y="858129"/>
            <a:ext cx="323557" cy="379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elica nadesno 14"/>
          <p:cNvSpPr/>
          <p:nvPr/>
        </p:nvSpPr>
        <p:spPr>
          <a:xfrm rot="16200000">
            <a:off x="5992837" y="2011680"/>
            <a:ext cx="422031" cy="35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elica nadesno 15"/>
          <p:cNvSpPr/>
          <p:nvPr/>
        </p:nvSpPr>
        <p:spPr>
          <a:xfrm rot="16200000">
            <a:off x="1826455" y="2445433"/>
            <a:ext cx="422031" cy="35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for </a:t>
            </a:r>
            <a:r>
              <a:rPr lang="sr-Latn-RS" dirty="0"/>
              <a:t>preliminary</a:t>
            </a:r>
            <a:r>
              <a:rPr lang="en-US" dirty="0" smtClean="0"/>
              <a:t> work</a:t>
            </a:r>
            <a:endParaRPr lang="en-US" dirty="0"/>
          </a:p>
        </p:txBody>
      </p:sp>
      <p:pic>
        <p:nvPicPr>
          <p:cNvPr id="4" name="Čuvar mesta za sadržaj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15" y="1857375"/>
            <a:ext cx="5897845" cy="46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223" y="2457451"/>
            <a:ext cx="5667751" cy="328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elica nadesno 5"/>
          <p:cNvSpPr/>
          <p:nvPr/>
        </p:nvSpPr>
        <p:spPr>
          <a:xfrm rot="16200000">
            <a:off x="1985963" y="5915026"/>
            <a:ext cx="30003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elica nadesno 6"/>
          <p:cNvSpPr/>
          <p:nvPr/>
        </p:nvSpPr>
        <p:spPr>
          <a:xfrm rot="16200000">
            <a:off x="4052889" y="5853115"/>
            <a:ext cx="30003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4312" y="6029324"/>
            <a:ext cx="1285875" cy="5857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38637" y="5924549"/>
            <a:ext cx="1285875" cy="5857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53932" y="307174"/>
            <a:ext cx="8610600" cy="1293028"/>
          </a:xfrm>
        </p:spPr>
        <p:txBody>
          <a:bodyPr/>
          <a:lstStyle/>
          <a:p>
            <a:r>
              <a:rPr lang="en-US" dirty="0" smtClean="0"/>
              <a:t>Total costs</a:t>
            </a:r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Čuvar mesta za sadržaj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6" y="1600202"/>
            <a:ext cx="9501186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4085" y="0"/>
            <a:ext cx="8610600" cy="1293028"/>
          </a:xfrm>
        </p:spPr>
        <p:txBody>
          <a:bodyPr/>
          <a:lstStyle/>
          <a:p>
            <a:r>
              <a:rPr lang="en-US" dirty="0" smtClean="0"/>
              <a:t>Total costs</a:t>
            </a:r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Čuvar mesta za sadržaj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005" y="1143000"/>
            <a:ext cx="672499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4425"/>
            <a:ext cx="538638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Contigency calculating</a:t>
            </a:r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Total costs calculated with cost analysis</a:t>
            </a:r>
            <a:endParaRPr lang="en-US" dirty="0"/>
          </a:p>
        </p:txBody>
      </p:sp>
      <p:cxnSp>
        <p:nvCxnSpPr>
          <p:cNvPr id="5" name="Prava linija spajanja sa strelicom 4"/>
          <p:cNvCxnSpPr/>
          <p:nvPr/>
        </p:nvCxnSpPr>
        <p:spPr>
          <a:xfrm>
            <a:off x="6500813" y="2386012"/>
            <a:ext cx="6429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kvir za tekst 5"/>
          <p:cNvSpPr txBox="1"/>
          <p:nvPr/>
        </p:nvSpPr>
        <p:spPr>
          <a:xfrm>
            <a:off x="7186613" y="2228850"/>
            <a:ext cx="23567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128.549.528 RSD</a:t>
            </a:r>
            <a:endParaRPr lang="en-US" sz="2200" dirty="0"/>
          </a:p>
        </p:txBody>
      </p:sp>
      <p:pic>
        <p:nvPicPr>
          <p:cNvPr id="7" name="Slika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754" y="3135580"/>
            <a:ext cx="4742120" cy="310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kvir za tekst 7"/>
          <p:cNvSpPr txBox="1"/>
          <p:nvPr/>
        </p:nvSpPr>
        <p:spPr>
          <a:xfrm>
            <a:off x="7386925" y="3472144"/>
            <a:ext cx="2740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129.550.082</a:t>
            </a:r>
            <a:r>
              <a:rPr lang="sr-Latn-RS" sz="2400" dirty="0" smtClean="0"/>
              <a:t> RSD</a:t>
            </a:r>
            <a:endParaRPr lang="en-US" sz="2400" dirty="0" smtClean="0"/>
          </a:p>
          <a:p>
            <a:r>
              <a:rPr lang="en-US" sz="2400" dirty="0" smtClean="0"/>
              <a:t>-128.549.528</a:t>
            </a:r>
            <a:r>
              <a:rPr lang="sr-Latn-RS" sz="2400" dirty="0" smtClean="0"/>
              <a:t> RSD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=1.000.554</a:t>
            </a:r>
            <a:r>
              <a:rPr lang="sr-Latn-RS" sz="2400" dirty="0" smtClean="0">
                <a:solidFill>
                  <a:srgbClr val="FFFF00"/>
                </a:solidFill>
              </a:rPr>
              <a:t> RSD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6062" y="4242978"/>
            <a:ext cx="726692" cy="432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83042" y="5796114"/>
            <a:ext cx="726692" cy="432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774121" y="4255862"/>
            <a:ext cx="726692" cy="432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5774120" y="5796113"/>
            <a:ext cx="726692" cy="432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19675"/>
            <a:ext cx="8610600" cy="129302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6074"/>
            <a:ext cx="10820400" cy="4312612"/>
          </a:xfrm>
        </p:spPr>
        <p:txBody>
          <a:bodyPr>
            <a:normAutofit/>
          </a:bodyPr>
          <a:lstStyle/>
          <a:p>
            <a:r>
              <a:rPr lang="en-US" sz="2400" dirty="0"/>
              <a:t>One of the significant risks in project realization is the increase of total cost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avoid the suspension of project realization due to the increase of cost, it is necessary to determine financial backup.</a:t>
            </a:r>
          </a:p>
          <a:p>
            <a:r>
              <a:rPr lang="en-US" sz="2400" dirty="0"/>
              <a:t>The calculation of financial backup based on total cost is conducted for the project of the basin regulation of the River </a:t>
            </a:r>
            <a:r>
              <a:rPr lang="en-US" sz="2400" dirty="0" err="1"/>
              <a:t>Dumača</a:t>
            </a:r>
            <a:r>
              <a:rPr lang="en-US" sz="2400" dirty="0" smtClean="0"/>
              <a:t>.</a:t>
            </a:r>
            <a:r>
              <a:rPr lang="en-US" sz="2400" dirty="0"/>
              <a:t> Monte Carlo, a stochastic simulation method, was used in this paper to calculate total cost and financial </a:t>
            </a:r>
            <a:r>
              <a:rPr lang="en-US" sz="2400" dirty="0" smtClean="0"/>
              <a:t>backup, with program Oracle Crystal Ball.</a:t>
            </a:r>
          </a:p>
          <a:p>
            <a:r>
              <a:rPr lang="en-US" sz="2400" dirty="0" smtClean="0"/>
              <a:t>Total </a:t>
            </a:r>
            <a:r>
              <a:rPr lang="en-US" sz="2400" dirty="0"/>
              <a:t>financial backup is obtained by difference between the simulated total cost with 90% probability occurrence and </a:t>
            </a:r>
            <a:r>
              <a:rPr lang="en-US" sz="2400" dirty="0" smtClean="0"/>
              <a:t>the </a:t>
            </a:r>
            <a:r>
              <a:rPr lang="en-US" sz="2400" dirty="0"/>
              <a:t>calculated cost from cost analysis </a:t>
            </a:r>
            <a:r>
              <a:rPr lang="en-US" sz="2400" dirty="0" smtClean="0"/>
              <a:t>and </a:t>
            </a:r>
            <a:r>
              <a:rPr lang="en-US" sz="2400" dirty="0"/>
              <a:t>it amounts to RSD 1,000,544.</a:t>
            </a:r>
          </a:p>
        </p:txBody>
      </p:sp>
    </p:spTree>
    <p:extLst>
      <p:ext uri="{BB962C8B-B14F-4D97-AF65-F5344CB8AC3E}">
        <p14:creationId xmlns:p14="http://schemas.microsoft.com/office/powerpoint/2010/main" xmlns="" val="6113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9680" y="2747919"/>
            <a:ext cx="8610600" cy="1293028"/>
          </a:xfrm>
        </p:spPr>
        <p:txBody>
          <a:bodyPr/>
          <a:lstStyle/>
          <a:p>
            <a:r>
              <a:rPr lang="en-US" dirty="0"/>
              <a:t>thank you for attention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343026" y="2037398"/>
            <a:ext cx="3486150" cy="4024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Breached deadlines</a:t>
            </a:r>
          </a:p>
          <a:p>
            <a:r>
              <a:rPr lang="en-US" sz="2400" dirty="0" smtClean="0"/>
              <a:t>Increased costs</a:t>
            </a:r>
          </a:p>
          <a:p>
            <a:r>
              <a:rPr lang="en-US" sz="2400" dirty="0" smtClean="0"/>
              <a:t>Reduction of quality</a:t>
            </a:r>
          </a:p>
          <a:p>
            <a:pPr algn="ctr">
              <a:buNone/>
            </a:pPr>
            <a:r>
              <a:rPr lang="en-US" sz="2400" dirty="0" smtClean="0"/>
              <a:t>.</a:t>
            </a:r>
          </a:p>
          <a:p>
            <a:pPr algn="ctr">
              <a:buNone/>
            </a:pPr>
            <a:r>
              <a:rPr lang="en-US" sz="2400" dirty="0" smtClean="0"/>
              <a:t>.</a:t>
            </a:r>
          </a:p>
          <a:p>
            <a:pPr algn="ctr">
              <a:buNone/>
            </a:pPr>
            <a:r>
              <a:rPr lang="en-US" sz="2400" dirty="0" smtClean="0"/>
              <a:t>.</a:t>
            </a:r>
          </a:p>
          <a:p>
            <a:pPr algn="ctr">
              <a:buNone/>
            </a:pPr>
            <a:r>
              <a:rPr lang="en-US" sz="2400" dirty="0" smtClean="0"/>
              <a:t>.</a:t>
            </a:r>
          </a:p>
          <a:p>
            <a:pPr algn="ctr">
              <a:buNone/>
            </a:pP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               </a:t>
            </a:r>
            <a:endParaRPr lang="en-US" sz="2400" dirty="0"/>
          </a:p>
        </p:txBody>
      </p:sp>
      <p:pic>
        <p:nvPicPr>
          <p:cNvPr id="4" name="Slika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325" y="5191125"/>
            <a:ext cx="27336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38475" y="178585"/>
            <a:ext cx="861060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194069" y="1412597"/>
            <a:ext cx="663080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RISK MENAGAMENT IN THE PROJECT REALIZATION</a:t>
            </a:r>
            <a:endParaRPr lang="en-US" sz="4000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971551" y="3171825"/>
            <a:ext cx="55435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RISK IDENTIFICATION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RISK ANALYSIS</a:t>
            </a:r>
          </a:p>
          <a:p>
            <a:pPr marL="342900" indent="-342900">
              <a:buAutoNum type="arabicPeriod" startAt="3"/>
            </a:pPr>
            <a:r>
              <a:rPr lang="en-US" sz="4000" dirty="0" smtClean="0"/>
              <a:t>RISK RESPONSE</a:t>
            </a:r>
          </a:p>
          <a:p>
            <a:pPr marL="342900" indent="-342900">
              <a:buAutoNum type="arabicPeriod" startAt="3"/>
            </a:pPr>
            <a:r>
              <a:rPr lang="en-US" sz="4000" dirty="0" smtClean="0"/>
              <a:t>MONITORING</a:t>
            </a:r>
            <a:endParaRPr lang="en-US" sz="4000" dirty="0"/>
          </a:p>
        </p:txBody>
      </p:sp>
      <p:cxnSp>
        <p:nvCxnSpPr>
          <p:cNvPr id="9" name="Prava linija spajanja sa strelicom 8"/>
          <p:cNvCxnSpPr/>
          <p:nvPr/>
        </p:nvCxnSpPr>
        <p:spPr>
          <a:xfrm flipV="1">
            <a:off x="5557838" y="3771900"/>
            <a:ext cx="234315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sa strelicom 9"/>
          <p:cNvCxnSpPr/>
          <p:nvPr/>
        </p:nvCxnSpPr>
        <p:spPr>
          <a:xfrm>
            <a:off x="5543551" y="4243388"/>
            <a:ext cx="2371724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kvir za tekst 13"/>
          <p:cNvSpPr txBox="1"/>
          <p:nvPr/>
        </p:nvSpPr>
        <p:spPr>
          <a:xfrm>
            <a:off x="8072438" y="3586163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QUALITATIVE ANALYSIS</a:t>
            </a:r>
            <a:endParaRPr lang="en-US" sz="2400" dirty="0"/>
          </a:p>
        </p:txBody>
      </p:sp>
      <p:sp>
        <p:nvSpPr>
          <p:cNvPr id="15" name="Okvir za tekst 14"/>
          <p:cNvSpPr txBox="1"/>
          <p:nvPr/>
        </p:nvSpPr>
        <p:spPr>
          <a:xfrm>
            <a:off x="8086725" y="4371975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QUANTITATIVE ANALYSIS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RESPONSE</a:t>
            </a:r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Ignoring risk</a:t>
            </a:r>
          </a:p>
          <a:p>
            <a:r>
              <a:rPr lang="en-US" dirty="0" smtClean="0"/>
              <a:t>Reducing risk</a:t>
            </a:r>
          </a:p>
          <a:p>
            <a:r>
              <a:rPr lang="en-US" dirty="0" smtClean="0"/>
              <a:t>Switching risks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Contigency</a:t>
            </a:r>
            <a:r>
              <a:rPr lang="en-US" dirty="0" smtClean="0">
                <a:solidFill>
                  <a:srgbClr val="FF0000"/>
                </a:solidFill>
              </a:rPr>
              <a:t> planning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Contigency</a:t>
            </a:r>
            <a:r>
              <a:rPr lang="en-US" dirty="0" smtClean="0"/>
              <a:t> planning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Okvir za tekst 4"/>
          <p:cNvSpPr txBox="1"/>
          <p:nvPr/>
        </p:nvSpPr>
        <p:spPr>
          <a:xfrm>
            <a:off x="595994" y="3641680"/>
            <a:ext cx="2930977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Reserve funds</a:t>
            </a:r>
            <a:endParaRPr lang="en-US" sz="3200" dirty="0"/>
          </a:p>
        </p:txBody>
      </p:sp>
      <p:sp>
        <p:nvSpPr>
          <p:cNvPr id="6" name="Strelica nadesno 5"/>
          <p:cNvSpPr/>
          <p:nvPr/>
        </p:nvSpPr>
        <p:spPr>
          <a:xfrm>
            <a:off x="3967843" y="3727404"/>
            <a:ext cx="1500188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kvir za tekst 6"/>
          <p:cNvSpPr txBox="1"/>
          <p:nvPr/>
        </p:nvSpPr>
        <p:spPr>
          <a:xfrm>
            <a:off x="5617033" y="3108960"/>
            <a:ext cx="6100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Expert elaborate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Expert elaborate and </a:t>
            </a:r>
            <a:r>
              <a:rPr lang="en-US" sz="2400" dirty="0"/>
              <a:t>statistical</a:t>
            </a:r>
            <a:r>
              <a:rPr lang="en-US" sz="2400" dirty="0" smtClean="0"/>
              <a:t> data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Parametric modeling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Monte Carlo simulation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4162" y="478623"/>
            <a:ext cx="8610600" cy="1293028"/>
          </a:xfrm>
        </p:spPr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842963" y="2200275"/>
            <a:ext cx="496161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MONTE CARLO SIMUALTION</a:t>
            </a:r>
            <a:endParaRPr lang="en-US" sz="2800" dirty="0"/>
          </a:p>
        </p:txBody>
      </p:sp>
      <p:sp>
        <p:nvSpPr>
          <p:cNvPr id="5" name="Okvir za tekst 4"/>
          <p:cNvSpPr txBox="1"/>
          <p:nvPr/>
        </p:nvSpPr>
        <p:spPr>
          <a:xfrm>
            <a:off x="742951" y="3314699"/>
            <a:ext cx="6686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Stochastic simulation method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It use relevant samples (random) variables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Slika 5" descr="riskAnalys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132" y="3161211"/>
            <a:ext cx="3810868" cy="369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71500" y="2308860"/>
            <a:ext cx="1082040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MONTE CARLO SIMULATION STEPS</a:t>
            </a:r>
            <a:endParaRPr lang="en-US" sz="3600" dirty="0"/>
          </a:p>
        </p:txBody>
      </p:sp>
      <p:pic>
        <p:nvPicPr>
          <p:cNvPr id="4" name="Čuvar mesta za sadržaj 5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99" y="4271910"/>
            <a:ext cx="3886201" cy="258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of criterion and relevant variable</a:t>
            </a:r>
            <a:endParaRPr lang="en-U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of simulation </a:t>
            </a:r>
          </a:p>
          <a:p>
            <a:r>
              <a:rPr lang="en-US" dirty="0" smtClean="0"/>
              <a:t>Current value economic losses, earnings, profit ...</a:t>
            </a:r>
            <a:endParaRPr lang="en-US" dirty="0"/>
          </a:p>
        </p:txBody>
      </p:sp>
      <p:cxnSp>
        <p:nvCxnSpPr>
          <p:cNvPr id="5" name="Prava linija spajanja 4"/>
          <p:cNvCxnSpPr/>
          <p:nvPr/>
        </p:nvCxnSpPr>
        <p:spPr>
          <a:xfrm>
            <a:off x="557213" y="3428998"/>
            <a:ext cx="10958512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kvir za tekst 6"/>
          <p:cNvSpPr txBox="1"/>
          <p:nvPr/>
        </p:nvSpPr>
        <p:spPr>
          <a:xfrm>
            <a:off x="1471613" y="5243513"/>
            <a:ext cx="904398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Profit = f (labor costs, material costs, sales, value write-off ...)</a:t>
            </a:r>
            <a:endParaRPr lang="en-US" sz="2400" dirty="0"/>
          </a:p>
        </p:txBody>
      </p:sp>
      <p:cxnSp>
        <p:nvCxnSpPr>
          <p:cNvPr id="9" name="Prava linija spajanja sa strelicom 8"/>
          <p:cNvCxnSpPr/>
          <p:nvPr/>
        </p:nvCxnSpPr>
        <p:spPr>
          <a:xfrm flipH="1" flipV="1">
            <a:off x="1857375" y="4643438"/>
            <a:ext cx="1" cy="44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a linija spajanja sa strelicom 12"/>
          <p:cNvCxnSpPr/>
          <p:nvPr/>
        </p:nvCxnSpPr>
        <p:spPr>
          <a:xfrm flipV="1">
            <a:off x="4000500" y="4572000"/>
            <a:ext cx="1214438" cy="471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a linija spajanja sa strelicom 14"/>
          <p:cNvCxnSpPr/>
          <p:nvPr/>
        </p:nvCxnSpPr>
        <p:spPr>
          <a:xfrm flipV="1">
            <a:off x="5629275" y="4657725"/>
            <a:ext cx="371475" cy="44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a linija spajanja sa strelicom 16"/>
          <p:cNvCxnSpPr/>
          <p:nvPr/>
        </p:nvCxnSpPr>
        <p:spPr>
          <a:xfrm flipV="1">
            <a:off x="7186613" y="4700588"/>
            <a:ext cx="14287" cy="385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a linija spajanja sa strelicom 18"/>
          <p:cNvCxnSpPr/>
          <p:nvPr/>
        </p:nvCxnSpPr>
        <p:spPr>
          <a:xfrm flipH="1" flipV="1">
            <a:off x="7958138" y="4614863"/>
            <a:ext cx="971550" cy="542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kvir za tekst 21"/>
          <p:cNvSpPr txBox="1"/>
          <p:nvPr/>
        </p:nvSpPr>
        <p:spPr>
          <a:xfrm>
            <a:off x="657226" y="4029074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Criterium</a:t>
            </a:r>
            <a:r>
              <a:rPr lang="en-US" sz="2000" dirty="0" smtClean="0"/>
              <a:t> variable</a:t>
            </a:r>
            <a:endParaRPr lang="en-US" sz="2000" dirty="0"/>
          </a:p>
        </p:txBody>
      </p:sp>
      <p:sp>
        <p:nvSpPr>
          <p:cNvPr id="23" name="Okvir za tekst 22"/>
          <p:cNvSpPr txBox="1"/>
          <p:nvPr/>
        </p:nvSpPr>
        <p:spPr>
          <a:xfrm>
            <a:off x="5443538" y="4186238"/>
            <a:ext cx="45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Relevant variable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3790</TotalTime>
  <Words>592</Words>
  <Application>Microsoft Office PowerPoint</Application>
  <PresentationFormat>Custom</PresentationFormat>
  <Paragraphs>121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Vapor Trail</vt:lpstr>
      <vt:lpstr>Risk management for torrential flood construction project using monte carlo simulation</vt:lpstr>
      <vt:lpstr> </vt:lpstr>
      <vt:lpstr>Slide 3</vt:lpstr>
      <vt:lpstr>Slide 4</vt:lpstr>
      <vt:lpstr>RISK RESPONSE</vt:lpstr>
      <vt:lpstr>Contigency planning </vt:lpstr>
      <vt:lpstr>1. introduction</vt:lpstr>
      <vt:lpstr>Slide 8</vt:lpstr>
      <vt:lpstr>Identification of criterion and relevant variable</vt:lpstr>
      <vt:lpstr>Value and probabilility distribution for relevant variable</vt:lpstr>
      <vt:lpstr>Determination of the correlation coefficient</vt:lpstr>
      <vt:lpstr>SIMULATING PROCESS AND RESULT ANALYSIS</vt:lpstr>
      <vt:lpstr> ORACLE CRYSTAL BALL</vt:lpstr>
      <vt:lpstr>Slide 14</vt:lpstr>
      <vt:lpstr>Slide 15</vt:lpstr>
      <vt:lpstr>Results</vt:lpstr>
      <vt:lpstr>Slide 17</vt:lpstr>
      <vt:lpstr>Slide 18</vt:lpstr>
      <vt:lpstr>Relevant  variables Data   </vt:lpstr>
      <vt:lpstr>Slide 20</vt:lpstr>
      <vt:lpstr>Slide 21</vt:lpstr>
      <vt:lpstr>Slide 22</vt:lpstr>
      <vt:lpstr>Costs for preliminary work</vt:lpstr>
      <vt:lpstr>Total costs</vt:lpstr>
      <vt:lpstr>Total costs</vt:lpstr>
      <vt:lpstr>Contigency calculating</vt:lpstr>
      <vt:lpstr>conclusion</vt:lpstr>
      <vt:lpstr>thank you for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baun</dc:creator>
  <cp:lastModifiedBy>Mira Todosijevic</cp:lastModifiedBy>
  <cp:revision>283</cp:revision>
  <dcterms:created xsi:type="dcterms:W3CDTF">2013-07-15T20:26:09Z</dcterms:created>
  <dcterms:modified xsi:type="dcterms:W3CDTF">2016-08-24T10:12:26Z</dcterms:modified>
</cp:coreProperties>
</file>