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2" r:id="rId4"/>
    <p:sldId id="290" r:id="rId5"/>
    <p:sldId id="265" r:id="rId6"/>
    <p:sldId id="264" r:id="rId7"/>
    <p:sldId id="283" r:id="rId8"/>
    <p:sldId id="258" r:id="rId9"/>
    <p:sldId id="284" r:id="rId10"/>
    <p:sldId id="285" r:id="rId11"/>
    <p:sldId id="287" r:id="rId12"/>
    <p:sldId id="266" r:id="rId13"/>
    <p:sldId id="268" r:id="rId14"/>
    <p:sldId id="271" r:id="rId15"/>
    <p:sldId id="269" r:id="rId16"/>
    <p:sldId id="270" r:id="rId17"/>
    <p:sldId id="273" r:id="rId18"/>
    <p:sldId id="286" r:id="rId19"/>
    <p:sldId id="278" r:id="rId20"/>
    <p:sldId id="288" r:id="rId21"/>
    <p:sldId id="279" r:id="rId22"/>
    <p:sldId id="280" r:id="rId23"/>
    <p:sldId id="261" r:id="rId24"/>
    <p:sldId id="281" r:id="rId25"/>
    <p:sldId id="262" r:id="rId26"/>
    <p:sldId id="263" r:id="rId27"/>
    <p:sldId id="289" r:id="rId28"/>
    <p:sldId id="259" r:id="rId29"/>
    <p:sldId id="260" r:id="rId30"/>
    <p:sldId id="275" r:id="rId31"/>
    <p:sldId id="276" r:id="rId32"/>
    <p:sldId id="277" r:id="rId33"/>
    <p:sldId id="27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956AA9-7E2B-4E9B-A565-1B0AE78F2BEE}"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956AA9-7E2B-4E9B-A565-1B0AE78F2BEE}"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956AA9-7E2B-4E9B-A565-1B0AE78F2BEE}"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956AA9-7E2B-4E9B-A565-1B0AE78F2BEE}"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956AA9-7E2B-4E9B-A565-1B0AE78F2BEE}"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956AA9-7E2B-4E9B-A565-1B0AE78F2BEE}"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956AA9-7E2B-4E9B-A565-1B0AE78F2BEE}" type="datetimeFigureOut">
              <a:rPr lang="en-US" smtClean="0"/>
              <a:pPr/>
              <a:t>8/24/2016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956AA9-7E2B-4E9B-A565-1B0AE78F2BEE}" type="datetimeFigureOut">
              <a:rPr lang="en-US" smtClean="0"/>
              <a:pPr/>
              <a:t>8/24/2016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956AA9-7E2B-4E9B-A565-1B0AE78F2BEE}" type="datetimeFigureOut">
              <a:rPr lang="en-US" smtClean="0"/>
              <a:pPr/>
              <a:t>8/24/2016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956AA9-7E2B-4E9B-A565-1B0AE78F2BEE}"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956AA9-7E2B-4E9B-A565-1B0AE78F2BEE}"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24A7A-6617-4FC9-AC9F-3B849B1B7B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56AA9-7E2B-4E9B-A565-1B0AE78F2BEE}" type="datetimeFigureOut">
              <a:rPr lang="en-US" smtClean="0"/>
              <a:pPr/>
              <a:t>8/24/2016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24A7A-6617-4FC9-AC9F-3B849B1B7B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ekoplan.gov.rs/src/7-Ostala-dokumenta-127-document.htm" TargetMode="External"/><Relationship Id="rId2" Type="http://schemas.openxmlformats.org/officeDocument/2006/relationships/hyperlink" Target="http://www.rdvode.gov.rs/doc/dokumenta/javne-rasprave/strategija/Strategija%20upravljanja%20vodama-FINALNACRT.pdf" TargetMode="External"/><Relationship Id="rId1" Type="http://schemas.openxmlformats.org/officeDocument/2006/relationships/slideLayout" Target="../slideLayouts/slideLayout2.xml"/><Relationship Id="rId6" Type="http://schemas.openxmlformats.org/officeDocument/2006/relationships/hyperlink" Target="http://www.parlament.gov.rs/content/cir/akta/akta_detalji.asp?Id=964&amp;t=Z" TargetMode="External"/><Relationship Id="rId5" Type="http://schemas.openxmlformats.org/officeDocument/2006/relationships/hyperlink" Target="http://www.rapp.gov.rs/media/zakoni/Zakon_o_prostornom_planu_RS-cir.pdf" TargetMode="External"/><Relationship Id="rId4" Type="http://schemas.openxmlformats.org/officeDocument/2006/relationships/hyperlink" Target="http://www.srbija.gov.rs/vesti/dokumenti_sekcija.php?id=45678"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savacommission.org/dms/docs/dokumenti/documents_publications/strategies/strategy_on_implementation_of_the_fasrb/strategy_on_implementation_of_the_fasrb_final_hr.pdf" TargetMode="External"/><Relationship Id="rId2" Type="http://schemas.openxmlformats.org/officeDocument/2006/relationships/hyperlink" Target="http://mvteo.gov.ba/vijesti/saopstenja/BiH_Akcioni_Plan_za_zastitu_od_poplava_i_upravljanje_rijekama_2014-2017_BH.pdf" TargetMode="External"/><Relationship Id="rId1" Type="http://schemas.openxmlformats.org/officeDocument/2006/relationships/slideLayout" Target="../slideLayouts/slideLayout2.xml"/><Relationship Id="rId4" Type="http://schemas.openxmlformats.org/officeDocument/2006/relationships/hyperlink" Target="http://www.voders.org/images/Strategija%20integralnog%20upravljanja%20vodama%202015-2024.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mvteo.gov.ba/org_struktura/sektor_prirodni_resursi/odjel_zastita_okolisa/Strategije_u_BiH/BiH/default.aspx?id=2324&amp;langTag=bs-BA" TargetMode="External"/><Relationship Id="rId2" Type="http://schemas.openxmlformats.org/officeDocument/2006/relationships/hyperlink" Target="http://fmpvs.gov.ba/V_3/strategija-upravljanja-vodama?p=0" TargetMode="External"/><Relationship Id="rId1" Type="http://schemas.openxmlformats.org/officeDocument/2006/relationships/slideLayout" Target="../slideLayouts/slideLayout2.xml"/><Relationship Id="rId5" Type="http://schemas.openxmlformats.org/officeDocument/2006/relationships/hyperlink" Target="http://www.fbihvlada.gov.ba/bosanski/izdvajamo/SPP-SAZETAK/SPP-SAZETAK_NASLOV_FINALNI.pdf" TargetMode="External"/><Relationship Id="rId4" Type="http://schemas.openxmlformats.org/officeDocument/2006/relationships/hyperlink" Target="http://www.vladars.net/sr-SP-Cyrl/Vlada/Ministarstva/mper/std/Pages/Strategija_razvoja_energetike_RS_do_2030_godine.asp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599"/>
            <a:ext cx="7772400" cy="2209801"/>
          </a:xfrm>
        </p:spPr>
        <p:txBody>
          <a:bodyPr>
            <a:normAutofit fontScale="90000"/>
          </a:bodyPr>
          <a:lstStyle/>
          <a:p>
            <a:r>
              <a:rPr lang="en-US" sz="2800" b="1" dirty="0" smtClean="0"/>
              <a:t>LAND, WATER RESOURCES AND NATURAL DISASTERS IN REGULATIONS OF THE REPUBLIC OF SERBIA AND BOSNIA AND HERZEGOVINA - SIMILARITIES AND DIFFERENCES AS DETERMINANTS OF COOPERATION</a:t>
            </a:r>
            <a:endParaRPr lang="en-US" sz="2800" b="1" dirty="0"/>
          </a:p>
        </p:txBody>
      </p:sp>
      <p:sp>
        <p:nvSpPr>
          <p:cNvPr id="3" name="Subtitle 2"/>
          <p:cNvSpPr>
            <a:spLocks noGrp="1"/>
          </p:cNvSpPr>
          <p:nvPr>
            <p:ph type="subTitle" idx="1"/>
          </p:nvPr>
        </p:nvSpPr>
        <p:spPr/>
        <p:txBody>
          <a:bodyPr/>
          <a:lstStyle/>
          <a:p>
            <a:pPr>
              <a:spcBef>
                <a:spcPts val="0"/>
              </a:spcBef>
            </a:pPr>
            <a:r>
              <a:rPr lang="en-US" b="1" dirty="0" smtClean="0"/>
              <a:t>Dragoljub </a:t>
            </a:r>
            <a:r>
              <a:rPr lang="en-US" b="1" dirty="0" err="1" smtClean="0"/>
              <a:t>Todi</a:t>
            </a:r>
            <a:r>
              <a:rPr lang="sr-Latn-RS" b="1" dirty="0" smtClean="0"/>
              <a:t>ć</a:t>
            </a:r>
            <a:r>
              <a:rPr lang="en-US" b="1" dirty="0" smtClean="0"/>
              <a:t>,</a:t>
            </a:r>
          </a:p>
          <a:p>
            <a:pPr>
              <a:spcBef>
                <a:spcPts val="0"/>
              </a:spcBef>
            </a:pPr>
            <a:r>
              <a:rPr lang="en-US" b="1" dirty="0" smtClean="0"/>
              <a:t>Institute of International Politics</a:t>
            </a:r>
          </a:p>
          <a:p>
            <a:pPr>
              <a:spcBef>
                <a:spcPts val="0"/>
              </a:spcBef>
            </a:pPr>
            <a:r>
              <a:rPr lang="en-US" b="1" dirty="0" smtClean="0"/>
              <a:t>and Economics, Belgrade</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BiH – Federation of BiH</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GB" dirty="0" smtClean="0"/>
              <a:t>Agricultural land protection has been regulated by a separate </a:t>
            </a:r>
            <a:r>
              <a:rPr lang="en-GB" b="1" i="1" dirty="0" smtClean="0"/>
              <a:t>Law on Agricultural Land</a:t>
            </a:r>
            <a:r>
              <a:rPr lang="en-GB" dirty="0" smtClean="0"/>
              <a:t> (“OG </a:t>
            </a:r>
            <a:r>
              <a:rPr lang="en-GB" dirty="0" err="1" smtClean="0"/>
              <a:t>FBiH</a:t>
            </a:r>
            <a:r>
              <a:rPr lang="en-GB" dirty="0" smtClean="0"/>
              <a:t>”, 52/09). </a:t>
            </a:r>
            <a:endParaRPr lang="sr-Latn-RS" dirty="0" smtClean="0"/>
          </a:p>
          <a:p>
            <a:r>
              <a:rPr lang="en-GB" dirty="0" smtClean="0"/>
              <a:t>Land use for construction has been regulated in Chapter V (Articles 34-77) of the</a:t>
            </a:r>
            <a:r>
              <a:rPr lang="en-GB" b="1" i="1" dirty="0" smtClean="0"/>
              <a:t> Law on Spatial Planning and Land Use</a:t>
            </a:r>
            <a:r>
              <a:rPr lang="en-GB" dirty="0" smtClean="0"/>
              <a:t> in the </a:t>
            </a:r>
            <a:r>
              <a:rPr lang="en-GB" dirty="0" err="1" smtClean="0"/>
              <a:t>FBiH</a:t>
            </a:r>
            <a:r>
              <a:rPr lang="en-GB" dirty="0" smtClean="0"/>
              <a:t> (“OG </a:t>
            </a:r>
            <a:r>
              <a:rPr lang="en-GB" dirty="0" err="1" smtClean="0"/>
              <a:t>FBiH</a:t>
            </a:r>
            <a:r>
              <a:rPr lang="en-GB" dirty="0" smtClean="0"/>
              <a:t>”, 2/06, 72/07, 32/08, 4/10, 13/10, 45/10).</a:t>
            </a:r>
            <a:endParaRPr lang="sr-Latn-RS" dirty="0" smtClean="0"/>
          </a:p>
          <a:p>
            <a:endParaRPr lang="en-US" dirty="0" smtClean="0"/>
          </a:p>
          <a:p>
            <a:r>
              <a:rPr lang="en-GB" b="1" i="1" dirty="0" smtClean="0"/>
              <a:t>L</a:t>
            </a:r>
            <a:r>
              <a:rPr lang="sr-Latn-RS" b="1" i="1" dirty="0" smtClean="0"/>
              <a:t>aw on </a:t>
            </a:r>
            <a:r>
              <a:rPr lang="en-GB" b="1" i="1" dirty="0" smtClean="0"/>
              <a:t>W</a:t>
            </a:r>
            <a:r>
              <a:rPr lang="sr-Latn-RS" b="1" i="1" dirty="0" smtClean="0"/>
              <a:t>aters</a:t>
            </a:r>
            <a:r>
              <a:rPr lang="en-GB" dirty="0" smtClean="0"/>
              <a:t> includes several provisions related in various ways to land. Limitations to the rights of land owners and users have been regulated by special provisions of the Law (Articles 140-151).</a:t>
            </a:r>
            <a:endParaRPr lang="sr-Latn-RS" dirty="0" smtClean="0"/>
          </a:p>
          <a:p>
            <a:endParaRPr lang="sr-Latn-RS" dirty="0" smtClean="0"/>
          </a:p>
          <a:p>
            <a:r>
              <a:rPr lang="en-GB" dirty="0" smtClean="0"/>
              <a:t>Principal regulation governing water management in </a:t>
            </a:r>
            <a:r>
              <a:rPr lang="en-GB" dirty="0" err="1" smtClean="0"/>
              <a:t>FBiH</a:t>
            </a:r>
            <a:r>
              <a:rPr lang="en-GB" dirty="0" smtClean="0"/>
              <a:t> – LW (“OG </a:t>
            </a:r>
            <a:r>
              <a:rPr lang="en-GB" dirty="0" err="1" smtClean="0"/>
              <a:t>FBiH</a:t>
            </a:r>
            <a:r>
              <a:rPr lang="en-GB" dirty="0" smtClean="0"/>
              <a:t>”, 70/06)</a:t>
            </a:r>
            <a:endParaRPr lang="sr-Latn-RS" dirty="0" smtClean="0"/>
          </a:p>
          <a:p>
            <a:endParaRPr lang="sr-Latn-RS" dirty="0" smtClean="0"/>
          </a:p>
          <a:p>
            <a:r>
              <a:rPr lang="en-GB" b="1" i="1" dirty="0" smtClean="0"/>
              <a:t>Law on Protection and Rescue of People and Material Property from Natural and Other Disasters</a:t>
            </a:r>
            <a:r>
              <a:rPr lang="en-GB" dirty="0" smtClean="0"/>
              <a:t> (“OG </a:t>
            </a:r>
            <a:r>
              <a:rPr lang="en-GB" dirty="0" err="1" smtClean="0"/>
              <a:t>FBiH</a:t>
            </a:r>
            <a:r>
              <a:rPr lang="en-GB" dirty="0" smtClean="0"/>
              <a:t>”, 39/03 and 22/06) includes epical provisions on “protection and rescue on water and under water” (Article 79-82).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Similarities/Differencies</a:t>
            </a:r>
            <a:endParaRPr lang="en-US" dirty="0"/>
          </a:p>
        </p:txBody>
      </p:sp>
      <p:sp>
        <p:nvSpPr>
          <p:cNvPr id="3" name="Content Placeholder 2"/>
          <p:cNvSpPr>
            <a:spLocks noGrp="1"/>
          </p:cNvSpPr>
          <p:nvPr>
            <p:ph idx="1"/>
          </p:nvPr>
        </p:nvSpPr>
        <p:spPr/>
        <p:txBody>
          <a:bodyPr>
            <a:normAutofit fontScale="70000" lnSpcReduction="20000"/>
          </a:bodyPr>
          <a:lstStyle/>
          <a:p>
            <a:r>
              <a:rPr lang="sr-Latn-RS" b="1" u="sng" dirty="0" smtClean="0">
                <a:solidFill>
                  <a:srgbClr val="FF0000"/>
                </a:solidFill>
              </a:rPr>
              <a:t>BiH (RS, FBiH) </a:t>
            </a:r>
            <a:r>
              <a:rPr lang="sr-Latn-RS" b="1" dirty="0" smtClean="0"/>
              <a:t>no specific law on soil management ...</a:t>
            </a:r>
          </a:p>
          <a:p>
            <a:r>
              <a:rPr lang="sr-Latn-RS" u="sng" dirty="0" smtClean="0"/>
              <a:t>Soil regulation</a:t>
            </a:r>
            <a:r>
              <a:rPr lang="sr-Latn-RS" dirty="0" smtClean="0"/>
              <a:t>: agricultural, </a:t>
            </a:r>
            <a:r>
              <a:rPr lang="sr-Latn-RS" dirty="0" smtClean="0"/>
              <a:t>environment, construction</a:t>
            </a:r>
            <a:r>
              <a:rPr lang="sr-Latn-RS" dirty="0" smtClean="0"/>
              <a:t>, water land, forest land, </a:t>
            </a:r>
          </a:p>
          <a:p>
            <a:endParaRPr lang="sr-Latn-RS" b="1" dirty="0" smtClean="0"/>
          </a:p>
          <a:p>
            <a:r>
              <a:rPr lang="sr-Latn-RS" b="1" u="sng" dirty="0" smtClean="0">
                <a:solidFill>
                  <a:srgbClr val="FF0000"/>
                </a:solidFill>
              </a:rPr>
              <a:t>Republic of Serbia,</a:t>
            </a:r>
            <a:r>
              <a:rPr lang="sr-Latn-RS" b="1" dirty="0" smtClean="0"/>
              <a:t> Law on soil protection ...</a:t>
            </a:r>
          </a:p>
          <a:p>
            <a:r>
              <a:rPr lang="sr-Latn-RS" dirty="0" smtClean="0"/>
              <a:t>+ agriculture, environmental legislation</a:t>
            </a:r>
            <a:endParaRPr lang="sr-Latn-RS" dirty="0" smtClean="0"/>
          </a:p>
          <a:p>
            <a:endParaRPr lang="sr-Latn-RS" b="1" dirty="0" smtClean="0"/>
          </a:p>
          <a:p>
            <a:r>
              <a:rPr lang="sr-Latn-RS" dirty="0" smtClean="0"/>
              <a:t>Subsoil – geological research ...</a:t>
            </a:r>
          </a:p>
          <a:p>
            <a:r>
              <a:rPr lang="sr-Latn-RS" dirty="0" smtClean="0"/>
              <a:t>Energy </a:t>
            </a:r>
            <a:r>
              <a:rPr lang="sr-Latn-RS" dirty="0" smtClean="0"/>
              <a:t>regulation (basic laws + bylaws ...</a:t>
            </a:r>
            <a:endParaRPr lang="sr-Latn-RS" dirty="0" smtClean="0"/>
          </a:p>
          <a:p>
            <a:r>
              <a:rPr lang="sr-Latn-RS" dirty="0" smtClean="0"/>
              <a:t>Water regulation (basic laws + bylaws ...</a:t>
            </a:r>
          </a:p>
          <a:p>
            <a:r>
              <a:rPr lang="sr-Latn-RS" dirty="0" smtClean="0"/>
              <a:t>Natural disasters (basic laws + bylaws ...</a:t>
            </a:r>
          </a:p>
          <a:p>
            <a:r>
              <a:rPr lang="sr-Latn-RS" dirty="0" smtClean="0"/>
              <a:t>Other relevant regulations ...</a:t>
            </a:r>
          </a:p>
          <a:p>
            <a:r>
              <a:rPr lang="sr-Latn-RS"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international legal aspects</a:t>
            </a:r>
            <a:endParaRPr lang="en-US" dirty="0"/>
          </a:p>
        </p:txBody>
      </p:sp>
      <p:sp>
        <p:nvSpPr>
          <p:cNvPr id="3" name="Content Placeholder 2"/>
          <p:cNvSpPr>
            <a:spLocks noGrp="1"/>
          </p:cNvSpPr>
          <p:nvPr>
            <p:ph idx="1"/>
          </p:nvPr>
        </p:nvSpPr>
        <p:spPr/>
        <p:txBody>
          <a:bodyPr>
            <a:normAutofit/>
          </a:bodyPr>
          <a:lstStyle/>
          <a:p>
            <a:r>
              <a:rPr lang="en-US" dirty="0" smtClean="0"/>
              <a:t>The international legal aspects of the protection of land, water resources management and protection in the event of natural disasters are pointed out. </a:t>
            </a:r>
            <a:endParaRPr lang="sr-Latn-RS" dirty="0" smtClean="0"/>
          </a:p>
          <a:p>
            <a:endParaRPr lang="sr-Latn-RS" dirty="0" smtClean="0"/>
          </a:p>
          <a:p>
            <a:r>
              <a:rPr lang="en-US" b="1" dirty="0" smtClean="0"/>
              <a:t>International</a:t>
            </a:r>
            <a:r>
              <a:rPr lang="sr-Latn-RS" b="1" dirty="0" smtClean="0"/>
              <a:t> treaties – as a criteria for “cooperation”</a:t>
            </a:r>
            <a:r>
              <a:rPr lang="sr-Latn-RS" dirty="0" smtClean="0"/>
              <a:t> </a:t>
            </a:r>
          </a:p>
          <a:p>
            <a:r>
              <a:rPr lang="sr-Latn-RS" dirty="0" smtClean="0"/>
              <a:t>Other criterion</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Bilateral water treaties</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lvl="0"/>
            <a:r>
              <a:rPr lang="en-GB" b="1" dirty="0" smtClean="0">
                <a:solidFill>
                  <a:srgbClr val="FF0000"/>
                </a:solidFill>
              </a:rPr>
              <a:t>There is no signed international agreements in the field of water management between </a:t>
            </a:r>
            <a:r>
              <a:rPr lang="en-GB" b="1" dirty="0" err="1" smtClean="0">
                <a:solidFill>
                  <a:srgbClr val="FF0000"/>
                </a:solidFill>
              </a:rPr>
              <a:t>BiH</a:t>
            </a:r>
            <a:r>
              <a:rPr lang="en-GB" b="1" dirty="0" smtClean="0">
                <a:solidFill>
                  <a:srgbClr val="FF0000"/>
                </a:solidFill>
              </a:rPr>
              <a:t> and Serbia. </a:t>
            </a:r>
          </a:p>
          <a:p>
            <a:pPr lvl="0"/>
            <a:endParaRPr lang="en-GB" dirty="0" smtClean="0"/>
          </a:p>
          <a:p>
            <a:pPr lvl="0"/>
            <a:r>
              <a:rPr lang="en-GB" dirty="0" smtClean="0"/>
              <a:t>According to a report on the work of the Council of Ministers - activities aimed at concluding agreements on water management cooperation between the Council of Ministers and the Government of Montenegro, and the Serbian government were initiated.  </a:t>
            </a:r>
          </a:p>
          <a:p>
            <a:pPr lvl="0"/>
            <a:endParaRPr lang="en-GB" dirty="0" smtClean="0"/>
          </a:p>
          <a:p>
            <a:pPr lvl="0"/>
            <a:r>
              <a:rPr lang="en-GB" dirty="0" smtClean="0"/>
              <a:t>However, </a:t>
            </a:r>
            <a:r>
              <a:rPr lang="en-GB" dirty="0" err="1" smtClean="0"/>
              <a:t>BiH</a:t>
            </a:r>
            <a:r>
              <a:rPr lang="en-GB" dirty="0" smtClean="0"/>
              <a:t> participates in cooperation with the DRB countries and within other international agreements in the water management sector, among which cooperation within the ISRBC and the ICPDR are of special significance.  </a:t>
            </a:r>
          </a:p>
          <a:p>
            <a:pPr lvl="0"/>
            <a:endParaRPr lang="en-GB" dirty="0" smtClean="0"/>
          </a:p>
          <a:p>
            <a:pPr lvl="0"/>
            <a:r>
              <a:rPr lang="sr-Latn-RS" b="1" dirty="0" smtClean="0"/>
              <a:t>B</a:t>
            </a:r>
            <a:r>
              <a:rPr lang="en-GB" b="1" dirty="0" err="1" smtClean="0"/>
              <a:t>ilateral</a:t>
            </a:r>
            <a:r>
              <a:rPr lang="en-GB" b="1" dirty="0" smtClean="0"/>
              <a:t> </a:t>
            </a:r>
            <a:r>
              <a:rPr lang="en-GB" b="1" dirty="0" smtClean="0"/>
              <a:t>agreement </a:t>
            </a:r>
            <a:r>
              <a:rPr lang="sr-Latn-RS" b="1" dirty="0" smtClean="0"/>
              <a:t>between BiH and</a:t>
            </a:r>
            <a:r>
              <a:rPr lang="en-GB" b="1" dirty="0" smtClean="0"/>
              <a:t> </a:t>
            </a:r>
            <a:r>
              <a:rPr lang="en-GB" b="1" dirty="0" smtClean="0"/>
              <a:t>Serbia on inland waterways navigation and their technical maintenance </a:t>
            </a:r>
            <a:r>
              <a:rPr lang="en-GB" dirty="0" smtClean="0"/>
              <a:t>(Belgrade, 2012), (“OG </a:t>
            </a:r>
            <a:r>
              <a:rPr lang="en-GB" dirty="0" err="1" smtClean="0"/>
              <a:t>BiH</a:t>
            </a:r>
            <a:r>
              <a:rPr lang="en-GB" dirty="0" smtClean="0"/>
              <a:t>”, 17/12).</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Bilateral treaty (natural disasters)</a:t>
            </a:r>
            <a:endParaRPr lang="en-US" dirty="0"/>
          </a:p>
        </p:txBody>
      </p:sp>
      <p:sp>
        <p:nvSpPr>
          <p:cNvPr id="3" name="Content Placeholder 2"/>
          <p:cNvSpPr>
            <a:spLocks noGrp="1"/>
          </p:cNvSpPr>
          <p:nvPr>
            <p:ph idx="1"/>
          </p:nvPr>
        </p:nvSpPr>
        <p:spPr/>
        <p:txBody>
          <a:bodyPr/>
          <a:lstStyle/>
          <a:p>
            <a:pPr lvl="0"/>
            <a:r>
              <a:rPr lang="en-GB" dirty="0" err="1" smtClean="0"/>
              <a:t>BiH</a:t>
            </a:r>
            <a:r>
              <a:rPr lang="en-GB" dirty="0" smtClean="0"/>
              <a:t> signed agreements on cooperation in protection against natural and other disasters </a:t>
            </a:r>
            <a:r>
              <a:rPr lang="en-GB" b="1" i="1" u="sng" dirty="0" smtClean="0"/>
              <a:t>with Serbia </a:t>
            </a:r>
            <a:r>
              <a:rPr lang="en-GB" dirty="0" smtClean="0"/>
              <a:t>(“OG </a:t>
            </a:r>
            <a:r>
              <a:rPr lang="en-GB" dirty="0" err="1" smtClean="0"/>
              <a:t>BiH</a:t>
            </a:r>
            <a:r>
              <a:rPr lang="en-GB" dirty="0" smtClean="0"/>
              <a:t>”, 08/11), Montenegro (“OG </a:t>
            </a:r>
            <a:r>
              <a:rPr lang="en-GB" dirty="0" err="1" smtClean="0"/>
              <a:t>BiH</a:t>
            </a:r>
            <a:r>
              <a:rPr lang="en-GB" dirty="0" smtClean="0"/>
              <a:t>”, 2/08), Croatia (“OG </a:t>
            </a:r>
            <a:r>
              <a:rPr lang="en-GB" dirty="0" err="1" smtClean="0"/>
              <a:t>BiH</a:t>
            </a:r>
            <a:r>
              <a:rPr lang="en-GB" dirty="0" smtClean="0"/>
              <a:t>”, 7/01), Macedonia and Slovenia.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Multilateral water treaties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Both countries are members of the most important international agreements of multilateral character (UN Convention on Combat desertification, Danube Convention, Sava Agreement, the UNECE Water Convention, etc)</a:t>
            </a:r>
          </a:p>
          <a:p>
            <a:endParaRPr lang="en-US" dirty="0" smtClean="0"/>
          </a:p>
          <a:p>
            <a:pPr lvl="0"/>
            <a:r>
              <a:rPr lang="en-US" b="1" dirty="0" smtClean="0"/>
              <a:t>Countries are not member of the </a:t>
            </a:r>
            <a:r>
              <a:rPr lang="en-GB" b="1" dirty="0" smtClean="0"/>
              <a:t>the Convention on the Law of the Non-Navigational Uses of International Watercourses (1997).</a:t>
            </a:r>
            <a:endParaRPr lang="en-US" b="1"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Multilateral disaster treaties</a:t>
            </a:r>
            <a:endParaRPr lang="en-US" dirty="0"/>
          </a:p>
        </p:txBody>
      </p:sp>
      <p:sp>
        <p:nvSpPr>
          <p:cNvPr id="3" name="Content Placeholder 2"/>
          <p:cNvSpPr>
            <a:spLocks noGrp="1"/>
          </p:cNvSpPr>
          <p:nvPr>
            <p:ph idx="1"/>
          </p:nvPr>
        </p:nvSpPr>
        <p:spPr/>
        <p:txBody>
          <a:bodyPr>
            <a:normAutofit fontScale="92500" lnSpcReduction="20000"/>
          </a:bodyPr>
          <a:lstStyle/>
          <a:p>
            <a:r>
              <a:rPr lang="en-GB" dirty="0" err="1" smtClean="0"/>
              <a:t>BiH</a:t>
            </a:r>
            <a:r>
              <a:rPr lang="en-GB" dirty="0" smtClean="0"/>
              <a:t> signed a </a:t>
            </a:r>
            <a:r>
              <a:rPr lang="en-GB" b="1" u="sng" dirty="0" smtClean="0"/>
              <a:t>Memorandum of Understanding on the Institutional Framework of the Disaster Preparedness and Prevention Initiative for South Eastern Europe </a:t>
            </a:r>
            <a:r>
              <a:rPr lang="en-GB" dirty="0" smtClean="0"/>
              <a:t>(“OG </a:t>
            </a:r>
            <a:r>
              <a:rPr lang="en-GB" dirty="0" err="1" smtClean="0"/>
              <a:t>BiH</a:t>
            </a:r>
            <a:r>
              <a:rPr lang="en-GB" dirty="0" smtClean="0"/>
              <a:t>”, 12/08)</a:t>
            </a:r>
            <a:endParaRPr lang="sr-Latn-RS" dirty="0" smtClean="0"/>
          </a:p>
          <a:p>
            <a:endParaRPr lang="sr-Latn-RS" dirty="0" smtClean="0"/>
          </a:p>
          <a:p>
            <a:r>
              <a:rPr lang="sr-Latn-RS" dirty="0" smtClean="0"/>
              <a:t>RS is memeber of the </a:t>
            </a:r>
            <a:r>
              <a:rPr lang="en-GB" dirty="0" smtClean="0"/>
              <a:t>Memorandum of Understanding on the Institutional Framework of the Disaster Preparedness and Prevention Initiative for South Eastern Europe (“Official Gazette of RS – International Agreements”, no. 5/10)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Multilateral environmental treaties</a:t>
            </a:r>
            <a:endParaRPr lang="en-US" dirty="0"/>
          </a:p>
        </p:txBody>
      </p:sp>
      <p:sp>
        <p:nvSpPr>
          <p:cNvPr id="3" name="Content Placeholder 2"/>
          <p:cNvSpPr>
            <a:spLocks noGrp="1"/>
          </p:cNvSpPr>
          <p:nvPr>
            <p:ph idx="1"/>
          </p:nvPr>
        </p:nvSpPr>
        <p:spPr/>
        <p:txBody>
          <a:bodyPr>
            <a:normAutofit fontScale="62500" lnSpcReduction="20000"/>
          </a:bodyPr>
          <a:lstStyle/>
          <a:p>
            <a:pPr lvl="0"/>
            <a:r>
              <a:rPr lang="sr-Latn-RS" b="1" dirty="0" smtClean="0">
                <a:solidFill>
                  <a:srgbClr val="FF0000"/>
                </a:solidFill>
              </a:rPr>
              <a:t>Both countries are </a:t>
            </a:r>
            <a:r>
              <a:rPr lang="en-GB" b="1" dirty="0" smtClean="0">
                <a:solidFill>
                  <a:srgbClr val="FF0000"/>
                </a:solidFill>
              </a:rPr>
              <a:t>member </a:t>
            </a:r>
            <a:r>
              <a:rPr lang="en-GB" b="1" dirty="0" smtClean="0">
                <a:solidFill>
                  <a:srgbClr val="FF0000"/>
                </a:solidFill>
              </a:rPr>
              <a:t>of a majority of crucial international multilateral agreement in the </a:t>
            </a:r>
            <a:r>
              <a:rPr lang="en-GB" b="1" u="sng" dirty="0" smtClean="0">
                <a:solidFill>
                  <a:srgbClr val="FF0000"/>
                </a:solidFill>
              </a:rPr>
              <a:t>environment sector.</a:t>
            </a:r>
          </a:p>
          <a:p>
            <a:pPr lvl="0"/>
            <a:endParaRPr lang="en-GB" u="sng" dirty="0" smtClean="0"/>
          </a:p>
          <a:p>
            <a:r>
              <a:rPr lang="en-GB" b="1" u="sng" dirty="0" err="1" smtClean="0"/>
              <a:t>BiH</a:t>
            </a:r>
            <a:r>
              <a:rPr lang="en-GB" b="1" u="sng" dirty="0" smtClean="0"/>
              <a:t> is not the member </a:t>
            </a:r>
            <a:r>
              <a:rPr lang="en-GB" dirty="0" smtClean="0"/>
              <a:t>of the Protocol on Civil Liability to the Helsinki Convention on the Protection and Use of </a:t>
            </a:r>
            <a:r>
              <a:rPr lang="en-GB" dirty="0" err="1" smtClean="0"/>
              <a:t>Transboundary</a:t>
            </a:r>
            <a:r>
              <a:rPr lang="en-GB" dirty="0" smtClean="0"/>
              <a:t> Watercourses and International Lakes and the Convention on the </a:t>
            </a:r>
            <a:r>
              <a:rPr lang="en-GB" dirty="0" err="1" smtClean="0"/>
              <a:t>Transboundary</a:t>
            </a:r>
            <a:r>
              <a:rPr lang="en-GB" dirty="0" smtClean="0"/>
              <a:t> Effects of Industrial Accidents.</a:t>
            </a:r>
          </a:p>
          <a:p>
            <a:endParaRPr lang="en-US" dirty="0" smtClean="0"/>
          </a:p>
          <a:p>
            <a:pPr lvl="0"/>
            <a:r>
              <a:rPr lang="en-GB" dirty="0" err="1" smtClean="0"/>
              <a:t>BiH</a:t>
            </a:r>
            <a:r>
              <a:rPr lang="en-GB" dirty="0" smtClean="0"/>
              <a:t> is not the member of the Protocol on Pollutant Release and Transfer Registers (PRTR) to the Convention on Access to Information, Public Participation in Decision-Making and Access to Justice in Environmental Matters, as well as the Amendments to the Convention (2005). </a:t>
            </a:r>
            <a:r>
              <a:rPr lang="en-GB" dirty="0" err="1" smtClean="0"/>
              <a:t>BiH</a:t>
            </a:r>
            <a:r>
              <a:rPr lang="en-GB" dirty="0" smtClean="0"/>
              <a:t> is not a member of the amendment to the Espoo Convention on Environmental Impact Assessment (EIA) in a </a:t>
            </a:r>
            <a:r>
              <a:rPr lang="en-GB" dirty="0" err="1" smtClean="0"/>
              <a:t>Transboundary</a:t>
            </a:r>
            <a:r>
              <a:rPr lang="en-GB" dirty="0" smtClean="0"/>
              <a:t> Context (Sofia, 2001, and </a:t>
            </a:r>
            <a:r>
              <a:rPr lang="en-GB" dirty="0" err="1" smtClean="0"/>
              <a:t>Cavtat</a:t>
            </a:r>
            <a:r>
              <a:rPr lang="en-GB" dirty="0" smtClean="0"/>
              <a:t>, 2004) as well as of the Protocol on Strategic Environmental Impact Assessment (SEA) (Kiev, 2003).</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Energy </a:t>
            </a:r>
            <a:endParaRPr lang="en-US" dirty="0"/>
          </a:p>
        </p:txBody>
      </p:sp>
      <p:sp>
        <p:nvSpPr>
          <p:cNvPr id="3" name="Content Placeholder 2"/>
          <p:cNvSpPr>
            <a:spLocks noGrp="1"/>
          </p:cNvSpPr>
          <p:nvPr>
            <p:ph idx="1"/>
          </p:nvPr>
        </p:nvSpPr>
        <p:spPr/>
        <p:txBody>
          <a:bodyPr/>
          <a:lstStyle/>
          <a:p>
            <a:r>
              <a:rPr lang="en-GB" b="1" dirty="0" smtClean="0"/>
              <a:t>The RS </a:t>
            </a:r>
            <a:r>
              <a:rPr lang="sr-Latn-RS" b="1" dirty="0" smtClean="0"/>
              <a:t>and BiH are</a:t>
            </a:r>
            <a:r>
              <a:rPr lang="en-GB" b="1" dirty="0" smtClean="0"/>
              <a:t> contracting party of the </a:t>
            </a:r>
            <a:r>
              <a:rPr lang="en-GB" b="1" u="sng" dirty="0" smtClean="0"/>
              <a:t>Energy Community Treaty </a:t>
            </a:r>
            <a:endParaRPr lang="en-US" b="1"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smtClean="0"/>
              <a:t>Harmonisation</a:t>
            </a:r>
            <a:r>
              <a:rPr lang="en-US" sz="3600" b="1" dirty="0" smtClean="0"/>
              <a:t> of the </a:t>
            </a:r>
            <a:r>
              <a:rPr lang="en-US" sz="3600" b="1" dirty="0" err="1" smtClean="0"/>
              <a:t>BiH</a:t>
            </a:r>
            <a:r>
              <a:rPr lang="en-US" sz="3600" b="1" dirty="0" smtClean="0"/>
              <a:t> (Republic of </a:t>
            </a:r>
            <a:r>
              <a:rPr lang="en-US" sz="3600" b="1" dirty="0" err="1" smtClean="0"/>
              <a:t>Srpska</a:t>
            </a:r>
            <a:r>
              <a:rPr lang="en-US" sz="3600" b="1" dirty="0" smtClean="0"/>
              <a:t>) legislation with the EU legislation</a:t>
            </a:r>
            <a:endParaRPr lang="en-US" sz="3600" b="1"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r>
              <a:rPr lang="en-GB" dirty="0" smtClean="0"/>
              <a:t>The Water Framework Directive (WFD) has been </a:t>
            </a:r>
            <a:r>
              <a:rPr lang="en-GB" b="1" i="1" dirty="0" smtClean="0"/>
              <a:t>partially transposed </a:t>
            </a:r>
            <a:r>
              <a:rPr lang="en-GB" dirty="0" smtClean="0"/>
              <a:t>through provisions of the LW. As assessed, around 75% of provisions of the Directive have been transposed in internal regulations. Full transposition is expected in 2017 with adoption of by-laws.</a:t>
            </a:r>
            <a:r>
              <a:rPr lang="en-US" dirty="0" smtClean="0"/>
              <a:t> </a:t>
            </a:r>
          </a:p>
          <a:p>
            <a:endParaRPr lang="en-US" dirty="0" smtClean="0"/>
          </a:p>
          <a:p>
            <a:r>
              <a:rPr lang="en-GB" dirty="0" smtClean="0"/>
              <a:t>Transposition of the Directive on underground water (2006/118/EC) is in early stages. As assessed, subject directive has been transposed 17%. </a:t>
            </a:r>
          </a:p>
          <a:p>
            <a:endParaRPr lang="en-GB" dirty="0" smtClean="0"/>
          </a:p>
          <a:p>
            <a:r>
              <a:rPr lang="en-GB" dirty="0" smtClean="0"/>
              <a:t>Transposition of the Directive on water quality standards (2008/105/EC) is also in early stages. The directive has been transposed 16%. No deadline for full transposition has been set.</a:t>
            </a:r>
            <a:endParaRPr lang="en-US" dirty="0" smtClean="0"/>
          </a:p>
          <a:p>
            <a:r>
              <a:rPr lang="en-GB" dirty="0" smtClean="0"/>
              <a:t> </a:t>
            </a: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Framework</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b="1" dirty="0" smtClean="0"/>
              <a:t>The paper presents the most important legislation of the Republic of Serbia (RS) and Bosnia and Herzegovina (</a:t>
            </a:r>
            <a:r>
              <a:rPr lang="en-US" b="1" dirty="0" err="1" smtClean="0"/>
              <a:t>BiH</a:t>
            </a:r>
            <a:r>
              <a:rPr lang="en-US" b="1" dirty="0" smtClean="0"/>
              <a:t>) in the field of land, water and natural disasters. </a:t>
            </a:r>
            <a:endParaRPr lang="sr-Latn-RS" b="1" dirty="0" smtClean="0"/>
          </a:p>
          <a:p>
            <a:endParaRPr lang="sr-Latn-RS" b="1" dirty="0" smtClean="0"/>
          </a:p>
          <a:p>
            <a:r>
              <a:rPr lang="en-US" b="1" dirty="0" smtClean="0"/>
              <a:t>Three areas (land, water and natural disaster) are selected because of the interconnectedness between these issues. </a:t>
            </a:r>
            <a:endParaRPr lang="sr-Latn-RS" b="1" dirty="0" smtClean="0"/>
          </a:p>
          <a:p>
            <a:endParaRPr lang="en-US" b="1" dirty="0" smtClean="0"/>
          </a:p>
          <a:p>
            <a:r>
              <a:rPr lang="en-US" b="1" dirty="0" smtClean="0"/>
              <a:t>It is possible that in a more detailed analysis should be included some other groups of regulations (climate change, environment, urban planning, industry, agriculture, etc.). </a:t>
            </a:r>
            <a:endParaRPr lang="sr-Latn-RS" b="1"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smtClean="0"/>
              <a:t>Harmonisation</a:t>
            </a:r>
            <a:r>
              <a:rPr lang="en-US" sz="3600" b="1" dirty="0" smtClean="0"/>
              <a:t> of the </a:t>
            </a:r>
            <a:r>
              <a:rPr lang="en-US" sz="3600" b="1" dirty="0" err="1" smtClean="0"/>
              <a:t>BiH</a:t>
            </a:r>
            <a:r>
              <a:rPr lang="en-US" sz="3600" b="1" dirty="0" smtClean="0"/>
              <a:t> (</a:t>
            </a:r>
            <a:r>
              <a:rPr lang="en-US" sz="3600" b="1" i="1" u="sng" dirty="0" smtClean="0"/>
              <a:t>Republic of </a:t>
            </a:r>
            <a:r>
              <a:rPr lang="en-US" sz="3600" b="1" i="1" u="sng" dirty="0" err="1" smtClean="0"/>
              <a:t>Srpska</a:t>
            </a:r>
            <a:r>
              <a:rPr lang="en-US" sz="3600" b="1" dirty="0" smtClean="0"/>
              <a:t>) legislation with the EU legislation</a:t>
            </a:r>
            <a:endParaRPr lang="en-US" sz="3600" dirty="0"/>
          </a:p>
        </p:txBody>
      </p:sp>
      <p:sp>
        <p:nvSpPr>
          <p:cNvPr id="3" name="Content Placeholder 2"/>
          <p:cNvSpPr>
            <a:spLocks noGrp="1"/>
          </p:cNvSpPr>
          <p:nvPr>
            <p:ph idx="1"/>
          </p:nvPr>
        </p:nvSpPr>
        <p:spPr/>
        <p:txBody>
          <a:bodyPr>
            <a:normAutofit fontScale="85000" lnSpcReduction="20000"/>
          </a:bodyPr>
          <a:lstStyle/>
          <a:p>
            <a:r>
              <a:rPr lang="en-GB" dirty="0" smtClean="0"/>
              <a:t>Situation with the transposition of the Directive on floods (2007/60/EC) is similar. The directive has been transposed 20%. Major share of transposition is planned for 2017.</a:t>
            </a:r>
            <a:endParaRPr lang="en-US" dirty="0" smtClean="0"/>
          </a:p>
          <a:p>
            <a:r>
              <a:rPr lang="en-GB" i="1" dirty="0" smtClean="0"/>
              <a:t> </a:t>
            </a:r>
            <a:endParaRPr lang="en-US" dirty="0" smtClean="0"/>
          </a:p>
          <a:p>
            <a:r>
              <a:rPr lang="en-GB" dirty="0" smtClean="0"/>
              <a:t>Transposition of the Directive on quality control (2009/90/EC) is in early stages – around 20%. No deadline for full transposition has been set. </a:t>
            </a:r>
            <a:endParaRPr lang="en-US" dirty="0" smtClean="0"/>
          </a:p>
          <a:p>
            <a:r>
              <a:rPr lang="en-GB" b="1" dirty="0" smtClean="0"/>
              <a:t> </a:t>
            </a:r>
            <a:endParaRPr lang="en-US" dirty="0" smtClean="0"/>
          </a:p>
          <a:p>
            <a:r>
              <a:rPr lang="en-GB" dirty="0" smtClean="0"/>
              <a:t>Transposition of the Directive on drinking water (98/83/EC) has not started yet, and no deadline for full transposition has been set.</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err="1" smtClean="0"/>
              <a:t>Harmonisation</a:t>
            </a:r>
            <a:r>
              <a:rPr lang="en-US" sz="3600" b="1" dirty="0" smtClean="0"/>
              <a:t> of the </a:t>
            </a:r>
            <a:r>
              <a:rPr lang="en-US" sz="3600" b="1" dirty="0" err="1" smtClean="0"/>
              <a:t>BiH</a:t>
            </a:r>
            <a:r>
              <a:rPr lang="en-US" sz="3600" b="1" dirty="0" smtClean="0"/>
              <a:t> (</a:t>
            </a:r>
            <a:r>
              <a:rPr lang="en-US" sz="3600" b="1" i="1" u="sng" dirty="0" smtClean="0"/>
              <a:t>Federation of </a:t>
            </a:r>
            <a:r>
              <a:rPr lang="en-US" sz="3600" b="1" i="1" u="sng" dirty="0" err="1" smtClean="0"/>
              <a:t>BiH</a:t>
            </a:r>
            <a:r>
              <a:rPr lang="en-US" sz="3600" b="1" dirty="0" smtClean="0"/>
              <a:t>) legislation with the EU legislation</a:t>
            </a:r>
            <a:endParaRPr lang="en-US" sz="3600" dirty="0"/>
          </a:p>
        </p:txBody>
      </p:sp>
      <p:sp>
        <p:nvSpPr>
          <p:cNvPr id="3" name="Content Placeholder 2"/>
          <p:cNvSpPr>
            <a:spLocks noGrp="1"/>
          </p:cNvSpPr>
          <p:nvPr>
            <p:ph idx="1"/>
          </p:nvPr>
        </p:nvSpPr>
        <p:spPr/>
        <p:txBody>
          <a:bodyPr>
            <a:normAutofit fontScale="70000" lnSpcReduction="20000"/>
          </a:bodyPr>
          <a:lstStyle/>
          <a:p>
            <a:r>
              <a:rPr lang="en-GB" dirty="0" smtClean="0"/>
              <a:t>As assessed, the Water Framework Directive (WFD) (2000/60 /EC) has been completely transposed in </a:t>
            </a:r>
            <a:r>
              <a:rPr lang="en-GB" dirty="0" err="1" smtClean="0"/>
              <a:t>FBiH</a:t>
            </a:r>
            <a:r>
              <a:rPr lang="en-GB" dirty="0" smtClean="0"/>
              <a:t> domestic regulations </a:t>
            </a:r>
            <a:r>
              <a:rPr lang="en-GB" dirty="0" err="1" smtClean="0"/>
              <a:t>FBiH</a:t>
            </a:r>
            <a:r>
              <a:rPr lang="en-GB" dirty="0" smtClean="0"/>
              <a:t> (around 95%). Full transposition is expected in 2018 with the planned adoption of the amendments and addenda to the LW</a:t>
            </a:r>
          </a:p>
          <a:p>
            <a:endParaRPr lang="en-GB" dirty="0" smtClean="0"/>
          </a:p>
          <a:p>
            <a:r>
              <a:rPr lang="en-GB" dirty="0" smtClean="0"/>
              <a:t>Major share of the Directive on floods (2007/60/EC) has been transposed (around 83%). Full transposition will be achieved in 2016. </a:t>
            </a:r>
            <a:endParaRPr lang="en-US" dirty="0" smtClean="0"/>
          </a:p>
          <a:p>
            <a:endParaRPr lang="en-GB" dirty="0" smtClean="0"/>
          </a:p>
          <a:p>
            <a:r>
              <a:rPr lang="en-GB" dirty="0" smtClean="0"/>
              <a:t>Directive on water quality standards (2008/105/EC) has not started yet and no precise transposition plan has been defined. Deadline for full transposition has not been set.</a:t>
            </a:r>
          </a:p>
          <a:p>
            <a:endParaRPr lang="en-GB" dirty="0" smtClean="0"/>
          </a:p>
          <a:p>
            <a:r>
              <a:rPr lang="en-GB" dirty="0" smtClean="0"/>
              <a:t>Directive on drinking water (98/83/EC) has been almost completely transposed (around 97%). </a:t>
            </a:r>
          </a:p>
          <a:p>
            <a:endParaRPr lang="en-GB" dirty="0" smtClean="0"/>
          </a:p>
          <a:p>
            <a:endParaRPr lang="en-US" dirty="0" smtClean="0"/>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600" b="1" dirty="0" err="1" smtClean="0"/>
              <a:t>Harmonisation</a:t>
            </a:r>
            <a:r>
              <a:rPr lang="en-US" sz="3600" b="1" dirty="0" smtClean="0"/>
              <a:t> of the </a:t>
            </a:r>
            <a:r>
              <a:rPr lang="en-US" sz="3600" b="1" i="1" u="sng" dirty="0" smtClean="0"/>
              <a:t>Republic of Serbia </a:t>
            </a:r>
            <a:r>
              <a:rPr lang="en-US" sz="3600" b="1" dirty="0" smtClean="0"/>
              <a:t>legislation with the EU legislation</a:t>
            </a:r>
            <a:endParaRPr lang="en-US" sz="3600"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r>
              <a:rPr lang="en-GB" dirty="0" smtClean="0"/>
              <a:t>It is estimated that approximately 76% of the EU WFD is transposed in regulations of the RS. Complete harmonization of national and EU regulation is planned to take part by the year 2018.</a:t>
            </a:r>
          </a:p>
          <a:p>
            <a:endParaRPr lang="en-GB" dirty="0" smtClean="0"/>
          </a:p>
          <a:p>
            <a:r>
              <a:rPr lang="en-GB" dirty="0" smtClean="0"/>
              <a:t>Modest degree of transposition has been implemented as regards to Directive 2006/118/EC on the protection of groundwater against pollution and deterioration (30%). Full transposition if expected by the end of 2018.</a:t>
            </a:r>
            <a:endParaRPr lang="en-US" dirty="0" smtClean="0"/>
          </a:p>
          <a:p>
            <a:r>
              <a:rPr lang="en-GB" dirty="0" smtClean="0"/>
              <a:t> </a:t>
            </a:r>
            <a:endParaRPr lang="en-US" dirty="0" smtClean="0"/>
          </a:p>
          <a:p>
            <a:r>
              <a:rPr lang="en-GB" dirty="0" smtClean="0"/>
              <a:t>Drinking Water Directive (98/83/ECC) has been transposed about 60%.</a:t>
            </a:r>
          </a:p>
          <a:p>
            <a:endParaRPr lang="en-GB" dirty="0" smtClean="0"/>
          </a:p>
          <a:p>
            <a:r>
              <a:rPr lang="en-GB" dirty="0" smtClean="0"/>
              <a:t>As regards to flood risk management, estimations indicate that around 79% of the Directive on the assessment and management of flood risks (2007/60/ЕС) has been transposed in RS legal system. Full transposition of the Directive will be achieved in 2018.</a:t>
            </a:r>
            <a:endParaRPr lang="en-US" dirty="0" smtClean="0"/>
          </a:p>
          <a:p>
            <a:endParaRPr lang="en-US" dirty="0" smtClean="0"/>
          </a:p>
          <a:p>
            <a:r>
              <a:rPr lang="en-GB" dirty="0" smtClean="0"/>
              <a:t>Directive 86/278/ЕЕС on the protection of the environment, and in particular of the soil, when sewage sludge is used in agriculture is also in the early stages of transposition (15%), and full transposition if expected by the end of 2018. Directive 2006/7/ЕС concerning the management of bathing water quality is also in the early stages of transposition (around 20%).</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starting point</a:t>
            </a:r>
            <a:endParaRPr lang="en-US" dirty="0"/>
          </a:p>
        </p:txBody>
      </p:sp>
      <p:sp>
        <p:nvSpPr>
          <p:cNvPr id="3" name="Content Placeholder 2"/>
          <p:cNvSpPr>
            <a:spLocks noGrp="1"/>
          </p:cNvSpPr>
          <p:nvPr>
            <p:ph idx="1"/>
          </p:nvPr>
        </p:nvSpPr>
        <p:spPr/>
        <p:txBody>
          <a:bodyPr>
            <a:normAutofit/>
          </a:bodyPr>
          <a:lstStyle/>
          <a:p>
            <a:r>
              <a:rPr lang="en-US" b="1" u="sng" dirty="0" smtClean="0"/>
              <a:t>similarities in the way of regulating certain issues are mainly the result of the process of harmonizing national legislation with the European Union (EU</a:t>
            </a:r>
            <a:r>
              <a:rPr lang="en-US" dirty="0" smtClean="0"/>
              <a:t>). </a:t>
            </a:r>
            <a:endParaRPr lang="sr-Latn-RS" dirty="0" smtClean="0"/>
          </a:p>
          <a:p>
            <a:r>
              <a:rPr lang="en-US" dirty="0" smtClean="0"/>
              <a:t>The dynamics of the process of further harmonization of the legal framework depends on many circumstances.</a:t>
            </a:r>
          </a:p>
          <a:p>
            <a:r>
              <a:rPr lang="en-US" dirty="0" smtClean="0"/>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question</a:t>
            </a:r>
            <a:endParaRPr lang="en-US" dirty="0"/>
          </a:p>
        </p:txBody>
      </p:sp>
      <p:sp>
        <p:nvSpPr>
          <p:cNvPr id="3" name="Content Placeholder 2"/>
          <p:cNvSpPr>
            <a:spLocks noGrp="1"/>
          </p:cNvSpPr>
          <p:nvPr>
            <p:ph idx="1"/>
          </p:nvPr>
        </p:nvSpPr>
        <p:spPr/>
        <p:txBody>
          <a:bodyPr/>
          <a:lstStyle/>
          <a:p>
            <a:r>
              <a:rPr lang="en-US" b="1" i="1" u="sng" dirty="0" smtClean="0"/>
              <a:t>Whether and to what extent the process of </a:t>
            </a:r>
            <a:r>
              <a:rPr lang="en-US" b="1" i="1" u="sng" dirty="0" err="1" smtClean="0"/>
              <a:t>harmonisation</a:t>
            </a:r>
            <a:r>
              <a:rPr lang="en-US" b="1" i="1" u="sng" dirty="0" smtClean="0"/>
              <a:t> of the national regulations (with the EU and, implicitly, to each other) at the same time means improvement of </a:t>
            </a:r>
            <a:r>
              <a:rPr lang="en-US" b="1" i="1" u="sng" dirty="0" smtClean="0">
                <a:solidFill>
                  <a:srgbClr val="FF0000"/>
                </a:solidFill>
              </a:rPr>
              <a:t>cooperation between states</a:t>
            </a:r>
            <a:r>
              <a:rPr lang="en-US"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factors</a:t>
            </a:r>
            <a:endParaRPr lang="en-US" dirty="0"/>
          </a:p>
        </p:txBody>
      </p:sp>
      <p:sp>
        <p:nvSpPr>
          <p:cNvPr id="3" name="Content Placeholder 2"/>
          <p:cNvSpPr>
            <a:spLocks noGrp="1"/>
          </p:cNvSpPr>
          <p:nvPr>
            <p:ph idx="1"/>
          </p:nvPr>
        </p:nvSpPr>
        <p:spPr/>
        <p:txBody>
          <a:bodyPr>
            <a:normAutofit lnSpcReduction="10000"/>
          </a:bodyPr>
          <a:lstStyle/>
          <a:p>
            <a:r>
              <a:rPr lang="en-US" dirty="0" smtClean="0"/>
              <a:t>It is possible to imagine a situation where the</a:t>
            </a:r>
            <a:r>
              <a:rPr lang="sr-Latn-RS" dirty="0" smtClean="0"/>
              <a:t> legislation a</a:t>
            </a:r>
            <a:r>
              <a:rPr lang="en-US" dirty="0" smtClean="0"/>
              <a:t>re completely identical, but it does not (automatically) means the promotion of cooperation between the states. </a:t>
            </a:r>
            <a:endParaRPr lang="sr-Latn-RS" dirty="0" smtClean="0"/>
          </a:p>
          <a:p>
            <a:endParaRPr lang="sr-Latn-RS" dirty="0" smtClean="0"/>
          </a:p>
          <a:p>
            <a:r>
              <a:rPr lang="en-US" dirty="0" smtClean="0"/>
              <a:t>To what extent the similarities and differences in the legislation condition the possibilities, contents and dynamics of cooperation between the states concerned. </a:t>
            </a:r>
            <a:endParaRPr lang="sr-Latn-RS" dirty="0" smtClean="0"/>
          </a:p>
          <a:p>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The development of regulations in other areas of importance to the area of land, water management and natural disasters</a:t>
            </a:r>
          </a:p>
          <a:p>
            <a:r>
              <a:rPr lang="en-GB" dirty="0" smtClean="0"/>
              <a:t>Characteristics of the socio-political system (the complexity of the organization of government's institutions)</a:t>
            </a:r>
            <a:endParaRPr lang="en-US" dirty="0" smtClean="0"/>
          </a:p>
          <a:p>
            <a:r>
              <a:rPr lang="en-GB" dirty="0" smtClean="0"/>
              <a:t>Level of the economic development</a:t>
            </a:r>
            <a:endParaRPr lang="en-US" dirty="0" smtClean="0"/>
          </a:p>
          <a:p>
            <a:r>
              <a:rPr lang="en-GB" dirty="0" smtClean="0"/>
              <a:t>Structure of the economy </a:t>
            </a:r>
            <a:endParaRPr lang="en-US" dirty="0" smtClean="0"/>
          </a:p>
          <a:p>
            <a:r>
              <a:rPr lang="en-GB" dirty="0" smtClean="0"/>
              <a:t>The interests of stakeholders</a:t>
            </a:r>
            <a:endParaRPr lang="en-US" dirty="0" smtClean="0"/>
          </a:p>
          <a:p>
            <a:r>
              <a:rPr lang="en-GB" dirty="0" smtClean="0"/>
              <a:t>Geopolitical position</a:t>
            </a:r>
            <a:endParaRPr lang="en-US" dirty="0" smtClean="0"/>
          </a:p>
          <a:p>
            <a:r>
              <a:rPr lang="en-GB" dirty="0" smtClean="0"/>
              <a:t>Capacity of the competent authorities</a:t>
            </a:r>
            <a:endParaRPr lang="en-US" dirty="0" smtClean="0"/>
          </a:p>
          <a:p>
            <a:r>
              <a:rPr lang="en-GB" dirty="0" smtClean="0"/>
              <a:t>Political will</a:t>
            </a:r>
          </a:p>
          <a:p>
            <a:r>
              <a:rPr lang="en-US" dirty="0" smtClean="0"/>
              <a:t>Demarcation between the two states</a:t>
            </a:r>
          </a:p>
          <a:p>
            <a:r>
              <a:rPr lang="en-GB" dirty="0" smtClean="0"/>
              <a:t>Historical background, etc.</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thesis</a:t>
            </a:r>
            <a:endParaRPr lang="en-US" b="1" dirty="0"/>
          </a:p>
        </p:txBody>
      </p:sp>
      <p:sp>
        <p:nvSpPr>
          <p:cNvPr id="3" name="Content Placeholder 2"/>
          <p:cNvSpPr>
            <a:spLocks noGrp="1"/>
          </p:cNvSpPr>
          <p:nvPr>
            <p:ph idx="1"/>
          </p:nvPr>
        </p:nvSpPr>
        <p:spPr/>
        <p:txBody>
          <a:bodyPr>
            <a:normAutofit fontScale="92500" lnSpcReduction="10000"/>
          </a:bodyPr>
          <a:lstStyle/>
          <a:p>
            <a:r>
              <a:rPr lang="sr-Latn-RS" b="1" i="1" dirty="0" smtClean="0"/>
              <a:t>T</a:t>
            </a:r>
            <a:r>
              <a:rPr lang="en-US" b="1" i="1" dirty="0" smtClean="0"/>
              <a:t>he similarities and differences in the land management and water regulations, and the regulations in the field of treatment and protection in the event of natural disasters </a:t>
            </a:r>
            <a:endParaRPr lang="sr-Latn-RS" b="1" i="1" dirty="0" smtClean="0"/>
          </a:p>
          <a:p>
            <a:endParaRPr lang="sr-Latn-RS" b="1" i="1" dirty="0" smtClean="0"/>
          </a:p>
          <a:p>
            <a:r>
              <a:rPr lang="en-US" b="1" i="1" u="sng" dirty="0" smtClean="0"/>
              <a:t>are not a key factor for improving cooperation between the states</a:t>
            </a:r>
            <a:r>
              <a:rPr lang="sr-Latn-RS" b="1" i="1" dirty="0" smtClean="0"/>
              <a:t>.</a:t>
            </a:r>
          </a:p>
          <a:p>
            <a:endParaRPr lang="sr-Latn-RS" b="1" i="1" dirty="0" smtClean="0"/>
          </a:p>
          <a:p>
            <a:r>
              <a:rPr lang="sr-Latn-RS" b="1" i="1" dirty="0" smtClean="0"/>
              <a:t>Cooperation </a:t>
            </a:r>
            <a:r>
              <a:rPr lang="en-US" b="1" i="1" dirty="0" smtClean="0"/>
              <a:t>depends on other factors.</a:t>
            </a:r>
            <a:r>
              <a:rPr lang="sr-Latn-RS" b="1" i="1" dirty="0" smtClean="0"/>
              <a:t> ..</a:t>
            </a:r>
            <a:endParaRPr lang="en-US" b="1" i="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idx="1"/>
          </p:nvPr>
        </p:nvSpPr>
        <p:spPr/>
        <p:txBody>
          <a:bodyPr>
            <a:normAutofit fontScale="55000" lnSpcReduction="20000"/>
          </a:bodyPr>
          <a:lstStyle/>
          <a:p>
            <a:r>
              <a:rPr lang="en-US" dirty="0" err="1" smtClean="0"/>
              <a:t>Aaken</a:t>
            </a:r>
            <a:r>
              <a:rPr lang="en-US" dirty="0" smtClean="0"/>
              <a:t> van Anne, Is International Law Conducive To Preventing Looming Disasters?, </a:t>
            </a:r>
            <a:r>
              <a:rPr lang="en-US" i="1" dirty="0" smtClean="0"/>
              <a:t>Global Policy</a:t>
            </a:r>
            <a:r>
              <a:rPr lang="en-US" dirty="0" smtClean="0"/>
              <a:t>, Volume 7 . Supplement 1 . May 2016, 81-96.</a:t>
            </a:r>
          </a:p>
          <a:p>
            <a:endParaRPr lang="en-US" dirty="0" smtClean="0"/>
          </a:p>
          <a:p>
            <a:r>
              <a:rPr lang="en-US" dirty="0" err="1" smtClean="0"/>
              <a:t>Brochmann</a:t>
            </a:r>
            <a:r>
              <a:rPr lang="en-US" dirty="0" smtClean="0"/>
              <a:t> </a:t>
            </a:r>
            <a:r>
              <a:rPr lang="en-US" dirty="0" err="1"/>
              <a:t>Marit</a:t>
            </a:r>
            <a:r>
              <a:rPr lang="en-US" dirty="0"/>
              <a:t>, </a:t>
            </a:r>
            <a:r>
              <a:rPr lang="en-US" dirty="0" err="1"/>
              <a:t>Hensel</a:t>
            </a:r>
            <a:r>
              <a:rPr lang="en-US" dirty="0"/>
              <a:t> R. Paul, The Effectiveness of Negotiations over International River Claims, </a:t>
            </a:r>
            <a:r>
              <a:rPr lang="en-US" i="1" dirty="0"/>
              <a:t>International Studies Quarterly </a:t>
            </a:r>
            <a:r>
              <a:rPr lang="en-US" dirty="0"/>
              <a:t>(2011) 55, </a:t>
            </a:r>
            <a:r>
              <a:rPr lang="en-US" dirty="0" smtClean="0"/>
              <a:t>859–882.</a:t>
            </a:r>
            <a:endParaRPr lang="en-US" dirty="0"/>
          </a:p>
          <a:p>
            <a:r>
              <a:rPr lang="en-US" dirty="0"/>
              <a:t> </a:t>
            </a:r>
          </a:p>
          <a:p>
            <a:r>
              <a:rPr lang="en-US" dirty="0"/>
              <a:t>Grainger Sam, Conway Declan, Climate change and International River Boundaries: fixed points in shifting sands, </a:t>
            </a:r>
            <a:r>
              <a:rPr lang="en-US" i="1" dirty="0"/>
              <a:t>WIREs </a:t>
            </a:r>
            <a:r>
              <a:rPr lang="en-US" i="1" dirty="0" err="1"/>
              <a:t>Clim</a:t>
            </a:r>
            <a:r>
              <a:rPr lang="en-US" i="1" dirty="0"/>
              <a:t> Change</a:t>
            </a:r>
            <a:r>
              <a:rPr lang="en-US" dirty="0"/>
              <a:t>, 2014, 5:835–848. </a:t>
            </a:r>
            <a:r>
              <a:rPr lang="en-US" dirty="0" err="1"/>
              <a:t>doi</a:t>
            </a:r>
            <a:r>
              <a:rPr lang="en-US" dirty="0"/>
              <a:t>: 10.1002/wcc.306 </a:t>
            </a:r>
          </a:p>
          <a:p>
            <a:r>
              <a:rPr lang="en-US" dirty="0"/>
              <a:t> </a:t>
            </a:r>
          </a:p>
          <a:p>
            <a:r>
              <a:rPr lang="en-US" dirty="0"/>
              <a:t>Lopes Paula Duarte, Governing Iberian Rivers: from bilateral management to common basin governance?, </a:t>
            </a:r>
            <a:r>
              <a:rPr lang="en-US" i="1" dirty="0" err="1"/>
              <a:t>Int</a:t>
            </a:r>
            <a:r>
              <a:rPr lang="en-US" i="1" dirty="0"/>
              <a:t> Environ Agreements</a:t>
            </a:r>
            <a:r>
              <a:rPr lang="en-US" dirty="0"/>
              <a:t> (2012) 12:251–268 DOI 10.1007/s10784-012-9175-0</a:t>
            </a:r>
          </a:p>
          <a:p>
            <a:r>
              <a:rPr lang="en-US" dirty="0"/>
              <a:t> </a:t>
            </a:r>
            <a:endParaRPr lang="en-US" dirty="0" smtClean="0"/>
          </a:p>
          <a:p>
            <a:r>
              <a:rPr lang="en-US" dirty="0" err="1" smtClean="0"/>
              <a:t>Zeitoun</a:t>
            </a:r>
            <a:r>
              <a:rPr lang="en-US" dirty="0" smtClean="0"/>
              <a:t> Mark, </a:t>
            </a:r>
            <a:r>
              <a:rPr lang="en-US" dirty="0" err="1" smtClean="0"/>
              <a:t>Goulden</a:t>
            </a:r>
            <a:r>
              <a:rPr lang="en-US" dirty="0" smtClean="0"/>
              <a:t> Marisa, </a:t>
            </a:r>
            <a:r>
              <a:rPr lang="en-US" dirty="0" err="1" smtClean="0"/>
              <a:t>Tickner</a:t>
            </a:r>
            <a:r>
              <a:rPr lang="en-US" dirty="0" smtClean="0"/>
              <a:t> David, Current and future challenges facing </a:t>
            </a:r>
            <a:r>
              <a:rPr lang="en-US" dirty="0" err="1" smtClean="0"/>
              <a:t>transboundary</a:t>
            </a:r>
            <a:r>
              <a:rPr lang="en-US" dirty="0" smtClean="0"/>
              <a:t> river basin management, </a:t>
            </a:r>
            <a:r>
              <a:rPr lang="en-US" i="1" dirty="0" smtClean="0"/>
              <a:t>WIREs </a:t>
            </a:r>
            <a:r>
              <a:rPr lang="en-US" i="1" dirty="0" err="1" smtClean="0"/>
              <a:t>Clim</a:t>
            </a:r>
            <a:r>
              <a:rPr lang="en-US" i="1" dirty="0" smtClean="0"/>
              <a:t> Change</a:t>
            </a:r>
            <a:r>
              <a:rPr lang="en-US" dirty="0" smtClean="0"/>
              <a:t> 2013, 4:331–349. </a:t>
            </a:r>
            <a:r>
              <a:rPr lang="en-US" dirty="0" err="1" smtClean="0"/>
              <a:t>doi</a:t>
            </a:r>
            <a:r>
              <a:rPr lang="en-US" dirty="0" smtClean="0"/>
              <a:t>: 10.1002/wcc.228</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Van </a:t>
            </a:r>
            <a:r>
              <a:rPr lang="en-US" dirty="0" err="1" smtClean="0"/>
              <a:t>Rijswick</a:t>
            </a:r>
            <a:r>
              <a:rPr lang="en-US" dirty="0" smtClean="0"/>
              <a:t> </a:t>
            </a:r>
            <a:r>
              <a:rPr lang="en-US" dirty="0" err="1" smtClean="0"/>
              <a:t>Marleen</a:t>
            </a:r>
            <a:r>
              <a:rPr lang="en-US" dirty="0" smtClean="0"/>
              <a:t>, </a:t>
            </a:r>
            <a:r>
              <a:rPr lang="en-US" dirty="0" err="1" smtClean="0"/>
              <a:t>Gilissen</a:t>
            </a:r>
            <a:r>
              <a:rPr lang="en-US" dirty="0" smtClean="0"/>
              <a:t> Kasper Herman, van </a:t>
            </a:r>
            <a:r>
              <a:rPr lang="en-US" dirty="0" err="1" smtClean="0"/>
              <a:t>Kmpen</a:t>
            </a:r>
            <a:r>
              <a:rPr lang="en-US" dirty="0" smtClean="0"/>
              <a:t> Jasper, The need for international and regional </a:t>
            </a:r>
            <a:r>
              <a:rPr lang="en-US" dirty="0" err="1" smtClean="0"/>
              <a:t>transboundary</a:t>
            </a:r>
            <a:r>
              <a:rPr lang="en-US" dirty="0" smtClean="0"/>
              <a:t> cooperation in European river basin management as a result of new approaches in EC water law, </a:t>
            </a:r>
            <a:r>
              <a:rPr lang="en-US" i="1" dirty="0" smtClean="0"/>
              <a:t>ERA Forum</a:t>
            </a:r>
            <a:r>
              <a:rPr lang="en-US" dirty="0" smtClean="0"/>
              <a:t> (2010) 11: 129–157 DOI 10.1007/s12027-009-0145-0</a:t>
            </a:r>
          </a:p>
          <a:p>
            <a:endParaRPr lang="en-US" dirty="0" smtClean="0"/>
          </a:p>
          <a:p>
            <a:r>
              <a:rPr lang="en-US" dirty="0" err="1" smtClean="0"/>
              <a:t>Dimitriou</a:t>
            </a:r>
            <a:r>
              <a:rPr lang="en-US" dirty="0" smtClean="0"/>
              <a:t> Elias, </a:t>
            </a:r>
            <a:r>
              <a:rPr lang="en-US" dirty="0" err="1" smtClean="0"/>
              <a:t>Mentzafou</a:t>
            </a:r>
            <a:r>
              <a:rPr lang="en-US" dirty="0" smtClean="0"/>
              <a:t> </a:t>
            </a:r>
            <a:r>
              <a:rPr lang="en-US" dirty="0" err="1" smtClean="0"/>
              <a:t>Aggeliki</a:t>
            </a:r>
            <a:r>
              <a:rPr lang="en-US" dirty="0" smtClean="0"/>
              <a:t>, Assessing the Impacts of Climate and Land Use Changes on the Water Quality of a </a:t>
            </a:r>
            <a:r>
              <a:rPr lang="en-US" dirty="0" err="1" smtClean="0"/>
              <a:t>Transboundary</a:t>
            </a:r>
            <a:r>
              <a:rPr lang="en-US" dirty="0" smtClean="0"/>
              <a:t> Balkan River, </a:t>
            </a:r>
            <a:r>
              <a:rPr lang="en-US" i="1" dirty="0" smtClean="0"/>
              <a:t>Water Air Soil </a:t>
            </a:r>
            <a:r>
              <a:rPr lang="en-US" i="1" dirty="0" err="1" smtClean="0"/>
              <a:t>Pollut</a:t>
            </a:r>
            <a:r>
              <a:rPr lang="en-US" i="1" dirty="0" smtClean="0"/>
              <a:t> </a:t>
            </a:r>
            <a:r>
              <a:rPr lang="en-US" dirty="0" smtClean="0"/>
              <a:t>(2016) 227: 209 DOI 10.1007/s11270-016-2905-0</a:t>
            </a:r>
          </a:p>
          <a:p>
            <a:endParaRPr lang="en-US" dirty="0" smtClean="0"/>
          </a:p>
          <a:p>
            <a:r>
              <a:rPr lang="en-US" dirty="0" smtClean="0"/>
              <a:t>Ma Jing, </a:t>
            </a:r>
            <a:r>
              <a:rPr lang="en-US" dirty="0" err="1" smtClean="0"/>
              <a:t>Hipel</a:t>
            </a:r>
            <a:r>
              <a:rPr lang="en-US" dirty="0" smtClean="0"/>
              <a:t> W. Keith, De </a:t>
            </a:r>
            <a:r>
              <a:rPr lang="en-US" dirty="0" err="1" smtClean="0"/>
              <a:t>Mitali</a:t>
            </a:r>
            <a:r>
              <a:rPr lang="en-US" dirty="0" smtClean="0"/>
              <a:t>, </a:t>
            </a:r>
            <a:r>
              <a:rPr lang="en-US" dirty="0" err="1" smtClean="0"/>
              <a:t>Cai</a:t>
            </a:r>
            <a:r>
              <a:rPr lang="en-US" dirty="0" smtClean="0"/>
              <a:t> Jun, </a:t>
            </a:r>
            <a:r>
              <a:rPr lang="en-US" dirty="0" err="1" smtClean="0"/>
              <a:t>Transboundary</a:t>
            </a:r>
            <a:r>
              <a:rPr lang="en-US" dirty="0" smtClean="0"/>
              <a:t> Water Policies: Assessment, Comparison and Enhancement, </a:t>
            </a:r>
            <a:r>
              <a:rPr lang="en-US" i="1" dirty="0" smtClean="0"/>
              <a:t>Water </a:t>
            </a:r>
            <a:r>
              <a:rPr lang="en-US" i="1" dirty="0" err="1" smtClean="0"/>
              <a:t>Resour</a:t>
            </a:r>
            <a:r>
              <a:rPr lang="en-US" i="1" dirty="0" smtClean="0"/>
              <a:t> Manage </a:t>
            </a:r>
            <a:r>
              <a:rPr lang="en-US" dirty="0" smtClean="0"/>
              <a:t>(2008) 22:1069–1087 DOI 10.1007/s11269-007-9211-y</a:t>
            </a:r>
          </a:p>
          <a:p>
            <a:r>
              <a:rPr lang="en-US" dirty="0" smtClean="0"/>
              <a:t>Stephen C. McCaffrey, International Water Cooperation in the 21st Century: Recent Developments in the Law of International Watercourses, </a:t>
            </a:r>
            <a:r>
              <a:rPr lang="en-US" i="1" dirty="0" smtClean="0"/>
              <a:t>Review of European Community &amp; International Environmental Law</a:t>
            </a:r>
            <a:r>
              <a:rPr lang="en-US" dirty="0" smtClean="0"/>
              <a:t>, 23 (1) 2014. ISSN 2050-0386 DOI: 10.1111/reel.12064, pp. 4-14.</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Context</a:t>
            </a:r>
            <a:endParaRPr lang="en-US" dirty="0"/>
          </a:p>
        </p:txBody>
      </p:sp>
      <p:sp>
        <p:nvSpPr>
          <p:cNvPr id="3" name="Content Placeholder 2"/>
          <p:cNvSpPr>
            <a:spLocks noGrp="1"/>
          </p:cNvSpPr>
          <p:nvPr>
            <p:ph idx="1"/>
          </p:nvPr>
        </p:nvSpPr>
        <p:spPr/>
        <p:txBody>
          <a:bodyPr/>
          <a:lstStyle/>
          <a:p>
            <a:r>
              <a:rPr lang="en-US" b="1" dirty="0" smtClean="0"/>
              <a:t>Two neighboring countries are selected - they have some common characteristics including joint natural resources divided by the state border. </a:t>
            </a:r>
            <a:endParaRPr lang="sr-Latn-RS" b="1" dirty="0" smtClean="0"/>
          </a:p>
          <a:p>
            <a:endParaRPr lang="en-US" b="1" dirty="0" smtClean="0"/>
          </a:p>
          <a:p>
            <a:r>
              <a:rPr lang="en-US" b="1" dirty="0" smtClean="0"/>
              <a:t>River Drina as a common water resource is the backbone of this debate.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(Serbia)</a:t>
            </a:r>
            <a:endParaRPr lang="en-US" dirty="0"/>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r>
              <a:rPr lang="en-GB" dirty="0" smtClean="0"/>
              <a:t>Draft Water Management Strategy in the Republic of Serbia, Ministry of Agriculture and Environmental Protection, </a:t>
            </a:r>
            <a:r>
              <a:rPr lang="en-GB" dirty="0" err="1" smtClean="0"/>
              <a:t>Institut</a:t>
            </a:r>
            <a:r>
              <a:rPr lang="en-GB" dirty="0" smtClean="0"/>
              <a:t> “</a:t>
            </a:r>
            <a:r>
              <a:rPr lang="en-GB" dirty="0" err="1" smtClean="0"/>
              <a:t>Jaroslav</a:t>
            </a:r>
            <a:r>
              <a:rPr lang="en-GB" dirty="0" smtClean="0"/>
              <a:t> </a:t>
            </a:r>
            <a:r>
              <a:rPr lang="en-GB" dirty="0" err="1" smtClean="0"/>
              <a:t>Černi</a:t>
            </a:r>
            <a:r>
              <a:rPr lang="en-GB" dirty="0" smtClean="0"/>
              <a:t>”, Belgrade, 2015, </a:t>
            </a:r>
            <a:r>
              <a:rPr lang="en-GB" u="sng" dirty="0" smtClean="0">
                <a:hlinkClick r:id="rId2"/>
              </a:rPr>
              <a:t>http://www.rdvode.gov.rs/doc/dokumenta/javne-rasprave/strategija/Strategija%20upravljanja%20vodama-FINALNACRT.pdf</a:t>
            </a:r>
            <a:r>
              <a:rPr lang="en-GB" dirty="0" smtClean="0"/>
              <a:t> (16.2.2016)</a:t>
            </a:r>
          </a:p>
          <a:p>
            <a:endParaRPr lang="en-GB" dirty="0" smtClean="0"/>
          </a:p>
          <a:p>
            <a:r>
              <a:rPr lang="en-GB" dirty="0" smtClean="0"/>
              <a:t>National Strategy of Emergency Protection and Rescue (“Official Gazette of RS”, no. 86/11)</a:t>
            </a:r>
          </a:p>
          <a:p>
            <a:endParaRPr lang="en-US" dirty="0" smtClean="0"/>
          </a:p>
          <a:p>
            <a:r>
              <a:rPr lang="en-GB" dirty="0" smtClean="0"/>
              <a:t>National Environmental Protection Program,</a:t>
            </a:r>
            <a:r>
              <a:rPr lang="en-GB" i="1" dirty="0" smtClean="0"/>
              <a:t> </a:t>
            </a:r>
            <a:r>
              <a:rPr lang="en-GB" dirty="0" smtClean="0"/>
              <a:t>Government of the Republic of Serbia, Belgrade, 2010. (“Official Gazette of RS”, no. 12/2010) </a:t>
            </a:r>
            <a:r>
              <a:rPr lang="en-GB" dirty="0" smtClean="0">
                <a:hlinkClick r:id="rId3"/>
              </a:rPr>
              <a:t>http://www.ekoplan.gov.rs/src/7-Ostala-dokumenta-127-document.htm</a:t>
            </a:r>
            <a:r>
              <a:rPr lang="en-GB" dirty="0" smtClean="0"/>
              <a:t> (3/4/2015)</a:t>
            </a:r>
          </a:p>
          <a:p>
            <a:endParaRPr lang="en-US" dirty="0" smtClean="0"/>
          </a:p>
          <a:p>
            <a:r>
              <a:rPr lang="en-GB" dirty="0" smtClean="0"/>
              <a:t>National Environmental Approximation Strategy, Belgrade, December 2011 (“Official Gazette of RS”, no. 80/11)</a:t>
            </a:r>
          </a:p>
          <a:p>
            <a:endParaRPr lang="en-US" dirty="0" smtClean="0"/>
          </a:p>
          <a:p>
            <a:r>
              <a:rPr lang="en-GB" dirty="0" smtClean="0"/>
              <a:t>Proposal of the Energy Development Strategy of the Republic of Serbia until 2025, with projection until 2030 </a:t>
            </a:r>
            <a:r>
              <a:rPr lang="en-GB" dirty="0" smtClean="0">
                <a:hlinkClick r:id="rId4"/>
              </a:rPr>
              <a:t>http://www.srbija.gov.rs/vesti/dokumenti_sekcija.php?id=45678</a:t>
            </a:r>
            <a:r>
              <a:rPr lang="en-GB" dirty="0" smtClean="0"/>
              <a:t> (5/4/2015).</a:t>
            </a:r>
          </a:p>
          <a:p>
            <a:endParaRPr lang="en-US" dirty="0" smtClean="0"/>
          </a:p>
          <a:p>
            <a:r>
              <a:rPr lang="en-GB" dirty="0" smtClean="0"/>
              <a:t>Spatial Plan of the Republic of Serbia for 2010 - 2020 period (“Official Gazette of RS”, no. 88/2010); </a:t>
            </a:r>
            <a:r>
              <a:rPr lang="en-GB" dirty="0" smtClean="0">
                <a:hlinkClick r:id="rId5"/>
              </a:rPr>
              <a:t>http://www.rapp.gov.rs/media/zakoni/Zakon_o_prostornom_planu_RS-cir.pdf</a:t>
            </a:r>
            <a:r>
              <a:rPr lang="en-GB" dirty="0" smtClean="0"/>
              <a:t>; or </a:t>
            </a:r>
            <a:r>
              <a:rPr lang="en-GB" dirty="0" smtClean="0">
                <a:hlinkClick r:id="rId6"/>
              </a:rPr>
              <a:t>http://www.parlament.gov.rs/content/cir/akta/akta_detalji.asp?Id=964&amp;t=Z</a:t>
            </a:r>
            <a:r>
              <a:rPr lang="en-GB" dirty="0" smtClean="0"/>
              <a:t> (3/4/2015)</a:t>
            </a: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a:t>
            </a:r>
            <a:r>
              <a:rPr lang="en-US" dirty="0" err="1" smtClean="0"/>
              <a:t>BiH</a:t>
            </a:r>
            <a:r>
              <a:rPr lang="en-US" dirty="0" smtClean="0"/>
              <a:t>)</a:t>
            </a:r>
            <a:endParaRPr lang="en-US"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r>
              <a:rPr lang="en-US" dirty="0" smtClean="0"/>
              <a:t>2014 – 2017 Flood Defense and River Management Action Plan in </a:t>
            </a:r>
            <a:r>
              <a:rPr lang="en-US" dirty="0" err="1" smtClean="0"/>
              <a:t>BiH</a:t>
            </a:r>
            <a:r>
              <a:rPr lang="en-US" dirty="0" smtClean="0"/>
              <a:t>, </a:t>
            </a:r>
            <a:r>
              <a:rPr lang="en-US" dirty="0" err="1" smtClean="0"/>
              <a:t>BiH</a:t>
            </a:r>
            <a:r>
              <a:rPr lang="en-US" dirty="0" smtClean="0"/>
              <a:t>, Council of Ministers, Sarajevo, November, 2014.</a:t>
            </a:r>
          </a:p>
          <a:p>
            <a:r>
              <a:rPr lang="en-US" dirty="0" smtClean="0">
                <a:hlinkClick r:id="rId2"/>
              </a:rPr>
              <a:t>http://mvteo.gov.ba/vijesti/saopstenja/BiH_Akcioni_Plan_za_zastitu_od_poplava_i_upravljanje_rijekama_2014-2017_BH.pdf</a:t>
            </a:r>
            <a:r>
              <a:rPr lang="en-US" dirty="0" smtClean="0"/>
              <a:t>(8/10/2015);</a:t>
            </a:r>
          </a:p>
          <a:p>
            <a:r>
              <a:rPr lang="en-US" dirty="0" smtClean="0"/>
              <a:t> </a:t>
            </a:r>
          </a:p>
          <a:p>
            <a:r>
              <a:rPr lang="en-US" dirty="0" smtClean="0"/>
              <a:t>Implementation Strategy for the Sava River Framework Agreement, April 2011, </a:t>
            </a:r>
          </a:p>
          <a:p>
            <a:r>
              <a:rPr lang="en-US" dirty="0" smtClean="0">
                <a:hlinkClick r:id="rId3"/>
              </a:rPr>
              <a:t>http://www.savacommission.org/dms/docs/dokumenti/documents_publications/strategies/strategy_on_implementation_of_the_fasrb/strategy_on_implementation_of_the_fasrb_final_hr.pdf</a:t>
            </a:r>
            <a:r>
              <a:rPr lang="en-US" dirty="0" smtClean="0"/>
              <a:t>, (17/10/2015);</a:t>
            </a:r>
          </a:p>
          <a:p>
            <a:endParaRPr lang="en-US" dirty="0" smtClean="0"/>
          </a:p>
          <a:p>
            <a:r>
              <a:rPr lang="en-US" dirty="0" smtClean="0"/>
              <a:t>Draft Strategy of Integrated Water Management of the Republic of </a:t>
            </a:r>
            <a:r>
              <a:rPr lang="en-US" dirty="0" err="1" smtClean="0"/>
              <a:t>Srpska</a:t>
            </a:r>
            <a:r>
              <a:rPr lang="en-US" dirty="0" smtClean="0"/>
              <a:t> for 2015 – 2024, Government of the Republic of </a:t>
            </a:r>
            <a:r>
              <a:rPr lang="en-US" dirty="0" err="1" smtClean="0"/>
              <a:t>Srpska</a:t>
            </a:r>
            <a:r>
              <a:rPr lang="en-US" dirty="0" smtClean="0"/>
              <a:t>, </a:t>
            </a:r>
            <a:r>
              <a:rPr lang="en-US" dirty="0" err="1" smtClean="0"/>
              <a:t>Banja</a:t>
            </a:r>
            <a:r>
              <a:rPr lang="en-US" dirty="0" smtClean="0"/>
              <a:t> Luka, June 2015 </a:t>
            </a:r>
            <a:r>
              <a:rPr lang="en-US" dirty="0" smtClean="0">
                <a:hlinkClick r:id="rId4"/>
              </a:rPr>
              <a:t>http://www.voders.org/images/Strategija%20integralnog%20upravljanja%20vodama%202015-2024.pdf</a:t>
            </a:r>
            <a:endParaRPr lang="en-US" dirty="0" smtClean="0"/>
          </a:p>
          <a:p>
            <a:r>
              <a:rPr lang="en-US" dirty="0" smtClean="0"/>
              <a:t>(16/10/2015);</a:t>
            </a:r>
          </a:p>
          <a:p>
            <a:r>
              <a:rPr lang="en-US" dirty="0" smtClean="0"/>
              <a:t> </a:t>
            </a:r>
          </a:p>
          <a:p>
            <a:r>
              <a:rPr lang="en-US" dirty="0" smtClean="0"/>
              <a:t>Action Plan of Flood Risk Sustainable Management in the Danube River Basin with Application to the Sava River Sub-Basin, Area of the Republic of </a:t>
            </a:r>
            <a:r>
              <a:rPr lang="en-US" dirty="0" err="1" smtClean="0"/>
              <a:t>Srpska</a:t>
            </a:r>
            <a:r>
              <a:rPr lang="en-US" dirty="0" smtClean="0"/>
              <a:t>, 2010-2012, Ministry of Agriculture, Forestry and Water Management, </a:t>
            </a:r>
            <a:r>
              <a:rPr lang="en-US" dirty="0" err="1" smtClean="0"/>
              <a:t>Banja</a:t>
            </a:r>
            <a:r>
              <a:rPr lang="en-US" dirty="0" smtClean="0"/>
              <a:t> Luka, February 2010. </a:t>
            </a:r>
          </a:p>
          <a:p>
            <a:endParaRPr lang="en-US" dirty="0" smtClean="0"/>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a:t>
            </a:r>
            <a:r>
              <a:rPr lang="en-US" dirty="0" err="1" smtClean="0"/>
              <a:t>BiH</a:t>
            </a:r>
            <a:r>
              <a:rPr lang="en-US" dirty="0" smtClean="0"/>
              <a:t>)</a:t>
            </a:r>
            <a:endParaRPr lang="en-US"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r>
              <a:rPr lang="en-US" dirty="0" smtClean="0"/>
              <a:t>Water Management Strategy of </a:t>
            </a:r>
            <a:r>
              <a:rPr lang="en-US" dirty="0" err="1" smtClean="0"/>
              <a:t>FBiH</a:t>
            </a:r>
            <a:r>
              <a:rPr lang="en-US" dirty="0" smtClean="0"/>
              <a:t> 2010-2022,Government of the Federation of Bosnia and Herzegovina, 2010.</a:t>
            </a:r>
          </a:p>
          <a:p>
            <a:r>
              <a:rPr lang="en-US" dirty="0" smtClean="0">
                <a:hlinkClick r:id="rId2"/>
              </a:rPr>
              <a:t>http://fmpvs.gov.ba/V_3/strategija-upravljanja-vodama?p=0</a:t>
            </a:r>
            <a:r>
              <a:rPr lang="en-US" dirty="0" smtClean="0"/>
              <a:t>, (16/10/2015);</a:t>
            </a:r>
          </a:p>
          <a:p>
            <a:r>
              <a:rPr lang="en-US" dirty="0" smtClean="0"/>
              <a:t> </a:t>
            </a:r>
          </a:p>
          <a:p>
            <a:r>
              <a:rPr lang="en-US" dirty="0" smtClean="0"/>
              <a:t>Federal Operational Flood Defense Plan - FOFDP (“OG </a:t>
            </a:r>
            <a:r>
              <a:rPr lang="en-US" dirty="0" err="1" smtClean="0"/>
              <a:t>FBiH</a:t>
            </a:r>
            <a:r>
              <a:rPr lang="en-US" dirty="0" smtClean="0"/>
              <a:t>”, 7/11);</a:t>
            </a:r>
          </a:p>
          <a:p>
            <a:r>
              <a:rPr lang="en-US" dirty="0" smtClean="0"/>
              <a:t> </a:t>
            </a:r>
          </a:p>
          <a:p>
            <a:r>
              <a:rPr lang="en-US" dirty="0" smtClean="0"/>
              <a:t>National Environmental Action Plan of </a:t>
            </a:r>
            <a:r>
              <a:rPr lang="en-US" dirty="0" err="1" smtClean="0"/>
              <a:t>BiH</a:t>
            </a:r>
            <a:r>
              <a:rPr lang="en-US" dirty="0" smtClean="0"/>
              <a:t>, NEAP, March 2003,</a:t>
            </a:r>
          </a:p>
          <a:p>
            <a:r>
              <a:rPr lang="en-US" dirty="0" smtClean="0">
                <a:hlinkClick r:id="rId3"/>
              </a:rPr>
              <a:t>http://www.mvteo.gov.ba/org_struktura/sektor_prirodni_resursi/odjel_zastita_okolisa/Strategije_u_BiH/BiH/default.aspx?id=2324&amp;langTag=bs-BA</a:t>
            </a:r>
            <a:r>
              <a:rPr lang="en-US" dirty="0" smtClean="0"/>
              <a:t>, (17/10/2015);  </a:t>
            </a:r>
          </a:p>
          <a:p>
            <a:endParaRPr lang="en-US" dirty="0" smtClean="0"/>
          </a:p>
          <a:p>
            <a:r>
              <a:rPr lang="en-US" dirty="0" smtClean="0"/>
              <a:t>Energy Development Strategy of the Republic of </a:t>
            </a:r>
            <a:r>
              <a:rPr lang="en-US" dirty="0" err="1" smtClean="0"/>
              <a:t>Srpska</a:t>
            </a:r>
            <a:r>
              <a:rPr lang="en-US" dirty="0" smtClean="0"/>
              <a:t> until 2030, </a:t>
            </a:r>
            <a:r>
              <a:rPr lang="en-US" dirty="0" smtClean="0">
                <a:hlinkClick r:id="rId4"/>
              </a:rPr>
              <a:t>http://www.vladars.net/sr-SP-Cyrl/Vlada/Ministarstva/mper/std/Pages/Strategija_razvoja_energetike_RS_do_2030_godine.aspx</a:t>
            </a:r>
            <a:r>
              <a:rPr lang="en-US" i="1" dirty="0" smtClean="0"/>
              <a:t>, </a:t>
            </a:r>
            <a:r>
              <a:rPr lang="en-US" dirty="0" smtClean="0"/>
              <a:t>(15/10/2015); </a:t>
            </a:r>
          </a:p>
          <a:p>
            <a:endParaRPr lang="en-US" dirty="0" smtClean="0"/>
          </a:p>
          <a:p>
            <a:r>
              <a:rPr lang="en-US" dirty="0" smtClean="0"/>
              <a:t>Strategic Plan and Development Program of Energy Sector of </a:t>
            </a:r>
            <a:r>
              <a:rPr lang="en-US" dirty="0" err="1" smtClean="0"/>
              <a:t>FBiH</a:t>
            </a:r>
            <a:r>
              <a:rPr lang="en-US" dirty="0" smtClean="0"/>
              <a:t>, Sarajevo, February 2008, </a:t>
            </a:r>
            <a:r>
              <a:rPr lang="en-US" dirty="0" smtClean="0">
                <a:hlinkClick r:id="rId5"/>
              </a:rPr>
              <a:t>http://www.fbihvlada.gov.ba/bosanski/izdvajamo/SPP-SAZETAK/SPP-SAZETAK_NASLOV_FINALNI.pdf</a:t>
            </a:r>
            <a:r>
              <a:rPr lang="en-US" dirty="0" smtClean="0"/>
              <a:t>, (16/10/2015);</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Bridge on the Drina </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smtClean="0">
                <a:solidFill>
                  <a:srgbClr val="FF0000"/>
                </a:solidFill>
              </a:rPr>
              <a:t>All the Drina rivers of this world are curvy; </a:t>
            </a:r>
            <a:endParaRPr lang="sr-Latn-RS" b="1" i="1" dirty="0" smtClean="0">
              <a:solidFill>
                <a:srgbClr val="FF0000"/>
              </a:solidFill>
            </a:endParaRPr>
          </a:p>
          <a:p>
            <a:endParaRPr lang="en-US" b="1" i="1" dirty="0" smtClean="0">
              <a:solidFill>
                <a:srgbClr val="FF0000"/>
              </a:solidFill>
            </a:endParaRPr>
          </a:p>
          <a:p>
            <a:r>
              <a:rPr lang="en-US" b="1" i="1" dirty="0" smtClean="0">
                <a:solidFill>
                  <a:srgbClr val="FF0000"/>
                </a:solidFill>
              </a:rPr>
              <a:t>they will never be completely straighten up;</a:t>
            </a:r>
            <a:endParaRPr lang="sr-Latn-RS" b="1" i="1" smtClean="0">
              <a:solidFill>
                <a:srgbClr val="FF0000"/>
              </a:solidFill>
            </a:endParaRPr>
          </a:p>
          <a:p>
            <a:endParaRPr lang="en-US" b="1" i="1" dirty="0" smtClean="0">
              <a:solidFill>
                <a:srgbClr val="FF0000"/>
              </a:solidFill>
            </a:endParaRPr>
          </a:p>
          <a:p>
            <a:r>
              <a:rPr lang="en-US" b="1" i="1" dirty="0" smtClean="0">
                <a:solidFill>
                  <a:srgbClr val="FF0000"/>
                </a:solidFill>
              </a:rPr>
              <a:t>but we must never cease to stop trying to straighten them up.</a:t>
            </a:r>
          </a:p>
          <a:p>
            <a:endParaRPr lang="en-US" dirty="0" smtClean="0"/>
          </a:p>
          <a:p>
            <a:r>
              <a:rPr lang="en-US" dirty="0" err="1" smtClean="0"/>
              <a:t>Ivo</a:t>
            </a:r>
            <a:r>
              <a:rPr lang="en-US" dirty="0" smtClean="0"/>
              <a:t> Andric (awarded the Nobel Prize for Literature in 1961)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Methodology</a:t>
            </a:r>
            <a:endParaRPr lang="en-US" dirty="0"/>
          </a:p>
        </p:txBody>
      </p:sp>
      <p:sp>
        <p:nvSpPr>
          <p:cNvPr id="3" name="Content Placeholder 2"/>
          <p:cNvSpPr>
            <a:spLocks noGrp="1"/>
          </p:cNvSpPr>
          <p:nvPr>
            <p:ph idx="1"/>
          </p:nvPr>
        </p:nvSpPr>
        <p:spPr/>
        <p:txBody>
          <a:bodyPr>
            <a:normAutofit fontScale="92500" lnSpcReduction="10000"/>
          </a:bodyPr>
          <a:lstStyle/>
          <a:p>
            <a:r>
              <a:rPr lang="sr-Latn-RS" dirty="0" smtClean="0"/>
              <a:t>What is “cooperation”</a:t>
            </a:r>
          </a:p>
          <a:p>
            <a:r>
              <a:rPr lang="sr-Latn-RS" dirty="0" smtClean="0"/>
              <a:t>Relevance of legislation aspect ?</a:t>
            </a:r>
          </a:p>
          <a:p>
            <a:r>
              <a:rPr lang="sr-Latn-RS" dirty="0" smtClean="0"/>
              <a:t>Is the “treaties on cooperation” measure of “cooperation”?</a:t>
            </a:r>
          </a:p>
          <a:p>
            <a:r>
              <a:rPr lang="sr-Latn-RS" dirty="0" smtClean="0"/>
              <a:t>What is measured?</a:t>
            </a:r>
          </a:p>
          <a:p>
            <a:r>
              <a:rPr lang="sr-Latn-RS" dirty="0" smtClean="0"/>
              <a:t>How ?</a:t>
            </a:r>
          </a:p>
          <a:p>
            <a:r>
              <a:rPr lang="sr-Latn-RS" dirty="0" smtClean="0"/>
              <a:t>Indicators ?</a:t>
            </a:r>
          </a:p>
          <a:p>
            <a:r>
              <a:rPr lang="sr-Latn-RS" dirty="0" smtClean="0"/>
              <a:t>Criteria ?</a:t>
            </a:r>
          </a:p>
          <a:p>
            <a:r>
              <a:rPr lang="sr-Latn-R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 Serbia</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GB" b="1" i="1" dirty="0" smtClean="0"/>
              <a:t>Law on soil protection</a:t>
            </a:r>
            <a:r>
              <a:rPr lang="en-GB" dirty="0" smtClean="0"/>
              <a:t> was adopted in December 2015. </a:t>
            </a:r>
            <a:endParaRPr lang="sr-Latn-RS" dirty="0" smtClean="0"/>
          </a:p>
          <a:p>
            <a:r>
              <a:rPr lang="en-GB" dirty="0" smtClean="0"/>
              <a:t>Apart from regulations in the field of agriculture which are, among other things, targeted at soil protection, regulations referring to the field of mining and geological survey may be relevant for IWRM</a:t>
            </a:r>
            <a:r>
              <a:rPr lang="en-GB" b="1" i="1" dirty="0" smtClean="0"/>
              <a:t>. The new Law on Mining and Geological Survey</a:t>
            </a:r>
            <a:r>
              <a:rPr lang="en-GB" dirty="0" smtClean="0"/>
              <a:t> (“OG RS”, no. No 101/15) has been adopted.</a:t>
            </a:r>
            <a:endParaRPr lang="en-US" dirty="0" smtClean="0"/>
          </a:p>
          <a:p>
            <a:r>
              <a:rPr lang="en-GB" dirty="0" smtClean="0"/>
              <a:t> </a:t>
            </a:r>
            <a:endParaRPr lang="en-US" dirty="0" smtClean="0"/>
          </a:p>
          <a:p>
            <a:r>
              <a:rPr lang="en-GB" b="1" u="sng" dirty="0" smtClean="0"/>
              <a:t>Soil monitoring </a:t>
            </a:r>
            <a:r>
              <a:rPr lang="en-GB" dirty="0" smtClean="0"/>
              <a:t>is not undertaken in a systematic way. The establishment of systematic soil monitoring in RS has legal grounds in </a:t>
            </a:r>
            <a:r>
              <a:rPr lang="en-GB" b="1" i="1" dirty="0" smtClean="0"/>
              <a:t>the L</a:t>
            </a:r>
            <a:r>
              <a:rPr lang="sr-Latn-RS" b="1" i="1" dirty="0" smtClean="0"/>
              <a:t>aw on </a:t>
            </a:r>
            <a:r>
              <a:rPr lang="en-GB" b="1" i="1" dirty="0" smtClean="0"/>
              <a:t>E</a:t>
            </a:r>
            <a:r>
              <a:rPr lang="sr-Latn-RS" b="1" i="1" dirty="0" smtClean="0"/>
              <a:t>nvironmental </a:t>
            </a:r>
            <a:r>
              <a:rPr lang="en-GB" b="1" i="1" dirty="0" smtClean="0"/>
              <a:t>P</a:t>
            </a:r>
            <a:r>
              <a:rPr lang="sr-Latn-RS" b="1" i="1" dirty="0" smtClean="0"/>
              <a:t>rotection</a:t>
            </a:r>
            <a:r>
              <a:rPr lang="en-GB" dirty="0" smtClean="0"/>
              <a:t> (“OG RS”, no. 135/04, 36/2009, 72/2009 – state law and 43/2011 – decision of the Constitutional Court). </a:t>
            </a:r>
            <a:endParaRPr lang="sr-Latn-RS" dirty="0" smtClean="0"/>
          </a:p>
          <a:p>
            <a:r>
              <a:rPr lang="en-GB" dirty="0" smtClean="0"/>
              <a:t>On the grounds of the LEP, the government of the RS has adopted the </a:t>
            </a:r>
            <a:r>
              <a:rPr lang="en-GB" b="1" i="1" dirty="0" smtClean="0"/>
              <a:t>Regulation on systematic soil quality monitoring program with indicators for the assessment of risk from soil degradation and methodology to conduct remediation programs </a:t>
            </a:r>
            <a:r>
              <a:rPr lang="en-GB" dirty="0" smtClean="0"/>
              <a:t>(“OG RS”, no. 88/10). </a:t>
            </a:r>
            <a:endParaRPr lang="sr-Latn-R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 Serbia</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GB" dirty="0" smtClean="0"/>
              <a:t>Water management in the RS is regulated by a wide variety of regulations. The central elements of the system are defined by the </a:t>
            </a:r>
            <a:r>
              <a:rPr lang="en-GB" b="1" i="1" dirty="0" smtClean="0"/>
              <a:t>Law on Water </a:t>
            </a:r>
            <a:r>
              <a:rPr lang="en-GB" dirty="0" smtClean="0"/>
              <a:t>(LW) (“OG RS”, no 30/10 and 93/12) and various regulations that have been passed in accordance with this Law. </a:t>
            </a:r>
            <a:endParaRPr lang="sr-Latn-RS" dirty="0" smtClean="0"/>
          </a:p>
          <a:p>
            <a:endParaRPr lang="sr-Latn-RS" dirty="0" smtClean="0"/>
          </a:p>
          <a:p>
            <a:r>
              <a:rPr lang="en-GB" dirty="0" smtClean="0"/>
              <a:t>There is also a substantial list of regulations related to other fields, which are in different ways relevant for water integrated resources management (IWRM). </a:t>
            </a:r>
            <a:endParaRPr lang="sr-Latn-RS" dirty="0" smtClean="0"/>
          </a:p>
          <a:p>
            <a:endParaRPr lang="sr-Latn-RS" dirty="0" smtClean="0"/>
          </a:p>
          <a:p>
            <a:r>
              <a:rPr lang="en-GB" dirty="0" smtClean="0"/>
              <a:t>The most important are the regulations in the field of </a:t>
            </a:r>
            <a:r>
              <a:rPr lang="en-GB" b="1" i="1" dirty="0" smtClean="0"/>
              <a:t>environmental protection </a:t>
            </a:r>
            <a:r>
              <a:rPr lang="en-GB" dirty="0" smtClean="0"/>
              <a:t>(e.g., pollution, waste management), energy sector (particularly renewable sources of energy, i.e. hydro energy) and water transport.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Natural disaster - Serbia</a:t>
            </a:r>
            <a:endParaRPr lang="en-US" dirty="0"/>
          </a:p>
        </p:txBody>
      </p:sp>
      <p:sp>
        <p:nvSpPr>
          <p:cNvPr id="3" name="Content Placeholder 2"/>
          <p:cNvSpPr>
            <a:spLocks noGrp="1"/>
          </p:cNvSpPr>
          <p:nvPr>
            <p:ph idx="1"/>
          </p:nvPr>
        </p:nvSpPr>
        <p:spPr/>
        <p:txBody>
          <a:bodyPr/>
          <a:lstStyle/>
          <a:p>
            <a:r>
              <a:rPr lang="en-US" b="1" i="1" dirty="0" smtClean="0"/>
              <a:t>Law on emergency situations</a:t>
            </a:r>
            <a:r>
              <a:rPr lang="sr-Latn-RS" b="1" i="1" dirty="0" smtClean="0"/>
              <a:t> </a:t>
            </a:r>
            <a:r>
              <a:rPr lang="sr-Latn-RS" dirty="0" smtClean="0"/>
              <a:t>(OJ RS, No. </a:t>
            </a:r>
            <a:r>
              <a:rPr lang="sr-Cyrl-RS" dirty="0" smtClean="0"/>
              <a:t>111/2009, 92/2011 и 93/2012</a:t>
            </a:r>
            <a:r>
              <a:rPr lang="sr-Latn-RS" dirty="0" smtClean="0"/>
              <a:t>)</a:t>
            </a:r>
          </a:p>
          <a:p>
            <a:r>
              <a:rPr lang="sr-Latn-RS" dirty="0" smtClean="0"/>
              <a:t>Relevan bylaws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BiH</a:t>
            </a:r>
            <a:endParaRPr lang="en-US" dirty="0"/>
          </a:p>
        </p:txBody>
      </p:sp>
      <p:sp>
        <p:nvSpPr>
          <p:cNvPr id="3" name="Content Placeholder 2"/>
          <p:cNvSpPr>
            <a:spLocks noGrp="1"/>
          </p:cNvSpPr>
          <p:nvPr>
            <p:ph idx="1"/>
          </p:nvPr>
        </p:nvSpPr>
        <p:spPr/>
        <p:txBody>
          <a:bodyPr>
            <a:normAutofit fontScale="92500"/>
          </a:bodyPr>
          <a:lstStyle/>
          <a:p>
            <a:r>
              <a:rPr lang="en-GB" dirty="0" smtClean="0"/>
              <a:t>The basic elements of the legal system in the field of water resources management in </a:t>
            </a:r>
            <a:r>
              <a:rPr lang="en-GB" dirty="0" err="1" smtClean="0"/>
              <a:t>BiH</a:t>
            </a:r>
            <a:r>
              <a:rPr lang="en-GB" dirty="0" smtClean="0"/>
              <a:t> constitute regulations adopted within the competence of entities (</a:t>
            </a:r>
            <a:r>
              <a:rPr lang="en-GB" b="1" i="1" dirty="0" smtClean="0"/>
              <a:t>Republic of </a:t>
            </a:r>
            <a:r>
              <a:rPr lang="en-GB" b="1" i="1" dirty="0" err="1" smtClean="0"/>
              <a:t>Srpska</a:t>
            </a:r>
            <a:r>
              <a:rPr lang="en-GB" b="1" i="1" dirty="0" smtClean="0"/>
              <a:t> </a:t>
            </a:r>
            <a:r>
              <a:rPr lang="en-GB" dirty="0" smtClean="0"/>
              <a:t>and the </a:t>
            </a:r>
            <a:r>
              <a:rPr lang="en-GB" b="1" i="1" dirty="0" smtClean="0"/>
              <a:t>Federation of Bosnia and Herzegovina</a:t>
            </a:r>
            <a:r>
              <a:rPr lang="en-GB" dirty="0" smtClean="0"/>
              <a:t>). </a:t>
            </a:r>
          </a:p>
          <a:p>
            <a:r>
              <a:rPr lang="en-GB" dirty="0" smtClean="0"/>
              <a:t>In the broader context several parts of legislation adopted at the level of Bosnia and Herzegovina (as a state) are relevant. Law on water protection has the </a:t>
            </a:r>
            <a:r>
              <a:rPr lang="en-GB" dirty="0" err="1" smtClean="0"/>
              <a:t>Brcko</a:t>
            </a:r>
            <a:r>
              <a:rPr lang="en-GB" dirty="0" smtClean="0"/>
              <a:t> District of </a:t>
            </a:r>
            <a:r>
              <a:rPr lang="en-GB" dirty="0" err="1" smtClean="0"/>
              <a:t>BiH</a:t>
            </a:r>
            <a:r>
              <a:rPr lang="en-GB" dirty="0" smtClean="0"/>
              <a:t>, too.</a:t>
            </a:r>
            <a:endParaRPr lang="en-US" dirty="0" smtClean="0"/>
          </a:p>
          <a:p>
            <a:endParaRPr lang="en-US" dirty="0" smtClean="0"/>
          </a:p>
          <a:p>
            <a:endParaRPr lang="en-US" dirty="0" smtClean="0"/>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BiH – Republic of Srpska</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t>Provisions on soil protection are contained in several systemic laws of the RS as per type of land (agricultural, construction, forest, etc.).</a:t>
            </a:r>
            <a:endParaRPr lang="en-US" dirty="0" smtClean="0"/>
          </a:p>
          <a:p>
            <a:endParaRPr lang="sr-Latn-RS" dirty="0" smtClean="0"/>
          </a:p>
          <a:p>
            <a:r>
              <a:rPr lang="en-GB" dirty="0" smtClean="0"/>
              <a:t>Goals of basic geological survey are, inter alia, defining the status and features of rocks and soil to be used for spatial planning and defining suitability of terrain for spatial and urban plans, and terrain protection against landslide, erosion, floods, earthquake, </a:t>
            </a:r>
            <a:r>
              <a:rPr lang="en-GB" u="sng" dirty="0" smtClean="0"/>
              <a:t>underground water regime</a:t>
            </a:r>
            <a:r>
              <a:rPr lang="en-GB" dirty="0" smtClean="0"/>
              <a:t> and other natural disasters. (Art. 5 of </a:t>
            </a:r>
            <a:r>
              <a:rPr lang="en-GB" b="1" i="1" dirty="0" smtClean="0"/>
              <a:t>the Law on Geological Survey</a:t>
            </a:r>
            <a:r>
              <a:rPr lang="en-GB" dirty="0" smtClean="0"/>
              <a:t>, “OG RS”, 110/13).</a:t>
            </a:r>
            <a:endParaRPr lang="sr-Latn-RS" dirty="0" smtClean="0"/>
          </a:p>
          <a:p>
            <a:endParaRPr lang="sr-Latn-RS" dirty="0" smtClean="0"/>
          </a:p>
          <a:p>
            <a:r>
              <a:rPr lang="en-GB" b="1" i="1" dirty="0" smtClean="0"/>
              <a:t>L</a:t>
            </a:r>
            <a:r>
              <a:rPr lang="sr-Latn-RS" b="1" i="1" dirty="0" smtClean="0"/>
              <a:t>aw on </a:t>
            </a:r>
            <a:r>
              <a:rPr lang="en-GB" b="1" i="1" dirty="0" smtClean="0"/>
              <a:t>W</a:t>
            </a:r>
            <a:r>
              <a:rPr lang="sr-Latn-RS" b="1" i="1" dirty="0" smtClean="0"/>
              <a:t>aters</a:t>
            </a:r>
            <a:r>
              <a:rPr lang="en-GB" b="1" i="1" dirty="0" smtClean="0"/>
              <a:t> </a:t>
            </a:r>
            <a:r>
              <a:rPr lang="en-GB" dirty="0" smtClean="0"/>
              <a:t>(“OG RS”, 50/06, 92/ 09, 121/12)</a:t>
            </a:r>
            <a:endParaRPr lang="sr-Latn-RS" dirty="0" smtClean="0"/>
          </a:p>
          <a:p>
            <a:endParaRPr lang="sr-Latn-RS" dirty="0" smtClean="0"/>
          </a:p>
          <a:p>
            <a:r>
              <a:rPr lang="en-GB" b="1" i="1" dirty="0" smtClean="0"/>
              <a:t>Law on Emergency Protection and Rescue</a:t>
            </a:r>
            <a:r>
              <a:rPr lang="en-GB" dirty="0" smtClean="0"/>
              <a:t> (“OG RS”, 121/12) has regulates, </a:t>
            </a:r>
            <a:r>
              <a:rPr lang="en-GB" i="1" dirty="0" smtClean="0"/>
              <a:t>inter alia</a:t>
            </a:r>
            <a:r>
              <a:rPr lang="en-GB" dirty="0" smtClean="0"/>
              <a:t>, protection against and rescue from floods and other disasters on water and under water (Article 86).</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2300</Words>
  <Application>Microsoft Office PowerPoint</Application>
  <PresentationFormat>On-screen Show (4:3)</PresentationFormat>
  <Paragraphs>224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LAND, WATER RESOURCES AND NATURAL DISASTERS IN REGULATIONS OF THE REPUBLIC OF SERBIA AND BOSNIA AND HERZEGOVINA - SIMILARITIES AND DIFFERENCES AS DETERMINANTS OF COOPERATION</vt:lpstr>
      <vt:lpstr>Framework</vt:lpstr>
      <vt:lpstr>Context</vt:lpstr>
      <vt:lpstr>Methodology</vt:lpstr>
      <vt:lpstr>Land - Serbia</vt:lpstr>
      <vt:lpstr>Water - Serbia</vt:lpstr>
      <vt:lpstr>Natural disaster - Serbia</vt:lpstr>
      <vt:lpstr>BiH</vt:lpstr>
      <vt:lpstr>BiH – Republic of Srpska</vt:lpstr>
      <vt:lpstr>BiH – Federation of BiH</vt:lpstr>
      <vt:lpstr>Similarities/Differencies</vt:lpstr>
      <vt:lpstr>The international legal aspects</vt:lpstr>
      <vt:lpstr>Bilateral water treaties</vt:lpstr>
      <vt:lpstr>Bilateral treaty (natural disasters)</vt:lpstr>
      <vt:lpstr>Multilateral water treaties</vt:lpstr>
      <vt:lpstr>Multilateral disaster treaties</vt:lpstr>
      <vt:lpstr>Multilateral environmental treaties</vt:lpstr>
      <vt:lpstr>Energy </vt:lpstr>
      <vt:lpstr>Harmonisation of the BiH (Republic of Srpska) legislation with the EU legislation</vt:lpstr>
      <vt:lpstr>Harmonisation of the BiH (Republic of Srpska) legislation with the EU legislation</vt:lpstr>
      <vt:lpstr>Harmonisation of the BiH (Federation of BiH) legislation with the EU legislation</vt:lpstr>
      <vt:lpstr>Harmonisation of the Republic of Serbia legislation with the EU legislation</vt:lpstr>
      <vt:lpstr>The starting point</vt:lpstr>
      <vt:lpstr>Basic question</vt:lpstr>
      <vt:lpstr>Other factors</vt:lpstr>
      <vt:lpstr>Other factors</vt:lpstr>
      <vt:lpstr>The thesis</vt:lpstr>
      <vt:lpstr>Literature</vt:lpstr>
      <vt:lpstr>Literature</vt:lpstr>
      <vt:lpstr>Documents (Serbia)</vt:lpstr>
      <vt:lpstr>Documents (BiH)</vt:lpstr>
      <vt:lpstr>Documents (BiH)</vt:lpstr>
      <vt:lpstr>The Bridge on the Drina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Dragoljub Todic</dc:creator>
  <cp:lastModifiedBy>xx</cp:lastModifiedBy>
  <cp:revision>40</cp:revision>
  <dcterms:created xsi:type="dcterms:W3CDTF">2016-08-22T11:49:38Z</dcterms:created>
  <dcterms:modified xsi:type="dcterms:W3CDTF">2016-08-24T09:05:36Z</dcterms:modified>
</cp:coreProperties>
</file>