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4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H:\S%20disk\WASWAC2016\New%20Microsoft%20Excel%20Worksheet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H:\S%20disk\WASWAC2016\New%20Microsoft%20Excel%20Worksheet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H:\S%20disk\WASWAC2016\New%20Microsoft%20Excel%20Worksheet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H:\S%20disk\WASWAC2016\New%20Microsoft%20Excel%20Worksheet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H:\S%20disk\WASWAC2016\New%20Microsoft%20Excel%20Worksheet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Sheet1!$H$2</c:f>
              <c:strCache>
                <c:ptCount val="1"/>
                <c:pt idx="0">
                  <c:v>Panevlje</c:v>
                </c:pt>
              </c:strCache>
            </c:strRef>
          </c:tx>
          <c:marker>
            <c:symbol val="none"/>
          </c:marker>
          <c:cat>
            <c:numRef>
              <c:f>Sheet1!$B$1:$F$1</c:f>
              <c:numCache>
                <c:formatCode>General</c:formatCode>
                <c:ptCount val="5"/>
                <c:pt idx="0">
                  <c:v>1971</c:v>
                </c:pt>
                <c:pt idx="1">
                  <c:v>1981</c:v>
                </c:pt>
                <c:pt idx="2">
                  <c:v>1991</c:v>
                </c:pt>
                <c:pt idx="3">
                  <c:v>2002</c:v>
                </c:pt>
                <c:pt idx="4">
                  <c:v>2011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>
                  <c:v>239</c:v>
                </c:pt>
                <c:pt idx="1">
                  <c:v>238</c:v>
                </c:pt>
                <c:pt idx="2">
                  <c:v>215</c:v>
                </c:pt>
                <c:pt idx="3">
                  <c:v>209</c:v>
                </c:pt>
                <c:pt idx="4">
                  <c:v>184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Sheet1!$H$3</c:f>
              <c:strCache>
                <c:ptCount val="1"/>
                <c:pt idx="0">
                  <c:v>Sebevranje</c:v>
                </c:pt>
              </c:strCache>
            </c:strRef>
          </c:tx>
          <c:marker>
            <c:symbol val="none"/>
          </c:marker>
          <c:cat>
            <c:numRef>
              <c:f>Sheet1!$B$1:$F$1</c:f>
              <c:numCache>
                <c:formatCode>General</c:formatCode>
                <c:ptCount val="5"/>
                <c:pt idx="0">
                  <c:v>1971</c:v>
                </c:pt>
                <c:pt idx="1">
                  <c:v>1981</c:v>
                </c:pt>
                <c:pt idx="2">
                  <c:v>1991</c:v>
                </c:pt>
                <c:pt idx="3">
                  <c:v>2002</c:v>
                </c:pt>
                <c:pt idx="4">
                  <c:v>2011</c:v>
                </c:pt>
              </c:numCache>
            </c:numRef>
          </c:cat>
          <c:val>
            <c:numRef>
              <c:f>Sheet1!$B$3:$F$3</c:f>
              <c:numCache>
                <c:formatCode>General</c:formatCode>
                <c:ptCount val="5"/>
                <c:pt idx="0">
                  <c:v>353</c:v>
                </c:pt>
                <c:pt idx="1">
                  <c:v>283</c:v>
                </c:pt>
                <c:pt idx="2">
                  <c:v>197</c:v>
                </c:pt>
                <c:pt idx="3">
                  <c:v>136</c:v>
                </c:pt>
                <c:pt idx="4">
                  <c:v>126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882240"/>
        <c:axId val="71883776"/>
      </c:lineChart>
      <c:catAx>
        <c:axId val="71882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1883776"/>
        <c:crosses val="autoZero"/>
        <c:auto val="1"/>
        <c:lblAlgn val="ctr"/>
        <c:lblOffset val="100"/>
        <c:noMultiLvlLbl val="0"/>
      </c:catAx>
      <c:valAx>
        <c:axId val="71883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18822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Sheet1!$H$2</c:f>
              <c:strCache>
                <c:ptCount val="1"/>
                <c:pt idx="0">
                  <c:v>Panevlje</c:v>
                </c:pt>
              </c:strCache>
            </c:strRef>
          </c:tx>
          <c:marker>
            <c:symbol val="none"/>
          </c:marker>
          <c:cat>
            <c:numRef>
              <c:f>Sheet1!$B$1:$F$1</c:f>
              <c:numCache>
                <c:formatCode>General</c:formatCode>
                <c:ptCount val="5"/>
                <c:pt idx="0">
                  <c:v>1971</c:v>
                </c:pt>
                <c:pt idx="1">
                  <c:v>1981</c:v>
                </c:pt>
                <c:pt idx="2">
                  <c:v>1991</c:v>
                </c:pt>
                <c:pt idx="3">
                  <c:v>2002</c:v>
                </c:pt>
                <c:pt idx="4">
                  <c:v>2011</c:v>
                </c:pt>
              </c:numCache>
            </c:numRef>
          </c:cat>
          <c:val>
            <c:numRef>
              <c:f>Sheet1!$B$4:$F$4</c:f>
              <c:numCache>
                <c:formatCode>General</c:formatCode>
                <c:ptCount val="5"/>
                <c:pt idx="0">
                  <c:v>97</c:v>
                </c:pt>
                <c:pt idx="1">
                  <c:v>161</c:v>
                </c:pt>
                <c:pt idx="2">
                  <c:v>72</c:v>
                </c:pt>
                <c:pt idx="3">
                  <c:v>107</c:v>
                </c:pt>
                <c:pt idx="4">
                  <c:v>58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Sheet1!$H$3</c:f>
              <c:strCache>
                <c:ptCount val="1"/>
                <c:pt idx="0">
                  <c:v>Sebevranje</c:v>
                </c:pt>
              </c:strCache>
            </c:strRef>
          </c:tx>
          <c:marker>
            <c:symbol val="none"/>
          </c:marker>
          <c:cat>
            <c:numRef>
              <c:f>Sheet1!$B$1:$F$1</c:f>
              <c:numCache>
                <c:formatCode>General</c:formatCode>
                <c:ptCount val="5"/>
                <c:pt idx="0">
                  <c:v>1971</c:v>
                </c:pt>
                <c:pt idx="1">
                  <c:v>1981</c:v>
                </c:pt>
                <c:pt idx="2">
                  <c:v>1991</c:v>
                </c:pt>
                <c:pt idx="3">
                  <c:v>2002</c:v>
                </c:pt>
                <c:pt idx="4">
                  <c:v>2011</c:v>
                </c:pt>
              </c:numCache>
            </c:numRef>
          </c:cat>
          <c:val>
            <c:numRef>
              <c:f>Sheet1!$B$5:$F$5</c:f>
              <c:numCache>
                <c:formatCode>General</c:formatCode>
                <c:ptCount val="5"/>
                <c:pt idx="0">
                  <c:v>206</c:v>
                </c:pt>
                <c:pt idx="1">
                  <c:v>140</c:v>
                </c:pt>
                <c:pt idx="2">
                  <c:v>88</c:v>
                </c:pt>
                <c:pt idx="3">
                  <c:v>52</c:v>
                </c:pt>
                <c:pt idx="4">
                  <c:v>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558848"/>
        <c:axId val="74577024"/>
      </c:lineChart>
      <c:catAx>
        <c:axId val="74558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4577024"/>
        <c:crosses val="autoZero"/>
        <c:auto val="1"/>
        <c:lblAlgn val="ctr"/>
        <c:lblOffset val="100"/>
        <c:noMultiLvlLbl val="0"/>
      </c:catAx>
      <c:valAx>
        <c:axId val="74577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45588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Sheet1!$H$2</c:f>
              <c:strCache>
                <c:ptCount val="1"/>
                <c:pt idx="0">
                  <c:v>Panevlje</c:v>
                </c:pt>
              </c:strCache>
            </c:strRef>
          </c:tx>
          <c:marker>
            <c:symbol val="none"/>
          </c:marker>
          <c:cat>
            <c:numRef>
              <c:f>Sheet1!$B$1:$F$1</c:f>
              <c:numCache>
                <c:formatCode>General</c:formatCode>
                <c:ptCount val="5"/>
                <c:pt idx="0">
                  <c:v>1971</c:v>
                </c:pt>
                <c:pt idx="1">
                  <c:v>1981</c:v>
                </c:pt>
                <c:pt idx="2">
                  <c:v>1991</c:v>
                </c:pt>
                <c:pt idx="3">
                  <c:v>2002</c:v>
                </c:pt>
                <c:pt idx="4">
                  <c:v>2011</c:v>
                </c:pt>
              </c:numCache>
            </c:numRef>
          </c:cat>
          <c:val>
            <c:numRef>
              <c:f>Sheet1!$B$6:$F$6</c:f>
              <c:numCache>
                <c:formatCode>General</c:formatCode>
                <c:ptCount val="5"/>
                <c:pt idx="0">
                  <c:v>147</c:v>
                </c:pt>
                <c:pt idx="1">
                  <c:v>109</c:v>
                </c:pt>
                <c:pt idx="2">
                  <c:v>31</c:v>
                </c:pt>
                <c:pt idx="3">
                  <c:v>50</c:v>
                </c:pt>
                <c:pt idx="4">
                  <c:v>22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Sheet1!$H$3</c:f>
              <c:strCache>
                <c:ptCount val="1"/>
                <c:pt idx="0">
                  <c:v>Sebevranje</c:v>
                </c:pt>
              </c:strCache>
            </c:strRef>
          </c:tx>
          <c:marker>
            <c:symbol val="none"/>
          </c:marker>
          <c:cat>
            <c:numRef>
              <c:f>Sheet1!$B$1:$F$1</c:f>
              <c:numCache>
                <c:formatCode>General</c:formatCode>
                <c:ptCount val="5"/>
                <c:pt idx="0">
                  <c:v>1971</c:v>
                </c:pt>
                <c:pt idx="1">
                  <c:v>1981</c:v>
                </c:pt>
                <c:pt idx="2">
                  <c:v>1991</c:v>
                </c:pt>
                <c:pt idx="3">
                  <c:v>2002</c:v>
                </c:pt>
                <c:pt idx="4">
                  <c:v>2011</c:v>
                </c:pt>
              </c:numCache>
            </c:numRef>
          </c:cat>
          <c:val>
            <c:numRef>
              <c:f>Sheet1!$B$7:$F$7</c:f>
              <c:numCache>
                <c:formatCode>General</c:formatCode>
                <c:ptCount val="5"/>
                <c:pt idx="0">
                  <c:v>284</c:v>
                </c:pt>
                <c:pt idx="1">
                  <c:v>140</c:v>
                </c:pt>
                <c:pt idx="2">
                  <c:v>61</c:v>
                </c:pt>
                <c:pt idx="3">
                  <c:v>26</c:v>
                </c:pt>
                <c:pt idx="4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712000"/>
        <c:axId val="75713536"/>
      </c:lineChart>
      <c:catAx>
        <c:axId val="75712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5713536"/>
        <c:crosses val="autoZero"/>
        <c:auto val="1"/>
        <c:lblAlgn val="ctr"/>
        <c:lblOffset val="100"/>
        <c:noMultiLvlLbl val="0"/>
      </c:catAx>
      <c:valAx>
        <c:axId val="75713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57120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explosion val="25"/>
          <c:dLbls>
            <c:dLbl>
              <c:idx val="0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Sheet1!$A$29:$A$30</c:f>
              <c:strCache>
                <c:ptCount val="2"/>
                <c:pt idx="0">
                  <c:v>inhabitants</c:v>
                </c:pt>
                <c:pt idx="1">
                  <c:v>active inhabitants in 2011</c:v>
                </c:pt>
              </c:strCache>
            </c:strRef>
          </c:cat>
          <c:val>
            <c:numRef>
              <c:f>Sheet1!$C$29:$C$30</c:f>
              <c:numCache>
                <c:formatCode>0</c:formatCode>
                <c:ptCount val="2"/>
                <c:pt idx="0">
                  <c:v>70.967741935483872</c:v>
                </c:pt>
                <c:pt idx="1">
                  <c:v>29.032258064516128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egendEntry>
        <c:idx val="0"/>
        <c:delete val="1"/>
      </c:legendEntry>
      <c:layout/>
      <c:overlay val="0"/>
      <c:txPr>
        <a:bodyPr/>
        <a:lstStyle/>
        <a:p>
          <a:pPr rtl="0">
            <a:defRPr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explosion val="25"/>
          <c:dLbls>
            <c:dLbl>
              <c:idx val="0"/>
              <c:delete val="1"/>
            </c:dLbl>
            <c:dLbl>
              <c:idx val="1"/>
              <c:layout>
                <c:manualLayout>
                  <c:x val="1.1513429012548707E-2"/>
                  <c:y val="0.125075206945285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Sheet1!$A$32:$A$33</c:f>
              <c:strCache>
                <c:ptCount val="2"/>
                <c:pt idx="0">
                  <c:v>inhabitants</c:v>
                </c:pt>
                <c:pt idx="1">
                  <c:v>agricultural inhabitants in 2011</c:v>
                </c:pt>
              </c:strCache>
            </c:strRef>
          </c:cat>
          <c:val>
            <c:numRef>
              <c:f>Sheet1!$C$32:$C$33</c:f>
              <c:numCache>
                <c:formatCode>0</c:formatCode>
                <c:ptCount val="2"/>
                <c:pt idx="0">
                  <c:v>92.903225806451616</c:v>
                </c:pt>
                <c:pt idx="1">
                  <c:v>7.096774193548387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egendEntry>
        <c:idx val="0"/>
        <c:delete val="1"/>
      </c:legendEntry>
      <c:layout/>
      <c:overlay val="0"/>
      <c:txPr>
        <a:bodyPr/>
        <a:lstStyle/>
        <a:p>
          <a:pPr rtl="0">
            <a:defRPr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6D1ED5-D4DB-4AA3-A876-54DB0A2177AE}" type="doc">
      <dgm:prSet loTypeId="urn:microsoft.com/office/officeart/2008/layout/HexagonCluster" loCatId="relationship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DACA7C09-748B-4301-BD67-AF8A7F9C59F0}">
      <dgm:prSet phldrT="[Text]"/>
      <dgm:spPr/>
      <dgm:t>
        <a:bodyPr/>
        <a:lstStyle/>
        <a:p>
          <a:r>
            <a:rPr lang="en-US" dirty="0" smtClean="0"/>
            <a:t>arable land</a:t>
          </a:r>
          <a:endParaRPr lang="en-US" dirty="0"/>
        </a:p>
      </dgm:t>
    </dgm:pt>
    <dgm:pt modelId="{5650DF60-8F56-4CB2-81A3-A76E056545E2}" type="parTrans" cxnId="{6EEA41AC-9F70-491C-BE4F-446409096B0B}">
      <dgm:prSet/>
      <dgm:spPr/>
      <dgm:t>
        <a:bodyPr/>
        <a:lstStyle/>
        <a:p>
          <a:endParaRPr lang="en-US"/>
        </a:p>
      </dgm:t>
    </dgm:pt>
    <dgm:pt modelId="{366BE6D8-1E7D-4D23-8E56-8919AE1AB513}" type="sibTrans" cxnId="{6EEA41AC-9F70-491C-BE4F-446409096B0B}">
      <dgm:prSet/>
      <dgm:spPr/>
      <dgm:t>
        <a:bodyPr/>
        <a:lstStyle/>
        <a:p>
          <a:endParaRPr lang="en-US"/>
        </a:p>
      </dgm:t>
    </dgm:pt>
    <dgm:pt modelId="{C1C62BD0-8DE0-4708-BB24-5C7F4920EED4}">
      <dgm:prSet phldrT="[Text]"/>
      <dgm:spPr/>
      <dgm:t>
        <a:bodyPr/>
        <a:lstStyle/>
        <a:p>
          <a:r>
            <a:rPr lang="en-US" dirty="0" smtClean="0"/>
            <a:t>number of</a:t>
          </a:r>
        </a:p>
        <a:p>
          <a:r>
            <a:rPr lang="en-US" dirty="0" smtClean="0"/>
            <a:t>livestock</a:t>
          </a:r>
          <a:endParaRPr lang="en-US" dirty="0"/>
        </a:p>
      </dgm:t>
    </dgm:pt>
    <dgm:pt modelId="{5055372A-6DCD-4EE9-BD2B-0725972DDED1}" type="parTrans" cxnId="{361EB6D1-EDE5-4E08-A673-29C0408F7EBC}">
      <dgm:prSet/>
      <dgm:spPr/>
      <dgm:t>
        <a:bodyPr/>
        <a:lstStyle/>
        <a:p>
          <a:endParaRPr lang="en-US"/>
        </a:p>
      </dgm:t>
    </dgm:pt>
    <dgm:pt modelId="{ED0FC6F0-6CD2-4C6B-A386-9694C1EFD4E5}" type="sibTrans" cxnId="{361EB6D1-EDE5-4E08-A673-29C0408F7EBC}">
      <dgm:prSet/>
      <dgm:spPr/>
      <dgm:t>
        <a:bodyPr/>
        <a:lstStyle/>
        <a:p>
          <a:endParaRPr lang="en-US"/>
        </a:p>
      </dgm:t>
    </dgm:pt>
    <dgm:pt modelId="{AEAEA747-F35F-44C5-BD9B-E2E4E5B28502}">
      <dgm:prSet phldrT="[Text]"/>
      <dgm:spPr/>
      <dgm:t>
        <a:bodyPr/>
        <a:lstStyle/>
        <a:p>
          <a:r>
            <a:rPr lang="en-US" dirty="0" smtClean="0"/>
            <a:t>agricultural</a:t>
          </a:r>
        </a:p>
        <a:p>
          <a:r>
            <a:rPr lang="en-US" dirty="0" smtClean="0"/>
            <a:t>inhabitants</a:t>
          </a:r>
          <a:endParaRPr lang="en-US" dirty="0"/>
        </a:p>
      </dgm:t>
    </dgm:pt>
    <dgm:pt modelId="{9B688F38-0A43-4638-B0F7-89B7FF3610A8}" type="parTrans" cxnId="{3EE36BA3-4736-48F1-AEC9-46B3F603C034}">
      <dgm:prSet/>
      <dgm:spPr/>
      <dgm:t>
        <a:bodyPr/>
        <a:lstStyle/>
        <a:p>
          <a:endParaRPr lang="en-US"/>
        </a:p>
      </dgm:t>
    </dgm:pt>
    <dgm:pt modelId="{9C5D1E6D-1A49-4D5C-99DF-5A56F17B0D5E}" type="sibTrans" cxnId="{3EE36BA3-4736-48F1-AEC9-46B3F603C034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7F374FFD-7CED-4EFE-8579-83817E5E2D40}" type="pres">
      <dgm:prSet presAssocID="{706D1ED5-D4DB-4AA3-A876-54DB0A2177AE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sr-Cyrl-RS"/>
        </a:p>
      </dgm:t>
    </dgm:pt>
    <dgm:pt modelId="{E5837A59-0948-4911-B64E-FE419396D195}" type="pres">
      <dgm:prSet presAssocID="{DACA7C09-748B-4301-BD67-AF8A7F9C59F0}" presName="text1" presStyleCnt="0"/>
      <dgm:spPr/>
    </dgm:pt>
    <dgm:pt modelId="{5F2F565F-860D-4928-A33E-23AA06DC7E10}" type="pres">
      <dgm:prSet presAssocID="{DACA7C09-748B-4301-BD67-AF8A7F9C59F0}" presName="textRepeatNode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4255B5-8295-4825-AA8B-7454418AE52C}" type="pres">
      <dgm:prSet presAssocID="{DACA7C09-748B-4301-BD67-AF8A7F9C59F0}" presName="textaccent1" presStyleCnt="0"/>
      <dgm:spPr/>
    </dgm:pt>
    <dgm:pt modelId="{3C06987E-AD6F-47AF-9D29-9E6A65C390E2}" type="pres">
      <dgm:prSet presAssocID="{DACA7C09-748B-4301-BD67-AF8A7F9C59F0}" presName="accentRepeatNode" presStyleLbl="solidAlignAcc1" presStyleIdx="0" presStyleCnt="6"/>
      <dgm:spPr/>
    </dgm:pt>
    <dgm:pt modelId="{F8BAFD84-9B73-40D6-84CD-D70FF6329E40}" type="pres">
      <dgm:prSet presAssocID="{366BE6D8-1E7D-4D23-8E56-8919AE1AB513}" presName="image1" presStyleCnt="0"/>
      <dgm:spPr/>
    </dgm:pt>
    <dgm:pt modelId="{B6770EC5-B9D8-4A61-9954-2E181891E2E6}" type="pres">
      <dgm:prSet presAssocID="{366BE6D8-1E7D-4D23-8E56-8919AE1AB513}" presName="imageRepeatNode" presStyleLbl="alignAcc1" presStyleIdx="0" presStyleCnt="3"/>
      <dgm:spPr/>
      <dgm:t>
        <a:bodyPr/>
        <a:lstStyle/>
        <a:p>
          <a:endParaRPr lang="sr-Cyrl-RS"/>
        </a:p>
      </dgm:t>
    </dgm:pt>
    <dgm:pt modelId="{07342CD3-36DF-47C3-8405-7A94CE058301}" type="pres">
      <dgm:prSet presAssocID="{366BE6D8-1E7D-4D23-8E56-8919AE1AB513}" presName="imageaccent1" presStyleCnt="0"/>
      <dgm:spPr/>
    </dgm:pt>
    <dgm:pt modelId="{F796B0C7-9C3C-42DA-989B-C0007CBFA19D}" type="pres">
      <dgm:prSet presAssocID="{366BE6D8-1E7D-4D23-8E56-8919AE1AB513}" presName="accentRepeatNode" presStyleLbl="solidAlignAcc1" presStyleIdx="1" presStyleCnt="6"/>
      <dgm:spPr/>
    </dgm:pt>
    <dgm:pt modelId="{5CD32C3C-92B5-40F3-81D9-855CE546318F}" type="pres">
      <dgm:prSet presAssocID="{C1C62BD0-8DE0-4708-BB24-5C7F4920EED4}" presName="text2" presStyleCnt="0"/>
      <dgm:spPr/>
    </dgm:pt>
    <dgm:pt modelId="{FBDB3BBE-4F66-4D3A-B326-89F5220E0D9F}" type="pres">
      <dgm:prSet presAssocID="{C1C62BD0-8DE0-4708-BB24-5C7F4920EED4}" presName="textRepeatNode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4D4177-F45D-4743-8843-1B9197E7E7B3}" type="pres">
      <dgm:prSet presAssocID="{C1C62BD0-8DE0-4708-BB24-5C7F4920EED4}" presName="textaccent2" presStyleCnt="0"/>
      <dgm:spPr/>
    </dgm:pt>
    <dgm:pt modelId="{DF52ABE2-5343-4DBD-A62B-88884582A526}" type="pres">
      <dgm:prSet presAssocID="{C1C62BD0-8DE0-4708-BB24-5C7F4920EED4}" presName="accentRepeatNode" presStyleLbl="solidAlignAcc1" presStyleIdx="2" presStyleCnt="6"/>
      <dgm:spPr/>
    </dgm:pt>
    <dgm:pt modelId="{F5B172BF-0DA3-45DF-8A1E-B13ECB31B407}" type="pres">
      <dgm:prSet presAssocID="{ED0FC6F0-6CD2-4C6B-A386-9694C1EFD4E5}" presName="image2" presStyleCnt="0"/>
      <dgm:spPr/>
    </dgm:pt>
    <dgm:pt modelId="{C3035194-8B14-4D73-96B1-55B97CA730D4}" type="pres">
      <dgm:prSet presAssocID="{ED0FC6F0-6CD2-4C6B-A386-9694C1EFD4E5}" presName="imageRepeatNode" presStyleLbl="alignAcc1" presStyleIdx="1" presStyleCnt="3"/>
      <dgm:spPr/>
      <dgm:t>
        <a:bodyPr/>
        <a:lstStyle/>
        <a:p>
          <a:endParaRPr lang="sr-Cyrl-RS"/>
        </a:p>
      </dgm:t>
    </dgm:pt>
    <dgm:pt modelId="{81FE9782-6DB1-4162-9AFC-7AD43DC60CC3}" type="pres">
      <dgm:prSet presAssocID="{ED0FC6F0-6CD2-4C6B-A386-9694C1EFD4E5}" presName="imageaccent2" presStyleCnt="0"/>
      <dgm:spPr/>
    </dgm:pt>
    <dgm:pt modelId="{B9CBD3B7-A596-4178-A5E1-B9AD9E7D70EA}" type="pres">
      <dgm:prSet presAssocID="{ED0FC6F0-6CD2-4C6B-A386-9694C1EFD4E5}" presName="accentRepeatNode" presStyleLbl="solidAlignAcc1" presStyleIdx="3" presStyleCnt="6"/>
      <dgm:spPr/>
    </dgm:pt>
    <dgm:pt modelId="{F7C317A7-1AD1-4E56-A108-6C7B46094213}" type="pres">
      <dgm:prSet presAssocID="{AEAEA747-F35F-44C5-BD9B-E2E4E5B28502}" presName="text3" presStyleCnt="0"/>
      <dgm:spPr/>
    </dgm:pt>
    <dgm:pt modelId="{7D4AC5E6-0266-417E-89BF-26670FEA6E67}" type="pres">
      <dgm:prSet presAssocID="{AEAEA747-F35F-44C5-BD9B-E2E4E5B28502}" presName="textRepeatNode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C728E1-A9EF-4E84-9836-EDCEAAAC9FE9}" type="pres">
      <dgm:prSet presAssocID="{AEAEA747-F35F-44C5-BD9B-E2E4E5B28502}" presName="textaccent3" presStyleCnt="0"/>
      <dgm:spPr/>
    </dgm:pt>
    <dgm:pt modelId="{85EC9465-4EEC-4ECF-A6EA-9D874DEA30BE}" type="pres">
      <dgm:prSet presAssocID="{AEAEA747-F35F-44C5-BD9B-E2E4E5B28502}" presName="accentRepeatNode" presStyleLbl="solidAlignAcc1" presStyleIdx="4" presStyleCnt="6"/>
      <dgm:spPr/>
    </dgm:pt>
    <dgm:pt modelId="{B0901D83-CC86-45AA-BDE0-9632CCD3B5D6}" type="pres">
      <dgm:prSet presAssocID="{9C5D1E6D-1A49-4D5C-99DF-5A56F17B0D5E}" presName="image3" presStyleCnt="0"/>
      <dgm:spPr/>
    </dgm:pt>
    <dgm:pt modelId="{F3BCFC63-7248-4D5B-9E0E-F1DA7D90EF0F}" type="pres">
      <dgm:prSet presAssocID="{9C5D1E6D-1A49-4D5C-99DF-5A56F17B0D5E}" presName="imageRepeatNode" presStyleLbl="alignAcc1" presStyleIdx="2" presStyleCnt="3"/>
      <dgm:spPr>
        <a:prstGeom prst="ellipse">
          <a:avLst/>
        </a:prstGeom>
      </dgm:spPr>
      <dgm:t>
        <a:bodyPr/>
        <a:lstStyle/>
        <a:p>
          <a:endParaRPr lang="sr-Cyrl-RS"/>
        </a:p>
      </dgm:t>
    </dgm:pt>
    <dgm:pt modelId="{E5E466D8-34D5-49DA-A915-68789D57358A}" type="pres">
      <dgm:prSet presAssocID="{9C5D1E6D-1A49-4D5C-99DF-5A56F17B0D5E}" presName="imageaccent3" presStyleCnt="0"/>
      <dgm:spPr/>
    </dgm:pt>
    <dgm:pt modelId="{D0BAB77F-A8BA-4994-A0BA-4C2FB9BCAB2D}" type="pres">
      <dgm:prSet presAssocID="{9C5D1E6D-1A49-4D5C-99DF-5A56F17B0D5E}" presName="accentRepeatNode" presStyleLbl="solidAlignAcc1" presStyleIdx="5" presStyleCnt="6"/>
      <dgm:spPr/>
    </dgm:pt>
  </dgm:ptLst>
  <dgm:cxnLst>
    <dgm:cxn modelId="{361EB6D1-EDE5-4E08-A673-29C0408F7EBC}" srcId="{706D1ED5-D4DB-4AA3-A876-54DB0A2177AE}" destId="{C1C62BD0-8DE0-4708-BB24-5C7F4920EED4}" srcOrd="1" destOrd="0" parTransId="{5055372A-6DCD-4EE9-BD2B-0725972DDED1}" sibTransId="{ED0FC6F0-6CD2-4C6B-A386-9694C1EFD4E5}"/>
    <dgm:cxn modelId="{E1F5C76B-B276-499B-9BCA-1656E57C0096}" type="presOf" srcId="{706D1ED5-D4DB-4AA3-A876-54DB0A2177AE}" destId="{7F374FFD-7CED-4EFE-8579-83817E5E2D40}" srcOrd="0" destOrd="0" presId="urn:microsoft.com/office/officeart/2008/layout/HexagonCluster"/>
    <dgm:cxn modelId="{6EEA41AC-9F70-491C-BE4F-446409096B0B}" srcId="{706D1ED5-D4DB-4AA3-A876-54DB0A2177AE}" destId="{DACA7C09-748B-4301-BD67-AF8A7F9C59F0}" srcOrd="0" destOrd="0" parTransId="{5650DF60-8F56-4CB2-81A3-A76E056545E2}" sibTransId="{366BE6D8-1E7D-4D23-8E56-8919AE1AB513}"/>
    <dgm:cxn modelId="{17B619CF-09D0-4BBC-A941-D5F6DFD4F377}" type="presOf" srcId="{ED0FC6F0-6CD2-4C6B-A386-9694C1EFD4E5}" destId="{C3035194-8B14-4D73-96B1-55B97CA730D4}" srcOrd="0" destOrd="0" presId="urn:microsoft.com/office/officeart/2008/layout/HexagonCluster"/>
    <dgm:cxn modelId="{3EE36BA3-4736-48F1-AEC9-46B3F603C034}" srcId="{706D1ED5-D4DB-4AA3-A876-54DB0A2177AE}" destId="{AEAEA747-F35F-44C5-BD9B-E2E4E5B28502}" srcOrd="2" destOrd="0" parTransId="{9B688F38-0A43-4638-B0F7-89B7FF3610A8}" sibTransId="{9C5D1E6D-1A49-4D5C-99DF-5A56F17B0D5E}"/>
    <dgm:cxn modelId="{6211D2D9-D038-4DE5-8995-FD5C931BE2AB}" type="presOf" srcId="{DACA7C09-748B-4301-BD67-AF8A7F9C59F0}" destId="{5F2F565F-860D-4928-A33E-23AA06DC7E10}" srcOrd="0" destOrd="0" presId="urn:microsoft.com/office/officeart/2008/layout/HexagonCluster"/>
    <dgm:cxn modelId="{63AF0C16-FEEC-4F4F-89D0-1936375C16B9}" type="presOf" srcId="{366BE6D8-1E7D-4D23-8E56-8919AE1AB513}" destId="{B6770EC5-B9D8-4A61-9954-2E181891E2E6}" srcOrd="0" destOrd="0" presId="urn:microsoft.com/office/officeart/2008/layout/HexagonCluster"/>
    <dgm:cxn modelId="{17F8FC4C-79BD-4AE6-81C9-4F065A8F9108}" type="presOf" srcId="{C1C62BD0-8DE0-4708-BB24-5C7F4920EED4}" destId="{FBDB3BBE-4F66-4D3A-B326-89F5220E0D9F}" srcOrd="0" destOrd="0" presId="urn:microsoft.com/office/officeart/2008/layout/HexagonCluster"/>
    <dgm:cxn modelId="{6EA4B643-3DCE-415A-95BB-9C8F1B0A71E3}" type="presOf" srcId="{AEAEA747-F35F-44C5-BD9B-E2E4E5B28502}" destId="{7D4AC5E6-0266-417E-89BF-26670FEA6E67}" srcOrd="0" destOrd="0" presId="urn:microsoft.com/office/officeart/2008/layout/HexagonCluster"/>
    <dgm:cxn modelId="{BA1A17B3-B25F-4E64-AB4E-C12E6BC9B6C8}" type="presOf" srcId="{9C5D1E6D-1A49-4D5C-99DF-5A56F17B0D5E}" destId="{F3BCFC63-7248-4D5B-9E0E-F1DA7D90EF0F}" srcOrd="0" destOrd="0" presId="urn:microsoft.com/office/officeart/2008/layout/HexagonCluster"/>
    <dgm:cxn modelId="{29C791D5-D69D-49B4-97FB-597FA940EF21}" type="presParOf" srcId="{7F374FFD-7CED-4EFE-8579-83817E5E2D40}" destId="{E5837A59-0948-4911-B64E-FE419396D195}" srcOrd="0" destOrd="0" presId="urn:microsoft.com/office/officeart/2008/layout/HexagonCluster"/>
    <dgm:cxn modelId="{FCEADB54-20CD-4C64-8F47-1FBDE434FE21}" type="presParOf" srcId="{E5837A59-0948-4911-B64E-FE419396D195}" destId="{5F2F565F-860D-4928-A33E-23AA06DC7E10}" srcOrd="0" destOrd="0" presId="urn:microsoft.com/office/officeart/2008/layout/HexagonCluster"/>
    <dgm:cxn modelId="{B38D2DD9-085C-481E-BA2D-80E1564668F7}" type="presParOf" srcId="{7F374FFD-7CED-4EFE-8579-83817E5E2D40}" destId="{B24255B5-8295-4825-AA8B-7454418AE52C}" srcOrd="1" destOrd="0" presId="urn:microsoft.com/office/officeart/2008/layout/HexagonCluster"/>
    <dgm:cxn modelId="{D4A54F38-744F-4B3E-8B64-16F7116F4E49}" type="presParOf" srcId="{B24255B5-8295-4825-AA8B-7454418AE52C}" destId="{3C06987E-AD6F-47AF-9D29-9E6A65C390E2}" srcOrd="0" destOrd="0" presId="urn:microsoft.com/office/officeart/2008/layout/HexagonCluster"/>
    <dgm:cxn modelId="{FFDC651D-085F-43AC-B570-50662A1AFA9D}" type="presParOf" srcId="{7F374FFD-7CED-4EFE-8579-83817E5E2D40}" destId="{F8BAFD84-9B73-40D6-84CD-D70FF6329E40}" srcOrd="2" destOrd="0" presId="urn:microsoft.com/office/officeart/2008/layout/HexagonCluster"/>
    <dgm:cxn modelId="{159DC116-C251-4457-9A1F-B594D137599A}" type="presParOf" srcId="{F8BAFD84-9B73-40D6-84CD-D70FF6329E40}" destId="{B6770EC5-B9D8-4A61-9954-2E181891E2E6}" srcOrd="0" destOrd="0" presId="urn:microsoft.com/office/officeart/2008/layout/HexagonCluster"/>
    <dgm:cxn modelId="{E048228B-BFC4-4AE3-8CC9-64C83D405725}" type="presParOf" srcId="{7F374FFD-7CED-4EFE-8579-83817E5E2D40}" destId="{07342CD3-36DF-47C3-8405-7A94CE058301}" srcOrd="3" destOrd="0" presId="urn:microsoft.com/office/officeart/2008/layout/HexagonCluster"/>
    <dgm:cxn modelId="{E3609046-2252-4B2C-9D6C-A6BE31D860D8}" type="presParOf" srcId="{07342CD3-36DF-47C3-8405-7A94CE058301}" destId="{F796B0C7-9C3C-42DA-989B-C0007CBFA19D}" srcOrd="0" destOrd="0" presId="urn:microsoft.com/office/officeart/2008/layout/HexagonCluster"/>
    <dgm:cxn modelId="{130F0D8F-A852-42D9-BF84-6F80C3EDE606}" type="presParOf" srcId="{7F374FFD-7CED-4EFE-8579-83817E5E2D40}" destId="{5CD32C3C-92B5-40F3-81D9-855CE546318F}" srcOrd="4" destOrd="0" presId="urn:microsoft.com/office/officeart/2008/layout/HexagonCluster"/>
    <dgm:cxn modelId="{266DA1A4-0B84-4D2F-B8E5-238A4D85C060}" type="presParOf" srcId="{5CD32C3C-92B5-40F3-81D9-855CE546318F}" destId="{FBDB3BBE-4F66-4D3A-B326-89F5220E0D9F}" srcOrd="0" destOrd="0" presId="urn:microsoft.com/office/officeart/2008/layout/HexagonCluster"/>
    <dgm:cxn modelId="{A57AE946-5143-4685-AE01-463FEC6B8842}" type="presParOf" srcId="{7F374FFD-7CED-4EFE-8579-83817E5E2D40}" destId="{894D4177-F45D-4743-8843-1B9197E7E7B3}" srcOrd="5" destOrd="0" presId="urn:microsoft.com/office/officeart/2008/layout/HexagonCluster"/>
    <dgm:cxn modelId="{14515832-6010-4882-940F-D4DE54C54F02}" type="presParOf" srcId="{894D4177-F45D-4743-8843-1B9197E7E7B3}" destId="{DF52ABE2-5343-4DBD-A62B-88884582A526}" srcOrd="0" destOrd="0" presId="urn:microsoft.com/office/officeart/2008/layout/HexagonCluster"/>
    <dgm:cxn modelId="{5E4E54A5-EF2E-446F-9DC6-728687235BD8}" type="presParOf" srcId="{7F374FFD-7CED-4EFE-8579-83817E5E2D40}" destId="{F5B172BF-0DA3-45DF-8A1E-B13ECB31B407}" srcOrd="6" destOrd="0" presId="urn:microsoft.com/office/officeart/2008/layout/HexagonCluster"/>
    <dgm:cxn modelId="{176892C8-E12D-44F5-AC6F-0D165B1B0FBA}" type="presParOf" srcId="{F5B172BF-0DA3-45DF-8A1E-B13ECB31B407}" destId="{C3035194-8B14-4D73-96B1-55B97CA730D4}" srcOrd="0" destOrd="0" presId="urn:microsoft.com/office/officeart/2008/layout/HexagonCluster"/>
    <dgm:cxn modelId="{52E6AE39-4CAC-4CBD-9C4D-E496EAFAD0D1}" type="presParOf" srcId="{7F374FFD-7CED-4EFE-8579-83817E5E2D40}" destId="{81FE9782-6DB1-4162-9AFC-7AD43DC60CC3}" srcOrd="7" destOrd="0" presId="urn:microsoft.com/office/officeart/2008/layout/HexagonCluster"/>
    <dgm:cxn modelId="{9FB48F97-73BA-4486-9610-C177E1B6335B}" type="presParOf" srcId="{81FE9782-6DB1-4162-9AFC-7AD43DC60CC3}" destId="{B9CBD3B7-A596-4178-A5E1-B9AD9E7D70EA}" srcOrd="0" destOrd="0" presId="urn:microsoft.com/office/officeart/2008/layout/HexagonCluster"/>
    <dgm:cxn modelId="{092DFACB-70A0-40F9-9949-7A712B87B361}" type="presParOf" srcId="{7F374FFD-7CED-4EFE-8579-83817E5E2D40}" destId="{F7C317A7-1AD1-4E56-A108-6C7B46094213}" srcOrd="8" destOrd="0" presId="urn:microsoft.com/office/officeart/2008/layout/HexagonCluster"/>
    <dgm:cxn modelId="{28ADDF92-FF89-4601-8EAD-3281A2784FE9}" type="presParOf" srcId="{F7C317A7-1AD1-4E56-A108-6C7B46094213}" destId="{7D4AC5E6-0266-417E-89BF-26670FEA6E67}" srcOrd="0" destOrd="0" presId="urn:microsoft.com/office/officeart/2008/layout/HexagonCluster"/>
    <dgm:cxn modelId="{071F8B01-D6FF-48C8-9448-AF7D2AA78934}" type="presParOf" srcId="{7F374FFD-7CED-4EFE-8579-83817E5E2D40}" destId="{A5C728E1-A9EF-4E84-9836-EDCEAAAC9FE9}" srcOrd="9" destOrd="0" presId="urn:microsoft.com/office/officeart/2008/layout/HexagonCluster"/>
    <dgm:cxn modelId="{E2AB98E5-D5C5-45F3-9417-F2136994C135}" type="presParOf" srcId="{A5C728E1-A9EF-4E84-9836-EDCEAAAC9FE9}" destId="{85EC9465-4EEC-4ECF-A6EA-9D874DEA30BE}" srcOrd="0" destOrd="0" presId="urn:microsoft.com/office/officeart/2008/layout/HexagonCluster"/>
    <dgm:cxn modelId="{FD0047AA-3134-4263-990E-3E9809E8AD9A}" type="presParOf" srcId="{7F374FFD-7CED-4EFE-8579-83817E5E2D40}" destId="{B0901D83-CC86-45AA-BDE0-9632CCD3B5D6}" srcOrd="10" destOrd="0" presId="urn:microsoft.com/office/officeart/2008/layout/HexagonCluster"/>
    <dgm:cxn modelId="{A4423FCA-FEE6-4771-8DC6-30D2B5E6BF43}" type="presParOf" srcId="{B0901D83-CC86-45AA-BDE0-9632CCD3B5D6}" destId="{F3BCFC63-7248-4D5B-9E0E-F1DA7D90EF0F}" srcOrd="0" destOrd="0" presId="urn:microsoft.com/office/officeart/2008/layout/HexagonCluster"/>
    <dgm:cxn modelId="{730E17A6-C779-45CC-88D6-F5A3B81065FA}" type="presParOf" srcId="{7F374FFD-7CED-4EFE-8579-83817E5E2D40}" destId="{E5E466D8-34D5-49DA-A915-68789D57358A}" srcOrd="11" destOrd="0" presId="urn:microsoft.com/office/officeart/2008/layout/HexagonCluster"/>
    <dgm:cxn modelId="{AEDCF92E-77BC-4E93-831E-11A71CC105E4}" type="presParOf" srcId="{E5E466D8-34D5-49DA-A915-68789D57358A}" destId="{D0BAB77F-A8BA-4994-A0BA-4C2FB9BCAB2D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2F565F-860D-4928-A33E-23AA06DC7E10}">
      <dsp:nvSpPr>
        <dsp:cNvPr id="0" name=""/>
        <dsp:cNvSpPr/>
      </dsp:nvSpPr>
      <dsp:spPr>
        <a:xfrm>
          <a:off x="1464259" y="2506085"/>
          <a:ext cx="1712976" cy="14768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7940" rIns="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arable land</a:t>
          </a:r>
          <a:endParaRPr lang="en-US" sz="2200" kern="1200" dirty="0"/>
        </a:p>
      </dsp:txBody>
      <dsp:txXfrm>
        <a:off x="1730081" y="2735270"/>
        <a:ext cx="1181332" cy="1018514"/>
      </dsp:txXfrm>
    </dsp:sp>
    <dsp:sp modelId="{3C06987E-AD6F-47AF-9D29-9E6A65C390E2}">
      <dsp:nvSpPr>
        <dsp:cNvPr id="0" name=""/>
        <dsp:cNvSpPr/>
      </dsp:nvSpPr>
      <dsp:spPr>
        <a:xfrm>
          <a:off x="1508759" y="3158099"/>
          <a:ext cx="200558" cy="17285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770EC5-B9D8-4A61-9954-2E181891E2E6}">
      <dsp:nvSpPr>
        <dsp:cNvPr id="0" name=""/>
        <dsp:cNvSpPr/>
      </dsp:nvSpPr>
      <dsp:spPr>
        <a:xfrm>
          <a:off x="0" y="1712821"/>
          <a:ext cx="1712976" cy="147688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96B0C7-9C3C-42DA-989B-C0007CBFA19D}">
      <dsp:nvSpPr>
        <dsp:cNvPr id="0" name=""/>
        <dsp:cNvSpPr/>
      </dsp:nvSpPr>
      <dsp:spPr>
        <a:xfrm>
          <a:off x="1166164" y="2994608"/>
          <a:ext cx="200558" cy="17285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B3BBE-4F66-4D3A-B326-89F5220E0D9F}">
      <dsp:nvSpPr>
        <dsp:cNvPr id="0" name=""/>
        <dsp:cNvSpPr/>
      </dsp:nvSpPr>
      <dsp:spPr>
        <a:xfrm>
          <a:off x="2923641" y="1695262"/>
          <a:ext cx="1712976" cy="14768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7940" rIns="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number of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livestock</a:t>
          </a:r>
          <a:endParaRPr lang="en-US" sz="2200" kern="1200" dirty="0"/>
        </a:p>
      </dsp:txBody>
      <dsp:txXfrm>
        <a:off x="3189463" y="1924447"/>
        <a:ext cx="1181332" cy="1018514"/>
      </dsp:txXfrm>
    </dsp:sp>
    <dsp:sp modelId="{DF52ABE2-5343-4DBD-A62B-88884582A526}">
      <dsp:nvSpPr>
        <dsp:cNvPr id="0" name=""/>
        <dsp:cNvSpPr/>
      </dsp:nvSpPr>
      <dsp:spPr>
        <a:xfrm>
          <a:off x="4094683" y="2975488"/>
          <a:ext cx="200558" cy="17285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035194-8B14-4D73-96B1-55B97CA730D4}">
      <dsp:nvSpPr>
        <dsp:cNvPr id="0" name=""/>
        <dsp:cNvSpPr/>
      </dsp:nvSpPr>
      <dsp:spPr>
        <a:xfrm>
          <a:off x="4383024" y="2506085"/>
          <a:ext cx="1712976" cy="147688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CBD3B7-A596-4178-A5E1-B9AD9E7D70EA}">
      <dsp:nvSpPr>
        <dsp:cNvPr id="0" name=""/>
        <dsp:cNvSpPr/>
      </dsp:nvSpPr>
      <dsp:spPr>
        <a:xfrm>
          <a:off x="4427524" y="3158099"/>
          <a:ext cx="200558" cy="17285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4AC5E6-0266-417E-89BF-26670FEA6E67}">
      <dsp:nvSpPr>
        <dsp:cNvPr id="0" name=""/>
        <dsp:cNvSpPr/>
      </dsp:nvSpPr>
      <dsp:spPr>
        <a:xfrm>
          <a:off x="1464259" y="887951"/>
          <a:ext cx="1712976" cy="14768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7940" rIns="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agricultural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inhabitants</a:t>
          </a:r>
          <a:endParaRPr lang="en-US" sz="2200" kern="1200" dirty="0"/>
        </a:p>
      </dsp:txBody>
      <dsp:txXfrm>
        <a:off x="1730081" y="1117136"/>
        <a:ext cx="1181332" cy="1018514"/>
      </dsp:txXfrm>
    </dsp:sp>
    <dsp:sp modelId="{85EC9465-4EEC-4ECF-A6EA-9D874DEA30BE}">
      <dsp:nvSpPr>
        <dsp:cNvPr id="0" name=""/>
        <dsp:cNvSpPr/>
      </dsp:nvSpPr>
      <dsp:spPr>
        <a:xfrm>
          <a:off x="2625547" y="919947"/>
          <a:ext cx="200558" cy="17285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BCFC63-7248-4D5B-9E0E-F1DA7D90EF0F}">
      <dsp:nvSpPr>
        <dsp:cNvPr id="0" name=""/>
        <dsp:cNvSpPr/>
      </dsp:nvSpPr>
      <dsp:spPr>
        <a:xfrm>
          <a:off x="2923641" y="81030"/>
          <a:ext cx="1712976" cy="147688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BAB77F-A8BA-4994-A0BA-4C2FB9BCAB2D}">
      <dsp:nvSpPr>
        <dsp:cNvPr id="0" name=""/>
        <dsp:cNvSpPr/>
      </dsp:nvSpPr>
      <dsp:spPr>
        <a:xfrm>
          <a:off x="2974238" y="729532"/>
          <a:ext cx="200558" cy="17285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0.4217</cdr:x>
      <cdr:y>0.1553</cdr:y>
    </cdr:from>
    <cdr:to>
      <cdr:x>0.51015</cdr:x>
      <cdr:y>0.26923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89803" y="307675"/>
          <a:ext cx="228600" cy="225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/>
            <a:t>%</a:t>
          </a:r>
          <a:endParaRPr lang="sr-Cyrl-R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odrag.zlatic@sfb.bg.ac.rs" TargetMode="External"/><Relationship Id="rId2" Type="http://schemas.openxmlformats.org/officeDocument/2006/relationships/hyperlink" Target="mailto:s.babovic@gi.sanu.ac.rs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stanimir.kostadinov@sfb.bg.sc.rs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00400"/>
            <a:ext cx="6400800" cy="17526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err="1" smtClean="0">
                <a:solidFill>
                  <a:sysClr val="windowText" lastClr="000000"/>
                </a:solidFill>
              </a:rPr>
              <a:t>Stefana</a:t>
            </a:r>
            <a:r>
              <a:rPr lang="en-US" b="1" dirty="0" smtClean="0">
                <a:solidFill>
                  <a:sysClr val="windowText" lastClr="000000"/>
                </a:solidFill>
              </a:rPr>
              <a:t> </a:t>
            </a:r>
            <a:r>
              <a:rPr lang="en-US" b="1" dirty="0">
                <a:solidFill>
                  <a:sysClr val="windowText" lastClr="000000"/>
                </a:solidFill>
              </a:rPr>
              <a:t>Babović</a:t>
            </a:r>
            <a:r>
              <a:rPr lang="en-US" b="1" baseline="30000" dirty="0">
                <a:solidFill>
                  <a:sysClr val="windowText" lastClr="000000"/>
                </a:solidFill>
              </a:rPr>
              <a:t>1</a:t>
            </a:r>
            <a:r>
              <a:rPr lang="en-US" b="1" dirty="0">
                <a:solidFill>
                  <a:sysClr val="windowText" lastClr="000000"/>
                </a:solidFill>
              </a:rPr>
              <a:t>, </a:t>
            </a:r>
            <a:r>
              <a:rPr lang="en-US" b="1" dirty="0" err="1">
                <a:solidFill>
                  <a:sysClr val="windowText" lastClr="000000"/>
                </a:solidFill>
              </a:rPr>
              <a:t>Miodrag</a:t>
            </a:r>
            <a:r>
              <a:rPr lang="en-US" b="1" dirty="0">
                <a:solidFill>
                  <a:sysClr val="windowText" lastClr="000000"/>
                </a:solidFill>
              </a:rPr>
              <a:t> Zlatić</a:t>
            </a:r>
            <a:r>
              <a:rPr lang="en-US" b="1" baseline="30000" dirty="0">
                <a:solidFill>
                  <a:sysClr val="windowText" lastClr="000000"/>
                </a:solidFill>
              </a:rPr>
              <a:t>2</a:t>
            </a:r>
            <a:r>
              <a:rPr lang="en-US" b="1" dirty="0">
                <a:solidFill>
                  <a:sysClr val="windowText" lastClr="000000"/>
                </a:solidFill>
              </a:rPr>
              <a:t>, </a:t>
            </a:r>
            <a:r>
              <a:rPr lang="en-US" b="1" dirty="0" err="1">
                <a:solidFill>
                  <a:sysClr val="windowText" lastClr="000000"/>
                </a:solidFill>
              </a:rPr>
              <a:t>Stanimir</a:t>
            </a:r>
            <a:r>
              <a:rPr lang="en-US" b="1" dirty="0">
                <a:solidFill>
                  <a:sysClr val="windowText" lastClr="000000"/>
                </a:solidFill>
              </a:rPr>
              <a:t> </a:t>
            </a:r>
            <a:r>
              <a:rPr lang="en-US" b="1" dirty="0" smtClean="0">
                <a:solidFill>
                  <a:sysClr val="windowText" lastClr="000000"/>
                </a:solidFill>
              </a:rPr>
              <a:t>Kostadinov</a:t>
            </a:r>
            <a:r>
              <a:rPr lang="en-US" b="1" baseline="30000" dirty="0" smtClean="0">
                <a:solidFill>
                  <a:sysClr val="windowText" lastClr="000000"/>
                </a:solidFill>
              </a:rPr>
              <a:t>2</a:t>
            </a:r>
          </a:p>
          <a:p>
            <a:r>
              <a:rPr lang="en-US" sz="2000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Geographical Institute “Jovan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Cviji</a:t>
            </a:r>
            <a:r>
              <a:rPr lang="sr-Latn-R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ć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Serbian Academy of Sciences and Arts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u="sng" dirty="0">
                <a:solidFill>
                  <a:srgbClr val="BD4115"/>
                </a:solidFill>
                <a:hlinkClick r:id="rId2"/>
              </a:rPr>
              <a:t>s.babovic@gi.sanu.ac.rs</a:t>
            </a:r>
            <a:endParaRPr lang="en-US" sz="2000" dirty="0">
              <a:solidFill>
                <a:srgbClr val="BD4115"/>
              </a:solidFill>
            </a:endParaRPr>
          </a:p>
          <a:p>
            <a:r>
              <a:rPr lang="en-US" sz="2000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Department of Ecological Engineering for Soil and Water Resources Protection, Faculty of Forestry, University of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Belgrade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000" dirty="0" smtClean="0"/>
              <a:t> </a:t>
            </a:r>
            <a:r>
              <a:rPr lang="en-US" sz="2000" u="sng" dirty="0">
                <a:hlinkClick r:id="rId3"/>
              </a:rPr>
              <a:t>miodrag.zlatic@sfb.bg.ac.rs</a:t>
            </a:r>
            <a:r>
              <a:rPr lang="en-US" sz="2000" dirty="0"/>
              <a:t>, </a:t>
            </a:r>
            <a:r>
              <a:rPr lang="en-US" sz="2000" u="sng" dirty="0">
                <a:hlinkClick r:id="rId4"/>
              </a:rPr>
              <a:t>stanimir.kostadinov@sfb.bg.sc.rs</a:t>
            </a:r>
            <a:endParaRPr lang="en-US" sz="2000" dirty="0"/>
          </a:p>
          <a:p>
            <a:endParaRPr lang="en-US" sz="2000" b="1" dirty="0"/>
          </a:p>
          <a:p>
            <a:r>
              <a:rPr lang="en-US" baseline="30000" dirty="0"/>
              <a:t> 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7772400" cy="1904999"/>
          </a:xfrm>
        </p:spPr>
        <p:txBody>
          <a:bodyPr>
            <a:normAutofit fontScale="90000"/>
          </a:bodyPr>
          <a:lstStyle/>
          <a:p>
            <a:r>
              <a:rPr lang="sl-SI" sz="3600" b="1" dirty="0"/>
              <a:t>SOCIO-ECONOMIC INFLUENCE ON THE </a:t>
            </a:r>
            <a:r>
              <a:rPr lang="en-US" sz="3600" b="1" dirty="0"/>
              <a:t>SOIL </a:t>
            </a:r>
            <a:r>
              <a:rPr lang="sl-SI" sz="3600" b="1" dirty="0"/>
              <a:t>EROSION </a:t>
            </a:r>
            <a:r>
              <a:rPr lang="en-US" sz="3600" b="1" dirty="0"/>
              <a:t>INTENSITY </a:t>
            </a:r>
            <a:r>
              <a:rPr lang="sl-SI" sz="3600" b="1" dirty="0"/>
              <a:t>IN THE </a:t>
            </a:r>
            <a:r>
              <a:rPr lang="en-US" sz="3600" b="1" dirty="0"/>
              <a:t>PANEVLJANSKA RIVER WATERSHED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30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236" y="447709"/>
            <a:ext cx="5625260" cy="243332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399" y="134983"/>
            <a:ext cx="2029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1531 </a:t>
            </a:r>
            <a:r>
              <a:rPr lang="en-US" sz="1400" b="1" dirty="0" smtClean="0"/>
              <a:t>m</a:t>
            </a:r>
            <a:r>
              <a:rPr lang="en-US" sz="1400" b="1" baseline="30000" dirty="0" smtClean="0"/>
              <a:t>3</a:t>
            </a:r>
            <a:r>
              <a:rPr lang="en-US" sz="1400" b="1" dirty="0" smtClean="0"/>
              <a:t>/km</a:t>
            </a:r>
            <a:r>
              <a:rPr lang="en-US" sz="1400" b="1" baseline="30000" dirty="0" smtClean="0"/>
              <a:t>2</a:t>
            </a:r>
            <a:r>
              <a:rPr lang="en-US" sz="1400" b="1" dirty="0" smtClean="0"/>
              <a:t>/year</a:t>
            </a:r>
            <a:endParaRPr lang="en-US" sz="1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318534" y="191337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555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561171" y="2193985"/>
            <a:ext cx="60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413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324600" y="447709"/>
            <a:ext cx="2585085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/>
              <a:t>One of the main causes for the current state of soil erosion is derived biological works in the watershed. </a:t>
            </a:r>
            <a:endParaRPr lang="en-US" sz="1600" dirty="0" smtClean="0"/>
          </a:p>
          <a:p>
            <a:pPr algn="just"/>
            <a:endParaRPr lang="en-US" sz="1600" dirty="0"/>
          </a:p>
          <a:p>
            <a:pPr algn="just"/>
            <a:r>
              <a:rPr lang="en-US" sz="1600" dirty="0"/>
              <a:t>Prior to afforestation in 1959, mainly degraded forests occupied 23.2% of the total area. After afforestation, the forests occupied 39.4% of the total areas. </a:t>
            </a:r>
          </a:p>
          <a:p>
            <a:pPr algn="just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3352800"/>
            <a:ext cx="218149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/>
              <a:t>Causes of </a:t>
            </a:r>
            <a:r>
              <a:rPr lang="en-US" sz="1600" dirty="0" smtClean="0"/>
              <a:t>the emigration </a:t>
            </a:r>
            <a:r>
              <a:rPr lang="en-US" sz="1600" dirty="0"/>
              <a:t>are: low income, then life conditions such as small houses made of bad material, missing sewerage system, bad traffic connection to local municipalities, changes in socio-economic issues regarding to rural – urban relation, etc. (</a:t>
            </a:r>
            <a:r>
              <a:rPr lang="en-US" sz="1600" dirty="0" err="1"/>
              <a:t>Zlati</a:t>
            </a:r>
            <a:r>
              <a:rPr lang="sl-SI" sz="1600" dirty="0"/>
              <a:t>ć 1985; Dragi</a:t>
            </a:r>
            <a:r>
              <a:rPr lang="sr-Latn-RS" sz="1600" dirty="0"/>
              <a:t>ćević et al. 2014</a:t>
            </a:r>
            <a:r>
              <a:rPr lang="en-US" sz="1600" dirty="0"/>
              <a:t>).</a:t>
            </a:r>
          </a:p>
          <a:p>
            <a:pPr algn="just"/>
            <a:r>
              <a:rPr lang="en-US" dirty="0"/>
              <a:t> </a:t>
            </a:r>
          </a:p>
          <a:p>
            <a:endParaRPr lang="en-US" dirty="0"/>
          </a:p>
        </p:txBody>
      </p:sp>
      <p:pic>
        <p:nvPicPr>
          <p:cNvPr id="1027" name="Picture 3" descr="K:\S disk\WASWAC2016\erosion ma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047" y="3293745"/>
            <a:ext cx="4731734" cy="34307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2667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863747409"/>
              </p:ext>
            </p:extLst>
          </p:nvPr>
        </p:nvGraphicFramePr>
        <p:xfrm>
          <a:off x="228600" y="15892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3326" y="2428964"/>
            <a:ext cx="114300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trike="sngStrike" dirty="0" smtClean="0"/>
              <a:t>inhabitants</a:t>
            </a:r>
            <a:endParaRPr lang="en-US" strike="sngStrike" dirty="0"/>
          </a:p>
        </p:txBody>
      </p:sp>
      <p:sp>
        <p:nvSpPr>
          <p:cNvPr id="4" name="TextBox 3"/>
          <p:cNvSpPr txBox="1"/>
          <p:nvPr/>
        </p:nvSpPr>
        <p:spPr>
          <a:xfrm>
            <a:off x="4865914" y="3037560"/>
            <a:ext cx="1295400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trike="sngStrike" dirty="0"/>
              <a:t>a</a:t>
            </a:r>
            <a:r>
              <a:rPr lang="en-US" strike="sngStrike" dirty="0" smtClean="0"/>
              <a:t>ctive inhabitants</a:t>
            </a:r>
            <a:endParaRPr lang="en-US" strike="sngStrike" dirty="0"/>
          </a:p>
        </p:txBody>
      </p:sp>
      <p:sp>
        <p:nvSpPr>
          <p:cNvPr id="5" name="TextBox 4"/>
          <p:cNvSpPr txBox="1"/>
          <p:nvPr/>
        </p:nvSpPr>
        <p:spPr>
          <a:xfrm>
            <a:off x="3429000" y="427444"/>
            <a:ext cx="1143000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average annual sediment transport 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124200" y="1437273"/>
            <a:ext cx="304800" cy="3810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4343400" y="1580237"/>
            <a:ext cx="76200" cy="47607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909977" y="1494688"/>
            <a:ext cx="609600" cy="154287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447800" y="4648199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G</a:t>
            </a:r>
            <a:r>
              <a:rPr lang="en-US" baseline="-250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year</a:t>
            </a:r>
            <a:r>
              <a:rPr lang="en-US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 = </a:t>
            </a:r>
            <a:r>
              <a:rPr lang="en-US" dirty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600.87 + 0.42*</a:t>
            </a:r>
            <a:r>
              <a:rPr lang="en-US" dirty="0" err="1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AgI</a:t>
            </a:r>
            <a:r>
              <a:rPr lang="en-US" dirty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 + 0.12*NL – 2.88*AL</a:t>
            </a:r>
          </a:p>
          <a:p>
            <a:endParaRPr lang="en-US" dirty="0"/>
          </a:p>
          <a:p>
            <a:r>
              <a:rPr lang="en-US" dirty="0"/>
              <a:t>Where are:</a:t>
            </a:r>
          </a:p>
          <a:p>
            <a:r>
              <a:rPr lang="en-US" dirty="0" smtClean="0"/>
              <a:t>G</a:t>
            </a:r>
            <a:r>
              <a:rPr lang="en-US" baseline="-25000" dirty="0" smtClean="0"/>
              <a:t>year</a:t>
            </a:r>
            <a:r>
              <a:rPr lang="en-US" dirty="0" smtClean="0"/>
              <a:t> </a:t>
            </a:r>
            <a:r>
              <a:rPr lang="en-US" dirty="0"/>
              <a:t>– average annual sediment transport  </a:t>
            </a:r>
          </a:p>
          <a:p>
            <a:r>
              <a:rPr lang="en-US" dirty="0"/>
              <a:t>AgI – agricultural inhabitants</a:t>
            </a:r>
          </a:p>
          <a:p>
            <a:r>
              <a:rPr lang="en-US" dirty="0"/>
              <a:t>NL – Number of livestock</a:t>
            </a:r>
          </a:p>
          <a:p>
            <a:r>
              <a:rPr lang="en-US" dirty="0"/>
              <a:t>AL – arable land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61314" y="228600"/>
            <a:ext cx="24492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+mj-lt"/>
              </a:rPr>
              <a:t>Statistical analysis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8591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066800"/>
            <a:ext cx="7772400" cy="5257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 err="1"/>
              <a:t>Panevljanska</a:t>
            </a:r>
            <a:r>
              <a:rPr lang="en-US" dirty="0"/>
              <a:t> River watershed was characteristic for occurrence of all erosion </a:t>
            </a:r>
            <a:r>
              <a:rPr lang="en-US" dirty="0" smtClean="0"/>
              <a:t>phenomena, </a:t>
            </a:r>
            <a:r>
              <a:rPr lang="en-US" dirty="0"/>
              <a:t>with the state of accelerated erosion in mid-fifties of the twenty century, endangering roads and railway, villages, human lives. </a:t>
            </a:r>
            <a:endParaRPr lang="en-US" dirty="0" smtClean="0"/>
          </a:p>
          <a:p>
            <a:r>
              <a:rPr lang="en-US" dirty="0"/>
              <a:t>The population was constantly decreasing in recent decades, which led to the abandonment of agricultural land, so they are today largely unused. </a:t>
            </a:r>
            <a:endParaRPr lang="en-US" dirty="0" smtClean="0"/>
          </a:p>
          <a:p>
            <a:r>
              <a:rPr lang="en-US" dirty="0"/>
              <a:t>These processes, together with a number of erosion and torrent control works contributed to the reduction of </a:t>
            </a:r>
            <a:r>
              <a:rPr lang="en-US" dirty="0" smtClean="0"/>
              <a:t>erosion.</a:t>
            </a:r>
          </a:p>
          <a:p>
            <a:r>
              <a:rPr lang="en-US" dirty="0" smtClean="0"/>
              <a:t> Average </a:t>
            </a:r>
            <a:r>
              <a:rPr lang="en-US" dirty="0"/>
              <a:t>annual sediment transport reduced from </a:t>
            </a:r>
            <a:r>
              <a:rPr lang="en-US" dirty="0" smtClean="0"/>
              <a:t>1,531 </a:t>
            </a:r>
            <a:r>
              <a:rPr lang="en-US" sz="1900" dirty="0" smtClean="0"/>
              <a:t>m</a:t>
            </a:r>
            <a:r>
              <a:rPr lang="en-US" sz="1900" baseline="30000" dirty="0" smtClean="0"/>
              <a:t>3</a:t>
            </a:r>
            <a:r>
              <a:rPr lang="en-US" sz="1900" dirty="0" smtClean="0"/>
              <a:t>*km</a:t>
            </a:r>
            <a:r>
              <a:rPr lang="en-US" sz="1900" baseline="30000" dirty="0" smtClean="0"/>
              <a:t>-2</a:t>
            </a:r>
            <a:r>
              <a:rPr lang="en-US" sz="1900" dirty="0" smtClean="0"/>
              <a:t>*year</a:t>
            </a:r>
            <a:r>
              <a:rPr lang="en-US" sz="1900" baseline="30000" dirty="0" smtClean="0"/>
              <a:t>-1</a:t>
            </a:r>
            <a:r>
              <a:rPr lang="en-US" dirty="0" smtClean="0"/>
              <a:t> </a:t>
            </a:r>
            <a:r>
              <a:rPr lang="en-US" dirty="0"/>
              <a:t>(1953) to 413 </a:t>
            </a:r>
            <a:r>
              <a:rPr lang="en-US" sz="1900" dirty="0" smtClean="0"/>
              <a:t>m</a:t>
            </a:r>
            <a:r>
              <a:rPr lang="en-US" sz="1900" baseline="30000" dirty="0" smtClean="0"/>
              <a:t>3</a:t>
            </a:r>
            <a:r>
              <a:rPr lang="en-US" sz="1900" dirty="0" smtClean="0"/>
              <a:t>*km</a:t>
            </a:r>
            <a:r>
              <a:rPr lang="en-US" sz="1900" baseline="30000" dirty="0" smtClean="0"/>
              <a:t>-2</a:t>
            </a:r>
            <a:r>
              <a:rPr lang="en-US" sz="1900" dirty="0" smtClean="0"/>
              <a:t>*year</a:t>
            </a:r>
            <a:r>
              <a:rPr lang="en-US" sz="1900" baseline="30000" dirty="0" smtClean="0"/>
              <a:t>-1</a:t>
            </a:r>
            <a:r>
              <a:rPr lang="en-US" dirty="0" smtClean="0"/>
              <a:t> </a:t>
            </a:r>
            <a:r>
              <a:rPr lang="en-US" dirty="0"/>
              <a:t>(2015) and intensity of erosion reduced from </a:t>
            </a:r>
            <a:r>
              <a:rPr lang="en-US" dirty="0" smtClean="0"/>
              <a:t>excessive </a:t>
            </a:r>
            <a:r>
              <a:rPr lang="en-US" dirty="0"/>
              <a:t>to weak.</a:t>
            </a:r>
          </a:p>
        </p:txBody>
      </p:sp>
    </p:spTree>
    <p:extLst>
      <p:ext uri="{BB962C8B-B14F-4D97-AF65-F5344CB8AC3E}">
        <p14:creationId xmlns:p14="http://schemas.microsoft.com/office/powerpoint/2010/main" val="406036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Soil erosion is one of the major natural hazards in the world, causing soil degradation (</a:t>
            </a:r>
            <a:r>
              <a:rPr lang="en-US" dirty="0" err="1"/>
              <a:t>Mircea</a:t>
            </a:r>
            <a:r>
              <a:rPr lang="en-US" dirty="0"/>
              <a:t> et al. 2015</a:t>
            </a:r>
            <a:r>
              <a:rPr lang="en-US" dirty="0" smtClean="0"/>
              <a:t>).</a:t>
            </a:r>
          </a:p>
          <a:p>
            <a:r>
              <a:rPr lang="en-US" dirty="0"/>
              <a:t>Every year, 75 billion tons, of mainly arable land in the world, are being taken away due to erosion. Viewed spatially, this represents a loss of 20 million hectares in total (</a:t>
            </a:r>
            <a:r>
              <a:rPr lang="en-US" dirty="0" err="1"/>
              <a:t>Ananda</a:t>
            </a:r>
            <a:r>
              <a:rPr lang="en-US" dirty="0"/>
              <a:t> and </a:t>
            </a:r>
            <a:r>
              <a:rPr lang="en-US" dirty="0" err="1"/>
              <a:t>Herath</a:t>
            </a:r>
            <a:r>
              <a:rPr lang="en-US" dirty="0"/>
              <a:t> 2003).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371600"/>
            <a:ext cx="3749675" cy="2484885"/>
          </a:xfrm>
        </p:spPr>
      </p:pic>
      <p:pic>
        <p:nvPicPr>
          <p:cNvPr id="1026" name="Picture 2" descr="H:\S disk\WASWAC2016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962400"/>
            <a:ext cx="3276600" cy="2340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159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On average, each kilometer of the Grdelica Gorge is threatened by five torrential </a:t>
            </a:r>
            <a:r>
              <a:rPr lang="en-US" dirty="0" smtClean="0"/>
              <a:t>flows and there are 143 of them (Gavrilovic, 1957; Kostadinov and Markovic, 1957).</a:t>
            </a:r>
          </a:p>
          <a:p>
            <a:endParaRPr lang="en-US" dirty="0"/>
          </a:p>
        </p:txBody>
      </p:sp>
      <p:pic>
        <p:nvPicPr>
          <p:cNvPr id="1026" name="Picture 2" descr="K:\S disk\Doktorat demo\Slovenija (Carpatian) paper\karta1.bmp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524000"/>
            <a:ext cx="5955168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7502825" y="4267200"/>
            <a:ext cx="762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8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 aim is…</a:t>
            </a:r>
            <a:endParaRPr lang="sr-Cyrl-R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179498" y="1503872"/>
            <a:ext cx="609600" cy="369332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men</a:t>
            </a:r>
            <a:endParaRPr lang="sr-Cyrl-RS" dirty="0"/>
          </a:p>
        </p:txBody>
      </p:sp>
      <p:sp>
        <p:nvSpPr>
          <p:cNvPr id="7" name="TextBox 6"/>
          <p:cNvSpPr txBox="1"/>
          <p:nvPr/>
        </p:nvSpPr>
        <p:spPr>
          <a:xfrm>
            <a:off x="3657601" y="5638800"/>
            <a:ext cx="2146898" cy="369332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  <a:r>
              <a:rPr lang="en-US" dirty="0" smtClean="0"/>
              <a:t>oil erosion intensity</a:t>
            </a:r>
            <a:endParaRPr lang="sr-Cyrl-RS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2133600"/>
            <a:ext cx="2438400" cy="2308324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illegal forest cutting on steep </a:t>
            </a:r>
            <a:r>
              <a:rPr lang="en-US" dirty="0" smtClean="0"/>
              <a:t>slopes</a:t>
            </a:r>
          </a:p>
          <a:p>
            <a:endParaRPr lang="en-US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trimming </a:t>
            </a:r>
            <a:r>
              <a:rPr lang="en-US" dirty="0"/>
              <a:t>of </a:t>
            </a:r>
            <a:r>
              <a:rPr lang="en-US" dirty="0" smtClean="0"/>
              <a:t>leafy branches </a:t>
            </a:r>
            <a:r>
              <a:rPr lang="en-US" dirty="0"/>
              <a:t>for winter cattle </a:t>
            </a:r>
            <a:r>
              <a:rPr lang="en-US" dirty="0" smtClean="0"/>
              <a:t>forage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de-DE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 smtClean="0"/>
              <a:t>tillage </a:t>
            </a:r>
            <a:r>
              <a:rPr lang="de-DE" dirty="0"/>
              <a:t>down the slope</a:t>
            </a:r>
            <a:endParaRPr lang="sr-Cyrl-RS" dirty="0"/>
          </a:p>
        </p:txBody>
      </p:sp>
      <p:sp>
        <p:nvSpPr>
          <p:cNvPr id="9" name="TextBox 8"/>
          <p:cNvSpPr txBox="1"/>
          <p:nvPr/>
        </p:nvSpPr>
        <p:spPr>
          <a:xfrm>
            <a:off x="5791200" y="2438400"/>
            <a:ext cx="2057400" cy="1477328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d</a:t>
            </a:r>
            <a:r>
              <a:rPr lang="en-US" dirty="0" smtClean="0"/>
              <a:t>epopulation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erosion and torrent control works </a:t>
            </a:r>
            <a:endParaRPr lang="sr-Cyrl-RS" dirty="0"/>
          </a:p>
        </p:txBody>
      </p:sp>
      <p:cxnSp>
        <p:nvCxnSpPr>
          <p:cNvPr id="16" name="Straight Arrow Connector 15"/>
          <p:cNvCxnSpPr>
            <a:stCxn id="6" idx="1"/>
          </p:cNvCxnSpPr>
          <p:nvPr/>
        </p:nvCxnSpPr>
        <p:spPr>
          <a:xfrm flipH="1">
            <a:off x="2819400" y="1688538"/>
            <a:ext cx="1360098" cy="445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3"/>
            <a:endCxn id="9" idx="0"/>
          </p:cNvCxnSpPr>
          <p:nvPr/>
        </p:nvCxnSpPr>
        <p:spPr>
          <a:xfrm>
            <a:off x="4789098" y="1688538"/>
            <a:ext cx="2030802" cy="749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2"/>
            <a:endCxn id="7" idx="0"/>
          </p:cNvCxnSpPr>
          <p:nvPr/>
        </p:nvCxnSpPr>
        <p:spPr>
          <a:xfrm>
            <a:off x="2438400" y="4441924"/>
            <a:ext cx="2292650" cy="1196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9" idx="2"/>
            <a:endCxn id="7" idx="0"/>
          </p:cNvCxnSpPr>
          <p:nvPr/>
        </p:nvCxnSpPr>
        <p:spPr>
          <a:xfrm flipH="1">
            <a:off x="4731050" y="3915728"/>
            <a:ext cx="2088850" cy="1723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57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000" dirty="0"/>
              <a:t>Study Area</a:t>
            </a:r>
            <a:endParaRPr lang="sr-Cyrl-R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1752600"/>
            <a:ext cx="6400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average annual </a:t>
            </a:r>
            <a:r>
              <a:rPr lang="en-US" dirty="0" smtClean="0"/>
              <a:t>temperature is 		11.1 </a:t>
            </a:r>
            <a:r>
              <a:rPr lang="en-US" baseline="30000" dirty="0" err="1" smtClean="0"/>
              <a:t>o</a:t>
            </a:r>
            <a:r>
              <a:rPr lang="en-US" dirty="0" err="1" smtClean="0"/>
              <a:t>C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lowest average monthly temperature is in January </a:t>
            </a:r>
            <a:r>
              <a:rPr lang="en-US" dirty="0" smtClean="0"/>
              <a:t>  0.1 </a:t>
            </a:r>
            <a:r>
              <a:rPr lang="en-US" baseline="30000" dirty="0" err="1" smtClean="0"/>
              <a:t>o</a:t>
            </a:r>
            <a:r>
              <a:rPr lang="en-US" dirty="0" err="1" smtClean="0"/>
              <a:t>C</a:t>
            </a:r>
            <a:endParaRPr lang="en-US" dirty="0" smtClean="0"/>
          </a:p>
          <a:p>
            <a:r>
              <a:rPr lang="en-US" dirty="0"/>
              <a:t>the </a:t>
            </a:r>
            <a:r>
              <a:rPr lang="en-US" dirty="0" smtClean="0"/>
              <a:t>highest </a:t>
            </a:r>
            <a:r>
              <a:rPr lang="en-US" dirty="0"/>
              <a:t>average monthly </a:t>
            </a:r>
            <a:r>
              <a:rPr lang="en-US" dirty="0" smtClean="0"/>
              <a:t>temperature is </a:t>
            </a:r>
            <a:r>
              <a:rPr lang="en-US" dirty="0"/>
              <a:t>in August </a:t>
            </a:r>
            <a:r>
              <a:rPr lang="en-US" dirty="0" smtClean="0"/>
              <a:t>   21.6 </a:t>
            </a:r>
            <a:r>
              <a:rPr lang="en-US" baseline="30000" dirty="0" err="1"/>
              <a:t>o</a:t>
            </a:r>
            <a:r>
              <a:rPr lang="en-US" dirty="0" err="1" smtClean="0"/>
              <a:t>C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average annual precipitation is </a:t>
            </a:r>
            <a:r>
              <a:rPr lang="en-US" dirty="0" smtClean="0"/>
              <a:t>		567.7 mm</a:t>
            </a:r>
          </a:p>
          <a:p>
            <a:r>
              <a:rPr lang="en-US" dirty="0" smtClean="0"/>
              <a:t>the </a:t>
            </a:r>
            <a:r>
              <a:rPr lang="en-US" dirty="0"/>
              <a:t>month of minimum precipitation is January </a:t>
            </a:r>
            <a:r>
              <a:rPr lang="en-US" dirty="0" smtClean="0"/>
              <a:t>	35.4 mm </a:t>
            </a:r>
          </a:p>
          <a:p>
            <a:r>
              <a:rPr lang="en-US" dirty="0"/>
              <a:t>maximum precipitation is July </a:t>
            </a:r>
            <a:r>
              <a:rPr lang="en-US" dirty="0" smtClean="0"/>
              <a:t>			63.2 </a:t>
            </a:r>
            <a:r>
              <a:rPr lang="en-US" dirty="0"/>
              <a:t>mm</a:t>
            </a:r>
          </a:p>
          <a:p>
            <a:endParaRPr lang="sr-Cyrl-R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076508"/>
              </p:ext>
            </p:extLst>
          </p:nvPr>
        </p:nvGraphicFramePr>
        <p:xfrm>
          <a:off x="1143000" y="4572000"/>
          <a:ext cx="4191000" cy="13716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281847"/>
                <a:gridCol w="909153"/>
              </a:tblGrid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  <a:tabLst>
                          <a:tab pos="1181100" algn="l"/>
                        </a:tabLst>
                      </a:pPr>
                      <a:r>
                        <a:rPr lang="sr-Cyrl-RS" sz="1000" dirty="0">
                          <a:effectLst/>
                        </a:rPr>
                        <a:t>Perimeter(</a:t>
                      </a:r>
                      <a:r>
                        <a:rPr lang="sl-SI" sz="1000" dirty="0">
                          <a:effectLst/>
                        </a:rPr>
                        <a:t>km</a:t>
                      </a:r>
                      <a:r>
                        <a:rPr lang="en-GB" sz="1000" dirty="0">
                          <a:effectLst/>
                        </a:rPr>
                        <a:t>)	</a:t>
                      </a:r>
                      <a:endParaRPr lang="sr-Cyrl-R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sr-Cyrl-CS" sz="1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11</a:t>
                      </a:r>
                      <a:r>
                        <a:rPr lang="sl-SI" sz="1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.</a:t>
                      </a:r>
                      <a:r>
                        <a:rPr lang="sr-Cyrl-CS" sz="1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sr-Cyrl-RS" sz="11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sr-Cyrl-RS" sz="1000">
                          <a:effectLst/>
                        </a:rPr>
                        <a:t>Watershed area(</a:t>
                      </a:r>
                      <a:r>
                        <a:rPr lang="sl-SI" sz="1000">
                          <a:effectLst/>
                        </a:rPr>
                        <a:t>km</a:t>
                      </a:r>
                      <a:r>
                        <a:rPr lang="sr-Cyrl-RS" sz="1000" baseline="30000">
                          <a:effectLst/>
                        </a:rPr>
                        <a:t>2</a:t>
                      </a:r>
                      <a:r>
                        <a:rPr lang="en-GB" sz="1000">
                          <a:effectLst/>
                        </a:rPr>
                        <a:t>)</a:t>
                      </a:r>
                      <a:endParaRPr lang="sr-Cyrl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sr-Cyrl-CS" sz="1000" dirty="0">
                          <a:effectLst/>
                        </a:rPr>
                        <a:t>3</a:t>
                      </a:r>
                      <a:r>
                        <a:rPr lang="sl-SI" sz="1000" dirty="0">
                          <a:effectLst/>
                        </a:rPr>
                        <a:t>.</a:t>
                      </a:r>
                      <a:r>
                        <a:rPr lang="sr-Cyrl-CS" sz="1000" dirty="0">
                          <a:effectLst/>
                        </a:rPr>
                        <a:t>82</a:t>
                      </a:r>
                      <a:endParaRPr lang="sr-Cyrl-R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sr-Cyrl-RS" sz="1000">
                          <a:effectLst/>
                        </a:rPr>
                        <a:t>Main stream length (</a:t>
                      </a:r>
                      <a:r>
                        <a:rPr lang="sl-SI" sz="1000">
                          <a:effectLst/>
                        </a:rPr>
                        <a:t>km</a:t>
                      </a:r>
                      <a:r>
                        <a:rPr lang="sr-Cyrl-RS" sz="1000">
                          <a:effectLst/>
                        </a:rPr>
                        <a:t>)</a:t>
                      </a:r>
                      <a:endParaRPr lang="sr-Cyrl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sr-Cyrl-CS" sz="1000">
                          <a:effectLst/>
                        </a:rPr>
                        <a:t>5</a:t>
                      </a:r>
                      <a:r>
                        <a:rPr lang="sl-SI" sz="1000">
                          <a:effectLst/>
                        </a:rPr>
                        <a:t>.</a:t>
                      </a:r>
                      <a:r>
                        <a:rPr lang="sr-Cyrl-CS" sz="1000">
                          <a:effectLst/>
                        </a:rPr>
                        <a:t>04</a:t>
                      </a:r>
                      <a:endParaRPr lang="sr-Cyrl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sr-Cyrl-RS" sz="1000">
                          <a:effectLst/>
                        </a:rPr>
                        <a:t>Stream bed slope</a:t>
                      </a:r>
                      <a:r>
                        <a:rPr lang="sl-SI" sz="1000">
                          <a:effectLst/>
                        </a:rPr>
                        <a:t> (%)</a:t>
                      </a:r>
                      <a:endParaRPr lang="sr-Cyrl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sr-Cyrl-CS" sz="1000">
                          <a:effectLst/>
                        </a:rPr>
                        <a:t>9</a:t>
                      </a:r>
                      <a:r>
                        <a:rPr lang="sl-SI" sz="1000">
                          <a:effectLst/>
                        </a:rPr>
                        <a:t>.</a:t>
                      </a:r>
                      <a:r>
                        <a:rPr lang="sr-Cyrl-CS" sz="1000">
                          <a:effectLst/>
                        </a:rPr>
                        <a:t>82</a:t>
                      </a:r>
                      <a:endParaRPr lang="sr-Cyrl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sr-Cyrl-RS" sz="1000">
                          <a:effectLst/>
                        </a:rPr>
                        <a:t>Watershed length</a:t>
                      </a:r>
                      <a:r>
                        <a:rPr lang="sl-SI" sz="1000">
                          <a:effectLst/>
                        </a:rPr>
                        <a:t> (km)</a:t>
                      </a:r>
                      <a:endParaRPr lang="sr-Cyrl-R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sr-Cyrl-CS" sz="1000" dirty="0">
                          <a:effectLst/>
                        </a:rPr>
                        <a:t>4</a:t>
                      </a:r>
                      <a:r>
                        <a:rPr lang="sl-SI" sz="1000" dirty="0">
                          <a:effectLst/>
                        </a:rPr>
                        <a:t>.</a:t>
                      </a:r>
                      <a:r>
                        <a:rPr lang="sr-Cyrl-CS" sz="1000" dirty="0">
                          <a:effectLst/>
                        </a:rPr>
                        <a:t>74</a:t>
                      </a:r>
                      <a:endParaRPr lang="sr-Cyrl-R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066800" y="4151805"/>
            <a:ext cx="5105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u="sng" dirty="0"/>
              <a:t>Main characteristics of the </a:t>
            </a:r>
            <a:r>
              <a:rPr lang="en-US" sz="1600" u="sng" dirty="0" err="1"/>
              <a:t>Panevljanska</a:t>
            </a:r>
            <a:r>
              <a:rPr lang="en-US" sz="1600" u="sng" dirty="0"/>
              <a:t> River watershed </a:t>
            </a:r>
            <a:endParaRPr lang="sr-Cyrl-RS" sz="1600" u="sng" dirty="0"/>
          </a:p>
        </p:txBody>
      </p:sp>
    </p:spTree>
    <p:extLst>
      <p:ext uri="{BB962C8B-B14F-4D97-AF65-F5344CB8AC3E}">
        <p14:creationId xmlns:p14="http://schemas.microsoft.com/office/powerpoint/2010/main" val="3772066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74638"/>
            <a:ext cx="3886200" cy="792162"/>
          </a:xfrm>
        </p:spPr>
        <p:txBody>
          <a:bodyPr>
            <a:normAutofit/>
          </a:bodyPr>
          <a:lstStyle/>
          <a:p>
            <a:r>
              <a:rPr lang="en-US" sz="2800" u="sng" dirty="0" smtClean="0"/>
              <a:t>Land use</a:t>
            </a:r>
            <a:endParaRPr lang="sr-Cyrl-RS" sz="2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066800"/>
            <a:ext cx="3749040" cy="3581400"/>
          </a:xfrm>
        </p:spPr>
        <p:txBody>
          <a:bodyPr>
            <a:normAutofit/>
          </a:bodyPr>
          <a:lstStyle/>
          <a:p>
            <a:r>
              <a:rPr lang="en-US" sz="1600" dirty="0"/>
              <a:t>Institute for Agricultural Economics in Belgrade carried out a research in the Grdelica Gorge and Vranjska valley, in the time period </a:t>
            </a:r>
            <a:r>
              <a:rPr lang="en-US" sz="1600" dirty="0" smtClean="0"/>
              <a:t>1956-1959</a:t>
            </a:r>
            <a:r>
              <a:rPr lang="en-US" sz="1600" dirty="0"/>
              <a:t>. Agriculture was undeveloped at that time, poor technically equipped; in the hilly and mountainous areas people were engaged in farming, at the expense of forests (</a:t>
            </a:r>
            <a:r>
              <a:rPr lang="en-US" sz="1600" dirty="0" err="1"/>
              <a:t>Zlatić</a:t>
            </a:r>
            <a:r>
              <a:rPr lang="en-US" sz="1600" dirty="0"/>
              <a:t> 2010). </a:t>
            </a:r>
          </a:p>
          <a:p>
            <a:r>
              <a:rPr lang="en-US" sz="1600" dirty="0"/>
              <a:t>During the period 1959-1983 orchards and vineyards areas increased</a:t>
            </a:r>
            <a:r>
              <a:rPr lang="en-US" sz="1600" dirty="0" smtClean="0"/>
              <a:t>.</a:t>
            </a:r>
          </a:p>
          <a:p>
            <a:r>
              <a:rPr lang="en-US" sz="1600" dirty="0"/>
              <a:t>The similar situation is with meadows – these areas increased from 3.5% to 14.8% in 24 years’ time period. </a:t>
            </a:r>
            <a:endParaRPr lang="en-US" sz="1600" dirty="0" smtClean="0"/>
          </a:p>
          <a:p>
            <a:endParaRPr lang="en-US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57200"/>
            <a:ext cx="35814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90600" y="4648200"/>
            <a:ext cx="3429000" cy="1754326"/>
          </a:xfrm>
          <a:prstGeom prst="rect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i="1" dirty="0" smtClean="0"/>
              <a:t>Present state</a:t>
            </a:r>
          </a:p>
          <a:p>
            <a:r>
              <a:rPr lang="en-US" dirty="0" smtClean="0"/>
              <a:t>1. broad-leaved </a:t>
            </a:r>
            <a:r>
              <a:rPr lang="en-US" dirty="0"/>
              <a:t>forest (53.6</a:t>
            </a:r>
            <a:r>
              <a:rPr lang="en-US" dirty="0" smtClean="0"/>
              <a:t>%)</a:t>
            </a:r>
          </a:p>
          <a:p>
            <a:r>
              <a:rPr lang="en-US" dirty="0" smtClean="0"/>
              <a:t>2. complex cultivation patterns (</a:t>
            </a:r>
            <a:r>
              <a:rPr lang="en-US" dirty="0"/>
              <a:t>38%), </a:t>
            </a:r>
            <a:r>
              <a:rPr lang="en-US" dirty="0" smtClean="0"/>
              <a:t>3. land </a:t>
            </a:r>
            <a:r>
              <a:rPr lang="en-US" dirty="0"/>
              <a:t>principally occupied by agriculture with significant areas of natural vegetation (8.4%). 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4171035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ft Arrow 1"/>
          <p:cNvSpPr/>
          <p:nvPr/>
        </p:nvSpPr>
        <p:spPr>
          <a:xfrm>
            <a:off x="4116239" y="1132217"/>
            <a:ext cx="1373037" cy="381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RS"/>
          </a:p>
        </p:txBody>
      </p:sp>
      <p:sp>
        <p:nvSpPr>
          <p:cNvPr id="9" name="Left Arrow 8"/>
          <p:cNvSpPr/>
          <p:nvPr/>
        </p:nvSpPr>
        <p:spPr>
          <a:xfrm>
            <a:off x="4116239" y="3162300"/>
            <a:ext cx="1774884" cy="381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active inhabitants</a:t>
            </a:r>
            <a:endParaRPr lang="sr-Cyrl-RS" dirty="0"/>
          </a:p>
        </p:txBody>
      </p:sp>
      <p:sp>
        <p:nvSpPr>
          <p:cNvPr id="10" name="Left Arrow 9"/>
          <p:cNvSpPr/>
          <p:nvPr/>
        </p:nvSpPr>
        <p:spPr>
          <a:xfrm>
            <a:off x="4116239" y="5178725"/>
            <a:ext cx="2211237" cy="381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agricultural inhabitants</a:t>
            </a:r>
            <a:endParaRPr lang="sr-Cyrl-RS" dirty="0"/>
          </a:p>
        </p:txBody>
      </p:sp>
      <p:sp>
        <p:nvSpPr>
          <p:cNvPr id="3" name="TextBox 2"/>
          <p:cNvSpPr txBox="1"/>
          <p:nvPr/>
        </p:nvSpPr>
        <p:spPr>
          <a:xfrm>
            <a:off x="4188844" y="1132217"/>
            <a:ext cx="1927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nhabitants </a:t>
            </a:r>
            <a:endParaRPr lang="sr-Cyrl-RS" dirty="0">
              <a:solidFill>
                <a:schemeClr val="bg1"/>
              </a:solidFill>
            </a:endParaRP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5369341"/>
              </p:ext>
            </p:extLst>
          </p:nvPr>
        </p:nvGraphicFramePr>
        <p:xfrm>
          <a:off x="531963" y="228600"/>
          <a:ext cx="3582838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7958355"/>
              </p:ext>
            </p:extLst>
          </p:nvPr>
        </p:nvGraphicFramePr>
        <p:xfrm>
          <a:off x="531963" y="2362200"/>
          <a:ext cx="3584276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2410395"/>
              </p:ext>
            </p:extLst>
          </p:nvPr>
        </p:nvGraphicFramePr>
        <p:xfrm>
          <a:off x="649857" y="4419600"/>
          <a:ext cx="3466382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7354042"/>
              </p:ext>
            </p:extLst>
          </p:nvPr>
        </p:nvGraphicFramePr>
        <p:xfrm>
          <a:off x="6451031" y="1752600"/>
          <a:ext cx="2562226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786212"/>
              </p:ext>
            </p:extLst>
          </p:nvPr>
        </p:nvGraphicFramePr>
        <p:xfrm>
          <a:off x="6524836" y="3578525"/>
          <a:ext cx="258433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332703" y="22098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%</a:t>
            </a:r>
            <a:endParaRPr lang="sr-Cyrl-RS" sz="1200" dirty="0"/>
          </a:p>
        </p:txBody>
      </p:sp>
    </p:spTree>
    <p:extLst>
      <p:ext uri="{BB962C8B-B14F-4D97-AF65-F5344CB8AC3E}">
        <p14:creationId xmlns:p14="http://schemas.microsoft.com/office/powerpoint/2010/main" val="154421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S disk\WASWAC2016\Vranjska_Ban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5562600" cy="428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lowchart: Terminator 2"/>
          <p:cNvSpPr/>
          <p:nvPr/>
        </p:nvSpPr>
        <p:spPr>
          <a:xfrm>
            <a:off x="1905000" y="257991"/>
            <a:ext cx="1611086" cy="838200"/>
          </a:xfrm>
          <a:prstGeom prst="flowChartTerminator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343400" y="152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Municipality Vranjska Banja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914400" y="677091"/>
            <a:ext cx="1143000" cy="25995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1752600" y="990600"/>
            <a:ext cx="1066800" cy="2743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7200" y="3276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43 of age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485900" y="3733800"/>
            <a:ext cx="95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52 of age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42900" y="4102741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verage population age</a:t>
            </a:r>
            <a:endParaRPr lang="en-US" dirty="0"/>
          </a:p>
        </p:txBody>
      </p:sp>
      <p:pic>
        <p:nvPicPr>
          <p:cNvPr id="13" name="Pictur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4572000"/>
            <a:ext cx="5785485" cy="187769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6537960" y="4141371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number of cattle and pigs decreased until 2002, and then increased in the last inter-census period, especially increased the number of pigs.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015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 algn="just">
              <a:buFont typeface="Courier New" pitchFamily="49" charset="0"/>
              <a:buChar char="o"/>
            </a:pPr>
            <a:r>
              <a:rPr lang="en-US" dirty="0">
                <a:solidFill>
                  <a:sysClr val="windowText" lastClr="000000"/>
                </a:solidFill>
              </a:rPr>
              <a:t>A</a:t>
            </a:r>
            <a:r>
              <a:rPr lang="en-US" dirty="0" smtClean="0">
                <a:solidFill>
                  <a:sysClr val="windowText" lastClr="000000"/>
                </a:solidFill>
              </a:rPr>
              <a:t>verage </a:t>
            </a:r>
            <a:r>
              <a:rPr lang="en-US" dirty="0">
                <a:solidFill>
                  <a:sysClr val="windowText" lastClr="000000"/>
                </a:solidFill>
              </a:rPr>
              <a:t>annual sediment transport (total sediment) is </a:t>
            </a:r>
            <a:r>
              <a:rPr lang="en-US" dirty="0" smtClean="0">
                <a:solidFill>
                  <a:sysClr val="windowText" lastClr="000000"/>
                </a:solidFill>
              </a:rPr>
              <a:t>calculated by the </a:t>
            </a:r>
            <a:r>
              <a:rPr lang="en-US" dirty="0" err="1">
                <a:solidFill>
                  <a:sysClr val="windowText" lastClr="000000"/>
                </a:solidFill>
              </a:rPr>
              <a:t>Polyakov-Kostadinov</a:t>
            </a:r>
            <a:r>
              <a:rPr lang="en-US" dirty="0">
                <a:solidFill>
                  <a:sysClr val="windowText" lastClr="000000"/>
                </a:solidFill>
              </a:rPr>
              <a:t> </a:t>
            </a:r>
            <a:r>
              <a:rPr lang="en-US" dirty="0" smtClean="0">
                <a:solidFill>
                  <a:sysClr val="windowText" lastClr="000000"/>
                </a:solidFill>
              </a:rPr>
              <a:t>method:</a:t>
            </a:r>
          </a:p>
          <a:p>
            <a:pPr marL="457200" indent="-457200" algn="just">
              <a:buFont typeface="Courier New" pitchFamily="49" charset="0"/>
              <a:buChar char="o"/>
            </a:pPr>
            <a:endParaRPr lang="en-US" dirty="0" smtClean="0">
              <a:solidFill>
                <a:sysClr val="windowText" lastClr="000000"/>
              </a:solidFill>
            </a:endParaRPr>
          </a:p>
          <a:p>
            <a:pPr algn="just"/>
            <a:endParaRPr lang="en-US" dirty="0" smtClean="0"/>
          </a:p>
          <a:p>
            <a:pPr marL="457200" indent="-457200" algn="just">
              <a:buFont typeface="Courier New" pitchFamily="49" charset="0"/>
              <a:buChar char="o"/>
            </a:pPr>
            <a:r>
              <a:rPr lang="en-US" dirty="0">
                <a:solidFill>
                  <a:sysClr val="windowText" lastClr="000000"/>
                </a:solidFill>
              </a:rPr>
              <a:t>Population and agriculture data were taken from publications of the Statistical Office of the Republic of Serbia. </a:t>
            </a:r>
            <a:endParaRPr lang="en-US" dirty="0" smtClean="0">
              <a:solidFill>
                <a:sysClr val="windowText" lastClr="000000"/>
              </a:solidFill>
            </a:endParaRPr>
          </a:p>
          <a:p>
            <a:pPr marL="457200" indent="-457200" algn="just">
              <a:buFont typeface="Courier New" pitchFamily="49" charset="0"/>
              <a:buChar char="o"/>
            </a:pPr>
            <a:r>
              <a:rPr lang="en-US" dirty="0">
                <a:solidFill>
                  <a:sysClr val="windowText" lastClr="000000"/>
                </a:solidFill>
              </a:rPr>
              <a:t>Statistical data analysis was performed by program </a:t>
            </a:r>
            <a:r>
              <a:rPr lang="en-US" dirty="0" err="1">
                <a:solidFill>
                  <a:sysClr val="windowText" lastClr="000000"/>
                </a:solidFill>
              </a:rPr>
              <a:t>Statgraphics</a:t>
            </a:r>
            <a:r>
              <a:rPr lang="en-US" dirty="0">
                <a:solidFill>
                  <a:sysClr val="windowText" lastClr="000000"/>
                </a:solidFill>
              </a:rPr>
              <a:t> XVII.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438400"/>
            <a:ext cx="3733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21329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txDef>
      <a:spPr>
        <a:solidFill>
          <a:schemeClr val="accent1">
            <a:lumMod val="60000"/>
            <a:lumOff val="40000"/>
          </a:schemeClr>
        </a:solidFill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1016</TotalTime>
  <Words>722</Words>
  <Application>Microsoft Office PowerPoint</Application>
  <PresentationFormat>On-screen Show (4:3)</PresentationFormat>
  <Paragraphs>94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Equity</vt:lpstr>
      <vt:lpstr>SOCIO-ECONOMIC INFLUENCE ON THE SOIL EROSION INTENSITY IN THE PANEVLJANSKA RIVER WATERSHED </vt:lpstr>
      <vt:lpstr>Introduction</vt:lpstr>
      <vt:lpstr>Introduction</vt:lpstr>
      <vt:lpstr>The aim is…</vt:lpstr>
      <vt:lpstr>Study Area</vt:lpstr>
      <vt:lpstr>Land use</vt:lpstr>
      <vt:lpstr>PowerPoint Presentation</vt:lpstr>
      <vt:lpstr>PowerPoint Presentation</vt:lpstr>
      <vt:lpstr>Methods</vt:lpstr>
      <vt:lpstr>PowerPoint Presentation</vt:lpstr>
      <vt:lpstr>PowerPoint Presentation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SOCIO-ECONOMIC INFLUENCE ON THE SOIL EROSION INTENSITY IN THE PANEVLJANSKA RIVER WATERSHED</dc:title>
  <dc:creator>cpu</dc:creator>
  <cp:lastModifiedBy>cpu</cp:lastModifiedBy>
  <cp:revision>56</cp:revision>
  <dcterms:created xsi:type="dcterms:W3CDTF">2006-08-16T00:00:00Z</dcterms:created>
  <dcterms:modified xsi:type="dcterms:W3CDTF">2016-08-23T22:40:58Z</dcterms:modified>
</cp:coreProperties>
</file>