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61" r:id="rId2"/>
    <p:sldId id="264" r:id="rId3"/>
    <p:sldId id="265" r:id="rId4"/>
    <p:sldId id="266" r:id="rId5"/>
    <p:sldId id="272" r:id="rId6"/>
    <p:sldId id="269" r:id="rId7"/>
    <p:sldId id="268" r:id="rId8"/>
    <p:sldId id="271" r:id="rId9"/>
    <p:sldId id="262" r:id="rId10"/>
    <p:sldId id="263" r:id="rId11"/>
    <p:sldId id="270" r:id="rId12"/>
    <p:sldId id="25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C7361D96-D37E-4F3C-891C-83741C839612}" type="datetimeFigureOut">
              <a:rPr lang="en-US" smtClean="0"/>
              <a:pPr/>
              <a:t>8/20/2016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88CC59A0-C58F-4D2F-9D99-DCD5E9D81123}"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361D96-D37E-4F3C-891C-83741C839612}" type="datetimeFigureOut">
              <a:rPr lang="en-US" smtClean="0"/>
              <a:pPr/>
              <a:t>8/20/2016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CC59A0-C58F-4D2F-9D99-DCD5E9D811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361D96-D37E-4F3C-891C-83741C839612}" type="datetimeFigureOut">
              <a:rPr lang="en-US" smtClean="0"/>
              <a:pPr/>
              <a:t>8/20/2016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CC59A0-C58F-4D2F-9D99-DCD5E9D811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361D96-D37E-4F3C-891C-83741C839612}" type="datetimeFigureOut">
              <a:rPr lang="en-US" smtClean="0"/>
              <a:pPr/>
              <a:t>8/20/2016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CC59A0-C58F-4D2F-9D99-DCD5E9D811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361D96-D37E-4F3C-891C-83741C839612}" type="datetimeFigureOut">
              <a:rPr lang="en-US" smtClean="0"/>
              <a:pPr/>
              <a:t>8/20/2016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CC59A0-C58F-4D2F-9D99-DCD5E9D81123}"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361D96-D37E-4F3C-891C-83741C839612}" type="datetimeFigureOut">
              <a:rPr lang="en-US" smtClean="0"/>
              <a:pPr/>
              <a:t>8/20/2016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8CC59A0-C58F-4D2F-9D99-DCD5E9D811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361D96-D37E-4F3C-891C-83741C839612}" type="datetimeFigureOut">
              <a:rPr lang="en-US" smtClean="0"/>
              <a:pPr/>
              <a:t>8/20/2016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8CC59A0-C58F-4D2F-9D99-DCD5E9D81123}"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7361D96-D37E-4F3C-891C-83741C839612}" type="datetimeFigureOut">
              <a:rPr lang="en-US" smtClean="0"/>
              <a:pPr/>
              <a:t>8/20/2016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8CC59A0-C58F-4D2F-9D99-DCD5E9D811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7361D96-D37E-4F3C-891C-83741C839612}" type="datetimeFigureOut">
              <a:rPr lang="en-US" smtClean="0"/>
              <a:pPr/>
              <a:t>8/20/2016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8CC59A0-C58F-4D2F-9D99-DCD5E9D811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361D96-D37E-4F3C-891C-83741C839612}" type="datetimeFigureOut">
              <a:rPr lang="en-US" smtClean="0"/>
              <a:pPr/>
              <a:t>8/20/2016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8CC59A0-C58F-4D2F-9D99-DCD5E9D811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C7361D96-D37E-4F3C-891C-83741C839612}" type="datetimeFigureOut">
              <a:rPr lang="en-US" smtClean="0"/>
              <a:pPr/>
              <a:t>8/20/2016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88CC59A0-C58F-4D2F-9D99-DCD5E9D811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7361D96-D37E-4F3C-891C-83741C839612}" type="datetimeFigureOut">
              <a:rPr lang="en-US" smtClean="0"/>
              <a:pPr/>
              <a:t>8/20/2016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8CC59A0-C58F-4D2F-9D99-DCD5E9D811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12" y="0"/>
            <a:ext cx="9173911" cy="6858000"/>
          </a:xfrm>
          <a:prstGeom prst="rect">
            <a:avLst/>
          </a:prstGeom>
        </p:spPr>
      </p:pic>
      <p:grpSp>
        <p:nvGrpSpPr>
          <p:cNvPr id="7" name="Group 6"/>
          <p:cNvGrpSpPr/>
          <p:nvPr/>
        </p:nvGrpSpPr>
        <p:grpSpPr>
          <a:xfrm>
            <a:off x="152400" y="5410200"/>
            <a:ext cx="2667000" cy="1534122"/>
            <a:chOff x="609600" y="2514599"/>
            <a:chExt cx="2667000" cy="2058292"/>
          </a:xfrm>
        </p:grpSpPr>
        <p:sp>
          <p:nvSpPr>
            <p:cNvPr id="8" name="Rounded Rectangle 7"/>
            <p:cNvSpPr>
              <a:spLocks noChangeArrowheads="1"/>
            </p:cNvSpPr>
            <p:nvPr/>
          </p:nvSpPr>
          <p:spPr bwMode="auto">
            <a:xfrm rot="10800000">
              <a:off x="761999" y="2514599"/>
              <a:ext cx="2514600" cy="1676400"/>
            </a:xfrm>
            <a:prstGeom prst="roundRect">
              <a:avLst>
                <a:gd name="adj" fmla="val 10995"/>
              </a:avLst>
            </a:prstGeom>
            <a:gradFill rotWithShape="1">
              <a:gsLst>
                <a:gs pos="0">
                  <a:srgbClr val="12A0F6"/>
                </a:gs>
                <a:gs pos="100000">
                  <a:srgbClr val="84DFE4"/>
                </a:gs>
              </a:gsLst>
              <a:lin ang="16200000"/>
            </a:gradFill>
            <a:ln w="9525">
              <a:solidFill>
                <a:srgbClr val="262626"/>
              </a:solidFill>
              <a:round/>
              <a:headEnd/>
              <a:tailEnd/>
            </a:ln>
            <a:effectLst>
              <a:outerShdw blurRad="63500" dist="23000" dir="5400000" rotWithShape="0">
                <a:srgbClr val="000000">
                  <a:alpha val="34999"/>
                </a:srgbClr>
              </a:outerShdw>
            </a:effectLst>
          </p:spPr>
          <p:txBody>
            <a:bodyPr anchor="ctr"/>
            <a:lstStyle/>
            <a:p>
              <a:pPr defTabSz="801688">
                <a:spcBef>
                  <a:spcPct val="20000"/>
                </a:spcBef>
              </a:pPr>
              <a:endParaRPr lang="en-US" sz="1400" noProof="1">
                <a:latin typeface="Calibri" pitchFamily="-65" charset="0"/>
                <a:cs typeface="Arial" charset="0"/>
              </a:endParaRPr>
            </a:p>
          </p:txBody>
        </p:sp>
        <p:sp>
          <p:nvSpPr>
            <p:cNvPr id="9" name="TextBox 8"/>
            <p:cNvSpPr txBox="1"/>
            <p:nvPr/>
          </p:nvSpPr>
          <p:spPr>
            <a:xfrm>
              <a:off x="609600" y="2590799"/>
              <a:ext cx="2667000" cy="1982092"/>
            </a:xfrm>
            <a:prstGeom prst="rect">
              <a:avLst/>
            </a:prstGeom>
            <a:noFill/>
          </p:spPr>
          <p:txBody>
            <a:bodyPr wrap="square" rtlCol="0">
              <a:spAutoFit/>
            </a:bodyPr>
            <a:lstStyle/>
            <a:p>
              <a:pPr algn="ctr"/>
              <a:r>
                <a:rPr lang="en-US" b="1" dirty="0" err="1" smtClean="0">
                  <a:solidFill>
                    <a:schemeClr val="bg1"/>
                  </a:solidFill>
                  <a:latin typeface="Times New Roman" pitchFamily="18" charset="0"/>
                  <a:cs typeface="Times New Roman" pitchFamily="18" charset="0"/>
                </a:rPr>
                <a:t>MSc</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Jasmina</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Radonjic</a:t>
              </a:r>
              <a:r>
                <a:rPr lang="en-US" b="1" dirty="0">
                  <a:solidFill>
                    <a:schemeClr val="bg1"/>
                  </a:solidFill>
                  <a:latin typeface="Times New Roman" pitchFamily="18" charset="0"/>
                  <a:cs typeface="Times New Roman" pitchFamily="18" charset="0"/>
                </a:rPr>
                <a:t> </a:t>
              </a:r>
              <a:endParaRPr lang="en-US" b="1" dirty="0" smtClean="0">
                <a:solidFill>
                  <a:schemeClr val="bg1"/>
                </a:solidFill>
                <a:latin typeface="Times New Roman" pitchFamily="18" charset="0"/>
                <a:cs typeface="Times New Roman" pitchFamily="18" charset="0"/>
              </a:endParaRPr>
            </a:p>
            <a:p>
              <a:pPr algn="ctr"/>
              <a:endParaRPr lang="en-US" b="1" dirty="0">
                <a:solidFill>
                  <a:schemeClr val="bg1"/>
                </a:solidFill>
                <a:latin typeface="Times New Roman" pitchFamily="18" charset="0"/>
                <a:cs typeface="Times New Roman" pitchFamily="18" charset="0"/>
              </a:endParaRPr>
            </a:p>
            <a:p>
              <a:pPr algn="ctr"/>
              <a:r>
                <a:rPr lang="en-US" dirty="0" smtClean="0">
                  <a:solidFill>
                    <a:schemeClr val="bg1"/>
                  </a:solidFill>
                  <a:latin typeface="Times New Roman" pitchFamily="18" charset="0"/>
                  <a:cs typeface="Times New Roman" pitchFamily="18" charset="0"/>
                </a:rPr>
                <a:t>PWC </a:t>
              </a:r>
              <a:r>
                <a:rPr lang="en-US" dirty="0">
                  <a:solidFill>
                    <a:schemeClr val="bg1"/>
                  </a:solidFill>
                  <a:latin typeface="Times New Roman" pitchFamily="18" charset="0"/>
                  <a:cs typeface="Times New Roman" pitchFamily="18" charset="0"/>
                </a:rPr>
                <a:t>“</a:t>
              </a:r>
              <a:r>
                <a:rPr lang="en-US" dirty="0" err="1">
                  <a:solidFill>
                    <a:schemeClr val="bg1"/>
                  </a:solidFill>
                  <a:latin typeface="Times New Roman" pitchFamily="18" charset="0"/>
                  <a:cs typeface="Times New Roman" pitchFamily="18" charset="0"/>
                </a:rPr>
                <a:t>Srbijavode</a:t>
              </a:r>
              <a:r>
                <a:rPr lang="en-US" dirty="0" smtClean="0">
                  <a:solidFill>
                    <a:schemeClr val="bg1"/>
                  </a:solidFill>
                  <a:latin typeface="Times New Roman" pitchFamily="18" charset="0"/>
                  <a:cs typeface="Times New Roman" pitchFamily="18" charset="0"/>
                </a:rPr>
                <a:t>”</a:t>
              </a:r>
            </a:p>
            <a:p>
              <a:pPr algn="ctr"/>
              <a:r>
                <a:rPr lang="sr-Cyrl-CS" dirty="0" smtClean="0">
                  <a:solidFill>
                    <a:schemeClr val="bg1"/>
                  </a:solidFill>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WMC “Morava” Nis</a:t>
              </a: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  </a:t>
              </a:r>
              <a:endParaRPr lang="en-US" dirty="0">
                <a:solidFill>
                  <a:schemeClr val="bg1"/>
                </a:solidFill>
                <a:latin typeface="Times New Roman" pitchFamily="18" charset="0"/>
                <a:cs typeface="Times New Roman" pitchFamily="18" charset="0"/>
              </a:endParaRPr>
            </a:p>
          </p:txBody>
        </p:sp>
      </p:grpSp>
      <p:grpSp>
        <p:nvGrpSpPr>
          <p:cNvPr id="10" name="Group 9"/>
          <p:cNvGrpSpPr/>
          <p:nvPr/>
        </p:nvGrpSpPr>
        <p:grpSpPr>
          <a:xfrm>
            <a:off x="3276600" y="5410200"/>
            <a:ext cx="2514600" cy="1306285"/>
            <a:chOff x="3047999" y="3505199"/>
            <a:chExt cx="2438401" cy="1600200"/>
          </a:xfrm>
        </p:grpSpPr>
        <p:sp>
          <p:nvSpPr>
            <p:cNvPr id="11" name="Rounded Rectangle 10"/>
            <p:cNvSpPr>
              <a:spLocks noChangeArrowheads="1"/>
            </p:cNvSpPr>
            <p:nvPr/>
          </p:nvSpPr>
          <p:spPr bwMode="auto">
            <a:xfrm rot="10800000">
              <a:off x="3047999" y="3505199"/>
              <a:ext cx="2438400" cy="1600200"/>
            </a:xfrm>
            <a:prstGeom prst="roundRect">
              <a:avLst>
                <a:gd name="adj" fmla="val 10995"/>
              </a:avLst>
            </a:prstGeom>
            <a:gradFill rotWithShape="1">
              <a:gsLst>
                <a:gs pos="0">
                  <a:srgbClr val="12A0F6"/>
                </a:gs>
                <a:gs pos="100000">
                  <a:srgbClr val="84DFE4"/>
                </a:gs>
              </a:gsLst>
              <a:lin ang="16200000"/>
            </a:gradFill>
            <a:ln w="9525">
              <a:solidFill>
                <a:srgbClr val="262626"/>
              </a:solidFill>
              <a:round/>
              <a:headEnd/>
              <a:tailEnd/>
            </a:ln>
            <a:effectLst>
              <a:outerShdw blurRad="63500" dist="23000" dir="5400000" rotWithShape="0">
                <a:srgbClr val="000000">
                  <a:alpha val="34999"/>
                </a:srgbClr>
              </a:outerShdw>
            </a:effectLst>
          </p:spPr>
          <p:txBody>
            <a:bodyPr anchor="ctr"/>
            <a:lstStyle/>
            <a:p>
              <a:pPr defTabSz="801688">
                <a:spcBef>
                  <a:spcPct val="20000"/>
                </a:spcBef>
              </a:pPr>
              <a:endParaRPr lang="en-US" sz="1400" noProof="1">
                <a:latin typeface="Calibri" pitchFamily="-65" charset="0"/>
                <a:cs typeface="Arial" charset="0"/>
              </a:endParaRPr>
            </a:p>
          </p:txBody>
        </p:sp>
        <p:sp>
          <p:nvSpPr>
            <p:cNvPr id="12" name="TextBox 11"/>
            <p:cNvSpPr txBox="1"/>
            <p:nvPr/>
          </p:nvSpPr>
          <p:spPr>
            <a:xfrm>
              <a:off x="3048000" y="3581400"/>
              <a:ext cx="2438400" cy="1145769"/>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Dr </a:t>
              </a:r>
              <a:r>
                <a:rPr lang="en-US" b="1" dirty="0" err="1" smtClean="0">
                  <a:solidFill>
                    <a:schemeClr val="bg1"/>
                  </a:solidFill>
                  <a:latin typeface="Times New Roman" pitchFamily="18" charset="0"/>
                  <a:cs typeface="Times New Roman" pitchFamily="18" charset="0"/>
                </a:rPr>
                <a:t>Ratko</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Ristic</a:t>
              </a:r>
              <a:endParaRPr lang="en-US" b="1" dirty="0" smtClean="0">
                <a:solidFill>
                  <a:schemeClr val="bg1"/>
                </a:solidFill>
                <a:latin typeface="Times New Roman" pitchFamily="18" charset="0"/>
                <a:cs typeface="Times New Roman" pitchFamily="18" charset="0"/>
              </a:endParaRPr>
            </a:p>
            <a:p>
              <a:pPr algn="ctr"/>
              <a:endParaRPr lang="en-US" b="1" dirty="0" smtClean="0">
                <a:solidFill>
                  <a:schemeClr val="bg1"/>
                </a:solidFill>
                <a:latin typeface="Times New Roman" pitchFamily="18" charset="0"/>
                <a:cs typeface="Times New Roman" pitchFamily="18" charset="0"/>
              </a:endParaRPr>
            </a:p>
            <a:p>
              <a:pPr algn="ctr"/>
              <a:r>
                <a:rPr lang="en-US" dirty="0" smtClean="0">
                  <a:solidFill>
                    <a:schemeClr val="bg1"/>
                  </a:solidFill>
                  <a:latin typeface="Times New Roman" pitchFamily="18" charset="0"/>
                  <a:cs typeface="Times New Roman" pitchFamily="18" charset="0"/>
                </a:rPr>
                <a:t>Faculty </a:t>
              </a:r>
              <a:r>
                <a:rPr lang="en-US" dirty="0">
                  <a:solidFill>
                    <a:schemeClr val="bg1"/>
                  </a:solidFill>
                  <a:latin typeface="Times New Roman" pitchFamily="18" charset="0"/>
                  <a:cs typeface="Times New Roman" pitchFamily="18" charset="0"/>
                </a:rPr>
                <a:t>of Forestry</a:t>
              </a:r>
              <a:r>
                <a:rPr lang="sr-Cyrl-CS" dirty="0">
                  <a:solidFill>
                    <a:schemeClr val="bg1"/>
                  </a:solidFill>
                  <a:latin typeface="Times New Roman" pitchFamily="18" charset="0"/>
                  <a:cs typeface="Times New Roman" pitchFamily="18" charset="0"/>
                </a:rPr>
                <a:t>, </a:t>
              </a:r>
              <a:r>
                <a:rPr lang="en-US" dirty="0">
                  <a:solidFill>
                    <a:schemeClr val="bg1"/>
                  </a:solidFill>
                  <a:latin typeface="Times New Roman" pitchFamily="18" charset="0"/>
                  <a:cs typeface="Times New Roman" pitchFamily="18" charset="0"/>
                </a:rPr>
                <a:t>University of Belgrade</a:t>
              </a:r>
              <a:r>
                <a:rPr lang="en-US" b="1" dirty="0" smtClean="0">
                  <a:solidFill>
                    <a:schemeClr val="bg1"/>
                  </a:solidFill>
                  <a:latin typeface="Times New Roman" pitchFamily="18" charset="0"/>
                  <a:cs typeface="Times New Roman" pitchFamily="18" charset="0"/>
                </a:rPr>
                <a:t>  </a:t>
              </a:r>
              <a:endParaRPr lang="en-US" b="1" dirty="0">
                <a:solidFill>
                  <a:schemeClr val="bg1"/>
                </a:solidFill>
                <a:latin typeface="Times New Roman" pitchFamily="18" charset="0"/>
                <a:cs typeface="Times New Roman" pitchFamily="18" charset="0"/>
              </a:endParaRPr>
            </a:p>
          </p:txBody>
        </p:sp>
      </p:grpSp>
      <p:grpSp>
        <p:nvGrpSpPr>
          <p:cNvPr id="13" name="Group 12"/>
          <p:cNvGrpSpPr/>
          <p:nvPr/>
        </p:nvGrpSpPr>
        <p:grpSpPr>
          <a:xfrm>
            <a:off x="6248401" y="5410200"/>
            <a:ext cx="2514599" cy="1540116"/>
            <a:chOff x="5334000" y="4571999"/>
            <a:chExt cx="2438399" cy="1825090"/>
          </a:xfrm>
        </p:grpSpPr>
        <p:sp>
          <p:nvSpPr>
            <p:cNvPr id="14" name="Rounded Rectangle 13"/>
            <p:cNvSpPr>
              <a:spLocks noChangeArrowheads="1"/>
            </p:cNvSpPr>
            <p:nvPr/>
          </p:nvSpPr>
          <p:spPr bwMode="auto">
            <a:xfrm rot="10800000">
              <a:off x="5334000" y="4571999"/>
              <a:ext cx="2438399" cy="1524000"/>
            </a:xfrm>
            <a:prstGeom prst="roundRect">
              <a:avLst>
                <a:gd name="adj" fmla="val 10995"/>
              </a:avLst>
            </a:prstGeom>
            <a:gradFill rotWithShape="1">
              <a:gsLst>
                <a:gs pos="0">
                  <a:srgbClr val="12A0F6"/>
                </a:gs>
                <a:gs pos="100000">
                  <a:srgbClr val="84DFE4"/>
                </a:gs>
              </a:gsLst>
              <a:lin ang="16200000"/>
            </a:gradFill>
            <a:ln w="9525">
              <a:solidFill>
                <a:srgbClr val="262626"/>
              </a:solidFill>
              <a:round/>
              <a:headEnd/>
              <a:tailEnd/>
            </a:ln>
            <a:effectLst>
              <a:outerShdw blurRad="63500" dist="23000" dir="5400000" rotWithShape="0">
                <a:srgbClr val="000000">
                  <a:alpha val="34999"/>
                </a:srgbClr>
              </a:outerShdw>
            </a:effectLst>
          </p:spPr>
          <p:txBody>
            <a:bodyPr anchor="ctr"/>
            <a:lstStyle/>
            <a:p>
              <a:pPr defTabSz="801688">
                <a:spcBef>
                  <a:spcPct val="20000"/>
                </a:spcBef>
              </a:pPr>
              <a:endParaRPr lang="en-US" sz="1400" noProof="1">
                <a:latin typeface="Calibri" pitchFamily="-65" charset="0"/>
                <a:cs typeface="Arial" charset="0"/>
              </a:endParaRPr>
            </a:p>
          </p:txBody>
        </p:sp>
        <p:sp>
          <p:nvSpPr>
            <p:cNvPr id="15" name="TextBox 14"/>
            <p:cNvSpPr txBox="1"/>
            <p:nvPr/>
          </p:nvSpPr>
          <p:spPr>
            <a:xfrm>
              <a:off x="5372098" y="4646405"/>
              <a:ext cx="2362200" cy="1750684"/>
            </a:xfrm>
            <a:prstGeom prst="rect">
              <a:avLst/>
            </a:prstGeom>
            <a:noFill/>
          </p:spPr>
          <p:txBody>
            <a:bodyPr wrap="square" rtlCol="0">
              <a:spAutoFit/>
            </a:bodyPr>
            <a:lstStyle/>
            <a:p>
              <a:pPr algn="ctr"/>
              <a:r>
                <a:rPr lang="en-US" b="1" dirty="0" smtClean="0">
                  <a:solidFill>
                    <a:schemeClr val="bg1"/>
                  </a:solidFill>
                  <a:latin typeface="Times New Roman" pitchFamily="18" charset="0"/>
                  <a:cs typeface="Times New Roman" pitchFamily="18" charset="0"/>
                </a:rPr>
                <a:t>MSc </a:t>
              </a:r>
              <a:r>
                <a:rPr lang="en-US" b="1" dirty="0" err="1" smtClean="0">
                  <a:solidFill>
                    <a:schemeClr val="bg1"/>
                  </a:solidFill>
                  <a:latin typeface="Times New Roman" pitchFamily="18" charset="0"/>
                  <a:cs typeface="Times New Roman" pitchFamily="18" charset="0"/>
                </a:rPr>
                <a:t>Sinisa</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Polovina</a:t>
              </a:r>
              <a:endParaRPr lang="en-US" b="1" dirty="0" smtClean="0">
                <a:solidFill>
                  <a:schemeClr val="bg1"/>
                </a:solidFill>
                <a:latin typeface="Times New Roman" pitchFamily="18" charset="0"/>
                <a:cs typeface="Times New Roman" pitchFamily="18" charset="0"/>
              </a:endParaRPr>
            </a:p>
            <a:p>
              <a:pPr algn="ctr"/>
              <a:endParaRPr lang="en-US" b="1" dirty="0" smtClean="0">
                <a:solidFill>
                  <a:schemeClr val="bg1"/>
                </a:solidFill>
                <a:latin typeface="Times New Roman" pitchFamily="18" charset="0"/>
                <a:cs typeface="Times New Roman" pitchFamily="18" charset="0"/>
              </a:endParaRPr>
            </a:p>
            <a:p>
              <a:pPr algn="ctr"/>
              <a:r>
                <a:rPr lang="en-US" dirty="0" smtClean="0">
                  <a:solidFill>
                    <a:schemeClr val="bg1"/>
                  </a:solidFill>
                  <a:latin typeface="Times New Roman" pitchFamily="18" charset="0"/>
                  <a:cs typeface="Times New Roman" pitchFamily="18" charset="0"/>
                </a:rPr>
                <a:t>Faculty of Forestry</a:t>
              </a:r>
              <a:r>
                <a:rPr lang="sr-Cyrl-CS"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University of Belgrade</a:t>
              </a:r>
              <a:r>
                <a:rPr lang="en-US" b="1" dirty="0" smtClean="0">
                  <a:solidFill>
                    <a:schemeClr val="bg1"/>
                  </a:solidFill>
                  <a:latin typeface="Times New Roman" pitchFamily="18" charset="0"/>
                  <a:cs typeface="Times New Roman" pitchFamily="18" charset="0"/>
                </a:rPr>
                <a:t>  </a:t>
              </a:r>
            </a:p>
            <a:p>
              <a:pPr algn="ctr"/>
              <a:endParaRPr lang="en-US" b="1" dirty="0" smtClean="0">
                <a:solidFill>
                  <a:schemeClr val="bg1"/>
                </a:solidFill>
                <a:latin typeface="Times New Roman" pitchFamily="18" charset="0"/>
                <a:cs typeface="Times New Roman" pitchFamily="18" charset="0"/>
              </a:endParaRPr>
            </a:p>
          </p:txBody>
        </p:sp>
      </p:grpSp>
      <p:sp>
        <p:nvSpPr>
          <p:cNvPr id="17" name="AutoShape 3"/>
          <p:cNvSpPr>
            <a:spLocks noChangeArrowheads="1"/>
          </p:cNvSpPr>
          <p:nvPr/>
        </p:nvSpPr>
        <p:spPr bwMode="auto">
          <a:xfrm>
            <a:off x="1295400" y="152400"/>
            <a:ext cx="6781800" cy="1371600"/>
          </a:xfrm>
          <a:prstGeom prst="parallelogram">
            <a:avLst>
              <a:gd name="adj" fmla="val 0"/>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2800" dirty="0" smtClean="0">
              <a:solidFill>
                <a:schemeClr val="tx2">
                  <a:lumMod val="50000"/>
                </a:schemeClr>
              </a:solidFill>
              <a:latin typeface="Arial" pitchFamily="34" charset="0"/>
            </a:endParaRPr>
          </a:p>
        </p:txBody>
      </p:sp>
      <p:sp>
        <p:nvSpPr>
          <p:cNvPr id="18" name="Title 1"/>
          <p:cNvSpPr txBox="1">
            <a:spLocks/>
          </p:cNvSpPr>
          <p:nvPr/>
        </p:nvSpPr>
        <p:spPr>
          <a:xfrm>
            <a:off x="1280443" y="371002"/>
            <a:ext cx="6553200" cy="93439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Times New Roman" pitchFamily="18" charset="0"/>
                <a:ea typeface="+mj-ea"/>
                <a:cs typeface="Times New Roman" pitchFamily="18" charset="0"/>
              </a:rPr>
              <a:t>CHANGES IN THE HYDROLOGICAL STATUS OF THE BASIN DUE TO THE APPLICATION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effectLst/>
                <a:uLnTx/>
                <a:uFillTx/>
                <a:latin typeface="Times New Roman" pitchFamily="18" charset="0"/>
                <a:ea typeface="+mj-ea"/>
                <a:cs typeface="Times New Roman" pitchFamily="18" charset="0"/>
              </a:rPr>
              <a:t> EROSION CONTROL 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800" decel="100000"/>
                                        <p:tgtEl>
                                          <p:spTgt spid="10"/>
                                        </p:tgtEl>
                                      </p:cBhvr>
                                    </p:animEffect>
                                    <p:anim calcmode="lin" valueType="num">
                                      <p:cBhvr>
                                        <p:cTn id="17" dur="800" decel="100000" fill="hold"/>
                                        <p:tgtEl>
                                          <p:spTgt spid="10"/>
                                        </p:tgtEl>
                                        <p:attrNameLst>
                                          <p:attrName>style.rotation</p:attrName>
                                        </p:attrNameLst>
                                      </p:cBhvr>
                                      <p:tavLst>
                                        <p:tav tm="0">
                                          <p:val>
                                            <p:fltVal val="-90"/>
                                          </p:val>
                                        </p:tav>
                                        <p:tav tm="100000">
                                          <p:val>
                                            <p:fltVal val="0"/>
                                          </p:val>
                                        </p:tav>
                                      </p:tavLst>
                                    </p:anim>
                                    <p:anim calcmode="lin" valueType="num">
                                      <p:cBhvr>
                                        <p:cTn id="18" dur="800" decel="100000" fill="hold"/>
                                        <p:tgtEl>
                                          <p:spTgt spid="10"/>
                                        </p:tgtEl>
                                        <p:attrNameLst>
                                          <p:attrName>ppt_x</p:attrName>
                                        </p:attrNameLst>
                                      </p:cBhvr>
                                      <p:tavLst>
                                        <p:tav tm="0">
                                          <p:val>
                                            <p:strVal val="#ppt_x+0.4"/>
                                          </p:val>
                                        </p:tav>
                                        <p:tav tm="100000">
                                          <p:val>
                                            <p:strVal val="#ppt_x-0.05"/>
                                          </p:val>
                                        </p:tav>
                                      </p:tavLst>
                                    </p:anim>
                                    <p:anim calcmode="lin" valueType="num">
                                      <p:cBhvr>
                                        <p:cTn id="19" dur="800" decel="100000" fill="hold"/>
                                        <p:tgtEl>
                                          <p:spTgt spid="1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800" decel="100000"/>
                                        <p:tgtEl>
                                          <p:spTgt spid="13"/>
                                        </p:tgtEl>
                                      </p:cBhvr>
                                    </p:animEffect>
                                    <p:anim calcmode="lin" valueType="num">
                                      <p:cBhvr>
                                        <p:cTn id="26" dur="800" decel="100000" fill="hold"/>
                                        <p:tgtEl>
                                          <p:spTgt spid="13"/>
                                        </p:tgtEl>
                                        <p:attrNameLst>
                                          <p:attrName>style.rotation</p:attrName>
                                        </p:attrNameLst>
                                      </p:cBhvr>
                                      <p:tavLst>
                                        <p:tav tm="0">
                                          <p:val>
                                            <p:fltVal val="-90"/>
                                          </p:val>
                                        </p:tav>
                                        <p:tav tm="100000">
                                          <p:val>
                                            <p:fltVal val="0"/>
                                          </p:val>
                                        </p:tav>
                                      </p:tavLst>
                                    </p:anim>
                                    <p:anim calcmode="lin" valueType="num">
                                      <p:cBhvr>
                                        <p:cTn id="27" dur="800" decel="100000" fill="hold"/>
                                        <p:tgtEl>
                                          <p:spTgt spid="13"/>
                                        </p:tgtEl>
                                        <p:attrNameLst>
                                          <p:attrName>ppt_x</p:attrName>
                                        </p:attrNameLst>
                                      </p:cBhvr>
                                      <p:tavLst>
                                        <p:tav tm="0">
                                          <p:val>
                                            <p:strVal val="#ppt_x+0.4"/>
                                          </p:val>
                                        </p:tav>
                                        <p:tav tm="100000">
                                          <p:val>
                                            <p:strVal val="#ppt_x-0.05"/>
                                          </p:val>
                                        </p:tav>
                                      </p:tavLst>
                                    </p:anim>
                                    <p:anim calcmode="lin" valueType="num">
                                      <p:cBhvr>
                                        <p:cTn id="28" dur="800" decel="100000" fill="hold"/>
                                        <p:tgtEl>
                                          <p:spTgt spid="1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auto">
          <a:xfrm>
            <a:off x="228600" y="121365"/>
            <a:ext cx="8763000" cy="2240835"/>
          </a:xfrm>
          <a:prstGeom prst="parallelogram">
            <a:avLst>
              <a:gd name="adj" fmla="val 0"/>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1400" dirty="0" smtClean="0">
              <a:latin typeface="Times New Roman" pitchFamily="18" charset="0"/>
              <a:cs typeface="Times New Roman" pitchFamily="18" charset="0"/>
            </a:endParaRPr>
          </a:p>
        </p:txBody>
      </p:sp>
      <p:sp>
        <p:nvSpPr>
          <p:cNvPr id="2" name="Rectangle 1"/>
          <p:cNvSpPr/>
          <p:nvPr/>
        </p:nvSpPr>
        <p:spPr>
          <a:xfrm>
            <a:off x="304800" y="317718"/>
            <a:ext cx="8534400" cy="1815882"/>
          </a:xfrm>
          <a:prstGeom prst="rect">
            <a:avLst/>
          </a:prstGeom>
        </p:spPr>
        <p:txBody>
          <a:bodyPr wrap="square">
            <a:spAutoFit/>
          </a:bodyPr>
          <a:lstStyle/>
          <a:p>
            <a:pPr algn="just">
              <a:buFont typeface="Wingdings" pitchFamily="2" charset="2"/>
              <a:buChar char="Ø"/>
            </a:pPr>
            <a:r>
              <a:rPr lang="en-US" sz="1400" b="1" dirty="0">
                <a:latin typeface="Times New Roman" pitchFamily="18" charset="0"/>
                <a:cs typeface="Times New Roman" pitchFamily="18" charset="0"/>
              </a:rPr>
              <a:t>Reference value of the maximum flow, </a:t>
            </a:r>
            <a:r>
              <a:rPr lang="en-US" sz="1400" b="1" dirty="0" err="1">
                <a:latin typeface="Times New Roman" pitchFamily="18" charset="0"/>
                <a:cs typeface="Times New Roman" pitchFamily="18" charset="0"/>
              </a:rPr>
              <a:t>Q</a:t>
            </a:r>
            <a:r>
              <a:rPr lang="en-US" sz="1400" b="1" baseline="-25000" dirty="0" err="1">
                <a:latin typeface="Times New Roman" pitchFamily="18" charset="0"/>
                <a:cs typeface="Times New Roman" pitchFamily="18" charset="0"/>
              </a:rPr>
              <a:t>max</a:t>
            </a:r>
            <a:r>
              <a:rPr lang="en-US" sz="1400" b="1" baseline="-25000" dirty="0">
                <a:latin typeface="Times New Roman" pitchFamily="18" charset="0"/>
                <a:cs typeface="Times New Roman" pitchFamily="18" charset="0"/>
              </a:rPr>
              <a:t>(1956)</a:t>
            </a:r>
            <a:r>
              <a:rPr lang="en-US" sz="1400" b="1" dirty="0">
                <a:latin typeface="Times New Roman" pitchFamily="18" charset="0"/>
                <a:cs typeface="Times New Roman" pitchFamily="18" charset="0"/>
              </a:rPr>
              <a:t> = 108.12 m</a:t>
            </a:r>
            <a:r>
              <a:rPr lang="en-US" sz="1400" b="1" baseline="30000" dirty="0">
                <a:latin typeface="Times New Roman" pitchFamily="18" charset="0"/>
                <a:cs typeface="Times New Roman" pitchFamily="18" charset="0"/>
              </a:rPr>
              <a:t>3</a:t>
            </a:r>
            <a:r>
              <a:rPr lang="en-US" sz="1400" b="1" dirty="0">
                <a:latin typeface="Times New Roman" pitchFamily="18" charset="0"/>
                <a:cs typeface="Times New Roman" pitchFamily="18" charset="0"/>
              </a:rPr>
              <a:t>/s, in the basin of the </a:t>
            </a:r>
            <a:r>
              <a:rPr lang="en-US" sz="1400" b="1" dirty="0" err="1">
                <a:latin typeface="Times New Roman" pitchFamily="18" charset="0"/>
                <a:cs typeface="Times New Roman" pitchFamily="18" charset="0"/>
              </a:rPr>
              <a:t>Gradasnicka</a:t>
            </a:r>
            <a:r>
              <a:rPr lang="en-US" sz="1400" b="1" dirty="0">
                <a:latin typeface="Times New Roman" pitchFamily="18" charset="0"/>
                <a:cs typeface="Times New Roman" pitchFamily="18" charset="0"/>
              </a:rPr>
              <a:t> River (1956) was obtained as an average value, according to the following methods</a:t>
            </a:r>
            <a:r>
              <a:rPr lang="en-US" sz="1400" b="1" dirty="0" smtClean="0">
                <a:latin typeface="Times New Roman" pitchFamily="18" charset="0"/>
                <a:cs typeface="Times New Roman" pitchFamily="18" charset="0"/>
              </a:rPr>
              <a:t>: </a:t>
            </a:r>
            <a:r>
              <a:rPr lang="en-US" sz="1400" b="1" dirty="0">
                <a:latin typeface="Times New Roman" pitchFamily="18" charset="0"/>
                <a:cs typeface="Times New Roman" pitchFamily="18" charset="0"/>
              </a:rPr>
              <a:t>4 coefficients</a:t>
            </a:r>
            <a:r>
              <a:rPr lang="en-US" sz="1400" b="1" dirty="0" smtClean="0">
                <a:latin typeface="Times New Roman" pitchFamily="18" charset="0"/>
                <a:cs typeface="Times New Roman" pitchFamily="18" charset="0"/>
              </a:rPr>
              <a:t>; </a:t>
            </a:r>
            <a:r>
              <a:rPr lang="en-US" sz="1400" b="1" dirty="0" err="1">
                <a:latin typeface="Times New Roman" pitchFamily="18" charset="0"/>
                <a:cs typeface="Times New Roman" pitchFamily="18" charset="0"/>
              </a:rPr>
              <a:t>Posenti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Kestlin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Iskovski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Meli</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Kirstajner</a:t>
            </a:r>
            <a:r>
              <a:rPr lang="en-US" sz="1400" b="1" dirty="0">
                <a:latin typeface="Times New Roman" pitchFamily="18" charset="0"/>
                <a:cs typeface="Times New Roman" pitchFamily="18" charset="0"/>
              </a:rPr>
              <a:t>. Also, a mean value of runoff curve number </a:t>
            </a:r>
            <a:r>
              <a:rPr lang="en-US" sz="1400" b="1" dirty="0" err="1">
                <a:latin typeface="Times New Roman" pitchFamily="18" charset="0"/>
                <a:cs typeface="Times New Roman" pitchFamily="18" charset="0"/>
              </a:rPr>
              <a:t>CN</a:t>
            </a:r>
            <a:r>
              <a:rPr lang="en-US" sz="1400" b="1" baseline="-25000" dirty="0" err="1">
                <a:latin typeface="Times New Roman" pitchFamily="18" charset="0"/>
                <a:cs typeface="Times New Roman" pitchFamily="18" charset="0"/>
              </a:rPr>
              <a:t>sr</a:t>
            </a:r>
            <a:r>
              <a:rPr lang="en-US" sz="1400" b="1" baseline="-25000" dirty="0">
                <a:latin typeface="Times New Roman" pitchFamily="18" charset="0"/>
                <a:cs typeface="Times New Roman" pitchFamily="18" charset="0"/>
              </a:rPr>
              <a:t>(1956)</a:t>
            </a:r>
            <a:r>
              <a:rPr lang="en-US" sz="1400" b="1" dirty="0">
                <a:latin typeface="Times New Roman" pitchFamily="18" charset="0"/>
                <a:cs typeface="Times New Roman" pitchFamily="18" charset="0"/>
              </a:rPr>
              <a:t> = 71. </a:t>
            </a:r>
            <a:endParaRPr lang="en-US" sz="1400" b="1" dirty="0" smtClean="0">
              <a:latin typeface="Times New Roman" pitchFamily="18" charset="0"/>
              <a:cs typeface="Times New Roman" pitchFamily="18" charset="0"/>
            </a:endParaRPr>
          </a:p>
          <a:p>
            <a:pPr algn="just">
              <a:buFont typeface="Wingdings" pitchFamily="2" charset="2"/>
              <a:buChar char="Ø"/>
            </a:pPr>
            <a:endParaRPr lang="en-US" sz="1400" b="1" dirty="0" smtClean="0">
              <a:latin typeface="Times New Roman" pitchFamily="18" charset="0"/>
              <a:cs typeface="Times New Roman" pitchFamily="18" charset="0"/>
            </a:endParaRPr>
          </a:p>
          <a:p>
            <a:pPr algn="just">
              <a:buFont typeface="Wingdings" pitchFamily="2" charset="2"/>
              <a:buChar char="Ø"/>
            </a:pPr>
            <a:r>
              <a:rPr lang="en-US" sz="1400" b="1" dirty="0" smtClean="0">
                <a:latin typeface="Times New Roman" pitchFamily="18" charset="0"/>
                <a:cs typeface="Times New Roman" pitchFamily="18" charset="0"/>
              </a:rPr>
              <a:t>The </a:t>
            </a:r>
            <a:r>
              <a:rPr lang="en-US" sz="1400" b="1" dirty="0">
                <a:latin typeface="Times New Roman" pitchFamily="18" charset="0"/>
                <a:cs typeface="Times New Roman" pitchFamily="18" charset="0"/>
              </a:rPr>
              <a:t>calculation of the maximum flow in the basin of the </a:t>
            </a:r>
            <a:r>
              <a:rPr lang="en-US" sz="1400" b="1" dirty="0" err="1">
                <a:latin typeface="Times New Roman" pitchFamily="18" charset="0"/>
                <a:cs typeface="Times New Roman" pitchFamily="18" charset="0"/>
              </a:rPr>
              <a:t>Gradasnicka</a:t>
            </a:r>
            <a:r>
              <a:rPr lang="en-US" sz="1400" b="1" dirty="0">
                <a:latin typeface="Times New Roman" pitchFamily="18" charset="0"/>
                <a:cs typeface="Times New Roman" pitchFamily="18" charset="0"/>
              </a:rPr>
              <a:t> River in 2014 was made on the basis of the combined method and amounts </a:t>
            </a:r>
            <a:r>
              <a:rPr lang="en-US" sz="1400" b="1" dirty="0" err="1">
                <a:latin typeface="Times New Roman" pitchFamily="18" charset="0"/>
                <a:cs typeface="Times New Roman" pitchFamily="18" charset="0"/>
              </a:rPr>
              <a:t>Q</a:t>
            </a:r>
            <a:r>
              <a:rPr lang="en-US" sz="1400" b="1" baseline="-25000" dirty="0" err="1">
                <a:latin typeface="Times New Roman" pitchFamily="18" charset="0"/>
                <a:cs typeface="Times New Roman" pitchFamily="18" charset="0"/>
              </a:rPr>
              <a:t>max</a:t>
            </a:r>
            <a:r>
              <a:rPr lang="en-US" sz="1400" b="1" baseline="-25000" dirty="0">
                <a:latin typeface="Times New Roman" pitchFamily="18" charset="0"/>
                <a:cs typeface="Times New Roman" pitchFamily="18" charset="0"/>
              </a:rPr>
              <a:t> (2014) </a:t>
            </a:r>
            <a:r>
              <a:rPr lang="en-US" sz="1400" b="1" dirty="0">
                <a:latin typeface="Times New Roman" pitchFamily="18" charset="0"/>
                <a:cs typeface="Times New Roman" pitchFamily="18" charset="0"/>
              </a:rPr>
              <a:t>= 87.2 m</a:t>
            </a:r>
            <a:r>
              <a:rPr lang="en-US" sz="1400" b="1" baseline="30000" dirty="0">
                <a:latin typeface="Times New Roman" pitchFamily="18" charset="0"/>
                <a:cs typeface="Times New Roman" pitchFamily="18" charset="0"/>
              </a:rPr>
              <a:t>3</a:t>
            </a:r>
            <a:r>
              <a:rPr lang="en-US" sz="1400" b="1" dirty="0">
                <a:latin typeface="Times New Roman" pitchFamily="18" charset="0"/>
                <a:cs typeface="Times New Roman" pitchFamily="18" charset="0"/>
              </a:rPr>
              <a:t>/s, while of the counted runoff curve is </a:t>
            </a:r>
            <a:r>
              <a:rPr lang="en-US" sz="1400" b="1" dirty="0" err="1">
                <a:latin typeface="Times New Roman" pitchFamily="18" charset="0"/>
                <a:cs typeface="Times New Roman" pitchFamily="18" charset="0"/>
              </a:rPr>
              <a:t>CN</a:t>
            </a:r>
            <a:r>
              <a:rPr lang="en-US" sz="1400" b="1" baseline="-25000" dirty="0" err="1">
                <a:latin typeface="Times New Roman" pitchFamily="18" charset="0"/>
                <a:cs typeface="Times New Roman" pitchFamily="18" charset="0"/>
              </a:rPr>
              <a:t>sr</a:t>
            </a:r>
            <a:r>
              <a:rPr lang="en-US" sz="1400" b="1" baseline="-25000" dirty="0">
                <a:latin typeface="Times New Roman" pitchFamily="18" charset="0"/>
                <a:cs typeface="Times New Roman" pitchFamily="18" charset="0"/>
              </a:rPr>
              <a:t> (2014) </a:t>
            </a:r>
            <a:r>
              <a:rPr lang="en-US" sz="1400" b="1" dirty="0">
                <a:latin typeface="Times New Roman" pitchFamily="18" charset="0"/>
                <a:cs typeface="Times New Roman" pitchFamily="18" charset="0"/>
              </a:rPr>
              <a:t>= 62. The values of the maximum runoff and mean values of runoff curve number (in 2014) refer to the conditions in the basin after the execution of works for protection from erosion and torrential floods.</a:t>
            </a:r>
          </a:p>
        </p:txBody>
      </p:sp>
      <p:sp>
        <p:nvSpPr>
          <p:cNvPr id="7" name="Rectangle 6"/>
          <p:cNvSpPr/>
          <p:nvPr/>
        </p:nvSpPr>
        <p:spPr>
          <a:xfrm>
            <a:off x="2152650" y="5172849"/>
            <a:ext cx="4572000" cy="369332"/>
          </a:xfrm>
          <a:prstGeom prst="rect">
            <a:avLst/>
          </a:prstGeom>
        </p:spPr>
        <p:txBody>
          <a:bodyPr>
            <a:spAutoFit/>
          </a:bodyPr>
          <a:lstStyle/>
          <a:p>
            <a:r>
              <a:rPr lang="en-US" dirty="0"/>
              <a:t> </a:t>
            </a:r>
          </a:p>
        </p:txBody>
      </p:sp>
      <p:grpSp>
        <p:nvGrpSpPr>
          <p:cNvPr id="8" name="Group 7"/>
          <p:cNvGrpSpPr/>
          <p:nvPr/>
        </p:nvGrpSpPr>
        <p:grpSpPr>
          <a:xfrm>
            <a:off x="0" y="6211667"/>
            <a:ext cx="8839200" cy="646333"/>
            <a:chOff x="323043" y="3200398"/>
            <a:chExt cx="5965341" cy="646333"/>
          </a:xfrm>
        </p:grpSpPr>
        <p:grpSp>
          <p:nvGrpSpPr>
            <p:cNvPr id="9" name="Group 8"/>
            <p:cNvGrpSpPr/>
            <p:nvPr/>
          </p:nvGrpSpPr>
          <p:grpSpPr>
            <a:xfrm>
              <a:off x="900086" y="3200398"/>
              <a:ext cx="4616917" cy="457200"/>
              <a:chOff x="1676400" y="5105401"/>
              <a:chExt cx="9332148" cy="591825"/>
            </a:xfrm>
          </p:grpSpPr>
          <p:sp>
            <p:nvSpPr>
              <p:cNvPr id="11" name="AutoShape 3"/>
              <p:cNvSpPr>
                <a:spLocks noChangeArrowheads="1"/>
              </p:cNvSpPr>
              <p:nvPr/>
            </p:nvSpPr>
            <p:spPr bwMode="auto">
              <a:xfrm>
                <a:off x="1861321" y="5105401"/>
                <a:ext cx="9147227" cy="591825"/>
              </a:xfrm>
              <a:prstGeom prst="parallelogram">
                <a:avLst>
                  <a:gd name="adj" fmla="val 5794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1200" b="1" i="1" dirty="0" smtClean="0">
                  <a:solidFill>
                    <a:schemeClr val="bg1"/>
                  </a:solidFill>
                  <a:latin typeface="Times New Roman" pitchFamily="18" charset="0"/>
                  <a:cs typeface="Times New Roman" pitchFamily="18" charset="0"/>
                </a:endParaRPr>
              </a:p>
            </p:txBody>
          </p:sp>
          <p:sp>
            <p:nvSpPr>
              <p:cNvPr id="12" name="Rectangle 11"/>
              <p:cNvSpPr/>
              <p:nvPr/>
            </p:nvSpPr>
            <p:spPr>
              <a:xfrm>
                <a:off x="1676400" y="5181601"/>
                <a:ext cx="5562600" cy="358563"/>
              </a:xfrm>
              <a:prstGeom prst="rect">
                <a:avLst/>
              </a:prstGeom>
            </p:spPr>
            <p:txBody>
              <a:bodyPr wrap="square">
                <a:spAutoFit/>
              </a:bodyPr>
              <a:lstStyle/>
              <a:p>
                <a:pPr algn="ctr"/>
                <a:endParaRPr lang="en-US" sz="1200" b="1" dirty="0">
                  <a:solidFill>
                    <a:schemeClr val="bg1"/>
                  </a:solidFill>
                  <a:latin typeface="Times New Roman" pitchFamily="18" charset="0"/>
                  <a:cs typeface="Times New Roman" pitchFamily="18" charset="0"/>
                </a:endParaRPr>
              </a:p>
            </p:txBody>
          </p:sp>
        </p:grpSp>
        <p:sp>
          <p:nvSpPr>
            <p:cNvPr id="10" name="Rectangle 9"/>
            <p:cNvSpPr/>
            <p:nvPr/>
          </p:nvSpPr>
          <p:spPr>
            <a:xfrm>
              <a:off x="323043" y="3200400"/>
              <a:ext cx="5965341" cy="646331"/>
            </a:xfrm>
            <a:prstGeom prst="rect">
              <a:avLst/>
            </a:prstGeom>
          </p:spPr>
          <p:txBody>
            <a:bodyPr wrap="square">
              <a:spAutoFit/>
            </a:bodyPr>
            <a:lstStyle/>
            <a:p>
              <a:pPr algn="ctr"/>
              <a:r>
                <a:rPr lang="en-US" sz="1200" b="1" dirty="0" smtClean="0">
                  <a:latin typeface="Times New Roman" pitchFamily="18" charset="0"/>
                  <a:cs typeface="Times New Roman" pitchFamily="18" charset="0"/>
                </a:rPr>
                <a:t>Figure</a:t>
              </a:r>
              <a:r>
                <a:rPr lang="sr-Cyrl-CS"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8</a:t>
              </a:r>
              <a:r>
                <a:rPr lang="sr-Cyrl-CS"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Hydrograph of the maximum runoff before (1956) and after (2014)</a:t>
              </a:r>
            </a:p>
            <a:p>
              <a:pPr algn="ctr"/>
              <a:r>
                <a:rPr lang="en-US" sz="1200" b="1" dirty="0" smtClean="0">
                  <a:latin typeface="Times New Roman" pitchFamily="18" charset="0"/>
                  <a:cs typeface="Times New Roman" pitchFamily="18" charset="0"/>
                </a:rPr>
                <a:t> performing the works of erosion control measures</a:t>
              </a:r>
            </a:p>
            <a:p>
              <a:pPr algn="ctr"/>
              <a:endParaRPr lang="en-US" sz="1200" b="1" dirty="0">
                <a:solidFill>
                  <a:schemeClr val="bg1"/>
                </a:solidFill>
                <a:latin typeface="Times New Roman" pitchFamily="18" charset="0"/>
                <a:cs typeface="Times New Roman" pitchFamily="18" charset="0"/>
              </a:endParaRPr>
            </a:p>
          </p:txBody>
        </p:sp>
      </p:grpSp>
      <p:pic>
        <p:nvPicPr>
          <p:cNvPr id="13" name="Picture 12" descr="HID.bmp"/>
          <p:cNvPicPr/>
          <p:nvPr/>
        </p:nvPicPr>
        <p:blipFill>
          <a:blip r:embed="rId2"/>
          <a:stretch>
            <a:fillRect/>
          </a:stretch>
        </p:blipFill>
        <p:spPr>
          <a:xfrm>
            <a:off x="1600200" y="2549524"/>
            <a:ext cx="5486400" cy="33940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762000"/>
            <a:ext cx="8305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endParaRPr>
          </a:p>
          <a:p>
            <a:pPr lvl="0" algn="just" fontAlgn="base">
              <a:spcBef>
                <a:spcPct val="0"/>
              </a:spcBef>
              <a:spcAft>
                <a:spcPct val="0"/>
              </a:spcAft>
              <a:buFont typeface="Wingdings" pitchFamily="2" charset="2"/>
              <a:buChar char="Ø"/>
            </a:pPr>
            <a:r>
              <a:rPr lang="en-US" sz="1400" dirty="0" smtClean="0">
                <a:solidFill>
                  <a:schemeClr val="accent6">
                    <a:lumMod val="60000"/>
                    <a:lumOff val="40000"/>
                  </a:schemeClr>
                </a:solidFill>
                <a:latin typeface="Times New Roman" pitchFamily="18" charset="0"/>
                <a:ea typeface="Calibri" pitchFamily="34" charset="0"/>
                <a:cs typeface="Times New Roman" pitchFamily="18" charset="0"/>
              </a:rPr>
              <a:t>Soil erosion is a natural phenomenon present on the entire surface of the earth, the intensity of which has a direct impact on human activity. </a:t>
            </a:r>
            <a:endParaRPr lang="en-US" sz="3200" dirty="0" smtClean="0">
              <a:solidFill>
                <a:schemeClr val="accent6">
                  <a:lumMod val="60000"/>
                  <a:lumOff val="40000"/>
                </a:schemeClr>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endParaRPr lang="en-US" sz="1400" dirty="0" smtClean="0">
              <a:solidFill>
                <a:schemeClr val="accent6">
                  <a:lumMod val="60000"/>
                  <a:lumOff val="40000"/>
                </a:schemeClr>
              </a:solidFill>
              <a:latin typeface="Times New Roman" pitchFamily="18" charset="0"/>
              <a:ea typeface="Calibri" pitchFamily="34" charset="0"/>
              <a:cs typeface="Times New Roman" pitchFamily="18" charset="0"/>
            </a:endParaRPr>
          </a:p>
          <a:p>
            <a:pPr algn="just" fontAlgn="base">
              <a:spcBef>
                <a:spcPct val="0"/>
              </a:spcBef>
              <a:spcAft>
                <a:spcPct val="0"/>
              </a:spcAft>
              <a:buFont typeface="Wingdings" pitchFamily="2" charset="2"/>
              <a:buChar char="Ø"/>
            </a:pPr>
            <a:r>
              <a:rPr lang="en-US" sz="1400" dirty="0" smtClean="0">
                <a:solidFill>
                  <a:schemeClr val="accent6">
                    <a:lumMod val="60000"/>
                    <a:lumOff val="40000"/>
                  </a:schemeClr>
                </a:solidFill>
                <a:latin typeface="Times New Roman" pitchFamily="18" charset="0"/>
                <a:cs typeface="Times New Roman" pitchFamily="18" charset="0"/>
              </a:rPr>
              <a:t>The effects that occur after the completion of works on protection from erosion and regulation of torrents are numerous.</a:t>
            </a:r>
          </a:p>
          <a:p>
            <a:pPr algn="just" fontAlgn="base">
              <a:spcBef>
                <a:spcPct val="0"/>
              </a:spcBef>
              <a:spcAft>
                <a:spcPct val="0"/>
              </a:spcAft>
              <a:buFont typeface="Wingdings" pitchFamily="2" charset="2"/>
              <a:buChar char="Ø"/>
            </a:pPr>
            <a:endParaRPr lang="en-US" sz="1400" dirty="0" smtClean="0">
              <a:solidFill>
                <a:schemeClr val="accent6">
                  <a:lumMod val="60000"/>
                  <a:lumOff val="40000"/>
                </a:schemeClr>
              </a:solidFill>
              <a:latin typeface="Times New Roman" pitchFamily="18" charset="0"/>
              <a:cs typeface="Times New Roman" pitchFamily="18" charset="0"/>
            </a:endParaRPr>
          </a:p>
          <a:p>
            <a:pPr algn="just" fontAlgn="base">
              <a:spcBef>
                <a:spcPct val="0"/>
              </a:spcBef>
              <a:spcAft>
                <a:spcPct val="0"/>
              </a:spcAft>
              <a:buFont typeface="Wingdings" pitchFamily="2" charset="2"/>
              <a:buChar char="Ø"/>
            </a:pP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The initial state of erosion processes in 1956, was represented by the coefficient of erosion Z = 0.99 (strong erosion).</a:t>
            </a:r>
          </a:p>
          <a:p>
            <a:pPr algn="just" fontAlgn="base">
              <a:spcBef>
                <a:spcPct val="0"/>
              </a:spcBef>
              <a:spcAft>
                <a:spcPct val="0"/>
              </a:spcAft>
            </a:pP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a:t>
            </a:r>
          </a:p>
          <a:p>
            <a:pPr algn="just" fontAlgn="base">
              <a:spcBef>
                <a:spcPct val="0"/>
              </a:spcBef>
              <a:spcAft>
                <a:spcPct val="0"/>
              </a:spcAft>
              <a:buFont typeface="Wingdings" pitchFamily="2" charset="2"/>
              <a:buChar char="Ø"/>
            </a:pPr>
            <a:r>
              <a:rPr lang="en-US" sz="1400" dirty="0" smtClean="0">
                <a:solidFill>
                  <a:schemeClr val="accent6">
                    <a:lumMod val="60000"/>
                    <a:lumOff val="40000"/>
                  </a:schemeClr>
                </a:solidFill>
                <a:latin typeface="Times New Roman" pitchFamily="18" charset="0"/>
                <a:ea typeface="Calibri" pitchFamily="34" charset="0"/>
                <a:cs typeface="Times New Roman" pitchFamily="18" charset="0"/>
              </a:rPr>
              <a:t>The </a:t>
            </a:r>
            <a:r>
              <a:rPr lang="en-US" sz="1400" dirty="0">
                <a:solidFill>
                  <a:schemeClr val="accent6">
                    <a:lumMod val="60000"/>
                    <a:lumOff val="40000"/>
                  </a:schemeClr>
                </a:solidFill>
                <a:latin typeface="Times New Roman" pitchFamily="18" charset="0"/>
                <a:ea typeface="Calibri" pitchFamily="34" charset="0"/>
                <a:cs typeface="Times New Roman" pitchFamily="18" charset="0"/>
              </a:rPr>
              <a:t>value of erosion coefficients in 2014 was Z = 0.40 (poor erosion).</a:t>
            </a:r>
          </a:p>
          <a:p>
            <a:pPr marL="0" marR="0" lvl="0" indent="0" algn="just" defTabSz="914400" rtl="0" eaLnBrk="1" fontAlgn="base" latinLnBrk="0" hangingPunct="1">
              <a:lnSpc>
                <a:spcPct val="100000"/>
              </a:lnSpc>
              <a:spcBef>
                <a:spcPct val="0"/>
              </a:spcBef>
              <a:spcAft>
                <a:spcPct val="0"/>
              </a:spcAft>
              <a:buClrTx/>
              <a:buSzTx/>
              <a:tabLst/>
            </a:pPr>
            <a:endParaRPr lang="en-US" sz="1400" dirty="0" smtClean="0">
              <a:solidFill>
                <a:schemeClr val="accent6">
                  <a:lumMod val="60000"/>
                  <a:lumOff val="40000"/>
                </a:schemeClr>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Works on protection from erosion and regulation of torrential floods affected the value of sediment yield and discharge, as well as the value of surface runoff. </a:t>
            </a:r>
          </a:p>
          <a:p>
            <a:pPr marL="0" marR="0" lvl="0" indent="0" algn="just" defTabSz="914400" rtl="0" eaLnBrk="1" fontAlgn="base" latinLnBrk="0" hangingPunct="1">
              <a:lnSpc>
                <a:spcPct val="100000"/>
              </a:lnSpc>
              <a:spcBef>
                <a:spcPct val="0"/>
              </a:spcBef>
              <a:spcAft>
                <a:spcPct val="0"/>
              </a:spcAft>
              <a:buClrTx/>
              <a:buSzTx/>
              <a:tabLst/>
            </a:pPr>
            <a:endParaRPr lang="en-US" sz="1400" dirty="0" smtClean="0">
              <a:solidFill>
                <a:schemeClr val="accent6">
                  <a:lumMod val="60000"/>
                  <a:lumOff val="40000"/>
                </a:schemeClr>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Works on arranging the basin have led to the reduction of total annual production of erosion sediment </a:t>
            </a:r>
            <a:r>
              <a:rPr kumimoji="0" lang="en-US" sz="1400" b="0" i="0" u="none" strike="noStrike" cap="none" normalizeH="0" baseline="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W</a:t>
            </a:r>
            <a:r>
              <a:rPr kumimoji="0" lang="en-US" sz="1400" b="0" i="0" u="none" strike="noStrike" cap="none" normalizeH="0" baseline="-3000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a</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(1956) </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84977.56 m</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up to the value of </a:t>
            </a:r>
            <a:r>
              <a:rPr kumimoji="0" lang="en-US" sz="1400" b="0" i="0" u="none" strike="noStrike" cap="none" normalizeH="0" baseline="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W</a:t>
            </a:r>
            <a:r>
              <a:rPr kumimoji="0" lang="en-US" sz="1400" b="0" i="0" u="none" strike="noStrike" cap="none" normalizeH="0" baseline="-3000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a</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(2014) </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24611.39m</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reducing the value of the specific sediment discharge with </a:t>
            </a:r>
            <a:r>
              <a:rPr kumimoji="0" lang="en-US" sz="1400" b="0" i="0" u="none" strike="noStrike" cap="none" normalizeH="0" baseline="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W</a:t>
            </a:r>
            <a:r>
              <a:rPr kumimoji="0" lang="en-US" sz="1400" b="0" i="0" u="none" strike="noStrike" cap="none" normalizeH="0" baseline="-3000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atsp</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(1956) </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13395.63 m</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/km</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/year  to a value of  </a:t>
            </a:r>
            <a:r>
              <a:rPr kumimoji="0" lang="en-US" sz="1400" b="0" i="0" u="none" strike="noStrike" cap="none" normalizeH="0" baseline="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W</a:t>
            </a:r>
            <a:r>
              <a:rPr kumimoji="0" lang="en-US" sz="1400" b="0" i="0" u="none" strike="noStrike" cap="none" normalizeH="0" baseline="-3000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atsp</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(2014) </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404.11 m</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km</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2</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/year.</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endParaRPr lang="en-US" sz="1400" dirty="0" smtClean="0">
              <a:solidFill>
                <a:schemeClr val="accent6">
                  <a:lumMod val="60000"/>
                  <a:lumOff val="40000"/>
                </a:schemeClr>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The resulting value of the maximum flow </a:t>
            </a:r>
            <a:r>
              <a:rPr kumimoji="0" lang="en-US" sz="1400" b="0" i="0" u="none" strike="noStrike" cap="none" normalizeH="0" baseline="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Q</a:t>
            </a:r>
            <a:r>
              <a:rPr kumimoji="0" lang="en-US" sz="1400" b="0" i="0" u="none" strike="noStrike" cap="none" normalizeH="0" baseline="-3000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max</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(2014) </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87.2 m</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/s was significantly lower than the value of the maximum discharge prior </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to </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application of erosion control works </a:t>
            </a:r>
            <a:r>
              <a:rPr kumimoji="0" lang="en-US" sz="1400" b="0" i="0" u="none" strike="noStrike" cap="none" normalizeH="0" baseline="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Q</a:t>
            </a:r>
            <a:r>
              <a:rPr kumimoji="0" lang="en-US" sz="1400" b="0" i="0" u="none" strike="noStrike" cap="none" normalizeH="0" baseline="-3000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max</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(1956) </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108.12 m</a:t>
            </a:r>
            <a:r>
              <a:rPr kumimoji="0" lang="en-US" sz="1400" b="0" i="0" u="none" strike="noStrike" cap="none" normalizeH="0" baseline="3000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3</a:t>
            </a: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/s.</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endParaRPr lang="en-US" sz="1400" dirty="0" smtClean="0">
              <a:solidFill>
                <a:schemeClr val="accent6">
                  <a:lumMod val="60000"/>
                  <a:lumOff val="40000"/>
                </a:schemeClr>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4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These changes in hydrological parameters directly indicate the effects that are caused directly by using erosion control works.</a:t>
            </a:r>
            <a:endParaRPr kumimoji="0" lang="en-US" sz="3200" b="0" i="0" u="none" strike="noStrike" cap="none" normalizeH="0" baseline="0" dirty="0" smtClean="0">
              <a:ln>
                <a:noFill/>
              </a:ln>
              <a:solidFill>
                <a:schemeClr val="accent6">
                  <a:lumMod val="60000"/>
                  <a:lumOff val="40000"/>
                </a:schemeClr>
              </a:solidFill>
              <a:effectLst/>
              <a:latin typeface="Arial" pitchFamily="34" charset="0"/>
              <a:cs typeface="Arial" pitchFamily="34" charset="0"/>
            </a:endParaRPr>
          </a:p>
        </p:txBody>
      </p:sp>
      <p:sp>
        <p:nvSpPr>
          <p:cNvPr id="3075" name="Rectangle 3"/>
          <p:cNvSpPr>
            <a:spLocks noChangeArrowheads="1"/>
          </p:cNvSpPr>
          <p:nvPr/>
        </p:nvSpPr>
        <p:spPr bwMode="auto">
          <a:xfrm>
            <a:off x="3810000" y="457200"/>
            <a:ext cx="17526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CONCLUSION</a:t>
            </a:r>
            <a:endParaRPr kumimoji="0" lang="en-US" sz="3200" b="1" i="0" u="none" strike="noStrike" cap="none" normalizeH="0" baseline="0" dirty="0" smtClean="0">
              <a:ln>
                <a:noFill/>
              </a:ln>
              <a:solidFill>
                <a:schemeClr val="accent6">
                  <a:lumMod val="60000"/>
                  <a:lumOff val="4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4292965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8"/>
          <p:cNvGrpSpPr>
            <a:grpSpLocks/>
          </p:cNvGrpSpPr>
          <p:nvPr/>
        </p:nvGrpSpPr>
        <p:grpSpPr bwMode="auto">
          <a:xfrm rot="19765573" flipH="1">
            <a:off x="1266465" y="548880"/>
            <a:ext cx="6176371" cy="5931559"/>
            <a:chOff x="3522663" y="4814888"/>
            <a:chExt cx="1031875" cy="1022350"/>
          </a:xfrm>
        </p:grpSpPr>
        <p:sp>
          <p:nvSpPr>
            <p:cNvPr id="10" name="Ellipse 44"/>
            <p:cNvSpPr/>
            <p:nvPr/>
          </p:nvSpPr>
          <p:spPr bwMode="auto">
            <a:xfrm rot="21052097">
              <a:off x="3532724" y="4814888"/>
              <a:ext cx="1021814" cy="1022350"/>
            </a:xfrm>
            <a:prstGeom prst="ellipse">
              <a:avLst/>
            </a:prstGeom>
            <a:gradFill flip="none" rotWithShape="1">
              <a:gsLst>
                <a:gs pos="0">
                  <a:srgbClr val="74FFC9"/>
                </a:gs>
                <a:gs pos="100000">
                  <a:srgbClr val="20CDBB"/>
                </a:gs>
              </a:gsLst>
              <a:path path="shape">
                <a:fillToRect l="50000" t="50000" r="50000" b="50000"/>
              </a:path>
              <a:tileRect/>
            </a:gradFill>
            <a:ln w="9525" cap="flat" cmpd="sng" algn="ctr">
              <a:solidFill>
                <a:srgbClr val="0081BE">
                  <a:lumMod val="75000"/>
                </a:srgbClr>
              </a:solidFill>
              <a:prstDash val="solid"/>
            </a:ln>
            <a:effectLst>
              <a:innerShdw blurRad="190500" dist="114300" dir="5640000">
                <a:srgbClr val="000000">
                  <a:alpha val="37000"/>
                </a:srgbClr>
              </a:innerShdw>
            </a:effectLst>
          </p:spPr>
          <p:txBody>
            <a:bodyPr anchor="ctr"/>
            <a:lstStyle/>
            <a:p>
              <a:pPr algn="ctr"/>
              <a:endParaRPr lang="da-DK" u="sng">
                <a:solidFill>
                  <a:srgbClr val="FFFFFF"/>
                </a:solidFill>
                <a:latin typeface="Calibri" pitchFamily="-65" charset="0"/>
              </a:endParaRPr>
            </a:p>
          </p:txBody>
        </p:sp>
        <p:sp>
          <p:nvSpPr>
            <p:cNvPr id="11" name="Måne 63"/>
            <p:cNvSpPr/>
            <p:nvPr/>
          </p:nvSpPr>
          <p:spPr bwMode="auto">
            <a:xfrm rot="16552097">
              <a:off x="3793594" y="50958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endParaRPr lang="da-DK" u="sng">
                <a:solidFill>
                  <a:srgbClr val="FFFFFF"/>
                </a:solidFill>
                <a:latin typeface="Calibri" pitchFamily="-65" charset="0"/>
              </a:endParaRPr>
            </a:p>
          </p:txBody>
        </p:sp>
        <p:sp>
          <p:nvSpPr>
            <p:cNvPr id="12" name="Ellipse 45"/>
            <p:cNvSpPr>
              <a:spLocks noChangeArrowheads="1"/>
            </p:cNvSpPr>
            <p:nvPr/>
          </p:nvSpPr>
          <p:spPr bwMode="auto">
            <a:xfrm>
              <a:off x="3678238" y="48434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65" charset="0"/>
              </a:endParaRPr>
            </a:p>
          </p:txBody>
        </p:sp>
      </p:grpSp>
      <p:sp>
        <p:nvSpPr>
          <p:cNvPr id="13" name="TextBox 12"/>
          <p:cNvSpPr txBox="1"/>
          <p:nvPr/>
        </p:nvSpPr>
        <p:spPr>
          <a:xfrm>
            <a:off x="1905000" y="2743200"/>
            <a:ext cx="5181600" cy="954107"/>
          </a:xfrm>
          <a:prstGeom prst="rect">
            <a:avLst/>
          </a:prstGeom>
          <a:noFill/>
        </p:spPr>
        <p:txBody>
          <a:bodyPr wrap="square" rtlCol="0">
            <a:spAutoFit/>
          </a:bodyPr>
          <a:lstStyle/>
          <a:p>
            <a:pPr algn="ctr"/>
            <a:r>
              <a:rPr lang="en-US" sz="2800" b="1" dirty="0" smtClean="0">
                <a:solidFill>
                  <a:schemeClr val="tx2">
                    <a:lumMod val="50000"/>
                  </a:schemeClr>
                </a:solidFill>
                <a:latin typeface="Times New Roman" pitchFamily="18" charset="0"/>
                <a:cs typeface="Times New Roman" pitchFamily="18" charset="0"/>
              </a:rPr>
              <a:t>THANK  YOU</a:t>
            </a:r>
          </a:p>
          <a:p>
            <a:pPr algn="ctr"/>
            <a:r>
              <a:rPr lang="en-US" sz="2800" b="1" dirty="0" smtClean="0">
                <a:solidFill>
                  <a:schemeClr val="tx2">
                    <a:lumMod val="50000"/>
                  </a:schemeClr>
                </a:solidFill>
                <a:latin typeface="Times New Roman" pitchFamily="18" charset="0"/>
                <a:cs typeface="Times New Roman" pitchFamily="18" charset="0"/>
              </a:rPr>
              <a:t> FOR YOUR ATTENTION !!!</a:t>
            </a:r>
            <a:endParaRPr lang="en-US" sz="2800" b="1"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70" decel="100000"/>
                                        <p:tgtEl>
                                          <p:spTgt spid="13"/>
                                        </p:tgtEl>
                                      </p:cBhvr>
                                    </p:animEffect>
                                    <p:animScale>
                                      <p:cBhvr>
                                        <p:cTn id="8" dur="770" decel="100000"/>
                                        <p:tgtEl>
                                          <p:spTgt spid="13"/>
                                        </p:tgtEl>
                                      </p:cBhvr>
                                      <p:from x="10000" y="10000"/>
                                      <p:to x="200000" y="450000"/>
                                    </p:animScale>
                                    <p:animScale>
                                      <p:cBhvr>
                                        <p:cTn id="9" dur="1230" accel="100000" fill="hold">
                                          <p:stCondLst>
                                            <p:cond delay="770"/>
                                          </p:stCondLst>
                                        </p:cTn>
                                        <p:tgtEl>
                                          <p:spTgt spid="13"/>
                                        </p:tgtEl>
                                      </p:cBhvr>
                                      <p:from x="200000" y="450000"/>
                                      <p:to x="100000" y="100000"/>
                                    </p:animScale>
                                    <p:set>
                                      <p:cBhvr>
                                        <p:cTn id="10" dur="770" fill="hold"/>
                                        <p:tgtEl>
                                          <p:spTgt spid="13"/>
                                        </p:tgtEl>
                                        <p:attrNameLst>
                                          <p:attrName>ppt_x</p:attrName>
                                        </p:attrNameLst>
                                      </p:cBhvr>
                                      <p:to>
                                        <p:strVal val="(0.5)"/>
                                      </p:to>
                                    </p:set>
                                    <p:anim from="(0.5)" to="(#ppt_x)" calcmode="lin" valueType="num">
                                      <p:cBhvr>
                                        <p:cTn id="11" dur="1230" accel="100000" fill="hold">
                                          <p:stCondLst>
                                            <p:cond delay="770"/>
                                          </p:stCondLst>
                                        </p:cTn>
                                        <p:tgtEl>
                                          <p:spTgt spid="13"/>
                                        </p:tgtEl>
                                        <p:attrNameLst>
                                          <p:attrName>ppt_x</p:attrName>
                                        </p:attrNameLst>
                                      </p:cBhvr>
                                    </p:anim>
                                    <p:set>
                                      <p:cBhvr>
                                        <p:cTn id="12" dur="770" fill="hold"/>
                                        <p:tgtEl>
                                          <p:spTgt spid="13"/>
                                        </p:tgtEl>
                                        <p:attrNameLst>
                                          <p:attrName>ppt_y</p:attrName>
                                        </p:attrNameLst>
                                      </p:cBhvr>
                                      <p:to>
                                        <p:strVal val="(#ppt_y+0.4)"/>
                                      </p:to>
                                    </p:set>
                                    <p:anim from="(#ppt_y+0.4)" to="(#ppt_y)" calcmode="lin" valueType="num">
                                      <p:cBhvr>
                                        <p:cTn id="13"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5" name="AutoShape 3"/>
          <p:cNvSpPr>
            <a:spLocks noChangeArrowheads="1"/>
          </p:cNvSpPr>
          <p:nvPr/>
        </p:nvSpPr>
        <p:spPr bwMode="auto">
          <a:xfrm>
            <a:off x="2286000" y="6239142"/>
            <a:ext cx="5029200" cy="457200"/>
          </a:xfrm>
          <a:prstGeom prst="parallelogram">
            <a:avLst>
              <a:gd name="adj" fmla="val 5794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r>
              <a:rPr lang="en-US" sz="1200" b="1" dirty="0" smtClean="0">
                <a:latin typeface="Times New Roman" pitchFamily="18" charset="0"/>
                <a:cs typeface="Times New Roman" pitchFamily="18" charset="0"/>
              </a:rPr>
              <a:t>Figure 1: </a:t>
            </a:r>
            <a:r>
              <a:rPr lang="en-US" sz="1200" b="1" i="1" dirty="0" smtClean="0">
                <a:latin typeface="Times New Roman" pitchFamily="18" charset="0"/>
                <a:cs typeface="Times New Roman" pitchFamily="18" charset="0"/>
              </a:rPr>
              <a:t>The basin of the </a:t>
            </a:r>
            <a:r>
              <a:rPr lang="en-US" sz="1200" b="1" i="1" dirty="0" err="1" smtClean="0">
                <a:latin typeface="Times New Roman" pitchFamily="18" charset="0"/>
                <a:cs typeface="Times New Roman" pitchFamily="18" charset="0"/>
              </a:rPr>
              <a:t>Gradasnica</a:t>
            </a:r>
            <a:r>
              <a:rPr lang="en-US" sz="1200" b="1" i="1" dirty="0" smtClean="0">
                <a:latin typeface="Times New Roman" pitchFamily="18" charset="0"/>
                <a:cs typeface="Times New Roman" pitchFamily="18" charset="0"/>
              </a:rPr>
              <a:t> River 2016</a:t>
            </a:r>
            <a:endParaRPr lang="sr-Cyrl-CS" sz="1200" b="1" i="1" dirty="0" smtClean="0">
              <a:latin typeface="Times New Roman" pitchFamily="18" charset="0"/>
              <a:cs typeface="Times New Roman" pitchFamily="18" charset="0"/>
            </a:endParaRPr>
          </a:p>
        </p:txBody>
      </p:sp>
      <p:sp>
        <p:nvSpPr>
          <p:cNvPr id="6" name="AutoShape 3"/>
          <p:cNvSpPr>
            <a:spLocks noChangeArrowheads="1"/>
          </p:cNvSpPr>
          <p:nvPr/>
        </p:nvSpPr>
        <p:spPr bwMode="auto">
          <a:xfrm>
            <a:off x="838200" y="152400"/>
            <a:ext cx="7391400" cy="1828800"/>
          </a:xfrm>
          <a:prstGeom prst="parallelogram">
            <a:avLst>
              <a:gd name="adj" fmla="val 0"/>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1200" dirty="0" smtClean="0">
              <a:solidFill>
                <a:schemeClr val="bg1"/>
              </a:solidFill>
              <a:latin typeface="Times New Roman" pitchFamily="18" charset="0"/>
              <a:cs typeface="Times New Roman" pitchFamily="18" charset="0"/>
            </a:endParaRPr>
          </a:p>
        </p:txBody>
      </p:sp>
      <p:sp>
        <p:nvSpPr>
          <p:cNvPr id="8" name="TextBox 7"/>
          <p:cNvSpPr txBox="1"/>
          <p:nvPr/>
        </p:nvSpPr>
        <p:spPr>
          <a:xfrm>
            <a:off x="838200" y="304800"/>
            <a:ext cx="7391400" cy="1815882"/>
          </a:xfrm>
          <a:prstGeom prst="rect">
            <a:avLst/>
          </a:prstGeom>
          <a:noFill/>
        </p:spPr>
        <p:txBody>
          <a:bodyPr wrap="square" rtlCol="0">
            <a:spAutoFit/>
          </a:bodyPr>
          <a:lstStyle/>
          <a:p>
            <a:pPr marL="285750" lvl="0" indent="-285750" algn="just" fontAlgn="base">
              <a:spcBef>
                <a:spcPct val="0"/>
              </a:spcBef>
              <a:spcAft>
                <a:spcPct val="0"/>
              </a:spcAft>
              <a:buFont typeface="Wingdings" pitchFamily="2" charset="2"/>
              <a:buChar char="Ø"/>
            </a:pPr>
            <a:r>
              <a:rPr lang="en-US" sz="1600" dirty="0" smtClean="0">
                <a:latin typeface="Times New Roman" pitchFamily="18" charset="0"/>
                <a:cs typeface="Times New Roman" pitchFamily="18" charset="0"/>
              </a:rPr>
              <a:t>1907-1940: intensive </a:t>
            </a:r>
            <a:r>
              <a:rPr lang="en-US" sz="1600" dirty="0">
                <a:latin typeface="Times New Roman" pitchFamily="18" charset="0"/>
                <a:cs typeface="Times New Roman" pitchFamily="18" charset="0"/>
              </a:rPr>
              <a:t>beginning of the </a:t>
            </a:r>
            <a:r>
              <a:rPr lang="en-US" sz="1600" dirty="0" smtClean="0">
                <a:latin typeface="Times New Roman" pitchFamily="18" charset="0"/>
                <a:cs typeface="Times New Roman" pitchFamily="18" charset="0"/>
              </a:rPr>
              <a:t>ECW in Serbia</a:t>
            </a:r>
          </a:p>
          <a:p>
            <a:pPr marL="285750" lvl="0" indent="-285750" algn="just" fontAlgn="base">
              <a:spcBef>
                <a:spcPct val="0"/>
              </a:spcBef>
              <a:spcAft>
                <a:spcPct val="0"/>
              </a:spcAft>
              <a:buFont typeface="Wingdings" pitchFamily="2" charset="2"/>
              <a:buChar char="Ø"/>
            </a:pPr>
            <a:r>
              <a:rPr lang="en-US" sz="1600" dirty="0" smtClean="0">
                <a:latin typeface="Times New Roman" pitchFamily="18" charset="0"/>
                <a:cs typeface="Times New Roman" pitchFamily="18" charset="0"/>
              </a:rPr>
              <a:t>1941-1954: a period of low intensity of ECW</a:t>
            </a:r>
          </a:p>
          <a:p>
            <a:pPr marL="285750" lvl="0" indent="-285750" algn="just" fontAlgn="base">
              <a:spcBef>
                <a:spcPct val="0"/>
              </a:spcBef>
              <a:spcAft>
                <a:spcPct val="0"/>
              </a:spcAft>
              <a:buFont typeface="Wingdings" pitchFamily="2" charset="2"/>
              <a:buChar char="Ø"/>
            </a:pPr>
            <a:r>
              <a:rPr lang="en-US" sz="1600" dirty="0">
                <a:latin typeface="Times New Roman" pitchFamily="18" charset="0"/>
                <a:cs typeface="Times New Roman" pitchFamily="18" charset="0"/>
              </a:rPr>
              <a:t>m</a:t>
            </a:r>
            <a:r>
              <a:rPr lang="en-US" sz="1600" dirty="0" smtClean="0">
                <a:latin typeface="Times New Roman" pitchFamily="18" charset="0"/>
                <a:cs typeface="Times New Roman" pitchFamily="18" charset="0"/>
              </a:rPr>
              <a:t>id-1970s: extensive activities of ECW</a:t>
            </a:r>
          </a:p>
          <a:p>
            <a:pPr lvl="0" algn="just" fontAlgn="base">
              <a:spcBef>
                <a:spcPct val="0"/>
              </a:spcBef>
              <a:spcAft>
                <a:spcPct val="0"/>
              </a:spcAft>
            </a:pPr>
            <a:endParaRPr lang="en-US" sz="1600" dirty="0" smtClean="0">
              <a:latin typeface="Times New Roman" pitchFamily="18" charset="0"/>
              <a:cs typeface="Times New Roman" pitchFamily="18" charset="0"/>
            </a:endParaRPr>
          </a:p>
          <a:p>
            <a:pPr lvl="0" algn="ctr" fontAlgn="base">
              <a:spcBef>
                <a:spcPct val="0"/>
              </a:spcBef>
              <a:spcAft>
                <a:spcPct val="0"/>
              </a:spcAft>
            </a:pPr>
            <a:r>
              <a:rPr lang="en-US" sz="1600" dirty="0" smtClean="0">
                <a:latin typeface="Times New Roman" pitchFamily="18" charset="0"/>
                <a:cs typeface="Times New Roman" pitchFamily="18" charset="0"/>
              </a:rPr>
              <a:t>One </a:t>
            </a:r>
            <a:r>
              <a:rPr lang="en-US" sz="1600" dirty="0">
                <a:latin typeface="Times New Roman" pitchFamily="18" charset="0"/>
                <a:cs typeface="Times New Roman" pitchFamily="18" charset="0"/>
              </a:rPr>
              <a:t>of the first basins to be treated with works for the protection against erosion and torrent </a:t>
            </a:r>
            <a:r>
              <a:rPr lang="en-US" sz="1600" dirty="0" smtClean="0">
                <a:latin typeface="Times New Roman" pitchFamily="18" charset="0"/>
                <a:cs typeface="Times New Roman" pitchFamily="18" charset="0"/>
              </a:rPr>
              <a:t>control is the </a:t>
            </a:r>
            <a:r>
              <a:rPr lang="en-US" sz="1600" dirty="0" err="1">
                <a:latin typeface="Times New Roman" pitchFamily="18" charset="0"/>
                <a:cs typeface="Times New Roman" pitchFamily="18" charset="0"/>
              </a:rPr>
              <a:t>Gradasnicka</a:t>
            </a:r>
            <a:r>
              <a:rPr lang="en-US" sz="1600" dirty="0">
                <a:latin typeface="Times New Roman" pitchFamily="18" charset="0"/>
                <a:cs typeface="Times New Roman" pitchFamily="18" charset="0"/>
              </a:rPr>
              <a:t> River basin</a:t>
            </a:r>
          </a:p>
          <a:p>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8229600" cy="738664"/>
          </a:xfrm>
          <a:prstGeom prst="rect">
            <a:avLst/>
          </a:prstGeom>
          <a:noFill/>
        </p:spPr>
        <p:txBody>
          <a:bodyPr wrap="square" rtlCol="0">
            <a:spAutoFit/>
          </a:bodyPr>
          <a:lstStyle/>
          <a:p>
            <a:pPr algn="ctr"/>
            <a:r>
              <a:rPr lang="en-US" sz="1400" b="1" dirty="0">
                <a:solidFill>
                  <a:schemeClr val="accent4">
                    <a:lumMod val="60000"/>
                    <a:lumOff val="40000"/>
                  </a:schemeClr>
                </a:solidFill>
                <a:latin typeface="Times New Roman" pitchFamily="18" charset="0"/>
                <a:cs typeface="Times New Roman" pitchFamily="18" charset="0"/>
              </a:rPr>
              <a:t>The basin </a:t>
            </a:r>
            <a:r>
              <a:rPr lang="en-US" sz="1400" b="1" dirty="0" smtClean="0">
                <a:solidFill>
                  <a:schemeClr val="accent4">
                    <a:lumMod val="60000"/>
                    <a:lumOff val="40000"/>
                  </a:schemeClr>
                </a:solidFill>
                <a:latin typeface="Times New Roman" pitchFamily="18" charset="0"/>
                <a:cs typeface="Times New Roman" pitchFamily="18" charset="0"/>
              </a:rPr>
              <a:t>is </a:t>
            </a:r>
            <a:r>
              <a:rPr lang="en-US" sz="1400" b="1" dirty="0">
                <a:solidFill>
                  <a:schemeClr val="accent4">
                    <a:lumMod val="60000"/>
                    <a:lumOff val="40000"/>
                  </a:schemeClr>
                </a:solidFill>
                <a:latin typeface="Times New Roman" pitchFamily="18" charset="0"/>
                <a:cs typeface="Times New Roman" pitchFamily="18" charset="0"/>
              </a:rPr>
              <a:t>located in the southeast part of </a:t>
            </a:r>
            <a:r>
              <a:rPr lang="en-US" sz="1400" b="1" dirty="0" smtClean="0">
                <a:solidFill>
                  <a:schemeClr val="accent4">
                    <a:lumMod val="60000"/>
                    <a:lumOff val="40000"/>
                  </a:schemeClr>
                </a:solidFill>
                <a:latin typeface="Times New Roman" pitchFamily="18" charset="0"/>
                <a:cs typeface="Times New Roman" pitchFamily="18" charset="0"/>
              </a:rPr>
              <a:t>Serbia.</a:t>
            </a:r>
          </a:p>
          <a:p>
            <a:pPr algn="ctr"/>
            <a:r>
              <a:rPr lang="en-US" sz="1400" b="1" dirty="0" smtClean="0">
                <a:solidFill>
                  <a:schemeClr val="accent4">
                    <a:lumMod val="60000"/>
                    <a:lumOff val="40000"/>
                  </a:schemeClr>
                </a:solidFill>
                <a:latin typeface="Times New Roman" pitchFamily="18" charset="0"/>
                <a:cs typeface="Times New Roman" pitchFamily="18" charset="0"/>
              </a:rPr>
              <a:t> </a:t>
            </a:r>
          </a:p>
          <a:p>
            <a:pPr algn="ctr"/>
            <a:r>
              <a:rPr lang="en-US" sz="1400" b="1" dirty="0">
                <a:solidFill>
                  <a:schemeClr val="accent4">
                    <a:lumMod val="60000"/>
                    <a:lumOff val="40000"/>
                  </a:schemeClr>
                </a:solidFill>
                <a:latin typeface="Times New Roman" pitchFamily="18" charset="0"/>
                <a:cs typeface="Times New Roman" pitchFamily="18" charset="0"/>
              </a:rPr>
              <a:t>The </a:t>
            </a:r>
            <a:r>
              <a:rPr lang="en-US" sz="1400" b="1" dirty="0" err="1">
                <a:solidFill>
                  <a:schemeClr val="accent4">
                    <a:lumMod val="60000"/>
                    <a:lumOff val="40000"/>
                  </a:schemeClr>
                </a:solidFill>
                <a:latin typeface="Times New Roman" pitchFamily="18" charset="0"/>
                <a:cs typeface="Times New Roman" pitchFamily="18" charset="0"/>
              </a:rPr>
              <a:t>Gradasnica</a:t>
            </a:r>
            <a:r>
              <a:rPr lang="en-US" sz="1400" b="1" dirty="0">
                <a:solidFill>
                  <a:schemeClr val="accent4">
                    <a:lumMod val="60000"/>
                    <a:lumOff val="40000"/>
                  </a:schemeClr>
                </a:solidFill>
                <a:latin typeface="Times New Roman" pitchFamily="18" charset="0"/>
                <a:cs typeface="Times New Roman" pitchFamily="18" charset="0"/>
              </a:rPr>
              <a:t> River is the right tributary of the </a:t>
            </a:r>
            <a:r>
              <a:rPr lang="en-US" sz="1400" b="1" dirty="0" err="1">
                <a:solidFill>
                  <a:schemeClr val="accent4">
                    <a:lumMod val="60000"/>
                    <a:lumOff val="40000"/>
                  </a:schemeClr>
                </a:solidFill>
                <a:latin typeface="Times New Roman" pitchFamily="18" charset="0"/>
                <a:cs typeface="Times New Roman" pitchFamily="18" charset="0"/>
              </a:rPr>
              <a:t>Nisava</a:t>
            </a:r>
            <a:r>
              <a:rPr lang="en-US" sz="1400" b="1" dirty="0">
                <a:solidFill>
                  <a:schemeClr val="accent4">
                    <a:lumMod val="60000"/>
                    <a:lumOff val="40000"/>
                  </a:schemeClr>
                </a:solidFill>
                <a:latin typeface="Times New Roman" pitchFamily="18" charset="0"/>
                <a:cs typeface="Times New Roman" pitchFamily="18" charset="0"/>
              </a:rPr>
              <a:t> River, and it flows into it in the center </a:t>
            </a:r>
            <a:r>
              <a:rPr lang="en-US" sz="1400" b="1" dirty="0" smtClean="0">
                <a:solidFill>
                  <a:schemeClr val="accent4">
                    <a:lumMod val="60000"/>
                    <a:lumOff val="40000"/>
                  </a:schemeClr>
                </a:solidFill>
                <a:latin typeface="Times New Roman" pitchFamily="18" charset="0"/>
                <a:cs typeface="Times New Roman" pitchFamily="18" charset="0"/>
              </a:rPr>
              <a:t>of  </a:t>
            </a:r>
            <a:r>
              <a:rPr lang="en-US" sz="1400" b="1" dirty="0" err="1" smtClean="0">
                <a:solidFill>
                  <a:schemeClr val="accent4">
                    <a:lumMod val="60000"/>
                    <a:lumOff val="40000"/>
                  </a:schemeClr>
                </a:solidFill>
                <a:latin typeface="Times New Roman" pitchFamily="18" charset="0"/>
                <a:cs typeface="Times New Roman" pitchFamily="18" charset="0"/>
              </a:rPr>
              <a:t>Pirot</a:t>
            </a:r>
            <a:r>
              <a:rPr lang="en-US" sz="1400" b="1" dirty="0" smtClean="0">
                <a:solidFill>
                  <a:schemeClr val="accent4">
                    <a:lumMod val="60000"/>
                    <a:lumOff val="40000"/>
                  </a:schemeClr>
                </a:solidFill>
                <a:latin typeface="Times New Roman" pitchFamily="18" charset="0"/>
                <a:cs typeface="Times New Roman" pitchFamily="18" charset="0"/>
              </a:rPr>
              <a:t>.</a:t>
            </a:r>
            <a:endParaRPr lang="en-US" sz="1400" b="1" dirty="0">
              <a:solidFill>
                <a:schemeClr val="accent4">
                  <a:lumMod val="60000"/>
                  <a:lumOff val="40000"/>
                </a:schemeClr>
              </a:solidFill>
              <a:latin typeface="Times New Roman" pitchFamily="18" charset="0"/>
              <a:cs typeface="Times New Roman" pitchFamily="18" charset="0"/>
            </a:endParaRPr>
          </a:p>
        </p:txBody>
      </p:sp>
      <p:pic>
        <p:nvPicPr>
          <p:cNvPr id="4" name="Picture 3" descr="Picture2.png"/>
          <p:cNvPicPr/>
          <p:nvPr/>
        </p:nvPicPr>
        <p:blipFill>
          <a:blip r:embed="rId2" cstate="print"/>
          <a:stretch>
            <a:fillRect/>
          </a:stretch>
        </p:blipFill>
        <p:spPr>
          <a:xfrm>
            <a:off x="1416465" y="1371600"/>
            <a:ext cx="6019800" cy="3609340"/>
          </a:xfrm>
          <a:prstGeom prst="rect">
            <a:avLst/>
          </a:prstGeom>
          <a:ln>
            <a:noFill/>
          </a:ln>
          <a:effectLst>
            <a:softEdge rad="112500"/>
          </a:effectLst>
        </p:spPr>
      </p:pic>
      <p:grpSp>
        <p:nvGrpSpPr>
          <p:cNvPr id="8" name="Group 7"/>
          <p:cNvGrpSpPr/>
          <p:nvPr/>
        </p:nvGrpSpPr>
        <p:grpSpPr>
          <a:xfrm>
            <a:off x="1447800" y="5105400"/>
            <a:ext cx="5943600" cy="457200"/>
            <a:chOff x="1282022" y="5105400"/>
            <a:chExt cx="7200308" cy="457200"/>
          </a:xfrm>
        </p:grpSpPr>
        <p:sp>
          <p:nvSpPr>
            <p:cNvPr id="6" name="AutoShape 3"/>
            <p:cNvSpPr>
              <a:spLocks noChangeArrowheads="1"/>
            </p:cNvSpPr>
            <p:nvPr/>
          </p:nvSpPr>
          <p:spPr bwMode="auto">
            <a:xfrm>
              <a:off x="1282022" y="5105400"/>
              <a:ext cx="7200308" cy="457200"/>
            </a:xfrm>
            <a:prstGeom prst="parallelogram">
              <a:avLst>
                <a:gd name="adj" fmla="val 5794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1400" b="1" i="1" dirty="0" smtClean="0">
                <a:solidFill>
                  <a:schemeClr val="bg1"/>
                </a:solidFill>
                <a:latin typeface="Times New Roman" pitchFamily="18" charset="0"/>
                <a:cs typeface="Times New Roman" pitchFamily="18" charset="0"/>
              </a:endParaRPr>
            </a:p>
          </p:txBody>
        </p:sp>
        <p:sp>
          <p:nvSpPr>
            <p:cNvPr id="7" name="Rectangle 6"/>
            <p:cNvSpPr/>
            <p:nvPr/>
          </p:nvSpPr>
          <p:spPr>
            <a:xfrm>
              <a:off x="2112827" y="5181600"/>
              <a:ext cx="5562600" cy="276999"/>
            </a:xfrm>
            <a:prstGeom prst="rect">
              <a:avLst/>
            </a:prstGeom>
          </p:spPr>
          <p:txBody>
            <a:bodyPr wrap="square">
              <a:spAutoFit/>
            </a:bodyPr>
            <a:lstStyle/>
            <a:p>
              <a:pPr algn="ctr"/>
              <a:r>
                <a:rPr lang="en-US" sz="1200" b="1" dirty="0">
                  <a:latin typeface="Times New Roman" pitchFamily="18" charset="0"/>
                  <a:cs typeface="Times New Roman" pitchFamily="18" charset="0"/>
                </a:rPr>
                <a:t>Figure </a:t>
              </a:r>
              <a:r>
                <a:rPr lang="en-US" sz="1200" b="1" dirty="0" smtClean="0">
                  <a:latin typeface="Times New Roman" pitchFamily="18" charset="0"/>
                  <a:cs typeface="Times New Roman" pitchFamily="18" charset="0"/>
                </a:rPr>
                <a:t>2: </a:t>
              </a:r>
              <a:r>
                <a:rPr lang="en-US" sz="1200" b="1" i="1" dirty="0">
                  <a:latin typeface="Times New Roman" pitchFamily="18" charset="0"/>
                  <a:cs typeface="Times New Roman" pitchFamily="18" charset="0"/>
                </a:rPr>
                <a:t>The position of the </a:t>
              </a:r>
              <a:r>
                <a:rPr lang="en-US" sz="1200" b="1" i="1" dirty="0" err="1">
                  <a:latin typeface="Times New Roman" pitchFamily="18" charset="0"/>
                  <a:cs typeface="Times New Roman" pitchFamily="18" charset="0"/>
                </a:rPr>
                <a:t>Gradasnicka</a:t>
              </a:r>
              <a:r>
                <a:rPr lang="en-US" sz="1200" b="1" i="1" dirty="0">
                  <a:latin typeface="Times New Roman" pitchFamily="18" charset="0"/>
                  <a:cs typeface="Times New Roman" pitchFamily="18" charset="0"/>
                </a:rPr>
                <a:t> River basin</a:t>
              </a:r>
            </a:p>
          </p:txBody>
        </p:sp>
      </p:grpSp>
      <p:sp>
        <p:nvSpPr>
          <p:cNvPr id="9" name="Rectangle 8"/>
          <p:cNvSpPr/>
          <p:nvPr/>
        </p:nvSpPr>
        <p:spPr>
          <a:xfrm>
            <a:off x="476428" y="5828306"/>
            <a:ext cx="8210372" cy="523220"/>
          </a:xfrm>
          <a:prstGeom prst="rect">
            <a:avLst/>
          </a:prstGeom>
        </p:spPr>
        <p:txBody>
          <a:bodyPr wrap="square">
            <a:spAutoFit/>
          </a:bodyPr>
          <a:lstStyle/>
          <a:p>
            <a:pPr algn="ctr"/>
            <a:r>
              <a:rPr lang="en-US" sz="1400" b="1" dirty="0">
                <a:solidFill>
                  <a:schemeClr val="accent4">
                    <a:lumMod val="60000"/>
                    <a:lumOff val="40000"/>
                  </a:schemeClr>
                </a:solidFill>
                <a:latin typeface="Times New Roman" pitchFamily="18" charset="0"/>
                <a:cs typeface="Times New Roman" pitchFamily="18" charset="0"/>
              </a:rPr>
              <a:t>The biggest floods in this basin occurred in 1948 (when the daily maximum precipitation was 62.3 mm), then in 1954, 1955, 1963 and </a:t>
            </a:r>
            <a:r>
              <a:rPr lang="en-US" sz="1400" b="1" dirty="0" smtClean="0">
                <a:solidFill>
                  <a:schemeClr val="accent4">
                    <a:lumMod val="60000"/>
                    <a:lumOff val="40000"/>
                  </a:schemeClr>
                </a:solidFill>
                <a:latin typeface="Times New Roman" pitchFamily="18" charset="0"/>
                <a:cs typeface="Times New Roman" pitchFamily="18" charset="0"/>
              </a:rPr>
              <a:t>1965.</a:t>
            </a:r>
            <a:endParaRPr lang="en-US" sz="1400" b="1" dirty="0">
              <a:solidFill>
                <a:schemeClr val="accent4">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48200" y="381000"/>
            <a:ext cx="4228032" cy="2031325"/>
          </a:xfrm>
          <a:prstGeom prst="rect">
            <a:avLst/>
          </a:prstGeom>
        </p:spPr>
        <p:txBody>
          <a:bodyPr wrap="square">
            <a:spAutoFit/>
          </a:bodyPr>
          <a:lstStyle/>
          <a:p>
            <a:pPr algn="ctr"/>
            <a:r>
              <a:rPr lang="en-US" sz="1400" b="1" dirty="0">
                <a:solidFill>
                  <a:schemeClr val="tx2">
                    <a:lumMod val="50000"/>
                  </a:schemeClr>
                </a:solidFill>
                <a:latin typeface="Times New Roman" pitchFamily="18" charset="0"/>
                <a:cs typeface="Times New Roman" pitchFamily="18" charset="0"/>
              </a:rPr>
              <a:t>Basic parameters to display the changes of the hydrological status of the soil </a:t>
            </a:r>
            <a:r>
              <a:rPr lang="en-US" sz="1400" b="1" dirty="0" smtClean="0">
                <a:solidFill>
                  <a:schemeClr val="tx2">
                    <a:lumMod val="50000"/>
                  </a:schemeClr>
                </a:solidFill>
                <a:latin typeface="Times New Roman" pitchFamily="18" charset="0"/>
                <a:cs typeface="Times New Roman" pitchFamily="18" charset="0"/>
              </a:rPr>
              <a:t>are:</a:t>
            </a:r>
          </a:p>
          <a:p>
            <a:pPr algn="ctr"/>
            <a:endParaRPr lang="en-US" sz="1400" b="1" dirty="0" smtClean="0">
              <a:solidFill>
                <a:schemeClr val="tx2">
                  <a:lumMod val="50000"/>
                </a:schemeClr>
              </a:solidFill>
              <a:latin typeface="Times New Roman" pitchFamily="18" charset="0"/>
              <a:cs typeface="Times New Roman" pitchFamily="18" charset="0"/>
            </a:endParaRPr>
          </a:p>
          <a:p>
            <a:pPr marL="285750" indent="-285750">
              <a:buFont typeface="Wingdings" pitchFamily="2" charset="2"/>
              <a:buChar char="Ø"/>
            </a:pPr>
            <a:r>
              <a:rPr lang="en-US" sz="1400" dirty="0" smtClean="0">
                <a:solidFill>
                  <a:schemeClr val="accent4">
                    <a:lumMod val="60000"/>
                    <a:lumOff val="40000"/>
                  </a:schemeClr>
                </a:solidFill>
                <a:latin typeface="Times New Roman" pitchFamily="18" charset="0"/>
                <a:cs typeface="Times New Roman" pitchFamily="18" charset="0"/>
              </a:rPr>
              <a:t>the </a:t>
            </a:r>
            <a:r>
              <a:rPr lang="en-US" sz="1400" dirty="0">
                <a:solidFill>
                  <a:schemeClr val="accent4">
                    <a:lumMod val="60000"/>
                    <a:lumOff val="40000"/>
                  </a:schemeClr>
                </a:solidFill>
                <a:latin typeface="Times New Roman" pitchFamily="18" charset="0"/>
                <a:cs typeface="Times New Roman" pitchFamily="18" charset="0"/>
              </a:rPr>
              <a:t>state of </a:t>
            </a:r>
            <a:r>
              <a:rPr lang="en-US" sz="1400" dirty="0" smtClean="0">
                <a:solidFill>
                  <a:schemeClr val="accent4">
                    <a:lumMod val="60000"/>
                    <a:lumOff val="40000"/>
                  </a:schemeClr>
                </a:solidFill>
                <a:latin typeface="Times New Roman" pitchFamily="18" charset="0"/>
                <a:cs typeface="Times New Roman" pitchFamily="18" charset="0"/>
              </a:rPr>
              <a:t>erosion</a:t>
            </a:r>
          </a:p>
          <a:p>
            <a:pPr marL="285750" indent="-285750">
              <a:buFont typeface="Wingdings" pitchFamily="2" charset="2"/>
              <a:buChar char="Ø"/>
            </a:pPr>
            <a:r>
              <a:rPr lang="en-US" sz="1400" dirty="0" smtClean="0">
                <a:solidFill>
                  <a:schemeClr val="accent4">
                    <a:lumMod val="60000"/>
                    <a:lumOff val="40000"/>
                  </a:schemeClr>
                </a:solidFill>
                <a:latin typeface="Times New Roman" pitchFamily="18" charset="0"/>
                <a:cs typeface="Times New Roman" pitchFamily="18" charset="0"/>
              </a:rPr>
              <a:t>the </a:t>
            </a:r>
            <a:r>
              <a:rPr lang="en-US" sz="1400" dirty="0">
                <a:solidFill>
                  <a:schemeClr val="accent4">
                    <a:lumMod val="60000"/>
                    <a:lumOff val="40000"/>
                  </a:schemeClr>
                </a:solidFill>
                <a:latin typeface="Times New Roman" pitchFamily="18" charset="0"/>
                <a:cs typeface="Times New Roman" pitchFamily="18" charset="0"/>
              </a:rPr>
              <a:t>value of </a:t>
            </a:r>
            <a:r>
              <a:rPr lang="en-US" sz="1400" dirty="0" smtClean="0">
                <a:solidFill>
                  <a:schemeClr val="accent4">
                    <a:lumMod val="60000"/>
                    <a:lumOff val="40000"/>
                  </a:schemeClr>
                </a:solidFill>
                <a:latin typeface="Times New Roman" pitchFamily="18" charset="0"/>
                <a:cs typeface="Times New Roman" pitchFamily="18" charset="0"/>
              </a:rPr>
              <a:t>erosion-coefficient</a:t>
            </a:r>
          </a:p>
          <a:p>
            <a:pPr marL="285750" indent="-285750">
              <a:buFont typeface="Wingdings" pitchFamily="2" charset="2"/>
              <a:buChar char="Ø"/>
            </a:pPr>
            <a:r>
              <a:rPr lang="en-US" sz="1400" dirty="0" smtClean="0">
                <a:solidFill>
                  <a:schemeClr val="accent4">
                    <a:lumMod val="60000"/>
                    <a:lumOff val="40000"/>
                  </a:schemeClr>
                </a:solidFill>
                <a:latin typeface="Times New Roman" pitchFamily="18" charset="0"/>
                <a:cs typeface="Times New Roman" pitchFamily="18" charset="0"/>
              </a:rPr>
              <a:t>the </a:t>
            </a:r>
            <a:r>
              <a:rPr lang="en-US" sz="1400" dirty="0">
                <a:solidFill>
                  <a:schemeClr val="accent4">
                    <a:lumMod val="60000"/>
                    <a:lumOff val="40000"/>
                  </a:schemeClr>
                </a:solidFill>
                <a:latin typeface="Times New Roman" pitchFamily="18" charset="0"/>
                <a:cs typeface="Times New Roman" pitchFamily="18" charset="0"/>
              </a:rPr>
              <a:t>annual production of erosion </a:t>
            </a:r>
            <a:r>
              <a:rPr lang="en-US" sz="1400" dirty="0" smtClean="0">
                <a:solidFill>
                  <a:schemeClr val="accent4">
                    <a:lumMod val="60000"/>
                    <a:lumOff val="40000"/>
                  </a:schemeClr>
                </a:solidFill>
                <a:latin typeface="Times New Roman" pitchFamily="18" charset="0"/>
                <a:cs typeface="Times New Roman" pitchFamily="18" charset="0"/>
              </a:rPr>
              <a:t>material</a:t>
            </a:r>
          </a:p>
          <a:p>
            <a:pPr marL="285750" indent="-285750">
              <a:buFont typeface="Wingdings" pitchFamily="2" charset="2"/>
              <a:buChar char="Ø"/>
            </a:pPr>
            <a:r>
              <a:rPr lang="en-US" sz="1400" dirty="0" smtClean="0">
                <a:solidFill>
                  <a:schemeClr val="accent4">
                    <a:lumMod val="60000"/>
                    <a:lumOff val="40000"/>
                  </a:schemeClr>
                </a:solidFill>
                <a:latin typeface="Times New Roman" pitchFamily="18" charset="0"/>
                <a:cs typeface="Times New Roman" pitchFamily="18" charset="0"/>
              </a:rPr>
              <a:t>specific </a:t>
            </a:r>
            <a:r>
              <a:rPr lang="en-US" sz="1400" dirty="0">
                <a:solidFill>
                  <a:schemeClr val="accent4">
                    <a:lumMod val="60000"/>
                    <a:lumOff val="40000"/>
                  </a:schemeClr>
                </a:solidFill>
                <a:latin typeface="Times New Roman" pitchFamily="18" charset="0"/>
                <a:cs typeface="Times New Roman" pitchFamily="18" charset="0"/>
              </a:rPr>
              <a:t>annual sediment </a:t>
            </a:r>
            <a:r>
              <a:rPr lang="en-US" sz="1400" dirty="0" smtClean="0">
                <a:solidFill>
                  <a:schemeClr val="accent4">
                    <a:lumMod val="60000"/>
                    <a:lumOff val="40000"/>
                  </a:schemeClr>
                </a:solidFill>
                <a:latin typeface="Times New Roman" pitchFamily="18" charset="0"/>
                <a:cs typeface="Times New Roman" pitchFamily="18" charset="0"/>
              </a:rPr>
              <a:t>discharge</a:t>
            </a:r>
          </a:p>
          <a:p>
            <a:pPr marL="285750" indent="-285750">
              <a:buFont typeface="Wingdings" pitchFamily="2" charset="2"/>
              <a:buChar char="Ø"/>
            </a:pPr>
            <a:r>
              <a:rPr lang="en-US" sz="1400" dirty="0" smtClean="0">
                <a:solidFill>
                  <a:schemeClr val="accent4">
                    <a:lumMod val="60000"/>
                    <a:lumOff val="40000"/>
                  </a:schemeClr>
                </a:solidFill>
                <a:latin typeface="Times New Roman" pitchFamily="18" charset="0"/>
                <a:cs typeface="Times New Roman" pitchFamily="18" charset="0"/>
              </a:rPr>
              <a:t>runoff </a:t>
            </a:r>
            <a:r>
              <a:rPr lang="en-US" sz="1400" dirty="0">
                <a:solidFill>
                  <a:schemeClr val="accent4">
                    <a:lumMod val="60000"/>
                    <a:lumOff val="40000"/>
                  </a:schemeClr>
                </a:solidFill>
                <a:latin typeface="Times New Roman" pitchFamily="18" charset="0"/>
                <a:cs typeface="Times New Roman" pitchFamily="18" charset="0"/>
              </a:rPr>
              <a:t>curve number as well as the value of the maximal discharge</a:t>
            </a:r>
          </a:p>
        </p:txBody>
      </p:sp>
      <p:sp>
        <p:nvSpPr>
          <p:cNvPr id="4" name="Rectangle 3"/>
          <p:cNvSpPr/>
          <p:nvPr/>
        </p:nvSpPr>
        <p:spPr>
          <a:xfrm>
            <a:off x="0" y="4267200"/>
            <a:ext cx="4829908" cy="1815882"/>
          </a:xfrm>
          <a:prstGeom prst="rect">
            <a:avLst/>
          </a:prstGeom>
        </p:spPr>
        <p:txBody>
          <a:bodyPr wrap="square">
            <a:spAutoFit/>
          </a:bodyPr>
          <a:lstStyle/>
          <a:p>
            <a:pPr algn="ctr"/>
            <a:r>
              <a:rPr lang="en-US" sz="1400" b="1" dirty="0">
                <a:solidFill>
                  <a:schemeClr val="tx2">
                    <a:lumMod val="50000"/>
                  </a:schemeClr>
                </a:solidFill>
                <a:latin typeface="Times New Roman" pitchFamily="18" charset="0"/>
                <a:cs typeface="Times New Roman" pitchFamily="18" charset="0"/>
              </a:rPr>
              <a:t>All parameters of importance for understanding the state of the basin were </a:t>
            </a:r>
            <a:r>
              <a:rPr lang="en-US" sz="1400" b="1" dirty="0" err="1">
                <a:solidFill>
                  <a:schemeClr val="tx2">
                    <a:lumMod val="50000"/>
                  </a:schemeClr>
                </a:solidFill>
                <a:latin typeface="Times New Roman" pitchFamily="18" charset="0"/>
                <a:cs typeface="Times New Roman" pitchFamily="18" charset="0"/>
              </a:rPr>
              <a:t>analysed</a:t>
            </a:r>
            <a:r>
              <a:rPr lang="en-US" sz="1400" b="1" dirty="0" smtClean="0">
                <a:solidFill>
                  <a:schemeClr val="tx2">
                    <a:lumMod val="50000"/>
                  </a:schemeClr>
                </a:solidFill>
                <a:latin typeface="Times New Roman" pitchFamily="18" charset="0"/>
                <a:cs typeface="Times New Roman" pitchFamily="18" charset="0"/>
              </a:rPr>
              <a:t>:</a:t>
            </a:r>
          </a:p>
          <a:p>
            <a:pPr algn="ctr"/>
            <a:endParaRPr lang="en-US" sz="1400" b="1" dirty="0" smtClean="0">
              <a:solidFill>
                <a:schemeClr val="tx2">
                  <a:lumMod val="50000"/>
                </a:schemeClr>
              </a:solidFill>
              <a:latin typeface="Times New Roman" pitchFamily="18" charset="0"/>
              <a:cs typeface="Times New Roman" pitchFamily="18" charset="0"/>
            </a:endParaRPr>
          </a:p>
          <a:p>
            <a:pPr marL="285750" indent="-285750">
              <a:buFont typeface="Wingdings" pitchFamily="2" charset="2"/>
              <a:buChar char="Ø"/>
            </a:pPr>
            <a:r>
              <a:rPr lang="en-US" sz="1400" dirty="0" smtClean="0">
                <a:solidFill>
                  <a:schemeClr val="accent4">
                    <a:lumMod val="60000"/>
                    <a:lumOff val="40000"/>
                  </a:schemeClr>
                </a:solidFill>
                <a:latin typeface="Times New Roman" pitchFamily="18" charset="0"/>
                <a:cs typeface="Times New Roman" pitchFamily="18" charset="0"/>
              </a:rPr>
              <a:t>hydrological characteristics</a:t>
            </a:r>
          </a:p>
          <a:p>
            <a:pPr marL="285750" indent="-285750">
              <a:buFont typeface="Wingdings" pitchFamily="2" charset="2"/>
              <a:buChar char="Ø"/>
            </a:pPr>
            <a:r>
              <a:rPr lang="en-US" sz="1400" dirty="0" err="1" smtClean="0">
                <a:solidFill>
                  <a:schemeClr val="accent4">
                    <a:lumMod val="60000"/>
                    <a:lumOff val="40000"/>
                  </a:schemeClr>
                </a:solidFill>
                <a:latin typeface="Times New Roman" pitchFamily="18" charset="0"/>
                <a:cs typeface="Times New Roman" pitchFamily="18" charset="0"/>
              </a:rPr>
              <a:t>pedological</a:t>
            </a:r>
            <a:r>
              <a:rPr lang="en-US" sz="1400" dirty="0" smtClean="0">
                <a:solidFill>
                  <a:schemeClr val="accent4">
                    <a:lumMod val="60000"/>
                    <a:lumOff val="40000"/>
                  </a:schemeClr>
                </a:solidFill>
                <a:latin typeface="Times New Roman" pitchFamily="18" charset="0"/>
                <a:cs typeface="Times New Roman" pitchFamily="18" charset="0"/>
              </a:rPr>
              <a:t> characteristics</a:t>
            </a:r>
          </a:p>
          <a:p>
            <a:pPr marL="285750" indent="-285750">
              <a:buFont typeface="Wingdings" pitchFamily="2" charset="2"/>
              <a:buChar char="Ø"/>
            </a:pPr>
            <a:r>
              <a:rPr lang="en-US" sz="1400" dirty="0" smtClean="0">
                <a:solidFill>
                  <a:schemeClr val="accent4">
                    <a:lumMod val="60000"/>
                    <a:lumOff val="40000"/>
                  </a:schemeClr>
                </a:solidFill>
                <a:latin typeface="Times New Roman" pitchFamily="18" charset="0"/>
                <a:cs typeface="Times New Roman" pitchFamily="18" charset="0"/>
              </a:rPr>
              <a:t>geological characteristics</a:t>
            </a:r>
          </a:p>
          <a:p>
            <a:pPr marL="285750" indent="-285750">
              <a:buFont typeface="Wingdings" pitchFamily="2" charset="2"/>
              <a:buChar char="Ø"/>
            </a:pPr>
            <a:r>
              <a:rPr lang="en-US" sz="1400" dirty="0" smtClean="0">
                <a:solidFill>
                  <a:schemeClr val="accent4">
                    <a:lumMod val="60000"/>
                    <a:lumOff val="40000"/>
                  </a:schemeClr>
                </a:solidFill>
                <a:latin typeface="Times New Roman" pitchFamily="18" charset="0"/>
                <a:cs typeface="Times New Roman" pitchFamily="18" charset="0"/>
              </a:rPr>
              <a:t>surface </a:t>
            </a:r>
            <a:r>
              <a:rPr lang="en-US" sz="1400" dirty="0">
                <a:solidFill>
                  <a:schemeClr val="accent4">
                    <a:lumMod val="60000"/>
                    <a:lumOff val="40000"/>
                  </a:schemeClr>
                </a:solidFill>
                <a:latin typeface="Times New Roman" pitchFamily="18" charset="0"/>
                <a:cs typeface="Times New Roman" pitchFamily="18" charset="0"/>
              </a:rPr>
              <a:t>structure (space usage</a:t>
            </a:r>
            <a:r>
              <a:rPr lang="en-US" sz="1400" dirty="0" smtClean="0">
                <a:solidFill>
                  <a:schemeClr val="accent4">
                    <a:lumMod val="60000"/>
                    <a:lumOff val="40000"/>
                  </a:schemeClr>
                </a:solidFill>
                <a:latin typeface="Times New Roman" pitchFamily="18" charset="0"/>
                <a:cs typeface="Times New Roman" pitchFamily="18" charset="0"/>
              </a:rPr>
              <a:t>)</a:t>
            </a:r>
          </a:p>
          <a:p>
            <a:pPr marL="285750" indent="-285750">
              <a:buFont typeface="Wingdings" pitchFamily="2" charset="2"/>
              <a:buChar char="Ø"/>
            </a:pPr>
            <a:r>
              <a:rPr lang="en-US" sz="1400" dirty="0" smtClean="0">
                <a:solidFill>
                  <a:schemeClr val="accent4">
                    <a:lumMod val="60000"/>
                    <a:lumOff val="40000"/>
                  </a:schemeClr>
                </a:solidFill>
                <a:latin typeface="Times New Roman" pitchFamily="18" charset="0"/>
                <a:cs typeface="Times New Roman" pitchFamily="18" charset="0"/>
              </a:rPr>
              <a:t>implemented </a:t>
            </a:r>
            <a:r>
              <a:rPr lang="en-US" sz="1400" dirty="0">
                <a:solidFill>
                  <a:schemeClr val="accent4">
                    <a:lumMod val="60000"/>
                    <a:lumOff val="40000"/>
                  </a:schemeClr>
                </a:solidFill>
                <a:latin typeface="Times New Roman" pitchFamily="18" charset="0"/>
                <a:cs typeface="Times New Roman" pitchFamily="18" charset="0"/>
              </a:rPr>
              <a:t>erosion control </a:t>
            </a:r>
            <a:r>
              <a:rPr lang="en-US" sz="1400" dirty="0" smtClean="0">
                <a:solidFill>
                  <a:schemeClr val="accent4">
                    <a:lumMod val="60000"/>
                    <a:lumOff val="40000"/>
                  </a:schemeClr>
                </a:solidFill>
                <a:latin typeface="Times New Roman" pitchFamily="18" charset="0"/>
                <a:cs typeface="Times New Roman" pitchFamily="18" charset="0"/>
              </a:rPr>
              <a:t>works </a:t>
            </a:r>
            <a:endParaRPr lang="en-US" sz="1400" dirty="0">
              <a:solidFill>
                <a:schemeClr val="accent4">
                  <a:lumMod val="60000"/>
                  <a:lumOff val="40000"/>
                </a:schemeClr>
              </a:solidFill>
              <a:latin typeface="Times New Roman" pitchFamily="18" charset="0"/>
              <a:cs typeface="Times New Roman" pitchFamily="18" charset="0"/>
            </a:endParaRPr>
          </a:p>
        </p:txBody>
      </p:sp>
      <p:pic>
        <p:nvPicPr>
          <p:cNvPr id="1026" name="Picture 2" descr="C:\1\DOKTORAT\DISERTACIJA\GRADASNICKA REKA SVE\SLIKE Gradasnicka reka\pr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4301656" cy="2424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E:\Vlada\GRADASNICKA OP\ALIM975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352800"/>
            <a:ext cx="3886200" cy="2914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1744" y="3124200"/>
            <a:ext cx="4530256" cy="353199"/>
            <a:chOff x="557530" y="5105400"/>
            <a:chExt cx="7924800" cy="457200"/>
          </a:xfrm>
        </p:grpSpPr>
        <p:sp>
          <p:nvSpPr>
            <p:cNvPr id="8" name="AutoShape 3"/>
            <p:cNvSpPr>
              <a:spLocks noChangeArrowheads="1"/>
            </p:cNvSpPr>
            <p:nvPr/>
          </p:nvSpPr>
          <p:spPr bwMode="auto">
            <a:xfrm>
              <a:off x="557530" y="5105400"/>
              <a:ext cx="7924800" cy="457200"/>
            </a:xfrm>
            <a:prstGeom prst="parallelogram">
              <a:avLst>
                <a:gd name="adj" fmla="val 5794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1200" b="1" i="1" dirty="0" smtClean="0">
                <a:latin typeface="Times New Roman" pitchFamily="18" charset="0"/>
                <a:cs typeface="Times New Roman" pitchFamily="18" charset="0"/>
              </a:endParaRPr>
            </a:p>
          </p:txBody>
        </p:sp>
        <p:sp>
          <p:nvSpPr>
            <p:cNvPr id="9" name="Rectangle 8"/>
            <p:cNvSpPr/>
            <p:nvPr/>
          </p:nvSpPr>
          <p:spPr>
            <a:xfrm>
              <a:off x="957421" y="5181601"/>
              <a:ext cx="7331338" cy="358563"/>
            </a:xfrm>
            <a:prstGeom prst="rect">
              <a:avLst/>
            </a:prstGeom>
          </p:spPr>
          <p:txBody>
            <a:bodyPr wrap="square">
              <a:spAutoFit/>
            </a:bodyPr>
            <a:lstStyle/>
            <a:p>
              <a:pPr algn="ctr"/>
              <a:r>
                <a:rPr lang="en-US" sz="1200" b="1" dirty="0">
                  <a:latin typeface="Times New Roman" pitchFamily="18" charset="0"/>
                  <a:cs typeface="Times New Roman" pitchFamily="18" charset="0"/>
                </a:rPr>
                <a:t>Figure 3</a:t>
              </a:r>
              <a:r>
                <a:rPr lang="en-US" sz="1200" b="1" dirty="0" smtClean="0">
                  <a:latin typeface="Times New Roman" pitchFamily="18" charset="0"/>
                  <a:cs typeface="Times New Roman" pitchFamily="18" charset="0"/>
                </a:rPr>
                <a:t>: </a:t>
              </a:r>
              <a:r>
                <a:rPr lang="en-US" sz="1200" b="1" i="1" dirty="0" smtClean="0">
                  <a:latin typeface="Times New Roman" pitchFamily="18" charset="0"/>
                  <a:cs typeface="Times New Roman" pitchFamily="18" charset="0"/>
                </a:rPr>
                <a:t>Check dam in the riverbed of </a:t>
              </a:r>
              <a:r>
                <a:rPr lang="en-US" sz="1200" b="1" i="1" dirty="0" err="1" smtClean="0">
                  <a:latin typeface="Times New Roman" pitchFamily="18" charset="0"/>
                  <a:cs typeface="Times New Roman" pitchFamily="18" charset="0"/>
                </a:rPr>
                <a:t>Gradasnicka</a:t>
              </a:r>
              <a:r>
                <a:rPr lang="en-US" sz="1200" b="1" i="1" dirty="0" smtClean="0">
                  <a:latin typeface="Times New Roman" pitchFamily="18" charset="0"/>
                  <a:cs typeface="Times New Roman" pitchFamily="18" charset="0"/>
                </a:rPr>
                <a:t> River</a:t>
              </a:r>
              <a:endParaRPr lang="en-US" sz="1200" b="1" i="1" dirty="0">
                <a:latin typeface="Times New Roman" pitchFamily="18" charset="0"/>
                <a:cs typeface="Times New Roman" pitchFamily="18" charset="0"/>
              </a:endParaRPr>
            </a:p>
          </p:txBody>
        </p:sp>
      </p:grpSp>
      <p:grpSp>
        <p:nvGrpSpPr>
          <p:cNvPr id="10" name="Group 9"/>
          <p:cNvGrpSpPr/>
          <p:nvPr/>
        </p:nvGrpSpPr>
        <p:grpSpPr>
          <a:xfrm>
            <a:off x="4613744" y="6400800"/>
            <a:ext cx="4530256" cy="353199"/>
            <a:chOff x="557530" y="5105400"/>
            <a:chExt cx="7924800" cy="457200"/>
          </a:xfrm>
        </p:grpSpPr>
        <p:sp>
          <p:nvSpPr>
            <p:cNvPr id="11" name="AutoShape 3"/>
            <p:cNvSpPr>
              <a:spLocks noChangeArrowheads="1"/>
            </p:cNvSpPr>
            <p:nvPr/>
          </p:nvSpPr>
          <p:spPr bwMode="auto">
            <a:xfrm>
              <a:off x="557530" y="5105400"/>
              <a:ext cx="7924800" cy="457200"/>
            </a:xfrm>
            <a:prstGeom prst="parallelogram">
              <a:avLst>
                <a:gd name="adj" fmla="val 5794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1200" b="1" i="1" dirty="0" smtClean="0">
                <a:solidFill>
                  <a:schemeClr val="bg1"/>
                </a:solidFill>
                <a:latin typeface="Times New Roman" pitchFamily="18" charset="0"/>
                <a:cs typeface="Times New Roman" pitchFamily="18" charset="0"/>
              </a:endParaRPr>
            </a:p>
          </p:txBody>
        </p:sp>
        <p:sp>
          <p:nvSpPr>
            <p:cNvPr id="12" name="Rectangle 11"/>
            <p:cNvSpPr/>
            <p:nvPr/>
          </p:nvSpPr>
          <p:spPr>
            <a:xfrm>
              <a:off x="821871" y="5181601"/>
              <a:ext cx="7597932" cy="358563"/>
            </a:xfrm>
            <a:prstGeom prst="rect">
              <a:avLst/>
            </a:prstGeom>
          </p:spPr>
          <p:txBody>
            <a:bodyPr wrap="square">
              <a:spAutoFit/>
            </a:bodyPr>
            <a:lstStyle/>
            <a:p>
              <a:pPr algn="ctr"/>
              <a:r>
                <a:rPr lang="en-US" sz="1200" b="1" dirty="0">
                  <a:latin typeface="Times New Roman" pitchFamily="18" charset="0"/>
                  <a:cs typeface="Times New Roman" pitchFamily="18" charset="0"/>
                </a:rPr>
                <a:t>Figure 4</a:t>
              </a:r>
              <a:r>
                <a:rPr lang="en-US" sz="1200" b="1" dirty="0" smtClean="0">
                  <a:latin typeface="Times New Roman" pitchFamily="18" charset="0"/>
                  <a:cs typeface="Times New Roman" pitchFamily="18" charset="0"/>
                </a:rPr>
                <a:t>: </a:t>
              </a:r>
              <a:r>
                <a:rPr lang="en-US" sz="1200" b="1" i="1" dirty="0" smtClean="0">
                  <a:latin typeface="Times New Roman" pitchFamily="18" charset="0"/>
                  <a:cs typeface="Times New Roman" pitchFamily="18" charset="0"/>
                </a:rPr>
                <a:t>Black pine forest in the basin of </a:t>
              </a:r>
              <a:r>
                <a:rPr lang="en-US" sz="1200" b="1" i="1" dirty="0" err="1" smtClean="0">
                  <a:latin typeface="Times New Roman" pitchFamily="18" charset="0"/>
                  <a:cs typeface="Times New Roman" pitchFamily="18" charset="0"/>
                </a:rPr>
                <a:t>Gradasnicka</a:t>
              </a:r>
              <a:r>
                <a:rPr lang="en-US" sz="1200" b="1" i="1" dirty="0" smtClean="0">
                  <a:latin typeface="Times New Roman" pitchFamily="18" charset="0"/>
                  <a:cs typeface="Times New Roman" pitchFamily="18" charset="0"/>
                </a:rPr>
                <a:t> River </a:t>
              </a:r>
              <a:endParaRPr lang="en-US" sz="1200" b="1" i="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200" y="0"/>
            <a:ext cx="3733800" cy="3154710"/>
          </a:xfrm>
          <a:prstGeom prst="rect">
            <a:avLst/>
          </a:prstGeom>
          <a:noFill/>
          <a:ln>
            <a:solidFill>
              <a:schemeClr val="accent3">
                <a:lumMod val="60000"/>
                <a:lumOff val="40000"/>
              </a:schemeClr>
            </a:solidFill>
          </a:ln>
        </p:spPr>
        <p:txBody>
          <a:bodyPr wrap="square" rtlCol="0">
            <a:spAutoFit/>
          </a:bodyPr>
          <a:lstStyle/>
          <a:p>
            <a:pPr algn="ctr"/>
            <a:r>
              <a:rPr lang="en-US" sz="1400" b="1" dirty="0" smtClean="0">
                <a:solidFill>
                  <a:schemeClr val="accent3">
                    <a:lumMod val="75000"/>
                  </a:schemeClr>
                </a:solidFill>
                <a:latin typeface="Times New Roman" pitchFamily="18" charset="0"/>
                <a:cs typeface="Times New Roman" pitchFamily="18" charset="0"/>
              </a:rPr>
              <a:t>GEOLOGICAL CHARACTERISTICS</a:t>
            </a:r>
          </a:p>
          <a:p>
            <a:pPr algn="ctr"/>
            <a:endParaRPr lang="en-US" sz="1000" dirty="0" smtClean="0">
              <a:solidFill>
                <a:schemeClr val="accent3">
                  <a:lumMod val="75000"/>
                </a:schemeClr>
              </a:solidFill>
              <a:latin typeface="Times New Roman" pitchFamily="18" charset="0"/>
              <a:cs typeface="Times New Roman" pitchFamily="18" charset="0"/>
            </a:endParaRPr>
          </a:p>
          <a:p>
            <a:r>
              <a:rPr lang="en-US" sz="1400" dirty="0" smtClean="0">
                <a:solidFill>
                  <a:schemeClr val="accent3">
                    <a:lumMod val="75000"/>
                  </a:schemeClr>
                </a:solidFill>
                <a:latin typeface="Times New Roman" pitchFamily="18" charset="0"/>
                <a:cs typeface="Times New Roman" pitchFamily="18" charset="0"/>
              </a:rPr>
              <a:t>Jurassic formations:</a:t>
            </a:r>
          </a:p>
          <a:p>
            <a:pPr lvl="1">
              <a:buFont typeface="Arial" pitchFamily="34" charset="0"/>
              <a:buChar char="•"/>
            </a:pPr>
            <a:r>
              <a:rPr lang="en-US" sz="1400" dirty="0" smtClean="0">
                <a:solidFill>
                  <a:schemeClr val="accent3">
                    <a:lumMod val="75000"/>
                  </a:schemeClr>
                </a:solidFill>
                <a:latin typeface="Times New Roman" pitchFamily="18" charset="0"/>
                <a:cs typeface="Times New Roman" pitchFamily="18" charset="0"/>
              </a:rPr>
              <a:t> </a:t>
            </a:r>
            <a:r>
              <a:rPr lang="en-US" sz="1400" dirty="0" err="1" smtClean="0">
                <a:solidFill>
                  <a:schemeClr val="accent3">
                    <a:lumMod val="75000"/>
                  </a:schemeClr>
                </a:solidFill>
                <a:latin typeface="Times New Roman" pitchFamily="18" charset="0"/>
                <a:cs typeface="Times New Roman" pitchFamily="18" charset="0"/>
              </a:rPr>
              <a:t>limestones</a:t>
            </a:r>
            <a:endParaRPr lang="en-US" sz="1400" dirty="0" smtClean="0">
              <a:solidFill>
                <a:schemeClr val="accent3">
                  <a:lumMod val="75000"/>
                </a:schemeClr>
              </a:solidFill>
              <a:latin typeface="Times New Roman" pitchFamily="18" charset="0"/>
              <a:cs typeface="Times New Roman" pitchFamily="18" charset="0"/>
            </a:endParaRPr>
          </a:p>
          <a:p>
            <a:pPr lvl="1">
              <a:buFont typeface="Arial" pitchFamily="34" charset="0"/>
              <a:buChar char="•"/>
            </a:pPr>
            <a:r>
              <a:rPr lang="en-US" sz="1400" dirty="0" smtClean="0">
                <a:solidFill>
                  <a:schemeClr val="accent3">
                    <a:lumMod val="75000"/>
                  </a:schemeClr>
                </a:solidFill>
                <a:latin typeface="Times New Roman" pitchFamily="18" charset="0"/>
                <a:cs typeface="Times New Roman" pitchFamily="18" charset="0"/>
              </a:rPr>
              <a:t> sandstones</a:t>
            </a:r>
          </a:p>
          <a:p>
            <a:pPr lvl="1">
              <a:buFont typeface="Arial" pitchFamily="34" charset="0"/>
              <a:buChar char="•"/>
            </a:pPr>
            <a:r>
              <a:rPr lang="en-US" sz="1400" dirty="0" smtClean="0">
                <a:solidFill>
                  <a:schemeClr val="accent3">
                    <a:lumMod val="75000"/>
                  </a:schemeClr>
                </a:solidFill>
                <a:latin typeface="Times New Roman" pitchFamily="18" charset="0"/>
                <a:cs typeface="Times New Roman" pitchFamily="18" charset="0"/>
              </a:rPr>
              <a:t> marls</a:t>
            </a:r>
          </a:p>
          <a:p>
            <a:pPr lvl="1">
              <a:buFont typeface="Arial" pitchFamily="34" charset="0"/>
              <a:buChar char="•"/>
            </a:pPr>
            <a:r>
              <a:rPr lang="en-US" sz="1400" dirty="0" smtClean="0">
                <a:solidFill>
                  <a:schemeClr val="accent3">
                    <a:lumMod val="75000"/>
                  </a:schemeClr>
                </a:solidFill>
                <a:latin typeface="Times New Roman" pitchFamily="18" charset="0"/>
                <a:cs typeface="Times New Roman" pitchFamily="18" charset="0"/>
              </a:rPr>
              <a:t> </a:t>
            </a:r>
            <a:r>
              <a:rPr lang="en-US" sz="1400" dirty="0" err="1" smtClean="0">
                <a:solidFill>
                  <a:schemeClr val="accent3">
                    <a:lumMod val="75000"/>
                  </a:schemeClr>
                </a:solidFill>
                <a:latin typeface="Times New Roman" pitchFamily="18" charset="0"/>
                <a:cs typeface="Times New Roman" pitchFamily="18" charset="0"/>
              </a:rPr>
              <a:t>shales</a:t>
            </a:r>
            <a:endParaRPr lang="en-US" sz="1400" dirty="0" smtClean="0">
              <a:solidFill>
                <a:schemeClr val="accent3">
                  <a:lumMod val="75000"/>
                </a:schemeClr>
              </a:solidFill>
              <a:latin typeface="Times New Roman" pitchFamily="18" charset="0"/>
              <a:cs typeface="Times New Roman" pitchFamily="18" charset="0"/>
            </a:endParaRPr>
          </a:p>
          <a:p>
            <a:endParaRPr lang="en-US" sz="700" dirty="0" smtClean="0">
              <a:solidFill>
                <a:schemeClr val="accent3">
                  <a:lumMod val="75000"/>
                </a:schemeClr>
              </a:solidFill>
              <a:latin typeface="Times New Roman" pitchFamily="18" charset="0"/>
              <a:cs typeface="Times New Roman" pitchFamily="18" charset="0"/>
            </a:endParaRPr>
          </a:p>
          <a:p>
            <a:r>
              <a:rPr lang="en-US" sz="1400" dirty="0" err="1" smtClean="0">
                <a:solidFill>
                  <a:schemeClr val="accent3">
                    <a:lumMod val="75000"/>
                  </a:schemeClr>
                </a:solidFill>
                <a:latin typeface="Times New Roman" pitchFamily="18" charset="0"/>
                <a:cs typeface="Times New Roman" pitchFamily="18" charset="0"/>
              </a:rPr>
              <a:t>Teritary</a:t>
            </a:r>
            <a:r>
              <a:rPr lang="en-US" sz="1400" dirty="0" smtClean="0">
                <a:solidFill>
                  <a:schemeClr val="accent3">
                    <a:lumMod val="75000"/>
                  </a:schemeClr>
                </a:solidFill>
                <a:latin typeface="Times New Roman" pitchFamily="18" charset="0"/>
                <a:cs typeface="Times New Roman" pitchFamily="18" charset="0"/>
              </a:rPr>
              <a:t> is present in the village of </a:t>
            </a:r>
            <a:r>
              <a:rPr lang="en-US" sz="1400" dirty="0" err="1" smtClean="0">
                <a:solidFill>
                  <a:schemeClr val="accent3">
                    <a:lumMod val="75000"/>
                  </a:schemeClr>
                </a:solidFill>
                <a:latin typeface="Times New Roman" pitchFamily="18" charset="0"/>
                <a:cs typeface="Times New Roman" pitchFamily="18" charset="0"/>
              </a:rPr>
              <a:t>Gradasnica</a:t>
            </a:r>
            <a:r>
              <a:rPr lang="en-US" sz="1400" dirty="0" smtClean="0">
                <a:solidFill>
                  <a:schemeClr val="accent3">
                    <a:lumMod val="75000"/>
                  </a:schemeClr>
                </a:solidFill>
                <a:latin typeface="Times New Roman" pitchFamily="18" charset="0"/>
                <a:cs typeface="Times New Roman" pitchFamily="18" charset="0"/>
              </a:rPr>
              <a:t>:</a:t>
            </a:r>
          </a:p>
          <a:p>
            <a:pPr lvl="1">
              <a:buFont typeface="Arial" pitchFamily="34" charset="0"/>
              <a:buChar char="•"/>
            </a:pPr>
            <a:r>
              <a:rPr lang="en-US" sz="1400" dirty="0" smtClean="0">
                <a:solidFill>
                  <a:schemeClr val="accent3">
                    <a:lumMod val="75000"/>
                  </a:schemeClr>
                </a:solidFill>
                <a:latin typeface="Times New Roman" pitchFamily="18" charset="0"/>
                <a:cs typeface="Times New Roman" pitchFamily="18" charset="0"/>
              </a:rPr>
              <a:t> yellow sandstones</a:t>
            </a:r>
          </a:p>
          <a:p>
            <a:pPr lvl="1">
              <a:buFont typeface="Arial" pitchFamily="34" charset="0"/>
              <a:buChar char="•"/>
            </a:pPr>
            <a:r>
              <a:rPr lang="en-US" sz="1400" dirty="0" smtClean="0">
                <a:solidFill>
                  <a:schemeClr val="accent3">
                    <a:lumMod val="75000"/>
                  </a:schemeClr>
                </a:solidFill>
                <a:latin typeface="Times New Roman" pitchFamily="18" charset="0"/>
                <a:cs typeface="Times New Roman" pitchFamily="18" charset="0"/>
              </a:rPr>
              <a:t> red sandstones</a:t>
            </a:r>
          </a:p>
          <a:p>
            <a:pPr lvl="1">
              <a:buFont typeface="Arial" pitchFamily="34" charset="0"/>
              <a:buChar char="•"/>
            </a:pPr>
            <a:r>
              <a:rPr lang="en-US" sz="1400" dirty="0" smtClean="0">
                <a:solidFill>
                  <a:schemeClr val="accent3">
                    <a:lumMod val="75000"/>
                  </a:schemeClr>
                </a:solidFill>
                <a:latin typeface="Times New Roman" pitchFamily="18" charset="0"/>
                <a:cs typeface="Times New Roman" pitchFamily="18" charset="0"/>
              </a:rPr>
              <a:t> conglomerate</a:t>
            </a:r>
          </a:p>
          <a:p>
            <a:pPr lvl="1">
              <a:buFont typeface="Arial" pitchFamily="34" charset="0"/>
              <a:buChar char="•"/>
            </a:pPr>
            <a:r>
              <a:rPr lang="en-US" sz="1400" dirty="0" smtClean="0">
                <a:solidFill>
                  <a:schemeClr val="accent3">
                    <a:lumMod val="75000"/>
                  </a:schemeClr>
                </a:solidFill>
                <a:latin typeface="Times New Roman" pitchFamily="18" charset="0"/>
                <a:cs typeface="Times New Roman" pitchFamily="18" charset="0"/>
              </a:rPr>
              <a:t> quartz</a:t>
            </a:r>
          </a:p>
          <a:p>
            <a:pPr lvl="1">
              <a:buFont typeface="Arial" pitchFamily="34" charset="0"/>
              <a:buChar char="•"/>
            </a:pPr>
            <a:r>
              <a:rPr lang="en-US" sz="1400" dirty="0" smtClean="0">
                <a:solidFill>
                  <a:schemeClr val="accent3">
                    <a:lumMod val="75000"/>
                  </a:schemeClr>
                </a:solidFill>
                <a:latin typeface="Times New Roman" pitchFamily="18" charset="0"/>
                <a:cs typeface="Times New Roman" pitchFamily="18" charset="0"/>
              </a:rPr>
              <a:t> </a:t>
            </a:r>
            <a:r>
              <a:rPr lang="en-US" sz="1400" dirty="0" err="1" smtClean="0">
                <a:solidFill>
                  <a:schemeClr val="accent3">
                    <a:lumMod val="75000"/>
                  </a:schemeClr>
                </a:solidFill>
                <a:latin typeface="Times New Roman" pitchFamily="18" charset="0"/>
                <a:cs typeface="Times New Roman" pitchFamily="18" charset="0"/>
              </a:rPr>
              <a:t>quartyite</a:t>
            </a:r>
            <a:endParaRPr lang="en-US" sz="1400" dirty="0" smtClean="0">
              <a:solidFill>
                <a:schemeClr val="accent3">
                  <a:lumMod val="75000"/>
                </a:schemeClr>
              </a:solidFill>
              <a:latin typeface="Times New Roman" pitchFamily="18" charset="0"/>
              <a:cs typeface="Times New Roman" pitchFamily="18" charset="0"/>
            </a:endParaRPr>
          </a:p>
          <a:p>
            <a:pPr lvl="1">
              <a:buFont typeface="Arial" pitchFamily="34" charset="0"/>
              <a:buChar char="•"/>
            </a:pPr>
            <a:r>
              <a:rPr lang="en-US" sz="1400" dirty="0" smtClean="0">
                <a:solidFill>
                  <a:schemeClr val="accent3">
                    <a:lumMod val="75000"/>
                  </a:schemeClr>
                </a:solidFill>
                <a:latin typeface="Times New Roman" pitchFamily="18" charset="0"/>
                <a:cs typeface="Times New Roman" pitchFamily="18" charset="0"/>
              </a:rPr>
              <a:t> </a:t>
            </a:r>
            <a:r>
              <a:rPr lang="en-US" sz="1400" dirty="0" err="1" smtClean="0">
                <a:solidFill>
                  <a:schemeClr val="accent3">
                    <a:lumMod val="75000"/>
                  </a:schemeClr>
                </a:solidFill>
                <a:latin typeface="Times New Roman" pitchFamily="18" charset="0"/>
                <a:cs typeface="Times New Roman" pitchFamily="18" charset="0"/>
              </a:rPr>
              <a:t>phyllite</a:t>
            </a:r>
            <a:r>
              <a:rPr lang="en-US" sz="1400" dirty="0" smtClean="0">
                <a:solidFill>
                  <a:schemeClr val="accent3">
                    <a:lumMod val="75000"/>
                  </a:schemeClr>
                </a:solidFill>
                <a:latin typeface="Times New Roman" pitchFamily="18" charset="0"/>
                <a:cs typeface="Times New Roman" pitchFamily="18" charset="0"/>
              </a:rPr>
              <a:t> blue</a:t>
            </a:r>
            <a:endParaRPr lang="en-US" sz="1400" dirty="0">
              <a:solidFill>
                <a:schemeClr val="accent3">
                  <a:lumMod val="75000"/>
                </a:schemeClr>
              </a:solidFill>
              <a:latin typeface="Times New Roman" pitchFamily="18" charset="0"/>
              <a:cs typeface="Times New Roman" pitchFamily="18" charset="0"/>
            </a:endParaRPr>
          </a:p>
        </p:txBody>
      </p:sp>
      <p:sp>
        <p:nvSpPr>
          <p:cNvPr id="12" name="TextBox 11"/>
          <p:cNvSpPr txBox="1"/>
          <p:nvPr/>
        </p:nvSpPr>
        <p:spPr>
          <a:xfrm>
            <a:off x="3962400" y="0"/>
            <a:ext cx="5029200" cy="3108543"/>
          </a:xfrm>
          <a:prstGeom prst="rect">
            <a:avLst/>
          </a:prstGeom>
          <a:noFill/>
          <a:ln>
            <a:solidFill>
              <a:schemeClr val="accent3">
                <a:lumMod val="60000"/>
                <a:lumOff val="40000"/>
              </a:schemeClr>
            </a:solidFill>
          </a:ln>
        </p:spPr>
        <p:txBody>
          <a:bodyPr wrap="square" rtlCol="0">
            <a:spAutoFit/>
          </a:bodyPr>
          <a:lstStyle/>
          <a:p>
            <a:pPr algn="ctr"/>
            <a:r>
              <a:rPr lang="en-US" sz="1400" b="1" dirty="0" smtClean="0">
                <a:solidFill>
                  <a:schemeClr val="accent3">
                    <a:lumMod val="75000"/>
                  </a:schemeClr>
                </a:solidFill>
                <a:latin typeface="Times New Roman" pitchFamily="18" charset="0"/>
                <a:cs typeface="Times New Roman" pitchFamily="18" charset="0"/>
              </a:rPr>
              <a:t>PEDOLOGICAL CHARACTERISTICS</a:t>
            </a:r>
          </a:p>
          <a:p>
            <a:pPr algn="ctr"/>
            <a:endParaRPr lang="en-US" sz="1400" b="1" dirty="0" smtClean="0">
              <a:solidFill>
                <a:schemeClr val="accent3">
                  <a:lumMod val="50000"/>
                </a:schemeClr>
              </a:solidFill>
              <a:latin typeface="Times New Roman" pitchFamily="18" charset="0"/>
              <a:cs typeface="Times New Roman" pitchFamily="18" charset="0"/>
            </a:endParaRPr>
          </a:p>
          <a:p>
            <a:pPr algn="just"/>
            <a:r>
              <a:rPr lang="en-US" sz="1400" dirty="0" err="1" smtClean="0">
                <a:solidFill>
                  <a:schemeClr val="accent3">
                    <a:lumMod val="75000"/>
                  </a:schemeClr>
                </a:solidFill>
                <a:latin typeface="Times New Roman" pitchFamily="18" charset="0"/>
                <a:cs typeface="Times New Roman" pitchFamily="18" charset="0"/>
              </a:rPr>
              <a:t>Gradasnica</a:t>
            </a:r>
            <a:r>
              <a:rPr lang="en-US" sz="1400" dirty="0" smtClean="0">
                <a:solidFill>
                  <a:schemeClr val="accent3">
                    <a:lumMod val="75000"/>
                  </a:schemeClr>
                </a:solidFill>
                <a:latin typeface="Times New Roman" pitchFamily="18" charset="0"/>
                <a:cs typeface="Times New Roman" pitchFamily="18" charset="0"/>
              </a:rPr>
              <a:t> Gorge and parts of the basin were washed from the land to the limestone substrate, while the valley sides formed areas with deep </a:t>
            </a:r>
            <a:r>
              <a:rPr lang="en-US" sz="1400" dirty="0" err="1" smtClean="0">
                <a:solidFill>
                  <a:schemeClr val="accent3">
                    <a:lumMod val="75000"/>
                  </a:schemeClr>
                </a:solidFill>
                <a:latin typeface="Times New Roman" pitchFamily="18" charset="0"/>
                <a:cs typeface="Times New Roman" pitchFamily="18" charset="0"/>
              </a:rPr>
              <a:t>pedological</a:t>
            </a:r>
            <a:r>
              <a:rPr lang="en-US" sz="1400" dirty="0" smtClean="0">
                <a:solidFill>
                  <a:schemeClr val="accent3">
                    <a:lumMod val="75000"/>
                  </a:schemeClr>
                </a:solidFill>
                <a:latin typeface="Times New Roman" pitchFamily="18" charset="0"/>
                <a:cs typeface="Times New Roman" pitchFamily="18" charset="0"/>
              </a:rPr>
              <a:t> horizon. </a:t>
            </a:r>
          </a:p>
          <a:p>
            <a:pPr algn="just"/>
            <a:endParaRPr lang="en-US" sz="1400" dirty="0" smtClean="0">
              <a:solidFill>
                <a:schemeClr val="accent3">
                  <a:lumMod val="75000"/>
                </a:schemeClr>
              </a:solidFill>
              <a:latin typeface="Times New Roman" pitchFamily="18" charset="0"/>
              <a:cs typeface="Times New Roman" pitchFamily="18" charset="0"/>
            </a:endParaRPr>
          </a:p>
          <a:p>
            <a:pPr algn="just"/>
            <a:r>
              <a:rPr lang="en-US" sz="1400" dirty="0" smtClean="0">
                <a:solidFill>
                  <a:schemeClr val="accent3">
                    <a:lumMod val="75000"/>
                  </a:schemeClr>
                </a:solidFill>
                <a:latin typeface="Times New Roman" pitchFamily="18" charset="0"/>
                <a:cs typeface="Times New Roman" pitchFamily="18" charset="0"/>
              </a:rPr>
              <a:t>On a limestone substrate, there is the formation of </a:t>
            </a:r>
            <a:r>
              <a:rPr lang="en-US" sz="1400" dirty="0" err="1" smtClean="0">
                <a:solidFill>
                  <a:schemeClr val="accent3">
                    <a:lumMod val="75000"/>
                  </a:schemeClr>
                </a:solidFill>
                <a:latin typeface="Times New Roman" pitchFamily="18" charset="0"/>
                <a:cs typeface="Times New Roman" pitchFamily="18" charset="0"/>
              </a:rPr>
              <a:t>smonica</a:t>
            </a:r>
            <a:r>
              <a:rPr lang="en-US" sz="1400" dirty="0" smtClean="0">
                <a:solidFill>
                  <a:schemeClr val="accent3">
                    <a:lumMod val="75000"/>
                  </a:schemeClr>
                </a:solidFill>
                <a:latin typeface="Times New Roman" pitchFamily="18" charset="0"/>
                <a:cs typeface="Times New Roman" pitchFamily="18" charset="0"/>
              </a:rPr>
              <a:t>, which is almost impermeable to water.</a:t>
            </a:r>
          </a:p>
          <a:p>
            <a:pPr algn="just"/>
            <a:endParaRPr lang="en-US" sz="1400" dirty="0" smtClean="0">
              <a:solidFill>
                <a:schemeClr val="accent3">
                  <a:lumMod val="75000"/>
                </a:schemeClr>
              </a:solidFill>
              <a:latin typeface="Times New Roman" pitchFamily="18" charset="0"/>
              <a:cs typeface="Times New Roman" pitchFamily="18" charset="0"/>
            </a:endParaRPr>
          </a:p>
          <a:p>
            <a:pPr algn="just"/>
            <a:r>
              <a:rPr lang="en-US" sz="1400" dirty="0" smtClean="0">
                <a:solidFill>
                  <a:schemeClr val="accent3">
                    <a:lumMod val="75000"/>
                  </a:schemeClr>
                </a:solidFill>
                <a:latin typeface="Times New Roman" pitchFamily="18" charset="0"/>
                <a:cs typeface="Times New Roman" pitchFamily="18" charset="0"/>
              </a:rPr>
              <a:t>The presence of lime in the soil provides stability. The northeastern and southern parts of the basin are covered with sinkholes. </a:t>
            </a:r>
          </a:p>
          <a:p>
            <a:pPr algn="just"/>
            <a:endParaRPr lang="en-US" sz="1400" dirty="0" smtClean="0">
              <a:solidFill>
                <a:schemeClr val="accent3">
                  <a:lumMod val="75000"/>
                </a:schemeClr>
              </a:solidFill>
              <a:latin typeface="Times New Roman" pitchFamily="18" charset="0"/>
              <a:cs typeface="Times New Roman" pitchFamily="18" charset="0"/>
            </a:endParaRPr>
          </a:p>
          <a:p>
            <a:pPr algn="just"/>
            <a:r>
              <a:rPr lang="en-US" sz="1400" dirty="0" smtClean="0">
                <a:solidFill>
                  <a:schemeClr val="accent3">
                    <a:lumMod val="75000"/>
                  </a:schemeClr>
                </a:solidFill>
                <a:latin typeface="Times New Roman" pitchFamily="18" charset="0"/>
                <a:cs typeface="Times New Roman" pitchFamily="18" charset="0"/>
              </a:rPr>
              <a:t>In areas that are established in the sandstone there are </a:t>
            </a:r>
            <a:r>
              <a:rPr lang="en-US" sz="1400" dirty="0" err="1" smtClean="0">
                <a:solidFill>
                  <a:schemeClr val="accent3">
                    <a:lumMod val="75000"/>
                  </a:schemeClr>
                </a:solidFill>
                <a:latin typeface="Times New Roman" pitchFamily="18" charset="0"/>
                <a:cs typeface="Times New Roman" pitchFamily="18" charset="0"/>
              </a:rPr>
              <a:t>pedological</a:t>
            </a:r>
            <a:r>
              <a:rPr lang="en-US" sz="1400" dirty="0" smtClean="0">
                <a:solidFill>
                  <a:schemeClr val="accent3">
                    <a:lumMod val="75000"/>
                  </a:schemeClr>
                </a:solidFill>
                <a:latin typeface="Times New Roman" pitchFamily="18" charset="0"/>
                <a:cs typeface="Times New Roman" pitchFamily="18" charset="0"/>
              </a:rPr>
              <a:t> layers of sand clay, whose permeability is low. </a:t>
            </a:r>
          </a:p>
        </p:txBody>
      </p:sp>
      <p:graphicFrame>
        <p:nvGraphicFramePr>
          <p:cNvPr id="13" name="Table 12"/>
          <p:cNvGraphicFramePr>
            <a:graphicFrameLocks noGrp="1"/>
          </p:cNvGraphicFramePr>
          <p:nvPr>
            <p:extLst>
              <p:ext uri="{D42A27DB-BD31-4B8C-83A1-F6EECF244321}">
                <p14:modId xmlns:p14="http://schemas.microsoft.com/office/powerpoint/2010/main" val="2599895998"/>
              </p:ext>
            </p:extLst>
          </p:nvPr>
        </p:nvGraphicFramePr>
        <p:xfrm>
          <a:off x="685799" y="3276600"/>
          <a:ext cx="7543801" cy="3104569"/>
        </p:xfrm>
        <a:graphic>
          <a:graphicData uri="http://schemas.openxmlformats.org/drawingml/2006/table">
            <a:tbl>
              <a:tblPr firstRow="1" firstCol="1" bandRow="1">
                <a:tableStyleId>{93296810-A885-4BE3-A3E7-6D5BEEA58F35}</a:tableStyleId>
              </a:tblPr>
              <a:tblGrid>
                <a:gridCol w="2438400"/>
                <a:gridCol w="914400"/>
                <a:gridCol w="1447800"/>
                <a:gridCol w="2743201"/>
              </a:tblGrid>
              <a:tr h="361369">
                <a:tc>
                  <a:txBody>
                    <a:bodyPr/>
                    <a:lstStyle/>
                    <a:p>
                      <a:pPr marL="0" marR="0" algn="ctr">
                        <a:lnSpc>
                          <a:spcPct val="150000"/>
                        </a:lnSpc>
                        <a:spcBef>
                          <a:spcPts val="0"/>
                        </a:spcBef>
                        <a:spcAft>
                          <a:spcPts val="0"/>
                        </a:spcAft>
                      </a:pPr>
                      <a:r>
                        <a:rPr lang="en-US" sz="1200" dirty="0" smtClean="0">
                          <a:effectLst/>
                          <a:latin typeface="Times New Roman" pitchFamily="18" charset="0"/>
                          <a:cs typeface="Times New Roman" pitchFamily="18" charset="0"/>
                        </a:rPr>
                        <a:t>Parameter</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dirty="0" smtClean="0">
                          <a:effectLst/>
                          <a:latin typeface="Times New Roman" pitchFamily="18" charset="0"/>
                          <a:cs typeface="Times New Roman" pitchFamily="18" charset="0"/>
                        </a:rPr>
                        <a:t>Mark</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sr-Cyrl-CS" sz="1200" dirty="0">
                          <a:effectLst/>
                          <a:latin typeface="Times New Roman" pitchFamily="18" charset="0"/>
                          <a:cs typeface="Times New Roman" pitchFamily="18" charset="0"/>
                        </a:rPr>
                        <a:t> </a:t>
                      </a:r>
                      <a:r>
                        <a:rPr lang="en-US" sz="1200" dirty="0" smtClean="0">
                          <a:effectLst/>
                          <a:latin typeface="Times New Roman" pitchFamily="18" charset="0"/>
                          <a:cs typeface="Times New Roman" pitchFamily="18" charset="0"/>
                        </a:rPr>
                        <a:t>Unit</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Value for the Gradasnicka River basin</a:t>
                      </a:r>
                      <a:endParaRPr lang="en-US" sz="1600">
                        <a:effectLst/>
                        <a:latin typeface="Times New Roman" pitchFamily="18" charset="0"/>
                        <a:ea typeface="Calibri"/>
                        <a:cs typeface="Times New Roman" pitchFamily="18" charset="0"/>
                      </a:endParaRPr>
                    </a:p>
                  </a:txBody>
                  <a:tcPr marL="68580" marR="68580" marT="0" marB="0"/>
                </a:tc>
              </a:tr>
              <a:tr h="245803">
                <a:tc>
                  <a:txBody>
                    <a:bodyPr/>
                    <a:lstStyle/>
                    <a:p>
                      <a:pPr marL="0" marR="0" algn="l">
                        <a:lnSpc>
                          <a:spcPct val="150000"/>
                        </a:lnSpc>
                        <a:spcBef>
                          <a:spcPts val="0"/>
                        </a:spcBef>
                        <a:spcAft>
                          <a:spcPts val="0"/>
                        </a:spcAft>
                      </a:pPr>
                      <a:r>
                        <a:rPr lang="en-US" sz="1200">
                          <a:effectLst/>
                          <a:latin typeface="Times New Roman" pitchFamily="18" charset="0"/>
                          <a:cs typeface="Times New Roman" pitchFamily="18" charset="0"/>
                        </a:rPr>
                        <a:t>Magnitude</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F</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km</a:t>
                      </a:r>
                      <a:r>
                        <a:rPr lang="en-US" sz="1200" baseline="30000">
                          <a:effectLst/>
                          <a:latin typeface="Times New Roman" pitchFamily="18" charset="0"/>
                          <a:cs typeface="Times New Roman" pitchFamily="18" charset="0"/>
                        </a:rPr>
                        <a:t>2</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43.85</a:t>
                      </a:r>
                      <a:endParaRPr lang="en-US" sz="1600">
                        <a:effectLst/>
                        <a:latin typeface="Times New Roman" pitchFamily="18" charset="0"/>
                        <a:ea typeface="Calibri"/>
                        <a:cs typeface="Times New Roman" pitchFamily="18" charset="0"/>
                      </a:endParaRPr>
                    </a:p>
                  </a:txBody>
                  <a:tcPr marL="68580" marR="68580" marT="0" marB="0"/>
                </a:tc>
              </a:tr>
              <a:tr h="245803">
                <a:tc>
                  <a:txBody>
                    <a:bodyPr/>
                    <a:lstStyle/>
                    <a:p>
                      <a:pPr marL="0" marR="0" algn="l">
                        <a:lnSpc>
                          <a:spcPct val="150000"/>
                        </a:lnSpc>
                        <a:spcBef>
                          <a:spcPts val="0"/>
                        </a:spcBef>
                        <a:spcAft>
                          <a:spcPts val="0"/>
                        </a:spcAft>
                      </a:pPr>
                      <a:r>
                        <a:rPr lang="en-US" sz="1200">
                          <a:effectLst/>
                          <a:latin typeface="Times New Roman" pitchFamily="18" charset="0"/>
                          <a:cs typeface="Times New Roman" pitchFamily="18" charset="0"/>
                        </a:rPr>
                        <a:t>Perimeter</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O</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200" kern="1200" dirty="0" smtClean="0">
                          <a:solidFill>
                            <a:schemeClr val="dk1"/>
                          </a:solidFill>
                          <a:effectLst/>
                          <a:latin typeface="Times New Roman" pitchFamily="18" charset="0"/>
                          <a:ea typeface="+mn-ea"/>
                          <a:cs typeface="Times New Roman" pitchFamily="18" charset="0"/>
                        </a:rPr>
                        <a:t>km</a:t>
                      </a: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42</a:t>
                      </a:r>
                      <a:endParaRPr lang="en-US" sz="1600">
                        <a:effectLst/>
                        <a:latin typeface="Times New Roman" pitchFamily="18" charset="0"/>
                        <a:ea typeface="Calibri"/>
                        <a:cs typeface="Times New Roman" pitchFamily="18" charset="0"/>
                      </a:endParaRPr>
                    </a:p>
                  </a:txBody>
                  <a:tcPr marL="68580" marR="68580" marT="0" marB="0"/>
                </a:tc>
              </a:tr>
              <a:tr h="245803">
                <a:tc>
                  <a:txBody>
                    <a:bodyPr/>
                    <a:lstStyle/>
                    <a:p>
                      <a:pPr marL="0" marR="0" algn="l">
                        <a:lnSpc>
                          <a:spcPct val="150000"/>
                        </a:lnSpc>
                        <a:spcBef>
                          <a:spcPts val="0"/>
                        </a:spcBef>
                        <a:spcAft>
                          <a:spcPts val="0"/>
                        </a:spcAft>
                      </a:pPr>
                      <a:r>
                        <a:rPr lang="en-US" sz="1200">
                          <a:effectLst/>
                          <a:latin typeface="Times New Roman" pitchFamily="18" charset="0"/>
                          <a:cs typeface="Times New Roman" pitchFamily="18" charset="0"/>
                        </a:rPr>
                        <a:t>Peak point</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Kv</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mnm</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1234</a:t>
                      </a:r>
                      <a:endParaRPr lang="en-US" sz="1600">
                        <a:effectLst/>
                        <a:latin typeface="Times New Roman" pitchFamily="18" charset="0"/>
                        <a:ea typeface="Calibri"/>
                        <a:cs typeface="Times New Roman" pitchFamily="18" charset="0"/>
                      </a:endParaRPr>
                    </a:p>
                  </a:txBody>
                  <a:tcPr marL="68580" marR="68580" marT="0" marB="0"/>
                </a:tc>
              </a:tr>
              <a:tr h="245803">
                <a:tc>
                  <a:txBody>
                    <a:bodyPr/>
                    <a:lstStyle/>
                    <a:p>
                      <a:pPr marL="0" marR="0" algn="l">
                        <a:lnSpc>
                          <a:spcPct val="150000"/>
                        </a:lnSpc>
                        <a:spcBef>
                          <a:spcPts val="0"/>
                        </a:spcBef>
                        <a:spcAft>
                          <a:spcPts val="0"/>
                        </a:spcAft>
                      </a:pPr>
                      <a:r>
                        <a:rPr lang="en-US" sz="1200" dirty="0">
                          <a:effectLst/>
                          <a:latin typeface="Times New Roman" pitchFamily="18" charset="0"/>
                          <a:cs typeface="Times New Roman" pitchFamily="18" charset="0"/>
                        </a:rPr>
                        <a:t>Confluence point</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Ku</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mnm</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370</a:t>
                      </a:r>
                      <a:endParaRPr lang="en-US" sz="1600">
                        <a:effectLst/>
                        <a:latin typeface="Times New Roman" pitchFamily="18" charset="0"/>
                        <a:ea typeface="Calibri"/>
                        <a:cs typeface="Times New Roman" pitchFamily="18" charset="0"/>
                      </a:endParaRPr>
                    </a:p>
                  </a:txBody>
                  <a:tcPr marL="68580" marR="68580" marT="0" marB="0"/>
                </a:tc>
              </a:tr>
              <a:tr h="245803">
                <a:tc>
                  <a:txBody>
                    <a:bodyPr/>
                    <a:lstStyle/>
                    <a:p>
                      <a:pPr marL="0" marR="0" algn="l">
                        <a:lnSpc>
                          <a:spcPct val="150000"/>
                        </a:lnSpc>
                        <a:spcBef>
                          <a:spcPts val="0"/>
                        </a:spcBef>
                        <a:spcAft>
                          <a:spcPts val="0"/>
                        </a:spcAft>
                      </a:pPr>
                      <a:r>
                        <a:rPr lang="en-US" sz="1200">
                          <a:effectLst/>
                          <a:latin typeface="Times New Roman" pitchFamily="18" charset="0"/>
                          <a:cs typeface="Times New Roman" pitchFamily="18" charset="0"/>
                        </a:rPr>
                        <a:t>Mean altitude</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Hsr</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mnm</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970</a:t>
                      </a:r>
                      <a:endParaRPr lang="en-US" sz="1600">
                        <a:effectLst/>
                        <a:latin typeface="Times New Roman" pitchFamily="18" charset="0"/>
                        <a:ea typeface="Calibri"/>
                        <a:cs typeface="Times New Roman" pitchFamily="18" charset="0"/>
                      </a:endParaRPr>
                    </a:p>
                  </a:txBody>
                  <a:tcPr marL="68580" marR="68580" marT="0" marB="0"/>
                </a:tc>
              </a:tr>
              <a:tr h="245803">
                <a:tc>
                  <a:txBody>
                    <a:bodyPr/>
                    <a:lstStyle/>
                    <a:p>
                      <a:pPr marL="0" marR="0" algn="l">
                        <a:lnSpc>
                          <a:spcPct val="150000"/>
                        </a:lnSpc>
                        <a:spcBef>
                          <a:spcPts val="0"/>
                        </a:spcBef>
                        <a:spcAft>
                          <a:spcPts val="0"/>
                        </a:spcAft>
                      </a:pPr>
                      <a:r>
                        <a:rPr lang="en-US" sz="1200">
                          <a:effectLst/>
                          <a:latin typeface="Times New Roman" pitchFamily="18" charset="0"/>
                          <a:cs typeface="Times New Roman" pitchFamily="18" charset="0"/>
                        </a:rPr>
                        <a:t>Length of the main stream</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L</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dirty="0">
                          <a:effectLst/>
                          <a:latin typeface="Times New Roman" pitchFamily="18" charset="0"/>
                          <a:cs typeface="Times New Roman" pitchFamily="18" charset="0"/>
                        </a:rPr>
                        <a:t>km</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18</a:t>
                      </a:r>
                      <a:endParaRPr lang="en-US" sz="1600">
                        <a:effectLst/>
                        <a:latin typeface="Times New Roman" pitchFamily="18" charset="0"/>
                        <a:ea typeface="Calibri"/>
                        <a:cs typeface="Times New Roman" pitchFamily="18" charset="0"/>
                      </a:endParaRPr>
                    </a:p>
                  </a:txBody>
                  <a:tcPr marL="68580" marR="68580" marT="0" marB="0"/>
                </a:tc>
              </a:tr>
              <a:tr h="245803">
                <a:tc>
                  <a:txBody>
                    <a:bodyPr/>
                    <a:lstStyle/>
                    <a:p>
                      <a:pPr marL="0" marR="0" algn="l">
                        <a:lnSpc>
                          <a:spcPct val="150000"/>
                        </a:lnSpc>
                        <a:spcBef>
                          <a:spcPts val="0"/>
                        </a:spcBef>
                        <a:spcAft>
                          <a:spcPts val="0"/>
                        </a:spcAft>
                      </a:pPr>
                      <a:r>
                        <a:rPr lang="en-US" sz="1200">
                          <a:effectLst/>
                          <a:latin typeface="Times New Roman" pitchFamily="18" charset="0"/>
                          <a:cs typeface="Times New Roman" pitchFamily="18" charset="0"/>
                        </a:rPr>
                        <a:t>Absolute slope of river bed</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Iа</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4.8</a:t>
                      </a:r>
                      <a:endParaRPr lang="en-US" sz="1600">
                        <a:effectLst/>
                        <a:latin typeface="Times New Roman" pitchFamily="18" charset="0"/>
                        <a:ea typeface="Calibri"/>
                        <a:cs typeface="Times New Roman" pitchFamily="18" charset="0"/>
                      </a:endParaRPr>
                    </a:p>
                  </a:txBody>
                  <a:tcPr marL="68580" marR="68580" marT="0" marB="0"/>
                </a:tc>
              </a:tr>
              <a:tr h="245803">
                <a:tc>
                  <a:txBody>
                    <a:bodyPr/>
                    <a:lstStyle/>
                    <a:p>
                      <a:pPr marL="0" marR="0" algn="l">
                        <a:lnSpc>
                          <a:spcPct val="150000"/>
                        </a:lnSpc>
                        <a:spcBef>
                          <a:spcPts val="0"/>
                        </a:spcBef>
                        <a:spcAft>
                          <a:spcPts val="0"/>
                        </a:spcAft>
                      </a:pPr>
                      <a:r>
                        <a:rPr lang="en-US" sz="1200">
                          <a:effectLst/>
                          <a:latin typeface="Times New Roman" pitchFamily="18" charset="0"/>
                          <a:cs typeface="Times New Roman" pitchFamily="18" charset="0"/>
                        </a:rPr>
                        <a:t>Mean slope of river bed</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Iu</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3.44</a:t>
                      </a:r>
                      <a:endParaRPr lang="en-US" sz="1600">
                        <a:effectLst/>
                        <a:latin typeface="Times New Roman" pitchFamily="18" charset="0"/>
                        <a:ea typeface="Calibri"/>
                        <a:cs typeface="Times New Roman" pitchFamily="18" charset="0"/>
                      </a:endParaRPr>
                    </a:p>
                  </a:txBody>
                  <a:tcPr marL="68580" marR="68580" marT="0" marB="0"/>
                </a:tc>
              </a:tr>
              <a:tr h="245803">
                <a:tc>
                  <a:txBody>
                    <a:bodyPr/>
                    <a:lstStyle/>
                    <a:p>
                      <a:pPr marL="0" marR="0" algn="l">
                        <a:lnSpc>
                          <a:spcPct val="150000"/>
                        </a:lnSpc>
                        <a:spcBef>
                          <a:spcPts val="0"/>
                        </a:spcBef>
                        <a:spcAft>
                          <a:spcPts val="0"/>
                        </a:spcAft>
                      </a:pPr>
                      <a:r>
                        <a:rPr lang="en-US" sz="1200" dirty="0">
                          <a:effectLst/>
                          <a:latin typeface="Times New Roman" pitchFamily="18" charset="0"/>
                          <a:cs typeface="Times New Roman" pitchFamily="18" charset="0"/>
                        </a:rPr>
                        <a:t>Mean slope of terrain</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Isr</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33</a:t>
                      </a:r>
                      <a:endParaRPr lang="en-US" sz="1600">
                        <a:effectLst/>
                        <a:latin typeface="Times New Roman" pitchFamily="18" charset="0"/>
                        <a:ea typeface="Calibri"/>
                        <a:cs typeface="Times New Roman" pitchFamily="18" charset="0"/>
                      </a:endParaRPr>
                    </a:p>
                  </a:txBody>
                  <a:tcPr marL="68580" marR="68580" marT="0" marB="0"/>
                </a:tc>
              </a:tr>
              <a:tr h="245803">
                <a:tc>
                  <a:txBody>
                    <a:bodyPr/>
                    <a:lstStyle/>
                    <a:p>
                      <a:pPr marL="0" marR="0" algn="l">
                        <a:lnSpc>
                          <a:spcPct val="150000"/>
                        </a:lnSpc>
                        <a:spcBef>
                          <a:spcPts val="0"/>
                        </a:spcBef>
                        <a:spcAft>
                          <a:spcPts val="0"/>
                        </a:spcAft>
                      </a:pPr>
                      <a:r>
                        <a:rPr lang="en-US" sz="1200" dirty="0">
                          <a:effectLst/>
                          <a:latin typeface="Times New Roman" pitchFamily="18" charset="0"/>
                          <a:cs typeface="Times New Roman" pitchFamily="18" charset="0"/>
                        </a:rPr>
                        <a:t>Density of hydrographic network</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dirty="0">
                          <a:effectLst/>
                          <a:latin typeface="Times New Roman" pitchFamily="18" charset="0"/>
                          <a:cs typeface="Times New Roman" pitchFamily="18" charset="0"/>
                        </a:rPr>
                        <a:t>G</a:t>
                      </a:r>
                      <a:endParaRPr lang="en-US" sz="16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a:effectLst/>
                          <a:latin typeface="Times New Roman" pitchFamily="18" charset="0"/>
                          <a:cs typeface="Times New Roman" pitchFamily="18" charset="0"/>
                        </a:rPr>
                        <a:t>km/km</a:t>
                      </a:r>
                      <a:r>
                        <a:rPr lang="en-US" sz="1200" baseline="30000">
                          <a:effectLst/>
                          <a:latin typeface="Times New Roman" pitchFamily="18" charset="0"/>
                          <a:cs typeface="Times New Roman" pitchFamily="18" charset="0"/>
                        </a:rPr>
                        <a:t>2</a:t>
                      </a:r>
                      <a:endParaRPr lang="en-US" sz="16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200" dirty="0">
                          <a:effectLst/>
                          <a:latin typeface="Times New Roman" pitchFamily="18" charset="0"/>
                          <a:cs typeface="Times New Roman" pitchFamily="18" charset="0"/>
                        </a:rPr>
                        <a:t>1.1</a:t>
                      </a:r>
                      <a:endParaRPr lang="en-US" sz="1600" dirty="0">
                        <a:effectLst/>
                        <a:latin typeface="Times New Roman" pitchFamily="18" charset="0"/>
                        <a:ea typeface="Calibri"/>
                        <a:cs typeface="Times New Roman" pitchFamily="18" charset="0"/>
                      </a:endParaRPr>
                    </a:p>
                  </a:txBody>
                  <a:tcPr marL="68580" marR="68580" marT="0" marB="0"/>
                </a:tc>
              </a:tr>
            </a:tbl>
          </a:graphicData>
        </a:graphic>
      </p:graphicFrame>
      <p:grpSp>
        <p:nvGrpSpPr>
          <p:cNvPr id="14" name="Group 13"/>
          <p:cNvGrpSpPr/>
          <p:nvPr/>
        </p:nvGrpSpPr>
        <p:grpSpPr>
          <a:xfrm>
            <a:off x="1371600" y="6504801"/>
            <a:ext cx="6629400" cy="353199"/>
            <a:chOff x="914400" y="533400"/>
            <a:chExt cx="7162800" cy="353199"/>
          </a:xfrm>
        </p:grpSpPr>
        <p:grpSp>
          <p:nvGrpSpPr>
            <p:cNvPr id="15" name="Group 6"/>
            <p:cNvGrpSpPr/>
            <p:nvPr/>
          </p:nvGrpSpPr>
          <p:grpSpPr>
            <a:xfrm>
              <a:off x="914400" y="533400"/>
              <a:ext cx="7162800" cy="353199"/>
              <a:chOff x="557530" y="5105400"/>
              <a:chExt cx="7924800" cy="457200"/>
            </a:xfrm>
          </p:grpSpPr>
          <p:sp>
            <p:nvSpPr>
              <p:cNvPr id="17" name="AutoShape 3"/>
              <p:cNvSpPr>
                <a:spLocks noChangeArrowheads="1"/>
              </p:cNvSpPr>
              <p:nvPr/>
            </p:nvSpPr>
            <p:spPr bwMode="auto">
              <a:xfrm>
                <a:off x="557530" y="5105400"/>
                <a:ext cx="7924800" cy="457200"/>
              </a:xfrm>
              <a:prstGeom prst="parallelogram">
                <a:avLst>
                  <a:gd name="adj" fmla="val 5794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1200" b="1" i="1" dirty="0" smtClean="0">
                  <a:solidFill>
                    <a:schemeClr val="bg1"/>
                  </a:solidFill>
                  <a:latin typeface="Times New Roman" pitchFamily="18" charset="0"/>
                  <a:cs typeface="Times New Roman" pitchFamily="18" charset="0"/>
                </a:endParaRPr>
              </a:p>
            </p:txBody>
          </p:sp>
          <p:sp>
            <p:nvSpPr>
              <p:cNvPr id="18" name="Rectangle 17"/>
              <p:cNvSpPr/>
              <p:nvPr/>
            </p:nvSpPr>
            <p:spPr>
              <a:xfrm>
                <a:off x="1676400" y="5181601"/>
                <a:ext cx="5562600" cy="358563"/>
              </a:xfrm>
              <a:prstGeom prst="rect">
                <a:avLst/>
              </a:prstGeom>
            </p:spPr>
            <p:txBody>
              <a:bodyPr wrap="square">
                <a:spAutoFit/>
              </a:bodyPr>
              <a:lstStyle/>
              <a:p>
                <a:pPr algn="ctr"/>
                <a:endParaRPr lang="en-US" sz="1200" b="1" dirty="0">
                  <a:solidFill>
                    <a:schemeClr val="bg1"/>
                  </a:solidFill>
                  <a:latin typeface="Times New Roman" pitchFamily="18" charset="0"/>
                  <a:cs typeface="Times New Roman" pitchFamily="18" charset="0"/>
                </a:endParaRPr>
              </a:p>
            </p:txBody>
          </p:sp>
        </p:grpSp>
        <p:sp>
          <p:nvSpPr>
            <p:cNvPr id="16" name="Rectangle 15"/>
            <p:cNvSpPr/>
            <p:nvPr/>
          </p:nvSpPr>
          <p:spPr>
            <a:xfrm>
              <a:off x="990601" y="533400"/>
              <a:ext cx="6934200" cy="307777"/>
            </a:xfrm>
            <a:prstGeom prst="rect">
              <a:avLst/>
            </a:prstGeom>
          </p:spPr>
          <p:txBody>
            <a:bodyPr wrap="square">
              <a:spAutoFit/>
            </a:bodyPr>
            <a:lstStyle/>
            <a:p>
              <a:pPr algn="ctr"/>
              <a:r>
                <a:rPr lang="en-US" sz="1400" b="1" dirty="0" smtClean="0">
                  <a:latin typeface="Times New Roman" pitchFamily="18" charset="0"/>
                  <a:cs typeface="Times New Roman" pitchFamily="18" charset="0"/>
                </a:rPr>
                <a:t>Table 1: </a:t>
              </a:r>
              <a:r>
                <a:rPr lang="en-US" sz="1400" b="1" i="1" dirty="0" smtClean="0">
                  <a:latin typeface="Times New Roman" pitchFamily="18" charset="0"/>
                  <a:cs typeface="Times New Roman" pitchFamily="18" charset="0"/>
                </a:rPr>
                <a:t>The main hydrographic characteristics of the </a:t>
              </a:r>
              <a:r>
                <a:rPr lang="en-US" sz="1400" b="1" i="1" dirty="0" err="1" smtClean="0">
                  <a:latin typeface="Times New Roman" pitchFamily="18" charset="0"/>
                  <a:cs typeface="Times New Roman" pitchFamily="18" charset="0"/>
                </a:rPr>
                <a:t>Gradasnicka</a:t>
              </a:r>
              <a:r>
                <a:rPr lang="en-US" sz="1400" b="1" i="1" dirty="0" smtClean="0">
                  <a:latin typeface="Times New Roman" pitchFamily="18" charset="0"/>
                  <a:cs typeface="Times New Roman" pitchFamily="18" charset="0"/>
                </a:rPr>
                <a:t> River basin</a:t>
              </a:r>
              <a:endParaRPr lang="en-US" sz="1400" b="1" i="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0" y="-113169"/>
            <a:ext cx="3733800" cy="2246769"/>
          </a:xfrm>
          <a:prstGeom prst="rect">
            <a:avLst/>
          </a:prstGeom>
        </p:spPr>
        <p:txBody>
          <a:bodyPr wrap="square">
            <a:spAutoFit/>
          </a:bodyPr>
          <a:lstStyle/>
          <a:p>
            <a:r>
              <a:rPr lang="en-US" sz="1400" i="1"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1- area under forest land with forests of diluted set and sporadically with forests of good </a:t>
            </a:r>
            <a:r>
              <a:rPr lang="en-US" sz="1400" dirty="0" smtClean="0">
                <a:latin typeface="Times New Roman" pitchFamily="18" charset="0"/>
                <a:cs typeface="Times New Roman" pitchFamily="18" charset="0"/>
              </a:rPr>
              <a:t>set</a:t>
            </a: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2- land with intensive agricultural purposes, arable land and degraded </a:t>
            </a:r>
            <a:r>
              <a:rPr lang="en-US" sz="1400" dirty="0" smtClean="0">
                <a:latin typeface="Times New Roman" pitchFamily="18" charset="0"/>
                <a:cs typeface="Times New Roman" pitchFamily="18" charset="0"/>
              </a:rPr>
              <a:t>pastures</a:t>
            </a:r>
          </a:p>
          <a:p>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en-US" sz="1400" dirty="0" smtClean="0">
                <a:latin typeface="Times New Roman" pitchFamily="18" charset="0"/>
                <a:cs typeface="Times New Roman" pitchFamily="18" charset="0"/>
              </a:rPr>
              <a:t>3-settlements</a:t>
            </a:r>
          </a:p>
          <a:p>
            <a:endParaRPr lang="en-US" sz="1400" dirty="0">
              <a:latin typeface="Times New Roman" pitchFamily="18" charset="0"/>
              <a:cs typeface="Times New Roman" pitchFamily="18" charset="0"/>
            </a:endParaRPr>
          </a:p>
          <a:p>
            <a:r>
              <a:rPr lang="en-US" sz="1400" dirty="0">
                <a:latin typeface="Times New Roman" pitchFamily="18" charset="0"/>
                <a:cs typeface="Times New Roman" pitchFamily="18" charset="0"/>
              </a:rPr>
              <a:t>4- areas under bare heights and limestone</a:t>
            </a:r>
          </a:p>
        </p:txBody>
      </p:sp>
      <p:grpSp>
        <p:nvGrpSpPr>
          <p:cNvPr id="26" name="Group 25"/>
          <p:cNvGrpSpPr/>
          <p:nvPr/>
        </p:nvGrpSpPr>
        <p:grpSpPr>
          <a:xfrm>
            <a:off x="1143000" y="4419600"/>
            <a:ext cx="3124200" cy="353199"/>
            <a:chOff x="346544" y="3200400"/>
            <a:chExt cx="3920656" cy="353199"/>
          </a:xfrm>
        </p:grpSpPr>
        <p:grpSp>
          <p:nvGrpSpPr>
            <p:cNvPr id="7" name="Group 6"/>
            <p:cNvGrpSpPr/>
            <p:nvPr/>
          </p:nvGrpSpPr>
          <p:grpSpPr>
            <a:xfrm>
              <a:off x="346544" y="3200400"/>
              <a:ext cx="3920656" cy="353199"/>
              <a:chOff x="557530" y="5105400"/>
              <a:chExt cx="7924800" cy="457200"/>
            </a:xfrm>
          </p:grpSpPr>
          <p:sp>
            <p:nvSpPr>
              <p:cNvPr id="8" name="AutoShape 3"/>
              <p:cNvSpPr>
                <a:spLocks noChangeArrowheads="1"/>
              </p:cNvSpPr>
              <p:nvPr/>
            </p:nvSpPr>
            <p:spPr bwMode="auto">
              <a:xfrm>
                <a:off x="557530" y="5105400"/>
                <a:ext cx="7924800" cy="457200"/>
              </a:xfrm>
              <a:prstGeom prst="parallelogram">
                <a:avLst>
                  <a:gd name="adj" fmla="val 5794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1200" b="1" i="1" dirty="0" smtClean="0">
                  <a:solidFill>
                    <a:schemeClr val="bg1"/>
                  </a:solidFill>
                  <a:latin typeface="Times New Roman" pitchFamily="18" charset="0"/>
                  <a:cs typeface="Times New Roman" pitchFamily="18" charset="0"/>
                </a:endParaRPr>
              </a:p>
            </p:txBody>
          </p:sp>
          <p:sp>
            <p:nvSpPr>
              <p:cNvPr id="9" name="Rectangle 8"/>
              <p:cNvSpPr/>
              <p:nvPr/>
            </p:nvSpPr>
            <p:spPr>
              <a:xfrm>
                <a:off x="1676400" y="5181601"/>
                <a:ext cx="5562600" cy="358563"/>
              </a:xfrm>
              <a:prstGeom prst="rect">
                <a:avLst/>
              </a:prstGeom>
            </p:spPr>
            <p:txBody>
              <a:bodyPr wrap="square">
                <a:spAutoFit/>
              </a:bodyPr>
              <a:lstStyle/>
              <a:p>
                <a:pPr algn="ctr"/>
                <a:endParaRPr lang="en-US" sz="1200" b="1" dirty="0">
                  <a:solidFill>
                    <a:schemeClr val="bg1"/>
                  </a:solidFill>
                  <a:latin typeface="Times New Roman" pitchFamily="18" charset="0"/>
                  <a:cs typeface="Times New Roman" pitchFamily="18" charset="0"/>
                </a:endParaRPr>
              </a:p>
            </p:txBody>
          </p:sp>
        </p:grpSp>
        <p:sp>
          <p:nvSpPr>
            <p:cNvPr id="14" name="Rectangle 13"/>
            <p:cNvSpPr/>
            <p:nvPr/>
          </p:nvSpPr>
          <p:spPr>
            <a:xfrm>
              <a:off x="1291117" y="3238499"/>
              <a:ext cx="2406685" cy="276999"/>
            </a:xfrm>
            <a:prstGeom prst="rect">
              <a:avLst/>
            </a:prstGeom>
          </p:spPr>
          <p:txBody>
            <a:bodyPr wrap="none">
              <a:spAutoFit/>
            </a:bodyPr>
            <a:lstStyle/>
            <a:p>
              <a:pPr algn="ctr"/>
              <a:r>
                <a:rPr lang="en-US" sz="1200" b="1" dirty="0">
                  <a:latin typeface="Times New Roman" pitchFamily="18" charset="0"/>
                  <a:cs typeface="Times New Roman" pitchFamily="18" charset="0"/>
                </a:rPr>
                <a:t>Figure</a:t>
              </a:r>
              <a:r>
                <a:rPr lang="sr-Cyrl-C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5</a:t>
              </a:r>
              <a:r>
                <a:rPr lang="sr-Cyrl-CS" sz="1200" b="1" dirty="0" smtClean="0">
                  <a:latin typeface="Times New Roman" pitchFamily="18" charset="0"/>
                  <a:cs typeface="Times New Roman" pitchFamily="18" charset="0"/>
                </a:rPr>
                <a:t>:</a:t>
              </a:r>
              <a:r>
                <a:rPr lang="en-US" sz="1200" b="1" dirty="0" smtClean="0">
                  <a:latin typeface="Times New Roman" pitchFamily="18" charset="0"/>
                  <a:cs typeface="Times New Roman" pitchFamily="18" charset="0"/>
                </a:rPr>
                <a:t> </a:t>
              </a:r>
              <a:r>
                <a:rPr lang="en-US" sz="1200" b="1" i="1" dirty="0" smtClean="0">
                  <a:latin typeface="Times New Roman" pitchFamily="18" charset="0"/>
                  <a:cs typeface="Times New Roman" pitchFamily="18" charset="0"/>
                </a:rPr>
                <a:t>Ways </a:t>
              </a:r>
              <a:r>
                <a:rPr lang="en-US" sz="1200" b="1" i="1" dirty="0">
                  <a:latin typeface="Times New Roman" pitchFamily="18" charset="0"/>
                  <a:cs typeface="Times New Roman" pitchFamily="18" charset="0"/>
                </a:rPr>
                <a:t>of land use in 1956</a:t>
              </a:r>
              <a:endParaRPr lang="en-US" sz="1200" b="1" dirty="0">
                <a:latin typeface="Times New Roman" pitchFamily="18" charset="0"/>
                <a:cs typeface="Times New Roman" pitchFamily="18" charset="0"/>
              </a:endParaRPr>
            </a:p>
          </p:txBody>
        </p:sp>
      </p:grpSp>
      <p:grpSp>
        <p:nvGrpSpPr>
          <p:cNvPr id="15" name="Group 14"/>
          <p:cNvGrpSpPr/>
          <p:nvPr/>
        </p:nvGrpSpPr>
        <p:grpSpPr>
          <a:xfrm>
            <a:off x="228601" y="228600"/>
            <a:ext cx="5562599" cy="4114800"/>
            <a:chOff x="152400" y="0"/>
            <a:chExt cx="4495799" cy="3200400"/>
          </a:xfrm>
        </p:grpSpPr>
        <p:grpSp>
          <p:nvGrpSpPr>
            <p:cNvPr id="24" name="Group 23"/>
            <p:cNvGrpSpPr/>
            <p:nvPr/>
          </p:nvGrpSpPr>
          <p:grpSpPr>
            <a:xfrm>
              <a:off x="304800" y="1981200"/>
              <a:ext cx="762000" cy="609600"/>
              <a:chOff x="457200" y="2133600"/>
              <a:chExt cx="609600" cy="457200"/>
            </a:xfrm>
          </p:grpSpPr>
          <p:sp>
            <p:nvSpPr>
              <p:cNvPr id="21" name="Rectangle 20"/>
              <p:cNvSpPr/>
              <p:nvPr/>
            </p:nvSpPr>
            <p:spPr>
              <a:xfrm>
                <a:off x="685800" y="2133600"/>
                <a:ext cx="381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2" name="Rounded Rectangle 21"/>
              <p:cNvSpPr/>
              <p:nvPr/>
            </p:nvSpPr>
            <p:spPr>
              <a:xfrm>
                <a:off x="533400" y="2286000"/>
                <a:ext cx="228600" cy="304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3" name="Freeform 22"/>
              <p:cNvSpPr/>
              <p:nvPr/>
            </p:nvSpPr>
            <p:spPr>
              <a:xfrm>
                <a:off x="457200" y="2209800"/>
                <a:ext cx="152399" cy="228600"/>
              </a:xfrm>
              <a:custGeom>
                <a:avLst/>
                <a:gdLst>
                  <a:gd name="connsiteX0" fmla="*/ 8164 w 116584"/>
                  <a:gd name="connsiteY0" fmla="*/ 0 h 146957"/>
                  <a:gd name="connsiteX1" fmla="*/ 8164 w 116584"/>
                  <a:gd name="connsiteY1" fmla="*/ 0 h 146957"/>
                  <a:gd name="connsiteX2" fmla="*/ 2722 w 116584"/>
                  <a:gd name="connsiteY2" fmla="*/ 24493 h 146957"/>
                  <a:gd name="connsiteX3" fmla="*/ 0 w 116584"/>
                  <a:gd name="connsiteY3" fmla="*/ 32657 h 146957"/>
                  <a:gd name="connsiteX4" fmla="*/ 2722 w 116584"/>
                  <a:gd name="connsiteY4" fmla="*/ 59871 h 146957"/>
                  <a:gd name="connsiteX5" fmla="*/ 8164 w 116584"/>
                  <a:gd name="connsiteY5" fmla="*/ 68035 h 146957"/>
                  <a:gd name="connsiteX6" fmla="*/ 10886 w 116584"/>
                  <a:gd name="connsiteY6" fmla="*/ 81643 h 146957"/>
                  <a:gd name="connsiteX7" fmla="*/ 16329 w 116584"/>
                  <a:gd name="connsiteY7" fmla="*/ 89807 h 146957"/>
                  <a:gd name="connsiteX8" fmla="*/ 21772 w 116584"/>
                  <a:gd name="connsiteY8" fmla="*/ 100693 h 146957"/>
                  <a:gd name="connsiteX9" fmla="*/ 27214 w 116584"/>
                  <a:gd name="connsiteY9" fmla="*/ 108857 h 146957"/>
                  <a:gd name="connsiteX10" fmla="*/ 40822 w 116584"/>
                  <a:gd name="connsiteY10" fmla="*/ 133350 h 146957"/>
                  <a:gd name="connsiteX11" fmla="*/ 46264 w 116584"/>
                  <a:gd name="connsiteY11" fmla="*/ 141514 h 146957"/>
                  <a:gd name="connsiteX12" fmla="*/ 57150 w 116584"/>
                  <a:gd name="connsiteY12" fmla="*/ 144235 h 146957"/>
                  <a:gd name="connsiteX13" fmla="*/ 78922 w 116584"/>
                  <a:gd name="connsiteY13" fmla="*/ 146957 h 146957"/>
                  <a:gd name="connsiteX14" fmla="*/ 100693 w 116584"/>
                  <a:gd name="connsiteY14" fmla="*/ 144235 h 146957"/>
                  <a:gd name="connsiteX15" fmla="*/ 111579 w 116584"/>
                  <a:gd name="connsiteY15" fmla="*/ 127907 h 146957"/>
                  <a:gd name="connsiteX16" fmla="*/ 111579 w 116584"/>
                  <a:gd name="connsiteY16" fmla="*/ 62593 h 146957"/>
                  <a:gd name="connsiteX17" fmla="*/ 108857 w 116584"/>
                  <a:gd name="connsiteY17" fmla="*/ 54428 h 146957"/>
                  <a:gd name="connsiteX18" fmla="*/ 100693 w 116584"/>
                  <a:gd name="connsiteY18" fmla="*/ 48985 h 146957"/>
                  <a:gd name="connsiteX19" fmla="*/ 95250 w 116584"/>
                  <a:gd name="connsiteY19" fmla="*/ 40821 h 146957"/>
                  <a:gd name="connsiteX20" fmla="*/ 78922 w 116584"/>
                  <a:gd name="connsiteY20" fmla="*/ 35378 h 146957"/>
                  <a:gd name="connsiteX21" fmla="*/ 59872 w 116584"/>
                  <a:gd name="connsiteY21" fmla="*/ 27214 h 146957"/>
                  <a:gd name="connsiteX22" fmla="*/ 43543 w 116584"/>
                  <a:gd name="connsiteY22" fmla="*/ 21771 h 146957"/>
                  <a:gd name="connsiteX23" fmla="*/ 27214 w 116584"/>
                  <a:gd name="connsiteY23" fmla="*/ 10885 h 146957"/>
                  <a:gd name="connsiteX24" fmla="*/ 19050 w 116584"/>
                  <a:gd name="connsiteY24" fmla="*/ 5443 h 146957"/>
                  <a:gd name="connsiteX25" fmla="*/ 8164 w 116584"/>
                  <a:gd name="connsiteY25" fmla="*/ 0 h 1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6584" h="146957">
                    <a:moveTo>
                      <a:pt x="8164" y="0"/>
                    </a:moveTo>
                    <a:lnTo>
                      <a:pt x="8164" y="0"/>
                    </a:lnTo>
                    <a:cubicBezTo>
                      <a:pt x="6350" y="8164"/>
                      <a:pt x="4750" y="16379"/>
                      <a:pt x="2722" y="24493"/>
                    </a:cubicBezTo>
                    <a:cubicBezTo>
                      <a:pt x="2026" y="27276"/>
                      <a:pt x="0" y="29788"/>
                      <a:pt x="0" y="32657"/>
                    </a:cubicBezTo>
                    <a:cubicBezTo>
                      <a:pt x="0" y="41774"/>
                      <a:pt x="672" y="50988"/>
                      <a:pt x="2722" y="59871"/>
                    </a:cubicBezTo>
                    <a:cubicBezTo>
                      <a:pt x="3457" y="63058"/>
                      <a:pt x="6350" y="65314"/>
                      <a:pt x="8164" y="68035"/>
                    </a:cubicBezTo>
                    <a:cubicBezTo>
                      <a:pt x="9071" y="72571"/>
                      <a:pt x="9262" y="77312"/>
                      <a:pt x="10886" y="81643"/>
                    </a:cubicBezTo>
                    <a:cubicBezTo>
                      <a:pt x="12034" y="84705"/>
                      <a:pt x="14706" y="86967"/>
                      <a:pt x="16329" y="89807"/>
                    </a:cubicBezTo>
                    <a:cubicBezTo>
                      <a:pt x="18342" y="93329"/>
                      <a:pt x="19759" y="97171"/>
                      <a:pt x="21772" y="100693"/>
                    </a:cubicBezTo>
                    <a:cubicBezTo>
                      <a:pt x="23395" y="103533"/>
                      <a:pt x="25886" y="105868"/>
                      <a:pt x="27214" y="108857"/>
                    </a:cubicBezTo>
                    <a:cubicBezTo>
                      <a:pt x="42100" y="142352"/>
                      <a:pt x="23081" y="112060"/>
                      <a:pt x="40822" y="133350"/>
                    </a:cubicBezTo>
                    <a:cubicBezTo>
                      <a:pt x="42916" y="135863"/>
                      <a:pt x="43543" y="139700"/>
                      <a:pt x="46264" y="141514"/>
                    </a:cubicBezTo>
                    <a:cubicBezTo>
                      <a:pt x="49376" y="143589"/>
                      <a:pt x="53461" y="143620"/>
                      <a:pt x="57150" y="144235"/>
                    </a:cubicBezTo>
                    <a:cubicBezTo>
                      <a:pt x="64364" y="145437"/>
                      <a:pt x="71665" y="146050"/>
                      <a:pt x="78922" y="146957"/>
                    </a:cubicBezTo>
                    <a:cubicBezTo>
                      <a:pt x="86179" y="146050"/>
                      <a:pt x="94376" y="147920"/>
                      <a:pt x="100693" y="144235"/>
                    </a:cubicBezTo>
                    <a:cubicBezTo>
                      <a:pt x="106343" y="140939"/>
                      <a:pt x="111579" y="127907"/>
                      <a:pt x="111579" y="127907"/>
                    </a:cubicBezTo>
                    <a:cubicBezTo>
                      <a:pt x="120072" y="102424"/>
                      <a:pt x="116152" y="117462"/>
                      <a:pt x="111579" y="62593"/>
                    </a:cubicBezTo>
                    <a:cubicBezTo>
                      <a:pt x="111341" y="59734"/>
                      <a:pt x="110649" y="56668"/>
                      <a:pt x="108857" y="54428"/>
                    </a:cubicBezTo>
                    <a:cubicBezTo>
                      <a:pt x="106814" y="51874"/>
                      <a:pt x="103414" y="50799"/>
                      <a:pt x="100693" y="48985"/>
                    </a:cubicBezTo>
                    <a:cubicBezTo>
                      <a:pt x="98879" y="46264"/>
                      <a:pt x="98024" y="42554"/>
                      <a:pt x="95250" y="40821"/>
                    </a:cubicBezTo>
                    <a:cubicBezTo>
                      <a:pt x="90385" y="37780"/>
                      <a:pt x="83696" y="38560"/>
                      <a:pt x="78922" y="35378"/>
                    </a:cubicBezTo>
                    <a:cubicBezTo>
                      <a:pt x="65968" y="26742"/>
                      <a:pt x="75848" y="32007"/>
                      <a:pt x="59872" y="27214"/>
                    </a:cubicBezTo>
                    <a:cubicBezTo>
                      <a:pt x="54377" y="25565"/>
                      <a:pt x="43543" y="21771"/>
                      <a:pt x="43543" y="21771"/>
                    </a:cubicBezTo>
                    <a:cubicBezTo>
                      <a:pt x="28069" y="6297"/>
                      <a:pt x="42967" y="18761"/>
                      <a:pt x="27214" y="10885"/>
                    </a:cubicBezTo>
                    <a:cubicBezTo>
                      <a:pt x="24289" y="9422"/>
                      <a:pt x="22223" y="6236"/>
                      <a:pt x="19050" y="5443"/>
                    </a:cubicBezTo>
                    <a:cubicBezTo>
                      <a:pt x="14650" y="4343"/>
                      <a:pt x="9978" y="907"/>
                      <a:pt x="81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25" name="Picture 24"/>
            <p:cNvPicPr/>
            <p:nvPr/>
          </p:nvPicPr>
          <p:blipFill>
            <a:blip r:embed="rId2">
              <a:extLst>
                <a:ext uri="{BEBA8EAE-BF5A-486C-A8C5-ECC9F3942E4B}">
                  <a14:imgProps xmlns:a14="http://schemas.microsoft.com/office/drawing/2010/main">
                    <a14:imgLayer r:embed="rId3">
                      <a14:imgEffect>
                        <a14:backgroundRemoval t="0" b="98355" l="0" r="100000"/>
                      </a14:imgEffect>
                    </a14:imgLayer>
                  </a14:imgProps>
                </a:ext>
                <a:ext uri="{28A0092B-C50C-407E-A947-70E740481C1C}">
                  <a14:useLocalDpi xmlns:a14="http://schemas.microsoft.com/office/drawing/2010/main" val="0"/>
                </a:ext>
              </a:extLst>
            </a:blip>
            <a:stretch>
              <a:fillRect/>
            </a:stretch>
          </p:blipFill>
          <p:spPr>
            <a:xfrm>
              <a:off x="152400" y="0"/>
              <a:ext cx="4495799" cy="3200400"/>
            </a:xfrm>
            <a:prstGeom prst="rect">
              <a:avLst/>
            </a:prstGeom>
          </p:spPr>
        </p:pic>
      </p:grpSp>
      <p:sp>
        <p:nvSpPr>
          <p:cNvPr id="31" name="Rounded Rectangle 30"/>
          <p:cNvSpPr>
            <a:spLocks noChangeArrowheads="1"/>
          </p:cNvSpPr>
          <p:nvPr/>
        </p:nvSpPr>
        <p:spPr bwMode="auto">
          <a:xfrm>
            <a:off x="4648200" y="3352800"/>
            <a:ext cx="4343400" cy="3429000"/>
          </a:xfrm>
          <a:prstGeom prst="roundRect">
            <a:avLst>
              <a:gd name="adj" fmla="val 10995"/>
            </a:avLst>
          </a:prstGeom>
          <a:gradFill rotWithShape="1">
            <a:gsLst>
              <a:gs pos="0">
                <a:srgbClr val="12A0F6"/>
              </a:gs>
              <a:gs pos="100000">
                <a:srgbClr val="84DFE4"/>
              </a:gs>
            </a:gsLst>
            <a:lin ang="16200000"/>
          </a:gradFill>
          <a:ln w="9525">
            <a:solidFill>
              <a:srgbClr val="262626"/>
            </a:solidFill>
            <a:round/>
            <a:headEnd/>
            <a:tailEnd/>
          </a:ln>
          <a:effectLst>
            <a:outerShdw blurRad="63500" dist="23000" dir="5400000" rotWithShape="0">
              <a:srgbClr val="000000">
                <a:alpha val="34999"/>
              </a:srgbClr>
            </a:outerShdw>
          </a:effectLst>
        </p:spPr>
        <p:txBody>
          <a:bodyPr anchor="ctr"/>
          <a:lstStyle/>
          <a:p>
            <a:pPr algn="ctr" defTabSz="801688">
              <a:spcBef>
                <a:spcPct val="20000"/>
              </a:spcBef>
            </a:pPr>
            <a:r>
              <a:rPr lang="en-US" sz="1400" b="1" dirty="0" smtClean="0">
                <a:solidFill>
                  <a:schemeClr val="bg1"/>
                </a:solidFill>
                <a:latin typeface="Times New Roman" pitchFamily="18" charset="0"/>
                <a:cs typeface="Times New Roman" pitchFamily="18" charset="0"/>
              </a:rPr>
              <a:t>WAYS OF LAND USE IN 1956:</a:t>
            </a: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forest (43%) </a:t>
            </a: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agriculture land (42%) </a:t>
            </a: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barren land (15%)</a:t>
            </a:r>
          </a:p>
          <a:p>
            <a:pPr algn="just" defTabSz="801688">
              <a:spcBef>
                <a:spcPct val="20000"/>
              </a:spcBef>
              <a:buFont typeface="Wingdings" pitchFamily="2" charset="2"/>
              <a:buChar char="Ø"/>
            </a:pPr>
            <a:endParaRPr lang="en-US" sz="300" dirty="0" smtClean="0">
              <a:solidFill>
                <a:schemeClr val="bg1"/>
              </a:solidFill>
              <a:latin typeface="Times New Roman" pitchFamily="18" charset="0"/>
              <a:cs typeface="Times New Roman" pitchFamily="18" charset="0"/>
            </a:endParaRP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Forest of good set stretched over only to the source part of the basin.</a:t>
            </a: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The rest of the forest land was a low degraded forest or thicket.</a:t>
            </a: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Agricultural land was used on slopes greater than 60%. </a:t>
            </a: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The best preserved areas in the '50s in the basin of the </a:t>
            </a:r>
            <a:r>
              <a:rPr lang="en-US" sz="1400" dirty="0" err="1" smtClean="0">
                <a:solidFill>
                  <a:schemeClr val="bg1"/>
                </a:solidFill>
                <a:latin typeface="Times New Roman" pitchFamily="18" charset="0"/>
                <a:cs typeface="Times New Roman" pitchFamily="18" charset="0"/>
              </a:rPr>
              <a:t>Gradasnicka</a:t>
            </a:r>
            <a:r>
              <a:rPr lang="en-US" sz="1400" dirty="0" smtClean="0">
                <a:solidFill>
                  <a:schemeClr val="bg1"/>
                </a:solidFill>
                <a:latin typeface="Times New Roman" pitchFamily="18" charset="0"/>
                <a:cs typeface="Times New Roman" pitchFamily="18" charset="0"/>
              </a:rPr>
              <a:t> River were covered with pastures and meadows, dense and vital grass-legume cover, where there was no occurrence of intense leaching of soil.</a:t>
            </a:r>
            <a:endParaRPr lang="en-US" sz="1400" noProof="1">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63409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 y="6143552"/>
            <a:ext cx="5638800" cy="333448"/>
            <a:chOff x="-266116" y="5227111"/>
            <a:chExt cx="7331337" cy="285810"/>
          </a:xfrm>
        </p:grpSpPr>
        <p:sp>
          <p:nvSpPr>
            <p:cNvPr id="5" name="AutoShape 3"/>
            <p:cNvSpPr>
              <a:spLocks noChangeArrowheads="1"/>
            </p:cNvSpPr>
            <p:nvPr/>
          </p:nvSpPr>
          <p:spPr bwMode="auto">
            <a:xfrm>
              <a:off x="190360" y="5227111"/>
              <a:ext cx="6488855" cy="285810"/>
            </a:xfrm>
            <a:prstGeom prst="parallelogram">
              <a:avLst>
                <a:gd name="adj" fmla="val 5794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1200" b="1" i="1" dirty="0" smtClean="0">
                <a:latin typeface="Times New Roman" pitchFamily="18" charset="0"/>
                <a:cs typeface="Times New Roman" pitchFamily="18" charset="0"/>
              </a:endParaRPr>
            </a:p>
          </p:txBody>
        </p:sp>
        <p:sp>
          <p:nvSpPr>
            <p:cNvPr id="6" name="Rectangle 5"/>
            <p:cNvSpPr/>
            <p:nvPr/>
          </p:nvSpPr>
          <p:spPr>
            <a:xfrm>
              <a:off x="-266116" y="5243556"/>
              <a:ext cx="7331337" cy="237426"/>
            </a:xfrm>
            <a:prstGeom prst="rect">
              <a:avLst/>
            </a:prstGeom>
          </p:spPr>
          <p:txBody>
            <a:bodyPr wrap="square">
              <a:spAutoFit/>
            </a:bodyPr>
            <a:lstStyle/>
            <a:p>
              <a:pPr algn="ctr"/>
              <a:r>
                <a:rPr lang="en-US" sz="1200" b="1" dirty="0">
                  <a:latin typeface="Times New Roman" pitchFamily="18" charset="0"/>
                  <a:cs typeface="Times New Roman" pitchFamily="18" charset="0"/>
                </a:rPr>
                <a:t>Figure </a:t>
              </a:r>
              <a:r>
                <a:rPr lang="en-US" sz="1200" b="1" dirty="0" smtClean="0">
                  <a:latin typeface="Times New Roman" pitchFamily="18" charset="0"/>
                  <a:cs typeface="Times New Roman" pitchFamily="18" charset="0"/>
                </a:rPr>
                <a:t>6: </a:t>
              </a:r>
              <a:r>
                <a:rPr lang="en-US" sz="1200" b="1" i="1" dirty="0" smtClean="0">
                  <a:latin typeface="Times New Roman" pitchFamily="18" charset="0"/>
                  <a:cs typeface="Times New Roman" pitchFamily="18" charset="0"/>
                </a:rPr>
                <a:t>Position of biological</a:t>
              </a:r>
              <a:r>
                <a:rPr lang="en-US" sz="1200" b="1" i="1" dirty="0">
                  <a:latin typeface="Times New Roman" pitchFamily="18" charset="0"/>
                  <a:cs typeface="Times New Roman" pitchFamily="18" charset="0"/>
                </a:rPr>
                <a:t>, biotechnical and technical </a:t>
              </a:r>
              <a:r>
                <a:rPr lang="en-US" sz="1200" b="1" i="1" dirty="0" smtClean="0">
                  <a:latin typeface="Times New Roman" pitchFamily="18" charset="0"/>
                  <a:cs typeface="Times New Roman" pitchFamily="18" charset="0"/>
                </a:rPr>
                <a:t>works</a:t>
              </a:r>
              <a:endParaRPr lang="en-US" sz="1200" b="1" i="1" dirty="0">
                <a:latin typeface="Times New Roman" pitchFamily="18" charset="0"/>
                <a:cs typeface="Times New Roman" pitchFamily="18" charset="0"/>
              </a:endParaRPr>
            </a:p>
          </p:txBody>
        </p:sp>
      </p:grpSp>
      <p:grpSp>
        <p:nvGrpSpPr>
          <p:cNvPr id="20" name="Group 19"/>
          <p:cNvGrpSpPr/>
          <p:nvPr/>
        </p:nvGrpSpPr>
        <p:grpSpPr>
          <a:xfrm>
            <a:off x="5600700" y="3886200"/>
            <a:ext cx="3314700" cy="2001248"/>
            <a:chOff x="152400" y="228600"/>
            <a:chExt cx="3048000" cy="1398211"/>
          </a:xfrm>
        </p:grpSpPr>
        <p:sp>
          <p:nvSpPr>
            <p:cNvPr id="9" name="AutoShape 3"/>
            <p:cNvSpPr>
              <a:spLocks noChangeArrowheads="1"/>
            </p:cNvSpPr>
            <p:nvPr/>
          </p:nvSpPr>
          <p:spPr bwMode="auto">
            <a:xfrm>
              <a:off x="152400" y="228600"/>
              <a:ext cx="3048000" cy="1398211"/>
            </a:xfrm>
            <a:prstGeom prst="parallelogram">
              <a:avLst>
                <a:gd name="adj" fmla="val 0"/>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solidFill>
                <a:schemeClr val="accent6">
                  <a:lumMod val="60000"/>
                  <a:lumOff val="40000"/>
                </a:schemeClr>
              </a:solidFill>
              <a:miter lim="800000"/>
              <a:headEnd/>
              <a:tailEnd/>
            </a:ln>
            <a:effectLst/>
          </p:spPr>
          <p:txBody>
            <a:bodyPr wrap="none" lIns="91418" tIns="45710" rIns="91418" bIns="45710" anchor="ctr"/>
            <a:lstStyle/>
            <a:p>
              <a:pPr lvl="0" algn="ctr" fontAlgn="base">
                <a:spcBef>
                  <a:spcPct val="0"/>
                </a:spcBef>
                <a:spcAft>
                  <a:spcPct val="0"/>
                </a:spcAft>
              </a:pPr>
              <a:endParaRPr lang="sr-Cyrl-CS" sz="1400" b="1" dirty="0" smtClean="0">
                <a:solidFill>
                  <a:schemeClr val="bg1"/>
                </a:solidFill>
                <a:latin typeface="Times New Roman" pitchFamily="18" charset="0"/>
                <a:cs typeface="Times New Roman" pitchFamily="18" charset="0"/>
              </a:endParaRPr>
            </a:p>
          </p:txBody>
        </p:sp>
        <p:sp>
          <p:nvSpPr>
            <p:cNvPr id="10" name="Rectangle 9"/>
            <p:cNvSpPr/>
            <p:nvPr/>
          </p:nvSpPr>
          <p:spPr>
            <a:xfrm>
              <a:off x="228600" y="241816"/>
              <a:ext cx="2971800" cy="1268702"/>
            </a:xfrm>
            <a:prstGeom prst="rect">
              <a:avLst/>
            </a:prstGeom>
          </p:spPr>
          <p:txBody>
            <a:bodyPr wrap="square">
              <a:spAutoFit/>
            </a:bodyPr>
            <a:lstStyle/>
            <a:p>
              <a:pPr algn="ctr"/>
              <a:r>
                <a:rPr lang="en-US" sz="1400" b="1" dirty="0">
                  <a:solidFill>
                    <a:schemeClr val="accent6">
                      <a:lumMod val="60000"/>
                      <a:lumOff val="40000"/>
                    </a:schemeClr>
                  </a:solidFill>
                  <a:latin typeface="Times New Roman" pitchFamily="18" charset="0"/>
                  <a:cs typeface="Times New Roman" pitchFamily="18" charset="0"/>
                </a:rPr>
                <a:t>Biological works included</a:t>
              </a:r>
              <a:r>
                <a:rPr lang="en-US" sz="1400" b="1" dirty="0" smtClean="0">
                  <a:solidFill>
                    <a:schemeClr val="accent6">
                      <a:lumMod val="60000"/>
                      <a:lumOff val="40000"/>
                    </a:schemeClr>
                  </a:solidFill>
                  <a:latin typeface="Times New Roman" pitchFamily="18" charset="0"/>
                  <a:cs typeface="Times New Roman" pitchFamily="18" charset="0"/>
                </a:rPr>
                <a:t>:</a:t>
              </a:r>
            </a:p>
            <a:p>
              <a:pPr algn="ctr"/>
              <a:endParaRPr lang="en-US" sz="1400" b="1" dirty="0" smtClean="0">
                <a:solidFill>
                  <a:schemeClr val="accent6">
                    <a:lumMod val="60000"/>
                    <a:lumOff val="40000"/>
                  </a:schemeClr>
                </a:solidFill>
                <a:latin typeface="Times New Roman" pitchFamily="18" charset="0"/>
                <a:cs typeface="Times New Roman" pitchFamily="18" charset="0"/>
              </a:endParaRPr>
            </a:p>
            <a:p>
              <a:pPr marL="285750" indent="-285750">
                <a:buFont typeface="Wingdings" pitchFamily="2" charset="2"/>
                <a:buChar char="Ø"/>
              </a:pPr>
              <a:r>
                <a:rPr lang="en-US" sz="1400" b="1" dirty="0" smtClean="0">
                  <a:solidFill>
                    <a:schemeClr val="accent6">
                      <a:lumMod val="60000"/>
                      <a:lumOff val="40000"/>
                    </a:schemeClr>
                  </a:solidFill>
                  <a:latin typeface="Times New Roman" pitchFamily="18" charset="0"/>
                  <a:cs typeface="Times New Roman" pitchFamily="18" charset="0"/>
                </a:rPr>
                <a:t>felling </a:t>
              </a:r>
              <a:r>
                <a:rPr lang="en-US" sz="1400" b="1" dirty="0">
                  <a:solidFill>
                    <a:schemeClr val="accent6">
                      <a:lumMod val="60000"/>
                      <a:lumOff val="40000"/>
                    </a:schemeClr>
                  </a:solidFill>
                  <a:latin typeface="Times New Roman" pitchFamily="18" charset="0"/>
                  <a:cs typeface="Times New Roman" pitchFamily="18" charset="0"/>
                </a:rPr>
                <a:t>of regeneration (180.11 ha</a:t>
              </a:r>
              <a:r>
                <a:rPr lang="en-US" sz="1400" b="1" dirty="0" smtClean="0">
                  <a:solidFill>
                    <a:schemeClr val="accent6">
                      <a:lumMod val="60000"/>
                      <a:lumOff val="40000"/>
                    </a:schemeClr>
                  </a:solidFill>
                  <a:latin typeface="Times New Roman" pitchFamily="18" charset="0"/>
                  <a:cs typeface="Times New Roman" pitchFamily="18" charset="0"/>
                </a:rPr>
                <a:t>)</a:t>
              </a:r>
            </a:p>
            <a:p>
              <a:pPr marL="285750" indent="-285750">
                <a:buFont typeface="Wingdings" pitchFamily="2" charset="2"/>
                <a:buChar char="Ø"/>
              </a:pPr>
              <a:r>
                <a:rPr lang="en-US" sz="1400" b="1" dirty="0" smtClean="0">
                  <a:solidFill>
                    <a:schemeClr val="accent6">
                      <a:lumMod val="60000"/>
                      <a:lumOff val="40000"/>
                    </a:schemeClr>
                  </a:solidFill>
                  <a:latin typeface="Times New Roman" pitchFamily="18" charset="0"/>
                  <a:cs typeface="Times New Roman" pitchFamily="18" charset="0"/>
                </a:rPr>
                <a:t>reforestation </a:t>
              </a:r>
              <a:r>
                <a:rPr lang="en-US" sz="1400" b="1" dirty="0">
                  <a:solidFill>
                    <a:schemeClr val="accent6">
                      <a:lumMod val="60000"/>
                      <a:lumOff val="40000"/>
                    </a:schemeClr>
                  </a:solidFill>
                  <a:latin typeface="Times New Roman" pitchFamily="18" charset="0"/>
                  <a:cs typeface="Times New Roman" pitchFamily="18" charset="0"/>
                </a:rPr>
                <a:t>in pits (109.05 ha</a:t>
              </a:r>
              <a:r>
                <a:rPr lang="en-US" sz="1400" b="1" dirty="0" smtClean="0">
                  <a:solidFill>
                    <a:schemeClr val="accent6">
                      <a:lumMod val="60000"/>
                      <a:lumOff val="40000"/>
                    </a:schemeClr>
                  </a:solidFill>
                  <a:latin typeface="Times New Roman" pitchFamily="18" charset="0"/>
                  <a:cs typeface="Times New Roman" pitchFamily="18" charset="0"/>
                </a:rPr>
                <a:t>)</a:t>
              </a:r>
            </a:p>
            <a:p>
              <a:pPr marL="285750" indent="-285750">
                <a:buFont typeface="Wingdings" pitchFamily="2" charset="2"/>
                <a:buChar char="Ø"/>
              </a:pPr>
              <a:r>
                <a:rPr lang="en-US" sz="1400" b="1" dirty="0" smtClean="0">
                  <a:solidFill>
                    <a:schemeClr val="accent6">
                      <a:lumMod val="60000"/>
                      <a:lumOff val="40000"/>
                    </a:schemeClr>
                  </a:solidFill>
                  <a:latin typeface="Times New Roman" pitchFamily="18" charset="0"/>
                  <a:cs typeface="Times New Roman" pitchFamily="18" charset="0"/>
                </a:rPr>
                <a:t>reforestation </a:t>
              </a:r>
              <a:r>
                <a:rPr lang="en-US" sz="1400" b="1" dirty="0">
                  <a:solidFill>
                    <a:schemeClr val="accent6">
                      <a:lumMod val="60000"/>
                      <a:lumOff val="40000"/>
                    </a:schemeClr>
                  </a:solidFill>
                  <a:latin typeface="Times New Roman" pitchFamily="18" charset="0"/>
                  <a:cs typeface="Times New Roman" pitchFamily="18" charset="0"/>
                </a:rPr>
                <a:t>in terraces (9.7 ha</a:t>
              </a:r>
              <a:r>
                <a:rPr lang="en-US" sz="1400" b="1" dirty="0" smtClean="0">
                  <a:solidFill>
                    <a:schemeClr val="accent6">
                      <a:lumMod val="60000"/>
                      <a:lumOff val="40000"/>
                    </a:schemeClr>
                  </a:solidFill>
                  <a:latin typeface="Times New Roman" pitchFamily="18" charset="0"/>
                  <a:cs typeface="Times New Roman" pitchFamily="18" charset="0"/>
                </a:rPr>
                <a:t>)</a:t>
              </a:r>
            </a:p>
            <a:p>
              <a:pPr marL="285750" indent="-285750">
                <a:buFont typeface="Wingdings" pitchFamily="2" charset="2"/>
                <a:buChar char="Ø"/>
              </a:pPr>
              <a:r>
                <a:rPr lang="en-US" sz="1400" b="1" dirty="0" smtClean="0">
                  <a:solidFill>
                    <a:schemeClr val="accent6">
                      <a:lumMod val="60000"/>
                      <a:lumOff val="40000"/>
                    </a:schemeClr>
                  </a:solidFill>
                  <a:latin typeface="Times New Roman" pitchFamily="18" charset="0"/>
                  <a:cs typeface="Times New Roman" pitchFamily="18" charset="0"/>
                </a:rPr>
                <a:t>reforestation </a:t>
              </a:r>
              <a:r>
                <a:rPr lang="en-US" sz="1400" b="1" dirty="0">
                  <a:solidFill>
                    <a:schemeClr val="accent6">
                      <a:lumMod val="60000"/>
                      <a:lumOff val="40000"/>
                    </a:schemeClr>
                  </a:solidFill>
                  <a:latin typeface="Times New Roman" pitchFamily="18" charset="0"/>
                  <a:cs typeface="Times New Roman" pitchFamily="18" charset="0"/>
                </a:rPr>
                <a:t>in bench terraces </a:t>
              </a:r>
              <a:endParaRPr lang="en-US" sz="1400" b="1" dirty="0" smtClean="0">
                <a:solidFill>
                  <a:schemeClr val="accent6">
                    <a:lumMod val="60000"/>
                    <a:lumOff val="40000"/>
                  </a:schemeClr>
                </a:solidFill>
                <a:latin typeface="Times New Roman" pitchFamily="18" charset="0"/>
                <a:cs typeface="Times New Roman" pitchFamily="18" charset="0"/>
              </a:endParaRPr>
            </a:p>
            <a:p>
              <a:r>
                <a:rPr lang="en-US" sz="1400" b="1" dirty="0" smtClean="0">
                  <a:solidFill>
                    <a:schemeClr val="accent6">
                      <a:lumMod val="60000"/>
                      <a:lumOff val="40000"/>
                    </a:schemeClr>
                  </a:solidFill>
                  <a:latin typeface="Times New Roman" pitchFamily="18" charset="0"/>
                  <a:cs typeface="Times New Roman" pitchFamily="18" charset="0"/>
                </a:rPr>
                <a:t>        or </a:t>
              </a:r>
              <a:r>
                <a:rPr lang="en-US" sz="1400" b="1" dirty="0">
                  <a:solidFill>
                    <a:schemeClr val="accent6">
                      <a:lumMod val="60000"/>
                      <a:lumOff val="40000"/>
                    </a:schemeClr>
                  </a:solidFill>
                  <a:latin typeface="Times New Roman" pitchFamily="18" charset="0"/>
                  <a:cs typeface="Times New Roman" pitchFamily="18" charset="0"/>
                </a:rPr>
                <a:t>so-called ‘</a:t>
              </a:r>
              <a:r>
                <a:rPr lang="en-US" sz="1400" b="1" dirty="0" err="1">
                  <a:solidFill>
                    <a:schemeClr val="accent6">
                      <a:lumMod val="60000"/>
                      <a:lumOff val="40000"/>
                    </a:schemeClr>
                  </a:solidFill>
                  <a:latin typeface="Times New Roman" pitchFamily="18" charset="0"/>
                  <a:cs typeface="Times New Roman" pitchFamily="18" charset="0"/>
                </a:rPr>
                <a:t>gradons</a:t>
              </a:r>
              <a:r>
                <a:rPr lang="en-US" sz="1400" b="1" dirty="0">
                  <a:solidFill>
                    <a:schemeClr val="accent6">
                      <a:lumMod val="60000"/>
                      <a:lumOff val="40000"/>
                    </a:schemeClr>
                  </a:solidFill>
                  <a:latin typeface="Times New Roman" pitchFamily="18" charset="0"/>
                  <a:cs typeface="Times New Roman" pitchFamily="18" charset="0"/>
                </a:rPr>
                <a:t>’ (59.35 ha</a:t>
              </a:r>
              <a:r>
                <a:rPr lang="en-US" sz="1400" b="1" dirty="0" smtClean="0">
                  <a:solidFill>
                    <a:schemeClr val="accent6">
                      <a:lumMod val="60000"/>
                      <a:lumOff val="40000"/>
                    </a:schemeClr>
                  </a:solidFill>
                  <a:latin typeface="Times New Roman" pitchFamily="18" charset="0"/>
                  <a:cs typeface="Times New Roman" pitchFamily="18" charset="0"/>
                </a:rPr>
                <a:t>)</a:t>
              </a:r>
            </a:p>
            <a:p>
              <a:pPr marL="285750" indent="-285750">
                <a:buFont typeface="Wingdings" pitchFamily="2" charset="2"/>
                <a:buChar char="Ø"/>
              </a:pPr>
              <a:r>
                <a:rPr lang="en-US" sz="1400" b="1" dirty="0" smtClean="0">
                  <a:solidFill>
                    <a:schemeClr val="accent6">
                      <a:lumMod val="60000"/>
                      <a:lumOff val="40000"/>
                    </a:schemeClr>
                  </a:solidFill>
                  <a:latin typeface="Times New Roman" pitchFamily="18" charset="0"/>
                  <a:cs typeface="Times New Roman" pitchFamily="18" charset="0"/>
                </a:rPr>
                <a:t>melioration </a:t>
              </a:r>
              <a:r>
                <a:rPr lang="en-US" sz="1400" b="1" dirty="0">
                  <a:solidFill>
                    <a:schemeClr val="accent6">
                      <a:lumMod val="60000"/>
                      <a:lumOff val="40000"/>
                    </a:schemeClr>
                  </a:solidFill>
                  <a:latin typeface="Times New Roman" pitchFamily="18" charset="0"/>
                  <a:cs typeface="Times New Roman" pitchFamily="18" charset="0"/>
                </a:rPr>
                <a:t>of pastures (28.81 ha</a:t>
              </a:r>
              <a:r>
                <a:rPr lang="en-US" sz="1400" b="1" dirty="0" smtClean="0">
                  <a:solidFill>
                    <a:schemeClr val="accent6">
                      <a:lumMod val="60000"/>
                      <a:lumOff val="40000"/>
                    </a:schemeClr>
                  </a:solidFill>
                  <a:latin typeface="Times New Roman" pitchFamily="18" charset="0"/>
                  <a:cs typeface="Times New Roman" pitchFamily="18" charset="0"/>
                </a:rPr>
                <a:t>)</a:t>
              </a:r>
            </a:p>
          </p:txBody>
        </p:sp>
      </p:grpSp>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81151"/>
                    </a14:imgEffect>
                  </a14:imgLayer>
                </a14:imgProps>
              </a:ext>
              <a:ext uri="{28A0092B-C50C-407E-A947-70E740481C1C}">
                <a14:useLocalDpi xmlns:a14="http://schemas.microsoft.com/office/drawing/2010/main" val="0"/>
              </a:ext>
            </a:extLst>
          </a:blip>
          <a:srcRect r="18845"/>
          <a:stretch/>
        </p:blipFill>
        <p:spPr>
          <a:xfrm>
            <a:off x="164480" y="1752600"/>
            <a:ext cx="5169520" cy="4134848"/>
          </a:xfrm>
          <a:prstGeom prst="rect">
            <a:avLst/>
          </a:prstGeom>
        </p:spPr>
      </p:pic>
      <p:grpSp>
        <p:nvGrpSpPr>
          <p:cNvPr id="21" name="Group 20"/>
          <p:cNvGrpSpPr/>
          <p:nvPr/>
        </p:nvGrpSpPr>
        <p:grpSpPr>
          <a:xfrm>
            <a:off x="228600" y="221723"/>
            <a:ext cx="4572001" cy="1378477"/>
            <a:chOff x="3656172" y="145882"/>
            <a:chExt cx="2933452" cy="1378477"/>
          </a:xfrm>
        </p:grpSpPr>
        <p:sp>
          <p:nvSpPr>
            <p:cNvPr id="16" name="AutoShape 3"/>
            <p:cNvSpPr>
              <a:spLocks noChangeArrowheads="1"/>
            </p:cNvSpPr>
            <p:nvPr/>
          </p:nvSpPr>
          <p:spPr bwMode="auto">
            <a:xfrm>
              <a:off x="3656173" y="145882"/>
              <a:ext cx="2933451" cy="1378118"/>
            </a:xfrm>
            <a:prstGeom prst="parallelogram">
              <a:avLst>
                <a:gd name="adj" fmla="val 0"/>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solidFill>
                <a:srgbClr val="00B050"/>
              </a:solidFill>
              <a:miter lim="800000"/>
              <a:headEnd/>
              <a:tailEnd/>
            </a:ln>
            <a:effectLst/>
          </p:spPr>
          <p:txBody>
            <a:bodyPr wrap="none" lIns="91418" tIns="45710" rIns="91418" bIns="45710" anchor="ctr"/>
            <a:lstStyle/>
            <a:p>
              <a:endParaRPr lang="en-US" sz="1400" b="1" dirty="0">
                <a:latin typeface="Times New Roman" pitchFamily="18" charset="0"/>
                <a:cs typeface="Times New Roman" pitchFamily="18" charset="0"/>
              </a:endParaRPr>
            </a:p>
          </p:txBody>
        </p:sp>
        <p:sp>
          <p:nvSpPr>
            <p:cNvPr id="17" name="Rectangle 16"/>
            <p:cNvSpPr/>
            <p:nvPr/>
          </p:nvSpPr>
          <p:spPr>
            <a:xfrm>
              <a:off x="3656172" y="145882"/>
              <a:ext cx="2933450" cy="1378477"/>
            </a:xfrm>
            <a:prstGeom prst="rect">
              <a:avLst/>
            </a:prstGeom>
            <a:ln>
              <a:solidFill>
                <a:srgbClr val="00B050"/>
              </a:solidFill>
            </a:ln>
          </p:spPr>
          <p:txBody>
            <a:bodyPr wrap="square">
              <a:spAutoFit/>
            </a:bodyPr>
            <a:lstStyle/>
            <a:p>
              <a:pPr algn="ctr"/>
              <a:r>
                <a:rPr lang="en-US" sz="1400" b="1" dirty="0">
                  <a:solidFill>
                    <a:srgbClr val="00B050"/>
                  </a:solidFill>
                  <a:latin typeface="Times New Roman" pitchFamily="18" charset="0"/>
                  <a:cs typeface="Times New Roman" pitchFamily="18" charset="0"/>
                </a:rPr>
                <a:t>Technical  works included</a:t>
              </a:r>
              <a:r>
                <a:rPr lang="en-US" sz="1400" b="1" dirty="0" smtClean="0">
                  <a:solidFill>
                    <a:srgbClr val="00B050"/>
                  </a:solidFill>
                  <a:latin typeface="Times New Roman" pitchFamily="18" charset="0"/>
                  <a:cs typeface="Times New Roman" pitchFamily="18" charset="0"/>
                </a:rPr>
                <a:t>:</a:t>
              </a:r>
            </a:p>
            <a:p>
              <a:endParaRPr lang="en-US" sz="1400" b="1" dirty="0">
                <a:solidFill>
                  <a:srgbClr val="00B050"/>
                </a:solidFill>
                <a:latin typeface="Times New Roman" pitchFamily="18" charset="0"/>
                <a:cs typeface="Times New Roman" pitchFamily="18" charset="0"/>
              </a:endParaRPr>
            </a:p>
            <a:p>
              <a:pPr marL="285750" indent="-285750">
                <a:buFont typeface="Wingdings" pitchFamily="2" charset="2"/>
                <a:buChar char="Ø"/>
              </a:pPr>
              <a:r>
                <a:rPr lang="en-US" sz="1400" b="1" dirty="0">
                  <a:solidFill>
                    <a:srgbClr val="00B050"/>
                  </a:solidFill>
                  <a:latin typeface="Times New Roman" pitchFamily="18" charset="0"/>
                  <a:cs typeface="Times New Roman" pitchFamily="18" charset="0"/>
                </a:rPr>
                <a:t>small walls against leaching (3100.0 m</a:t>
              </a:r>
              <a:r>
                <a:rPr lang="en-US" sz="1400" b="1" baseline="30000" dirty="0">
                  <a:solidFill>
                    <a:srgbClr val="00B050"/>
                  </a:solidFill>
                  <a:latin typeface="Times New Roman" pitchFamily="18" charset="0"/>
                  <a:cs typeface="Times New Roman" pitchFamily="18" charset="0"/>
                </a:rPr>
                <a:t>3</a:t>
              </a:r>
              <a:r>
                <a:rPr lang="en-US" sz="1400" b="1" dirty="0" smtClean="0">
                  <a:solidFill>
                    <a:srgbClr val="00B050"/>
                  </a:solidFill>
                  <a:latin typeface="Times New Roman" pitchFamily="18" charset="0"/>
                  <a:cs typeface="Times New Roman" pitchFamily="18" charset="0"/>
                </a:rPr>
                <a:t>)</a:t>
              </a:r>
              <a:endParaRPr lang="en-US" sz="1400" b="1" dirty="0">
                <a:solidFill>
                  <a:srgbClr val="00B050"/>
                </a:solidFill>
                <a:latin typeface="Times New Roman" pitchFamily="18" charset="0"/>
                <a:cs typeface="Times New Roman" pitchFamily="18" charset="0"/>
              </a:endParaRPr>
            </a:p>
            <a:p>
              <a:pPr marL="285750" indent="-285750">
                <a:buFont typeface="Wingdings" pitchFamily="2" charset="2"/>
                <a:buChar char="Ø"/>
              </a:pPr>
              <a:r>
                <a:rPr lang="en-US" sz="1400" b="1" dirty="0">
                  <a:solidFill>
                    <a:srgbClr val="00B050"/>
                  </a:solidFill>
                  <a:latin typeface="Times New Roman" pitchFamily="18" charset="0"/>
                  <a:cs typeface="Times New Roman" pitchFamily="18" charset="0"/>
                </a:rPr>
                <a:t>arched partitions (3 </a:t>
              </a:r>
              <a:r>
                <a:rPr lang="en-US" sz="1400" b="1" dirty="0" err="1">
                  <a:solidFill>
                    <a:srgbClr val="00B050"/>
                  </a:solidFill>
                  <a:latin typeface="Times New Roman" pitchFamily="18" charset="0"/>
                  <a:cs typeface="Times New Roman" pitchFamily="18" charset="0"/>
                </a:rPr>
                <a:t>pcs</a:t>
              </a:r>
              <a:r>
                <a:rPr lang="en-US" sz="1400" b="1" dirty="0" smtClean="0">
                  <a:solidFill>
                    <a:srgbClr val="00B050"/>
                  </a:solidFill>
                  <a:latin typeface="Times New Roman" pitchFamily="18" charset="0"/>
                  <a:cs typeface="Times New Roman" pitchFamily="18" charset="0"/>
                </a:rPr>
                <a:t>.)</a:t>
              </a:r>
              <a:endParaRPr lang="en-US" sz="1400" b="1" dirty="0">
                <a:solidFill>
                  <a:srgbClr val="00B050"/>
                </a:solidFill>
                <a:latin typeface="Times New Roman" pitchFamily="18" charset="0"/>
                <a:cs typeface="Times New Roman" pitchFamily="18" charset="0"/>
              </a:endParaRPr>
            </a:p>
            <a:p>
              <a:pPr marL="285750" indent="-285750">
                <a:buFont typeface="Wingdings" pitchFamily="2" charset="2"/>
                <a:buChar char="Ø"/>
              </a:pPr>
              <a:r>
                <a:rPr lang="en-US" sz="1400" b="1" dirty="0">
                  <a:solidFill>
                    <a:srgbClr val="00B050"/>
                  </a:solidFill>
                  <a:latin typeface="Times New Roman" pitchFamily="18" charset="0"/>
                  <a:cs typeface="Times New Roman" pitchFamily="18" charset="0"/>
                </a:rPr>
                <a:t>landfill-consolidation barriers (66 pcs.)</a:t>
              </a:r>
            </a:p>
            <a:p>
              <a:pPr marL="285750" indent="-285750">
                <a:buFont typeface="Wingdings" pitchFamily="2" charset="2"/>
                <a:buChar char="Ø"/>
              </a:pPr>
              <a:r>
                <a:rPr lang="en-US" sz="1400" b="1" dirty="0" smtClean="0">
                  <a:solidFill>
                    <a:srgbClr val="00B050"/>
                  </a:solidFill>
                  <a:latin typeface="Times New Roman" pitchFamily="18" charset="0"/>
                  <a:cs typeface="Times New Roman" pitchFamily="18" charset="0"/>
                </a:rPr>
                <a:t>regulation </a:t>
              </a:r>
              <a:r>
                <a:rPr lang="en-US" sz="1400" b="1" dirty="0">
                  <a:solidFill>
                    <a:srgbClr val="00B050"/>
                  </a:solidFill>
                  <a:latin typeface="Times New Roman" pitchFamily="18" charset="0"/>
                  <a:cs typeface="Times New Roman" pitchFamily="18" charset="0"/>
                </a:rPr>
                <a:t>of the riverbed in the length of 2.8 km</a:t>
              </a:r>
              <a:endParaRPr lang="en-US" sz="1400" b="1" dirty="0">
                <a:solidFill>
                  <a:srgbClr val="00B050"/>
                </a:solidFill>
              </a:endParaRPr>
            </a:p>
          </p:txBody>
        </p:sp>
      </p:grpSp>
      <p:grpSp>
        <p:nvGrpSpPr>
          <p:cNvPr id="19" name="Group 18"/>
          <p:cNvGrpSpPr/>
          <p:nvPr/>
        </p:nvGrpSpPr>
        <p:grpSpPr>
          <a:xfrm>
            <a:off x="5448300" y="1143000"/>
            <a:ext cx="3543300" cy="1899354"/>
            <a:chOff x="3369492" y="542567"/>
            <a:chExt cx="3074020" cy="1257479"/>
          </a:xfrm>
        </p:grpSpPr>
        <p:sp>
          <p:nvSpPr>
            <p:cNvPr id="12" name="AutoShape 3"/>
            <p:cNvSpPr>
              <a:spLocks noChangeArrowheads="1"/>
            </p:cNvSpPr>
            <p:nvPr/>
          </p:nvSpPr>
          <p:spPr bwMode="auto">
            <a:xfrm>
              <a:off x="3395512" y="580846"/>
              <a:ext cx="3048000" cy="1219200"/>
            </a:xfrm>
            <a:prstGeom prst="parallelogram">
              <a:avLst>
                <a:gd name="adj" fmla="val 0"/>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solidFill>
                <a:schemeClr val="accent3">
                  <a:lumMod val="75000"/>
                </a:schemeClr>
              </a:solidFill>
              <a:miter lim="800000"/>
              <a:headEnd/>
              <a:tailEnd/>
            </a:ln>
            <a:effectLst/>
          </p:spPr>
          <p:txBody>
            <a:bodyPr wrap="none" lIns="91418" tIns="45710" rIns="91418" bIns="45710" anchor="ctr"/>
            <a:lstStyle/>
            <a:p>
              <a:pPr algn="ctr"/>
              <a:endParaRPr lang="en-US" sz="1400" b="1" dirty="0">
                <a:latin typeface="Times New Roman" pitchFamily="18" charset="0"/>
                <a:cs typeface="Times New Roman" pitchFamily="18" charset="0"/>
              </a:endParaRPr>
            </a:p>
          </p:txBody>
        </p:sp>
        <p:sp>
          <p:nvSpPr>
            <p:cNvPr id="18" name="Rectangle 17"/>
            <p:cNvSpPr/>
            <p:nvPr/>
          </p:nvSpPr>
          <p:spPr>
            <a:xfrm>
              <a:off x="3369492" y="542567"/>
              <a:ext cx="3035920" cy="1202216"/>
            </a:xfrm>
            <a:prstGeom prst="rect">
              <a:avLst/>
            </a:prstGeom>
          </p:spPr>
          <p:txBody>
            <a:bodyPr wrap="square">
              <a:spAutoFit/>
            </a:bodyPr>
            <a:lstStyle/>
            <a:p>
              <a:pPr algn="ctr"/>
              <a:endParaRPr lang="en-US" sz="1400" b="1" dirty="0" smtClean="0">
                <a:solidFill>
                  <a:schemeClr val="accent3">
                    <a:lumMod val="75000"/>
                  </a:schemeClr>
                </a:solidFill>
                <a:latin typeface="Times New Roman" pitchFamily="18" charset="0"/>
                <a:cs typeface="Times New Roman" pitchFamily="18" charset="0"/>
              </a:endParaRPr>
            </a:p>
            <a:p>
              <a:pPr algn="ctr"/>
              <a:r>
                <a:rPr lang="en-US" sz="1400" b="1" dirty="0" smtClean="0">
                  <a:solidFill>
                    <a:schemeClr val="accent3">
                      <a:lumMod val="75000"/>
                    </a:schemeClr>
                  </a:solidFill>
                  <a:latin typeface="Times New Roman" pitchFamily="18" charset="0"/>
                  <a:cs typeface="Times New Roman" pitchFamily="18" charset="0"/>
                </a:rPr>
                <a:t>Biotechnical </a:t>
              </a:r>
              <a:r>
                <a:rPr lang="en-US" sz="1400" b="1" dirty="0">
                  <a:solidFill>
                    <a:schemeClr val="accent3">
                      <a:lumMod val="75000"/>
                    </a:schemeClr>
                  </a:solidFill>
                  <a:latin typeface="Times New Roman" pitchFamily="18" charset="0"/>
                  <a:cs typeface="Times New Roman" pitchFamily="18" charset="0"/>
                </a:rPr>
                <a:t>works included</a:t>
              </a:r>
              <a:r>
                <a:rPr lang="en-US" sz="1400" b="1" dirty="0" smtClean="0">
                  <a:solidFill>
                    <a:schemeClr val="accent3">
                      <a:lumMod val="75000"/>
                    </a:schemeClr>
                  </a:solidFill>
                  <a:latin typeface="Times New Roman" pitchFamily="18" charset="0"/>
                  <a:cs typeface="Times New Roman" pitchFamily="18" charset="0"/>
                </a:rPr>
                <a:t>:</a:t>
              </a:r>
            </a:p>
            <a:p>
              <a:pPr algn="ctr"/>
              <a:endParaRPr lang="en-US" sz="1400" b="1" dirty="0">
                <a:solidFill>
                  <a:schemeClr val="accent3">
                    <a:lumMod val="75000"/>
                  </a:schemeClr>
                </a:solidFill>
                <a:latin typeface="Times New Roman" pitchFamily="18" charset="0"/>
                <a:cs typeface="Times New Roman" pitchFamily="18" charset="0"/>
              </a:endParaRPr>
            </a:p>
            <a:p>
              <a:pPr marL="285750" indent="-285750">
                <a:buFont typeface="Wingdings" pitchFamily="2" charset="2"/>
                <a:buChar char="Ø"/>
              </a:pPr>
              <a:r>
                <a:rPr lang="en-US" sz="1400" b="1" dirty="0">
                  <a:solidFill>
                    <a:schemeClr val="accent3">
                      <a:lumMod val="75000"/>
                    </a:schemeClr>
                  </a:solidFill>
                  <a:latin typeface="Times New Roman" pitchFamily="18" charset="0"/>
                  <a:cs typeface="Times New Roman" pitchFamily="18" charset="0"/>
                </a:rPr>
                <a:t>micro-retention belts (98.1 m</a:t>
              </a:r>
              <a:r>
                <a:rPr lang="en-US" sz="1400" b="1" baseline="30000" dirty="0">
                  <a:solidFill>
                    <a:schemeClr val="accent3">
                      <a:lumMod val="75000"/>
                    </a:schemeClr>
                  </a:solidFill>
                  <a:latin typeface="Times New Roman" pitchFamily="18" charset="0"/>
                  <a:cs typeface="Times New Roman" pitchFamily="18" charset="0"/>
                </a:rPr>
                <a:t>2</a:t>
              </a:r>
              <a:r>
                <a:rPr lang="en-US" sz="1400" b="1" dirty="0" smtClean="0">
                  <a:solidFill>
                    <a:schemeClr val="accent3">
                      <a:lumMod val="75000"/>
                    </a:schemeClr>
                  </a:solidFill>
                  <a:latin typeface="Times New Roman" pitchFamily="18" charset="0"/>
                  <a:cs typeface="Times New Roman" pitchFamily="18" charset="0"/>
                </a:rPr>
                <a:t>)</a:t>
              </a:r>
              <a:endParaRPr lang="en-US" sz="1400" b="1" dirty="0">
                <a:solidFill>
                  <a:schemeClr val="accent3">
                    <a:lumMod val="75000"/>
                  </a:schemeClr>
                </a:solidFill>
                <a:latin typeface="Times New Roman" pitchFamily="18" charset="0"/>
                <a:cs typeface="Times New Roman" pitchFamily="18" charset="0"/>
              </a:endParaRPr>
            </a:p>
            <a:p>
              <a:pPr marL="285750" indent="-285750">
                <a:buFont typeface="Wingdings" pitchFamily="2" charset="2"/>
                <a:buChar char="Ø"/>
              </a:pPr>
              <a:r>
                <a:rPr lang="en-US" sz="1400" b="1" dirty="0">
                  <a:solidFill>
                    <a:schemeClr val="accent3">
                      <a:lumMod val="75000"/>
                    </a:schemeClr>
                  </a:solidFill>
                  <a:latin typeface="Times New Roman" pitchFamily="18" charset="0"/>
                  <a:cs typeface="Times New Roman" pitchFamily="18" charset="0"/>
                </a:rPr>
                <a:t>contour trenches with fruits (89.16 ha),</a:t>
              </a:r>
            </a:p>
            <a:p>
              <a:pPr marL="285750" indent="-285750">
                <a:buFont typeface="Wingdings" pitchFamily="2" charset="2"/>
                <a:buChar char="Ø"/>
              </a:pPr>
              <a:r>
                <a:rPr lang="en-US" sz="1400" b="1" dirty="0">
                  <a:solidFill>
                    <a:schemeClr val="accent3">
                      <a:lumMod val="75000"/>
                    </a:schemeClr>
                  </a:solidFill>
                  <a:latin typeface="Times New Roman" pitchFamily="18" charset="0"/>
                  <a:cs typeface="Times New Roman" pitchFamily="18" charset="0"/>
                </a:rPr>
                <a:t>terracing (240.5 ha</a:t>
              </a:r>
              <a:r>
                <a:rPr lang="en-US" sz="1400" b="1" dirty="0" smtClean="0">
                  <a:solidFill>
                    <a:schemeClr val="accent3">
                      <a:lumMod val="75000"/>
                    </a:schemeClr>
                  </a:solidFill>
                  <a:latin typeface="Times New Roman" pitchFamily="18" charset="0"/>
                  <a:cs typeface="Times New Roman" pitchFamily="18" charset="0"/>
                </a:rPr>
                <a:t>)</a:t>
              </a:r>
              <a:endParaRPr lang="en-US" sz="1400" b="1" dirty="0">
                <a:solidFill>
                  <a:schemeClr val="accent3">
                    <a:lumMod val="75000"/>
                  </a:schemeClr>
                </a:solidFill>
                <a:latin typeface="Times New Roman" pitchFamily="18" charset="0"/>
                <a:cs typeface="Times New Roman" pitchFamily="18" charset="0"/>
              </a:endParaRPr>
            </a:p>
            <a:p>
              <a:pPr marL="285750" indent="-285750">
                <a:buFont typeface="Wingdings" pitchFamily="2" charset="2"/>
                <a:buChar char="Ø"/>
              </a:pPr>
              <a:r>
                <a:rPr lang="en-US" sz="1400" b="1" dirty="0">
                  <a:solidFill>
                    <a:schemeClr val="accent3">
                      <a:lumMod val="75000"/>
                    </a:schemeClr>
                  </a:solidFill>
                  <a:latin typeface="Times New Roman" pitchFamily="18" charset="0"/>
                  <a:cs typeface="Times New Roman" pitchFamily="18" charset="0"/>
                </a:rPr>
                <a:t>bench terraces (346.11 ha)</a:t>
              </a:r>
            </a:p>
            <a:p>
              <a:pPr marL="285750" indent="-285750">
                <a:buFont typeface="Wingdings" pitchFamily="2" charset="2"/>
                <a:buChar char="Ø"/>
              </a:pPr>
              <a:r>
                <a:rPr lang="en-US" sz="1400" b="1" dirty="0" err="1">
                  <a:solidFill>
                    <a:schemeClr val="accent3">
                      <a:lumMod val="75000"/>
                    </a:schemeClr>
                  </a:solidFill>
                  <a:latin typeface="Times New Roman" pitchFamily="18" charset="0"/>
                  <a:cs typeface="Times New Roman" pitchFamily="18" charset="0"/>
                </a:rPr>
                <a:t>braidings</a:t>
              </a:r>
              <a:r>
                <a:rPr lang="en-US" sz="1400" b="1" dirty="0">
                  <a:solidFill>
                    <a:schemeClr val="accent3">
                      <a:lumMod val="75000"/>
                    </a:schemeClr>
                  </a:solidFill>
                  <a:latin typeface="Times New Roman" pitchFamily="18" charset="0"/>
                  <a:cs typeface="Times New Roman" pitchFamily="18" charset="0"/>
                </a:rPr>
                <a:t> (580 m</a:t>
              </a:r>
              <a:r>
                <a:rPr lang="en-US" sz="1400" b="1" baseline="30000" dirty="0">
                  <a:solidFill>
                    <a:schemeClr val="accent3">
                      <a:lumMod val="75000"/>
                    </a:schemeClr>
                  </a:solidFill>
                  <a:latin typeface="Times New Roman" pitchFamily="18" charset="0"/>
                  <a:cs typeface="Times New Roman" pitchFamily="18" charset="0"/>
                </a:rPr>
                <a:t>2</a:t>
              </a:r>
              <a:r>
                <a:rPr lang="en-US" sz="1400" b="1" dirty="0" smtClean="0">
                  <a:solidFill>
                    <a:schemeClr val="accent3">
                      <a:lumMod val="75000"/>
                    </a:schemeClr>
                  </a:solidFill>
                  <a:latin typeface="Times New Roman" pitchFamily="18" charset="0"/>
                  <a:cs typeface="Times New Roman" pitchFamily="18" charset="0"/>
                </a:rPr>
                <a:t>)</a:t>
              </a:r>
              <a:endParaRPr lang="en-US" sz="1400" b="1" dirty="0">
                <a:solidFill>
                  <a:schemeClr val="accent3">
                    <a:lumMod val="75000"/>
                  </a:schemeClr>
                </a:solidFill>
                <a:latin typeface="Times New Roman" pitchFamily="18" charset="0"/>
                <a:cs typeface="Times New Roman" pitchFamily="18" charset="0"/>
              </a:endParaRPr>
            </a:p>
          </p:txBody>
        </p:sp>
      </p:gr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4631" y="5029200"/>
            <a:ext cx="2382213" cy="676548"/>
          </a:xfrm>
          <a:prstGeom prst="rect">
            <a:avLst/>
          </a:prstGeom>
        </p:spPr>
      </p:pic>
    </p:spTree>
    <p:extLst>
      <p:ext uri="{BB962C8B-B14F-4D97-AF65-F5344CB8AC3E}">
        <p14:creationId xmlns:p14="http://schemas.microsoft.com/office/powerpoint/2010/main" val="263409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BEBA8EAE-BF5A-486C-A8C5-ECC9F3942E4B}">
                <a14:imgProps xmlns:a14="http://schemas.microsoft.com/office/drawing/2010/main">
                  <a14:imgLayer r:embed="rId3">
                    <a14:imgEffect>
                      <a14:backgroundRemoval t="667" b="99667" l="537" r="99597"/>
                    </a14:imgEffect>
                  </a14:imgLayer>
                </a14:imgProps>
              </a:ext>
              <a:ext uri="{28A0092B-C50C-407E-A947-70E740481C1C}">
                <a14:useLocalDpi xmlns:a14="http://schemas.microsoft.com/office/drawing/2010/main" val="0"/>
              </a:ext>
            </a:extLst>
          </a:blip>
          <a:stretch>
            <a:fillRect/>
          </a:stretch>
        </p:blipFill>
        <p:spPr>
          <a:xfrm>
            <a:off x="4191000" y="152400"/>
            <a:ext cx="4800600" cy="3505200"/>
          </a:xfrm>
          <a:prstGeom prst="rect">
            <a:avLst/>
          </a:prstGeom>
        </p:spPr>
      </p:pic>
      <p:grpSp>
        <p:nvGrpSpPr>
          <p:cNvPr id="3" name="Group 2"/>
          <p:cNvGrpSpPr/>
          <p:nvPr/>
        </p:nvGrpSpPr>
        <p:grpSpPr>
          <a:xfrm>
            <a:off x="5562600" y="3200400"/>
            <a:ext cx="2743200" cy="355299"/>
            <a:chOff x="5242418" y="3621539"/>
            <a:chExt cx="2743200" cy="355299"/>
          </a:xfrm>
        </p:grpSpPr>
        <p:grpSp>
          <p:nvGrpSpPr>
            <p:cNvPr id="4" name="Group 9"/>
            <p:cNvGrpSpPr/>
            <p:nvPr/>
          </p:nvGrpSpPr>
          <p:grpSpPr>
            <a:xfrm>
              <a:off x="5242418" y="3621539"/>
              <a:ext cx="2743200" cy="355299"/>
              <a:chOff x="1666838" y="5181600"/>
              <a:chExt cx="5668885" cy="459918"/>
            </a:xfrm>
          </p:grpSpPr>
          <p:sp>
            <p:nvSpPr>
              <p:cNvPr id="6" name="AutoShape 3"/>
              <p:cNvSpPr>
                <a:spLocks noChangeArrowheads="1"/>
              </p:cNvSpPr>
              <p:nvPr/>
            </p:nvSpPr>
            <p:spPr bwMode="auto">
              <a:xfrm>
                <a:off x="1666838" y="5184318"/>
                <a:ext cx="5668885" cy="457200"/>
              </a:xfrm>
              <a:prstGeom prst="parallelogram">
                <a:avLst>
                  <a:gd name="adj" fmla="val 5794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1200" b="1" i="1" dirty="0" smtClean="0">
                  <a:solidFill>
                    <a:schemeClr val="bg1"/>
                  </a:solidFill>
                  <a:latin typeface="Times New Roman" pitchFamily="18" charset="0"/>
                  <a:cs typeface="Times New Roman" pitchFamily="18" charset="0"/>
                </a:endParaRPr>
              </a:p>
            </p:txBody>
          </p:sp>
          <p:sp>
            <p:nvSpPr>
              <p:cNvPr id="7" name="Rectangle 6"/>
              <p:cNvSpPr/>
              <p:nvPr/>
            </p:nvSpPr>
            <p:spPr>
              <a:xfrm>
                <a:off x="1676399" y="5181600"/>
                <a:ext cx="5562600" cy="358562"/>
              </a:xfrm>
              <a:prstGeom prst="rect">
                <a:avLst/>
              </a:prstGeom>
            </p:spPr>
            <p:txBody>
              <a:bodyPr wrap="square">
                <a:spAutoFit/>
              </a:bodyPr>
              <a:lstStyle/>
              <a:p>
                <a:pPr algn="ctr"/>
                <a:endParaRPr lang="en-US" sz="1200" b="1" dirty="0">
                  <a:solidFill>
                    <a:schemeClr val="bg1"/>
                  </a:solidFill>
                  <a:latin typeface="Times New Roman" pitchFamily="18" charset="0"/>
                  <a:cs typeface="Times New Roman" pitchFamily="18" charset="0"/>
                </a:endParaRPr>
              </a:p>
            </p:txBody>
          </p:sp>
        </p:grpSp>
        <p:sp>
          <p:nvSpPr>
            <p:cNvPr id="5" name="Rectangle 4"/>
            <p:cNvSpPr/>
            <p:nvPr/>
          </p:nvSpPr>
          <p:spPr>
            <a:xfrm>
              <a:off x="5404554" y="3643889"/>
              <a:ext cx="2388731" cy="276999"/>
            </a:xfrm>
            <a:prstGeom prst="rect">
              <a:avLst/>
            </a:prstGeom>
          </p:spPr>
          <p:txBody>
            <a:bodyPr wrap="none">
              <a:spAutoFit/>
            </a:bodyPr>
            <a:lstStyle/>
            <a:p>
              <a:r>
                <a:rPr lang="en-US" sz="1200" b="1" dirty="0">
                  <a:latin typeface="Times New Roman" pitchFamily="18" charset="0"/>
                  <a:cs typeface="Times New Roman" pitchFamily="18" charset="0"/>
                </a:rPr>
                <a:t>Figure</a:t>
              </a:r>
              <a:r>
                <a:rPr lang="sr-Cyrl-CS" sz="1200" b="1" dirty="0">
                  <a:latin typeface="Times New Roman" pitchFamily="18" charset="0"/>
                  <a:cs typeface="Times New Roman" pitchFamily="18" charset="0"/>
                </a:rPr>
                <a:t> </a:t>
              </a:r>
              <a:r>
                <a:rPr lang="en-US" sz="1200" b="1" dirty="0" smtClean="0">
                  <a:latin typeface="Times New Roman" pitchFamily="18" charset="0"/>
                  <a:cs typeface="Times New Roman" pitchFamily="18" charset="0"/>
                </a:rPr>
                <a:t>7</a:t>
              </a:r>
              <a:r>
                <a:rPr lang="sr-Cyrl-CS" sz="1200" b="1" dirty="0" smtClean="0">
                  <a:latin typeface="Times New Roman" pitchFamily="18" charset="0"/>
                  <a:cs typeface="Times New Roman" pitchFamily="18" charset="0"/>
                </a:rPr>
                <a:t>: </a:t>
              </a:r>
              <a:r>
                <a:rPr lang="en-US" sz="1200" b="1" i="1" dirty="0">
                  <a:latin typeface="Times New Roman" pitchFamily="18" charset="0"/>
                  <a:cs typeface="Times New Roman" pitchFamily="18" charset="0"/>
                </a:rPr>
                <a:t>Ways of land use in</a:t>
              </a:r>
              <a:r>
                <a:rPr lang="sr-Cyrl-CS" sz="1200" b="1" i="1" dirty="0">
                  <a:latin typeface="Times New Roman" pitchFamily="18" charset="0"/>
                  <a:cs typeface="Times New Roman" pitchFamily="18" charset="0"/>
                </a:rPr>
                <a:t> 2014</a:t>
              </a:r>
              <a:endParaRPr lang="en-US" sz="1200" b="1" i="1" dirty="0">
                <a:latin typeface="Times New Roman" pitchFamily="18" charset="0"/>
                <a:cs typeface="Times New Roman" pitchFamily="18" charset="0"/>
              </a:endParaRPr>
            </a:p>
          </p:txBody>
        </p:sp>
      </p:grpSp>
      <p:sp>
        <p:nvSpPr>
          <p:cNvPr id="8" name="Rectangle 7"/>
          <p:cNvSpPr/>
          <p:nvPr/>
        </p:nvSpPr>
        <p:spPr>
          <a:xfrm>
            <a:off x="4572000" y="3733800"/>
            <a:ext cx="4572000" cy="2816156"/>
          </a:xfrm>
          <a:prstGeom prst="rect">
            <a:avLst/>
          </a:prstGeom>
        </p:spPr>
        <p:txBody>
          <a:bodyPr>
            <a:spAutoFit/>
          </a:bodyPr>
          <a:lstStyle/>
          <a:p>
            <a:r>
              <a:rPr lang="sr-Cyrl-CS" sz="1400" dirty="0">
                <a:latin typeface="Times New Roman" pitchFamily="18" charset="0"/>
                <a:cs typeface="Times New Roman" pitchFamily="18" charset="0"/>
              </a:rPr>
              <a:t>1-</a:t>
            </a:r>
            <a:r>
              <a:rPr lang="en-US" sz="1400" dirty="0">
                <a:latin typeface="Times New Roman" pitchFamily="18" charset="0"/>
                <a:cs typeface="Times New Roman" pitchFamily="18" charset="0"/>
              </a:rPr>
              <a:t> forest land with forests of good </a:t>
            </a:r>
            <a:r>
              <a:rPr lang="en-US" sz="1400" dirty="0" smtClean="0">
                <a:latin typeface="Times New Roman" pitchFamily="18" charset="0"/>
                <a:cs typeface="Times New Roman" pitchFamily="18" charset="0"/>
              </a:rPr>
              <a:t>set</a:t>
            </a:r>
          </a:p>
          <a:p>
            <a:endParaRPr lang="en-US" sz="700" dirty="0">
              <a:latin typeface="Times New Roman" pitchFamily="18" charset="0"/>
              <a:cs typeface="Times New Roman" pitchFamily="18" charset="0"/>
            </a:endParaRPr>
          </a:p>
          <a:p>
            <a:r>
              <a:rPr lang="sr-Cyrl-CS" sz="1400" dirty="0">
                <a:latin typeface="Times New Roman" pitchFamily="18" charset="0"/>
                <a:cs typeface="Times New Roman" pitchFamily="18" charset="0"/>
              </a:rPr>
              <a:t>2-</a:t>
            </a:r>
            <a:r>
              <a:rPr lang="en-US" sz="1400" dirty="0">
                <a:latin typeface="Times New Roman" pitchFamily="18" charset="0"/>
                <a:cs typeface="Times New Roman" pitchFamily="18" charset="0"/>
              </a:rPr>
              <a:t> forest land with sporadically diluted </a:t>
            </a:r>
            <a:r>
              <a:rPr lang="en-US" sz="1400" dirty="0" smtClean="0">
                <a:latin typeface="Times New Roman" pitchFamily="18" charset="0"/>
                <a:cs typeface="Times New Roman" pitchFamily="18" charset="0"/>
              </a:rPr>
              <a:t>set</a:t>
            </a:r>
          </a:p>
          <a:p>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sr-Cyrl-CS" sz="1400" dirty="0">
                <a:latin typeface="Times New Roman" pitchFamily="18" charset="0"/>
                <a:cs typeface="Times New Roman" pitchFamily="18" charset="0"/>
              </a:rPr>
              <a:t>3- </a:t>
            </a:r>
            <a:r>
              <a:rPr lang="en-US" sz="1400" dirty="0">
                <a:latin typeface="Times New Roman" pitchFamily="18" charset="0"/>
                <a:cs typeface="Times New Roman" pitchFamily="18" charset="0"/>
              </a:rPr>
              <a:t>preserved meadows and </a:t>
            </a:r>
            <a:r>
              <a:rPr lang="en-US" sz="1400" dirty="0" smtClean="0">
                <a:latin typeface="Times New Roman" pitchFamily="18" charset="0"/>
                <a:cs typeface="Times New Roman" pitchFamily="18" charset="0"/>
              </a:rPr>
              <a:t>pastures</a:t>
            </a:r>
          </a:p>
          <a:p>
            <a:endParaRPr lang="en-US" sz="700" dirty="0">
              <a:latin typeface="Times New Roman" pitchFamily="18" charset="0"/>
              <a:cs typeface="Times New Roman" pitchFamily="18" charset="0"/>
            </a:endParaRPr>
          </a:p>
          <a:p>
            <a:r>
              <a:rPr lang="sr-Cyrl-CS" sz="1400" dirty="0">
                <a:latin typeface="Times New Roman" pitchFamily="18" charset="0"/>
                <a:cs typeface="Times New Roman" pitchFamily="18" charset="0"/>
              </a:rPr>
              <a:t>4-</a:t>
            </a:r>
            <a:r>
              <a:rPr lang="en-US" sz="1400" dirty="0">
                <a:latin typeface="Times New Roman" pitchFamily="18" charset="0"/>
                <a:cs typeface="Times New Roman" pitchFamily="18" charset="0"/>
              </a:rPr>
              <a:t> degraded </a:t>
            </a:r>
            <a:r>
              <a:rPr lang="en-US" sz="1400" dirty="0" smtClean="0">
                <a:latin typeface="Times New Roman" pitchFamily="18" charset="0"/>
                <a:cs typeface="Times New Roman" pitchFamily="18" charset="0"/>
              </a:rPr>
              <a:t>pastures</a:t>
            </a:r>
          </a:p>
          <a:p>
            <a:endParaRPr lang="en-US" sz="700" dirty="0">
              <a:latin typeface="Times New Roman" pitchFamily="18" charset="0"/>
              <a:cs typeface="Times New Roman" pitchFamily="18" charset="0"/>
            </a:endParaRPr>
          </a:p>
          <a:p>
            <a:r>
              <a:rPr lang="sr-Cyrl-CS" sz="1400" dirty="0">
                <a:latin typeface="Times New Roman" pitchFamily="18" charset="0"/>
                <a:cs typeface="Times New Roman" pitchFamily="18" charset="0"/>
              </a:rPr>
              <a:t>5-</a:t>
            </a:r>
            <a:r>
              <a:rPr lang="en-US" sz="1400" dirty="0">
                <a:latin typeface="Times New Roman" pitchFamily="18" charset="0"/>
                <a:cs typeface="Times New Roman" pitchFamily="18" charset="0"/>
              </a:rPr>
              <a:t> settlements, urbanized land and industrial </a:t>
            </a:r>
            <a:r>
              <a:rPr lang="en-US" sz="1400" dirty="0" smtClean="0">
                <a:latin typeface="Times New Roman" pitchFamily="18" charset="0"/>
                <a:cs typeface="Times New Roman" pitchFamily="18" charset="0"/>
              </a:rPr>
              <a:t>zones</a:t>
            </a:r>
          </a:p>
          <a:p>
            <a:endParaRPr lang="en-US" sz="700" dirty="0">
              <a:latin typeface="Times New Roman" pitchFamily="18" charset="0"/>
              <a:cs typeface="Times New Roman" pitchFamily="18" charset="0"/>
            </a:endParaRPr>
          </a:p>
          <a:p>
            <a:r>
              <a:rPr lang="sr-Cyrl-CS" sz="1400" dirty="0">
                <a:latin typeface="Times New Roman" pitchFamily="18" charset="0"/>
                <a:cs typeface="Times New Roman" pitchFamily="18" charset="0"/>
              </a:rPr>
              <a:t>6-</a:t>
            </a:r>
            <a:r>
              <a:rPr lang="en-US" sz="1400" dirty="0">
                <a:latin typeface="Times New Roman" pitchFamily="18" charset="0"/>
                <a:cs typeface="Times New Roman" pitchFamily="18" charset="0"/>
              </a:rPr>
              <a:t> land under intensive agricultural production and </a:t>
            </a:r>
          </a:p>
          <a:p>
            <a:r>
              <a:rPr lang="en-US" sz="1400" dirty="0">
                <a:latin typeface="Times New Roman" pitchFamily="18" charset="0"/>
                <a:cs typeface="Times New Roman" pitchFamily="18" charset="0"/>
              </a:rPr>
              <a:t>fragmented individual landholdings under arable </a:t>
            </a:r>
          </a:p>
          <a:p>
            <a:r>
              <a:rPr lang="en-US" sz="1400" dirty="0">
                <a:latin typeface="Times New Roman" pitchFamily="18" charset="0"/>
                <a:cs typeface="Times New Roman" pitchFamily="18" charset="0"/>
              </a:rPr>
              <a:t>land and </a:t>
            </a:r>
            <a:r>
              <a:rPr lang="en-US" sz="1400" dirty="0" smtClean="0">
                <a:latin typeface="Times New Roman" pitchFamily="18" charset="0"/>
                <a:cs typeface="Times New Roman" pitchFamily="18" charset="0"/>
              </a:rPr>
              <a:t>orchards</a:t>
            </a:r>
          </a:p>
          <a:p>
            <a:endParaRPr lang="en-US" sz="700" dirty="0">
              <a:latin typeface="Times New Roman" pitchFamily="18" charset="0"/>
              <a:cs typeface="Times New Roman" pitchFamily="18" charset="0"/>
            </a:endParaRPr>
          </a:p>
          <a:p>
            <a:r>
              <a:rPr lang="sr-Cyrl-CS" sz="1400" dirty="0">
                <a:latin typeface="Times New Roman" pitchFamily="18" charset="0"/>
                <a:cs typeface="Times New Roman" pitchFamily="18" charset="0"/>
              </a:rPr>
              <a:t>7-</a:t>
            </a:r>
            <a:r>
              <a:rPr lang="en-US" sz="1400" dirty="0">
                <a:latin typeface="Times New Roman" pitchFamily="18" charset="0"/>
                <a:cs typeface="Times New Roman" pitchFamily="18" charset="0"/>
              </a:rPr>
              <a:t>bare heights</a:t>
            </a:r>
          </a:p>
        </p:txBody>
      </p:sp>
      <p:sp>
        <p:nvSpPr>
          <p:cNvPr id="9" name="Rounded Rectangle 8"/>
          <p:cNvSpPr>
            <a:spLocks noChangeArrowheads="1"/>
          </p:cNvSpPr>
          <p:nvPr/>
        </p:nvSpPr>
        <p:spPr bwMode="auto">
          <a:xfrm>
            <a:off x="76200" y="1752600"/>
            <a:ext cx="3962400" cy="3886200"/>
          </a:xfrm>
          <a:prstGeom prst="roundRect">
            <a:avLst>
              <a:gd name="adj" fmla="val 10995"/>
            </a:avLst>
          </a:prstGeom>
          <a:gradFill rotWithShape="1">
            <a:gsLst>
              <a:gs pos="0">
                <a:srgbClr val="12A0F6"/>
              </a:gs>
              <a:gs pos="100000">
                <a:srgbClr val="84DFE4"/>
              </a:gs>
            </a:gsLst>
            <a:lin ang="16200000"/>
          </a:gradFill>
          <a:ln w="9525">
            <a:solidFill>
              <a:srgbClr val="262626"/>
            </a:solidFill>
            <a:round/>
            <a:headEnd/>
            <a:tailEnd/>
          </a:ln>
          <a:effectLst>
            <a:outerShdw blurRad="63500" dist="23000" dir="5400000" rotWithShape="0">
              <a:srgbClr val="000000">
                <a:alpha val="34999"/>
              </a:srgbClr>
            </a:outerShdw>
          </a:effectLst>
        </p:spPr>
        <p:txBody>
          <a:bodyPr anchor="ctr"/>
          <a:lstStyle/>
          <a:p>
            <a:pPr algn="ctr" defTabSz="801688">
              <a:spcBef>
                <a:spcPct val="20000"/>
              </a:spcBef>
            </a:pPr>
            <a:r>
              <a:rPr lang="en-US" sz="1400" b="1" dirty="0" smtClean="0">
                <a:solidFill>
                  <a:schemeClr val="bg1"/>
                </a:solidFill>
                <a:latin typeface="Times New Roman" pitchFamily="18" charset="0"/>
                <a:cs typeface="Times New Roman" pitchFamily="18" charset="0"/>
              </a:rPr>
              <a:t>WAYS OF LAND USE IN 2014:</a:t>
            </a:r>
          </a:p>
          <a:p>
            <a:pPr algn="ctr" defTabSz="801688">
              <a:spcBef>
                <a:spcPct val="20000"/>
              </a:spcBef>
            </a:pPr>
            <a:endParaRPr lang="en-US" sz="1400" b="1" dirty="0" smtClean="0">
              <a:solidFill>
                <a:schemeClr val="bg1"/>
              </a:solidFill>
              <a:latin typeface="Times New Roman" pitchFamily="18" charset="0"/>
              <a:cs typeface="Times New Roman" pitchFamily="18" charset="0"/>
            </a:endParaRP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forest land 55.9%,</a:t>
            </a:r>
          </a:p>
          <a:p>
            <a:pPr lvl="1"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30.4% is covered by forests of good set</a:t>
            </a:r>
          </a:p>
          <a:p>
            <a:pPr lvl="1"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25.5% under forests with diluted set</a:t>
            </a:r>
          </a:p>
          <a:p>
            <a:pPr algn="just" defTabSz="801688">
              <a:spcBef>
                <a:spcPct val="20000"/>
              </a:spcBef>
            </a:pPr>
            <a:endParaRPr lang="en-US" sz="1400" dirty="0" smtClean="0">
              <a:solidFill>
                <a:schemeClr val="bg1"/>
              </a:solidFill>
              <a:latin typeface="Times New Roman" pitchFamily="18" charset="0"/>
              <a:cs typeface="Times New Roman" pitchFamily="18" charset="0"/>
            </a:endParaRP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meadows occupies 29.7%,</a:t>
            </a: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arable land 3.5%, </a:t>
            </a: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pastures 4.2%, </a:t>
            </a: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bare heights 3.8%,</a:t>
            </a:r>
          </a:p>
          <a:p>
            <a:pPr algn="just" defTabSz="801688">
              <a:spcBef>
                <a:spcPct val="20000"/>
              </a:spcBef>
              <a:buFont typeface="Wingdings" pitchFamily="2" charset="2"/>
              <a:buChar char="Ø"/>
            </a:pPr>
            <a:r>
              <a:rPr lang="en-US" sz="1400" dirty="0" smtClean="0">
                <a:solidFill>
                  <a:schemeClr val="bg1"/>
                </a:solidFill>
                <a:latin typeface="Times New Roman" pitchFamily="18" charset="0"/>
                <a:cs typeface="Times New Roman" pitchFamily="18" charset="0"/>
              </a:rPr>
              <a:t> urban and rural settlements 2.9%</a:t>
            </a:r>
            <a:endParaRPr lang="en-US" sz="1400" noProof="1">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43000" y="1752600"/>
          <a:ext cx="6858001" cy="3200400"/>
        </p:xfrm>
        <a:graphic>
          <a:graphicData uri="http://schemas.openxmlformats.org/drawingml/2006/table">
            <a:tbl>
              <a:tblPr firstRow="1" firstCol="1" bandRow="1">
                <a:tableStyleId>{5C22544A-7EE6-4342-B048-85BDC9FD1C3A}</a:tableStyleId>
              </a:tblPr>
              <a:tblGrid>
                <a:gridCol w="2895600"/>
                <a:gridCol w="914400"/>
                <a:gridCol w="1171754"/>
                <a:gridCol w="970472"/>
                <a:gridCol w="905775"/>
              </a:tblGrid>
              <a:tr h="123190">
                <a:tc>
                  <a:txBody>
                    <a:bodyPr/>
                    <a:lstStyle/>
                    <a:p>
                      <a:pPr marL="0" marR="0" algn="ctr">
                        <a:lnSpc>
                          <a:spcPct val="150000"/>
                        </a:lnSpc>
                        <a:spcBef>
                          <a:spcPts val="0"/>
                        </a:spcBef>
                        <a:spcAft>
                          <a:spcPts val="0"/>
                        </a:spcAft>
                      </a:pPr>
                      <a:r>
                        <a:rPr lang="en-US" sz="1400" dirty="0">
                          <a:effectLst/>
                          <a:latin typeface="Times New Roman" pitchFamily="18" charset="0"/>
                          <a:cs typeface="Times New Roman" pitchFamily="18" charset="0"/>
                        </a:rPr>
                        <a:t>Parameter</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Mark</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Unit</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sr-Cyrl-CS" sz="1400">
                          <a:effectLst/>
                          <a:latin typeface="Times New Roman" pitchFamily="18" charset="0"/>
                          <a:cs typeface="Times New Roman" pitchFamily="18" charset="0"/>
                        </a:rPr>
                        <a:t>1956</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sr-Cyrl-CS" sz="1400">
                          <a:effectLst/>
                          <a:latin typeface="Times New Roman" pitchFamily="18" charset="0"/>
                          <a:cs typeface="Times New Roman" pitchFamily="18" charset="0"/>
                        </a:rPr>
                        <a:t>2014</a:t>
                      </a:r>
                      <a:endParaRPr lang="en-US" sz="1400">
                        <a:effectLst/>
                        <a:latin typeface="Times New Roman" pitchFamily="18" charset="0"/>
                        <a:ea typeface="Calibri"/>
                        <a:cs typeface="Times New Roman" pitchFamily="18" charset="0"/>
                      </a:endParaRPr>
                    </a:p>
                  </a:txBody>
                  <a:tcPr marL="68580" marR="68580" marT="0" marB="0"/>
                </a:tc>
              </a:tr>
              <a:tr h="107950">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The total sediment yield</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W</a:t>
                      </a:r>
                      <a:r>
                        <a:rPr lang="en-US" sz="1400" baseline="-25000">
                          <a:effectLst/>
                          <a:latin typeface="Times New Roman" pitchFamily="18" charset="0"/>
                          <a:cs typeface="Times New Roman" pitchFamily="18" charset="0"/>
                        </a:rPr>
                        <a:t>a</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m</a:t>
                      </a:r>
                      <a:r>
                        <a:rPr lang="en-US" sz="1400" baseline="30000">
                          <a:effectLst/>
                          <a:latin typeface="Times New Roman" pitchFamily="18" charset="0"/>
                          <a:cs typeface="Times New Roman" pitchFamily="18" charset="0"/>
                        </a:rPr>
                        <a:t>3</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84 977,56</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24 611,39</a:t>
                      </a:r>
                      <a:endParaRPr lang="en-US" sz="1400">
                        <a:effectLst/>
                        <a:latin typeface="Times New Roman" pitchFamily="18" charset="0"/>
                        <a:ea typeface="Calibri"/>
                        <a:cs typeface="Times New Roman" pitchFamily="18" charset="0"/>
                      </a:endParaRPr>
                    </a:p>
                  </a:txBody>
                  <a:tcPr marL="68580" marR="68580" marT="0" marB="0"/>
                </a:tc>
              </a:tr>
              <a:tr h="166370">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Specific sediment yield</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Times New Roman" pitchFamily="18" charset="0"/>
                          <a:cs typeface="Times New Roman" pitchFamily="18" charset="0"/>
                        </a:rPr>
                        <a:t>W</a:t>
                      </a:r>
                      <a:r>
                        <a:rPr lang="en-US" sz="1400" baseline="-25000" dirty="0">
                          <a:effectLst/>
                          <a:latin typeface="Times New Roman" pitchFamily="18" charset="0"/>
                          <a:cs typeface="Times New Roman" pitchFamily="18" charset="0"/>
                        </a:rPr>
                        <a:t>asp</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m</a:t>
                      </a:r>
                      <a:r>
                        <a:rPr lang="en-US" sz="1400" baseline="30000">
                          <a:effectLst/>
                          <a:latin typeface="Times New Roman" pitchFamily="18" charset="0"/>
                          <a:cs typeface="Times New Roman" pitchFamily="18" charset="0"/>
                        </a:rPr>
                        <a:t>3</a:t>
                      </a:r>
                      <a:r>
                        <a:rPr lang="en-US" sz="1400">
                          <a:effectLst/>
                          <a:latin typeface="Times New Roman" pitchFamily="18" charset="0"/>
                          <a:cs typeface="Times New Roman" pitchFamily="18" charset="0"/>
                        </a:rPr>
                        <a:t>/km</a:t>
                      </a:r>
                      <a:r>
                        <a:rPr lang="en-US" sz="1400" baseline="30000">
                          <a:effectLst/>
                          <a:latin typeface="Times New Roman" pitchFamily="18" charset="0"/>
                          <a:cs typeface="Times New Roman" pitchFamily="18" charset="0"/>
                        </a:rPr>
                        <a:t>2</a:t>
                      </a:r>
                      <a:r>
                        <a:rPr lang="en-US" sz="1400">
                          <a:effectLst/>
                          <a:latin typeface="Times New Roman" pitchFamily="18" charset="0"/>
                          <a:cs typeface="Times New Roman" pitchFamily="18" charset="0"/>
                        </a:rPr>
                        <a:t>/year</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1 937,91</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561,26</a:t>
                      </a:r>
                      <a:endParaRPr lang="en-US" sz="1400">
                        <a:effectLst/>
                        <a:latin typeface="Times New Roman" pitchFamily="18" charset="0"/>
                        <a:ea typeface="Calibri"/>
                        <a:cs typeface="Times New Roman" pitchFamily="18" charset="0"/>
                      </a:endParaRPr>
                    </a:p>
                  </a:txBody>
                  <a:tcPr marL="68580" marR="68580" marT="0" marB="0"/>
                </a:tc>
              </a:tr>
              <a:tr h="123190">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Annual sediment transport</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W</a:t>
                      </a:r>
                      <a:r>
                        <a:rPr lang="en-US" sz="1400" baseline="-25000">
                          <a:effectLst/>
                          <a:latin typeface="Times New Roman" pitchFamily="18" charset="0"/>
                          <a:cs typeface="Times New Roman" pitchFamily="18" charset="0"/>
                        </a:rPr>
                        <a:t>at</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m</a:t>
                      </a:r>
                      <a:r>
                        <a:rPr lang="en-US" sz="1400" baseline="30000">
                          <a:effectLst/>
                          <a:latin typeface="Times New Roman" pitchFamily="18" charset="0"/>
                          <a:cs typeface="Times New Roman" pitchFamily="18" charset="0"/>
                        </a:rPr>
                        <a:t>3</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61 198,24</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17 720,20</a:t>
                      </a:r>
                      <a:endParaRPr lang="en-US" sz="1400">
                        <a:effectLst/>
                        <a:latin typeface="Times New Roman" pitchFamily="18" charset="0"/>
                        <a:ea typeface="Calibri"/>
                        <a:cs typeface="Times New Roman" pitchFamily="18" charset="0"/>
                      </a:endParaRPr>
                    </a:p>
                  </a:txBody>
                  <a:tcPr marL="68580" marR="68580" marT="0" marB="0"/>
                </a:tc>
              </a:tr>
              <a:tr h="139065">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Specific sediment transport</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W</a:t>
                      </a:r>
                      <a:r>
                        <a:rPr lang="en-US" sz="1400" baseline="-25000">
                          <a:effectLst/>
                          <a:latin typeface="Times New Roman" pitchFamily="18" charset="0"/>
                          <a:cs typeface="Times New Roman" pitchFamily="18" charset="0"/>
                        </a:rPr>
                        <a:t>atsp</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m</a:t>
                      </a:r>
                      <a:r>
                        <a:rPr lang="en-US" sz="1400" baseline="30000">
                          <a:effectLst/>
                          <a:latin typeface="Times New Roman" pitchFamily="18" charset="0"/>
                          <a:cs typeface="Times New Roman" pitchFamily="18" charset="0"/>
                        </a:rPr>
                        <a:t>3</a:t>
                      </a:r>
                      <a:r>
                        <a:rPr lang="en-US" sz="1400">
                          <a:effectLst/>
                          <a:latin typeface="Times New Roman" pitchFamily="18" charset="0"/>
                          <a:cs typeface="Times New Roman" pitchFamily="18" charset="0"/>
                        </a:rPr>
                        <a:t>/km</a:t>
                      </a:r>
                      <a:r>
                        <a:rPr lang="en-US" sz="1400" baseline="30000">
                          <a:effectLst/>
                          <a:latin typeface="Times New Roman" pitchFamily="18" charset="0"/>
                          <a:cs typeface="Times New Roman" pitchFamily="18" charset="0"/>
                        </a:rPr>
                        <a:t>2</a:t>
                      </a:r>
                      <a:r>
                        <a:rPr lang="en-US" sz="1400">
                          <a:effectLst/>
                          <a:latin typeface="Times New Roman" pitchFamily="18" charset="0"/>
                          <a:cs typeface="Times New Roman" pitchFamily="18" charset="0"/>
                        </a:rPr>
                        <a:t>/year</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1 3395,63</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404,11</a:t>
                      </a:r>
                      <a:endParaRPr lang="en-US" sz="1400">
                        <a:effectLst/>
                        <a:latin typeface="Times New Roman" pitchFamily="18" charset="0"/>
                        <a:ea typeface="Calibri"/>
                        <a:cs typeface="Times New Roman" pitchFamily="18" charset="0"/>
                      </a:endParaRPr>
                    </a:p>
                  </a:txBody>
                  <a:tcPr marL="68580" marR="68580" marT="0" marB="0"/>
                </a:tc>
              </a:tr>
              <a:tr h="107315">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Annual discharge of bed-load sediment</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W</a:t>
                      </a:r>
                      <a:r>
                        <a:rPr lang="en-US" sz="1400" baseline="-25000">
                          <a:effectLst/>
                          <a:latin typeface="Times New Roman" pitchFamily="18" charset="0"/>
                          <a:cs typeface="Times New Roman" pitchFamily="18" charset="0"/>
                        </a:rPr>
                        <a:t>abls</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m</a:t>
                      </a:r>
                      <a:r>
                        <a:rPr lang="en-US" sz="1400" baseline="30000">
                          <a:effectLst/>
                          <a:latin typeface="Times New Roman" pitchFamily="18" charset="0"/>
                          <a:cs typeface="Times New Roman" pitchFamily="18" charset="0"/>
                        </a:rPr>
                        <a:t>3</a:t>
                      </a:r>
                      <a:r>
                        <a:rPr lang="en-US" sz="1400">
                          <a:effectLst/>
                          <a:latin typeface="Times New Roman" pitchFamily="18" charset="0"/>
                          <a:cs typeface="Times New Roman" pitchFamily="18" charset="0"/>
                        </a:rPr>
                        <a:t>/year</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25 091,28</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3 189,64</a:t>
                      </a:r>
                      <a:endParaRPr lang="en-US" sz="1400">
                        <a:effectLst/>
                        <a:latin typeface="Times New Roman" pitchFamily="18" charset="0"/>
                        <a:ea typeface="Calibri"/>
                        <a:cs typeface="Times New Roman" pitchFamily="18" charset="0"/>
                      </a:endParaRPr>
                    </a:p>
                  </a:txBody>
                  <a:tcPr marL="68580" marR="68580" marT="0" marB="0"/>
                </a:tc>
              </a:tr>
              <a:tr h="176530">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Annual discharge of suspended sediment</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W</a:t>
                      </a:r>
                      <a:r>
                        <a:rPr lang="en-US" sz="1400" baseline="-25000">
                          <a:effectLst/>
                          <a:latin typeface="Times New Roman" pitchFamily="18" charset="0"/>
                          <a:cs typeface="Times New Roman" pitchFamily="18" charset="0"/>
                        </a:rPr>
                        <a:t>ass</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m</a:t>
                      </a:r>
                      <a:r>
                        <a:rPr lang="en-US" sz="1400" baseline="30000">
                          <a:effectLst/>
                          <a:latin typeface="Times New Roman" pitchFamily="18" charset="0"/>
                          <a:cs typeface="Times New Roman" pitchFamily="18" charset="0"/>
                        </a:rPr>
                        <a:t>3</a:t>
                      </a:r>
                      <a:r>
                        <a:rPr lang="en-US" sz="1400">
                          <a:effectLst/>
                          <a:latin typeface="Times New Roman" pitchFamily="18" charset="0"/>
                          <a:cs typeface="Times New Roman" pitchFamily="18" charset="0"/>
                        </a:rPr>
                        <a:t>/year</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36 106,96</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14 530,56</a:t>
                      </a:r>
                      <a:endParaRPr lang="en-US" sz="1400">
                        <a:effectLst/>
                        <a:latin typeface="Times New Roman" pitchFamily="18" charset="0"/>
                        <a:ea typeface="Calibri"/>
                        <a:cs typeface="Times New Roman" pitchFamily="18" charset="0"/>
                      </a:endParaRPr>
                    </a:p>
                  </a:txBody>
                  <a:tcPr marL="68580" marR="68580" marT="0" marB="0"/>
                </a:tc>
              </a:tr>
              <a:tr h="130810">
                <a:tc>
                  <a:txBody>
                    <a:bodyPr/>
                    <a:lstStyle/>
                    <a:p>
                      <a:pPr marL="0" marR="0" algn="ctr">
                        <a:lnSpc>
                          <a:spcPct val="150000"/>
                        </a:lnSpc>
                        <a:spcBef>
                          <a:spcPts val="0"/>
                        </a:spcBef>
                        <a:spcAft>
                          <a:spcPts val="0"/>
                        </a:spcAft>
                      </a:pPr>
                      <a:r>
                        <a:rPr lang="en-US" sz="1400" dirty="0">
                          <a:effectLst/>
                          <a:latin typeface="Times New Roman" pitchFamily="18" charset="0"/>
                          <a:cs typeface="Times New Roman" pitchFamily="18" charset="0"/>
                        </a:rPr>
                        <a:t>Erosion-coefficient</a:t>
                      </a:r>
                      <a:endParaRPr lang="en-US" sz="14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Z</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a:effectLst/>
                          <a:latin typeface="Times New Roman" pitchFamily="18" charset="0"/>
                          <a:cs typeface="Times New Roman" pitchFamily="18" charset="0"/>
                        </a:rPr>
                        <a:t>0.9</a:t>
                      </a:r>
                      <a:r>
                        <a:rPr lang="sr-Cyrl-CS" sz="1400">
                          <a:effectLst/>
                          <a:latin typeface="Times New Roman" pitchFamily="18" charset="0"/>
                          <a:cs typeface="Times New Roman" pitchFamily="18" charset="0"/>
                        </a:rPr>
                        <a:t>9</a:t>
                      </a:r>
                      <a:endParaRPr lang="en-US" sz="140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Times New Roman" pitchFamily="18" charset="0"/>
                          <a:cs typeface="Times New Roman" pitchFamily="18" charset="0"/>
                        </a:rPr>
                        <a:t>0.4</a:t>
                      </a:r>
                      <a:r>
                        <a:rPr lang="sr-Cyrl-CS" sz="1400" dirty="0">
                          <a:effectLst/>
                          <a:latin typeface="Times New Roman" pitchFamily="18" charset="0"/>
                          <a:cs typeface="Times New Roman" pitchFamily="18" charset="0"/>
                        </a:rPr>
                        <a:t>0</a:t>
                      </a:r>
                      <a:endParaRPr lang="en-US" sz="1400" dirty="0">
                        <a:effectLst/>
                        <a:latin typeface="Times New Roman" pitchFamily="18" charset="0"/>
                        <a:ea typeface="Calibri"/>
                        <a:cs typeface="Times New Roman" pitchFamily="18" charset="0"/>
                      </a:endParaRPr>
                    </a:p>
                  </a:txBody>
                  <a:tcPr marL="68580" marR="68580" marT="0" marB="0"/>
                </a:tc>
              </a:tr>
            </a:tbl>
          </a:graphicData>
        </a:graphic>
      </p:graphicFrame>
      <p:grpSp>
        <p:nvGrpSpPr>
          <p:cNvPr id="8" name="Group 7"/>
          <p:cNvGrpSpPr/>
          <p:nvPr/>
        </p:nvGrpSpPr>
        <p:grpSpPr>
          <a:xfrm>
            <a:off x="609600" y="990600"/>
            <a:ext cx="8131373" cy="461665"/>
            <a:chOff x="323043" y="3200400"/>
            <a:chExt cx="6687484" cy="461665"/>
          </a:xfrm>
        </p:grpSpPr>
        <p:sp>
          <p:nvSpPr>
            <p:cNvPr id="11" name="AutoShape 3"/>
            <p:cNvSpPr>
              <a:spLocks noChangeArrowheads="1"/>
            </p:cNvSpPr>
            <p:nvPr/>
          </p:nvSpPr>
          <p:spPr bwMode="auto">
            <a:xfrm>
              <a:off x="949735" y="3200400"/>
              <a:ext cx="5491385" cy="353199"/>
            </a:xfrm>
            <a:prstGeom prst="parallelogram">
              <a:avLst>
                <a:gd name="adj" fmla="val 57944"/>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1200" b="1" i="1" dirty="0" smtClean="0">
                <a:latin typeface="Times New Roman" pitchFamily="18" charset="0"/>
                <a:cs typeface="Times New Roman" pitchFamily="18" charset="0"/>
              </a:endParaRPr>
            </a:p>
          </p:txBody>
        </p:sp>
        <p:sp>
          <p:nvSpPr>
            <p:cNvPr id="10" name="Rectangle 9"/>
            <p:cNvSpPr/>
            <p:nvPr/>
          </p:nvSpPr>
          <p:spPr>
            <a:xfrm>
              <a:off x="323043" y="3200400"/>
              <a:ext cx="6687484" cy="461665"/>
            </a:xfrm>
            <a:prstGeom prst="rect">
              <a:avLst/>
            </a:prstGeom>
          </p:spPr>
          <p:txBody>
            <a:bodyPr wrap="square">
              <a:spAutoFit/>
            </a:bodyPr>
            <a:lstStyle/>
            <a:p>
              <a:pPr algn="ctr"/>
              <a:r>
                <a:rPr lang="en-US" sz="1200" b="1" dirty="0">
                  <a:latin typeface="Times New Roman" pitchFamily="18" charset="0"/>
                  <a:cs typeface="Times New Roman" pitchFamily="18" charset="0"/>
                </a:rPr>
                <a:t>Table</a:t>
              </a:r>
              <a:r>
                <a:rPr lang="sr-Cyrl-CS" sz="1200" b="1" dirty="0">
                  <a:latin typeface="Times New Roman" pitchFamily="18" charset="0"/>
                  <a:cs typeface="Times New Roman" pitchFamily="18" charset="0"/>
                </a:rPr>
                <a:t> 2: </a:t>
              </a:r>
              <a:r>
                <a:rPr lang="en-US" sz="1200" b="1" dirty="0">
                  <a:latin typeface="Times New Roman" pitchFamily="18" charset="0"/>
                  <a:cs typeface="Times New Roman" pitchFamily="18" charset="0"/>
                </a:rPr>
                <a:t>Comparative review of the value of sediment yield and transport in 1956 and 2014</a:t>
              </a:r>
            </a:p>
            <a:p>
              <a:pPr algn="ctr"/>
              <a:endParaRPr lang="en-US" sz="1200" b="1" dirty="0">
                <a:latin typeface="Times New Roman" pitchFamily="18" charset="0"/>
                <a:cs typeface="Times New Roman" pitchFamily="18" charset="0"/>
              </a:endParaRPr>
            </a:p>
          </p:txBody>
        </p:sp>
      </p:grpSp>
      <p:grpSp>
        <p:nvGrpSpPr>
          <p:cNvPr id="14" name="Group 13"/>
          <p:cNvGrpSpPr/>
          <p:nvPr/>
        </p:nvGrpSpPr>
        <p:grpSpPr>
          <a:xfrm>
            <a:off x="609600" y="5181600"/>
            <a:ext cx="7772400" cy="914400"/>
            <a:chOff x="381000" y="533400"/>
            <a:chExt cx="8153400" cy="1219200"/>
          </a:xfrm>
        </p:grpSpPr>
        <p:sp>
          <p:nvSpPr>
            <p:cNvPr id="7" name="AutoShape 3"/>
            <p:cNvSpPr>
              <a:spLocks noChangeArrowheads="1"/>
            </p:cNvSpPr>
            <p:nvPr/>
          </p:nvSpPr>
          <p:spPr bwMode="auto">
            <a:xfrm>
              <a:off x="381000" y="533400"/>
              <a:ext cx="8153400" cy="1219200"/>
            </a:xfrm>
            <a:prstGeom prst="parallelogram">
              <a:avLst>
                <a:gd name="adj" fmla="val 0"/>
              </a:avLst>
            </a:prstGeom>
            <a:gradFill rotWithShape="1">
              <a:gsLst>
                <a:gs pos="0">
                  <a:srgbClr val="0066CC">
                    <a:gamma/>
                    <a:shade val="46275"/>
                    <a:invGamma/>
                  </a:srgbClr>
                </a:gs>
                <a:gs pos="50000">
                  <a:srgbClr val="0066CC">
                    <a:alpha val="74001"/>
                  </a:srgbClr>
                </a:gs>
                <a:gs pos="100000">
                  <a:srgbClr val="0066CC">
                    <a:gamma/>
                    <a:shade val="46275"/>
                    <a:invGamma/>
                  </a:srgbClr>
                </a:gs>
              </a:gsLst>
              <a:lin ang="5400000" scaled="1"/>
            </a:gradFill>
            <a:ln w="9525">
              <a:noFill/>
              <a:miter lim="800000"/>
              <a:headEnd/>
              <a:tailEnd/>
            </a:ln>
            <a:effectLst/>
          </p:spPr>
          <p:txBody>
            <a:bodyPr wrap="none" lIns="91418" tIns="45710" rIns="91418" bIns="45710" anchor="ctr"/>
            <a:lstStyle/>
            <a:p>
              <a:pPr lvl="0" algn="ctr" fontAlgn="base">
                <a:spcBef>
                  <a:spcPct val="0"/>
                </a:spcBef>
                <a:spcAft>
                  <a:spcPct val="0"/>
                </a:spcAft>
              </a:pPr>
              <a:endParaRPr lang="sr-Cyrl-CS" sz="2800" dirty="0" smtClean="0">
                <a:latin typeface="Arial" pitchFamily="34" charset="0"/>
              </a:endParaRPr>
            </a:p>
          </p:txBody>
        </p:sp>
        <p:sp>
          <p:nvSpPr>
            <p:cNvPr id="13" name="Rectangle 12"/>
            <p:cNvSpPr/>
            <p:nvPr/>
          </p:nvSpPr>
          <p:spPr>
            <a:xfrm>
              <a:off x="762000" y="533400"/>
              <a:ext cx="7467600" cy="984885"/>
            </a:xfrm>
            <a:prstGeom prst="rect">
              <a:avLst/>
            </a:prstGeom>
          </p:spPr>
          <p:txBody>
            <a:bodyPr wrap="square">
              <a:spAutoFit/>
            </a:bodyPr>
            <a:lstStyle/>
            <a:p>
              <a:pPr algn="ctr"/>
              <a:r>
                <a:rPr lang="en-US" sz="1400" dirty="0" smtClean="0">
                  <a:latin typeface="Times New Roman" pitchFamily="18" charset="0"/>
                  <a:cs typeface="Times New Roman" pitchFamily="18" charset="0"/>
                </a:rPr>
                <a:t>These </a:t>
              </a:r>
              <a:r>
                <a:rPr lang="en-US" sz="1400" dirty="0">
                  <a:latin typeface="Times New Roman" pitchFamily="18" charset="0"/>
                  <a:cs typeface="Times New Roman" pitchFamily="18" charset="0"/>
                </a:rPr>
                <a:t>values are representative indicators of the value of erosion-coefficient in the conditions before and after the execution of works on the protection of erosion and torrential floods management</a:t>
              </a:r>
              <a:r>
                <a:rPr lang="sr-Cyrl-CS" sz="1400" dirty="0">
                  <a:latin typeface="Times New Roman" pitchFamily="18" charset="0"/>
                  <a:cs typeface="Times New Roman" pitchFamily="18" charset="0"/>
                </a:rPr>
                <a:t>.</a:t>
              </a:r>
              <a:endParaRPr lang="en-US" sz="14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1553</TotalTime>
  <Words>1345</Words>
  <Application>Microsoft Office PowerPoint</Application>
  <PresentationFormat>On-screen Show (4:3)</PresentationFormat>
  <Paragraphs>242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Metro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Jasmina Rasd</dc:creator>
  <cp:lastModifiedBy>jasminaradonjic</cp:lastModifiedBy>
  <cp:revision>97</cp:revision>
  <dcterms:created xsi:type="dcterms:W3CDTF">2016-07-22T09:28:32Z</dcterms:created>
  <dcterms:modified xsi:type="dcterms:W3CDTF">2016-08-20T12:59:58Z</dcterms:modified>
</cp:coreProperties>
</file>