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Default Extension="docx" ContentType="application/vnd.openxmlformats-officedocument.wordprocessingml.document"/>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charts/chart3.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0" r:id="rId4"/>
    <p:sldId id="262" r:id="rId5"/>
    <p:sldId id="258" r:id="rId6"/>
    <p:sldId id="263" r:id="rId7"/>
    <p:sldId id="264" r:id="rId8"/>
    <p:sldId id="265" r:id="rId9"/>
    <p:sldId id="267" r:id="rId10"/>
    <p:sldId id="266" r:id="rId11"/>
    <p:sldId id="259" r:id="rId12"/>
    <p:sldId id="270" r:id="rId13"/>
    <p:sldId id="271"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50" d="100"/>
          <a:sy n="50" d="100"/>
        </p:scale>
        <p:origin x="-108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oleObject" Target="file:///C:\Users\user\AppData\Local\Temp\Rar$DIa0.364\1.%20SER%20AHP%20ECOLOGY.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user\AppData\Local\Temp\Rar$DIa0.890\2.%20SER%20AHP%20SILVICULTURE.xls"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user\AppData\Local\Temp\Rar$DIa0.496\3.%20SER%20AHP%20CLIMATE%20CHANGES.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0.23856754344453293"/>
          <c:y val="0.10252666456019419"/>
          <c:w val="0.56372139444122393"/>
          <c:h val="0.74586894081070632"/>
        </c:manualLayout>
      </c:layout>
      <c:radarChart>
        <c:radarStyle val="marker"/>
        <c:ser>
          <c:idx val="0"/>
          <c:order val="0"/>
          <c:tx>
            <c:strRef>
              <c:f>'SER ECOLOGY'!$A$128</c:f>
              <c:strCache>
                <c:ptCount val="1"/>
                <c:pt idx="0">
                  <c:v>AWOT</c:v>
                </c:pt>
              </c:strCache>
            </c:strRef>
          </c:tx>
          <c:spPr>
            <a:ln w="12700">
              <a:solidFill>
                <a:srgbClr val="FF0000"/>
              </a:solidFill>
              <a:prstDash val="solid"/>
            </a:ln>
          </c:spPr>
          <c:marker>
            <c:symbol val="diamond"/>
            <c:size val="5"/>
            <c:spPr>
              <a:solidFill>
                <a:srgbClr val="000080"/>
              </a:solidFill>
              <a:ln>
                <a:solidFill>
                  <a:srgbClr val="000080"/>
                </a:solidFill>
                <a:prstDash val="solid"/>
              </a:ln>
            </c:spPr>
          </c:marker>
          <c:cat>
            <c:strRef>
              <c:f>'SER ECOLOGY'!$B$127:$E$127</c:f>
              <c:strCache>
                <c:ptCount val="4"/>
                <c:pt idx="0">
                  <c:v>Strenghts</c:v>
                </c:pt>
                <c:pt idx="1">
                  <c:v>Opportunities</c:v>
                </c:pt>
                <c:pt idx="2">
                  <c:v>Weaknesses</c:v>
                </c:pt>
                <c:pt idx="3">
                  <c:v>Threats</c:v>
                </c:pt>
              </c:strCache>
            </c:strRef>
          </c:cat>
          <c:val>
            <c:numRef>
              <c:f>'SER ECOLOGY'!$B$128:$E$128</c:f>
              <c:numCache>
                <c:formatCode>0.000</c:formatCode>
                <c:ptCount val="4"/>
                <c:pt idx="0">
                  <c:v>0.255</c:v>
                </c:pt>
                <c:pt idx="1">
                  <c:v>0.27500000000000002</c:v>
                </c:pt>
                <c:pt idx="2">
                  <c:v>0.17</c:v>
                </c:pt>
                <c:pt idx="3">
                  <c:v>0.30000000000000032</c:v>
                </c:pt>
              </c:numCache>
            </c:numRef>
          </c:val>
        </c:ser>
        <c:axId val="52310400"/>
        <c:axId val="54724480"/>
      </c:radarChart>
      <c:catAx>
        <c:axId val="52310400"/>
        <c:scaling>
          <c:orientation val="minMax"/>
        </c:scaling>
        <c:axPos val="b"/>
        <c:majorGridlines>
          <c:spPr>
            <a:ln w="3175">
              <a:solidFill>
                <a:srgbClr val="000000"/>
              </a:solidFill>
              <a:prstDash val="solid"/>
            </a:ln>
          </c:spPr>
        </c:majorGridlines>
        <c:numFmt formatCode="General" sourceLinked="1"/>
        <c:tickLblPos val="nextTo"/>
        <c:txPr>
          <a:bodyPr rot="0" vert="horz"/>
          <a:lstStyle/>
          <a:p>
            <a:pPr>
              <a:defRPr sz="1500" b="0" i="0" u="none" strike="noStrike" baseline="0">
                <a:solidFill>
                  <a:srgbClr val="000000"/>
                </a:solidFill>
                <a:latin typeface="Times New Roman" pitchFamily="18" charset="0"/>
                <a:ea typeface="Arial"/>
                <a:cs typeface="Arial"/>
              </a:defRPr>
            </a:pPr>
            <a:endParaRPr lang="en-US"/>
          </a:p>
        </c:txPr>
        <c:crossAx val="54724480"/>
        <c:crosses val="autoZero"/>
        <c:lblAlgn val="ctr"/>
        <c:lblOffset val="100"/>
      </c:catAx>
      <c:valAx>
        <c:axId val="54724480"/>
        <c:scaling>
          <c:orientation val="minMax"/>
        </c:scaling>
        <c:axPos val="l"/>
        <c:numFmt formatCode="0.000" sourceLinked="1"/>
        <c:majorTickMark val="cross"/>
        <c:tickLblPos val="nextTo"/>
        <c:spPr>
          <a:ln w="3175">
            <a:solidFill>
              <a:srgbClr val="000000"/>
            </a:solidFill>
            <a:prstDash val="solid"/>
          </a:ln>
        </c:spPr>
        <c:txPr>
          <a:bodyPr rot="0" vert="horz"/>
          <a:lstStyle/>
          <a:p>
            <a:pPr>
              <a:defRPr sz="625" b="0" i="0" u="none" strike="noStrike" baseline="0">
                <a:solidFill>
                  <a:srgbClr val="000000"/>
                </a:solidFill>
                <a:latin typeface="Arial"/>
                <a:ea typeface="Arial"/>
                <a:cs typeface="Arial"/>
              </a:defRPr>
            </a:pPr>
            <a:endParaRPr lang="en-US"/>
          </a:p>
        </c:txPr>
        <c:crossAx val="52310400"/>
        <c:crosses val="autoZero"/>
        <c:crossBetween val="between"/>
      </c:valAx>
      <c:spPr>
        <a:noFill/>
        <a:ln w="25400">
          <a:noFill/>
        </a:ln>
      </c:spPr>
    </c:plotArea>
    <c:plotVisOnly val="1"/>
    <c:dispBlanksAs val="gap"/>
  </c:chart>
  <c:spPr>
    <a:solidFill>
      <a:srgbClr val="FFFFFF"/>
    </a:solidFill>
    <a:ln w="3175">
      <a:solidFill>
        <a:srgbClr val="000000"/>
      </a:solidFill>
      <a:prstDash val="solid"/>
    </a:ln>
  </c:spPr>
  <c:txPr>
    <a:bodyPr/>
    <a:lstStyle/>
    <a:p>
      <a:pPr>
        <a:defRPr sz="1100" b="0" i="0" u="none" strike="noStrike" baseline="0">
          <a:solidFill>
            <a:srgbClr val="000000"/>
          </a:solidFill>
          <a:latin typeface="Arial"/>
          <a:ea typeface="Arial"/>
          <a:cs typeface="Arial"/>
        </a:defRPr>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0.14032721801175113"/>
          <c:y val="8.8130727569357553E-2"/>
          <c:w val="0.65532806487703754"/>
          <c:h val="0.83596618357487962"/>
        </c:manualLayout>
      </c:layout>
      <c:radarChart>
        <c:radarStyle val="marker"/>
        <c:ser>
          <c:idx val="0"/>
          <c:order val="0"/>
          <c:tx>
            <c:strRef>
              <c:f>'SER SILVICULTURE'!$A$128</c:f>
              <c:strCache>
                <c:ptCount val="1"/>
                <c:pt idx="0">
                  <c:v>AWOT</c:v>
                </c:pt>
              </c:strCache>
            </c:strRef>
          </c:tx>
          <c:spPr>
            <a:ln w="12700">
              <a:solidFill>
                <a:srgbClr val="FF0000"/>
              </a:solidFill>
              <a:prstDash val="solid"/>
            </a:ln>
          </c:spPr>
          <c:marker>
            <c:symbol val="diamond"/>
            <c:size val="5"/>
            <c:spPr>
              <a:solidFill>
                <a:srgbClr val="000080"/>
              </a:solidFill>
              <a:ln>
                <a:solidFill>
                  <a:srgbClr val="000080"/>
                </a:solidFill>
                <a:prstDash val="solid"/>
              </a:ln>
            </c:spPr>
          </c:marker>
          <c:cat>
            <c:strRef>
              <c:f>'SER SILVICULTURE'!$B$127:$E$127</c:f>
              <c:strCache>
                <c:ptCount val="4"/>
                <c:pt idx="0">
                  <c:v>Strengths</c:v>
                </c:pt>
                <c:pt idx="1">
                  <c:v>Opportunities</c:v>
                </c:pt>
                <c:pt idx="2">
                  <c:v>Weaknesses</c:v>
                </c:pt>
                <c:pt idx="3">
                  <c:v>Threats</c:v>
                </c:pt>
              </c:strCache>
            </c:strRef>
          </c:cat>
          <c:val>
            <c:numRef>
              <c:f>'SER SILVICULTURE'!$B$128:$E$128</c:f>
              <c:numCache>
                <c:formatCode>0.000</c:formatCode>
                <c:ptCount val="4"/>
                <c:pt idx="0">
                  <c:v>0.22767857142857093</c:v>
                </c:pt>
                <c:pt idx="1">
                  <c:v>0.29017857142857223</c:v>
                </c:pt>
                <c:pt idx="2">
                  <c:v>0.16071428571428609</c:v>
                </c:pt>
                <c:pt idx="3">
                  <c:v>0.3214285714285729</c:v>
                </c:pt>
              </c:numCache>
            </c:numRef>
          </c:val>
        </c:ser>
        <c:axId val="54743424"/>
        <c:axId val="54745344"/>
      </c:radarChart>
      <c:catAx>
        <c:axId val="54743424"/>
        <c:scaling>
          <c:orientation val="minMax"/>
        </c:scaling>
        <c:axPos val="b"/>
        <c:majorGridlines>
          <c:spPr>
            <a:ln w="3175">
              <a:solidFill>
                <a:srgbClr val="000000"/>
              </a:solidFill>
              <a:prstDash val="solid"/>
            </a:ln>
          </c:spPr>
        </c:majorGridlines>
        <c:numFmt formatCode="General" sourceLinked="1"/>
        <c:tickLblPos val="nextTo"/>
        <c:txPr>
          <a:bodyPr rot="0" vert="horz"/>
          <a:lstStyle/>
          <a:p>
            <a:pPr>
              <a:defRPr sz="1500" b="0" i="0" u="none" strike="noStrike" baseline="0">
                <a:solidFill>
                  <a:srgbClr val="000000"/>
                </a:solidFill>
                <a:latin typeface="Times New Roman" pitchFamily="18" charset="0"/>
                <a:ea typeface="Arial"/>
                <a:cs typeface="Arial"/>
              </a:defRPr>
            </a:pPr>
            <a:endParaRPr lang="en-US"/>
          </a:p>
        </c:txPr>
        <c:crossAx val="54745344"/>
        <c:crosses val="autoZero"/>
        <c:lblAlgn val="ctr"/>
        <c:lblOffset val="100"/>
      </c:catAx>
      <c:valAx>
        <c:axId val="54745344"/>
        <c:scaling>
          <c:orientation val="minMax"/>
        </c:scaling>
        <c:axPos val="l"/>
        <c:numFmt formatCode="0.000" sourceLinked="1"/>
        <c:majorTickMark val="cross"/>
        <c:tickLblPos val="nextTo"/>
        <c:spPr>
          <a:ln w="3175">
            <a:solidFill>
              <a:srgbClr val="000000"/>
            </a:solidFill>
            <a:prstDash val="solid"/>
          </a:ln>
        </c:spPr>
        <c:txPr>
          <a:bodyPr rot="0" vert="horz"/>
          <a:lstStyle/>
          <a:p>
            <a:pPr>
              <a:defRPr sz="625" b="0" i="0" u="none" strike="noStrike" baseline="0">
                <a:solidFill>
                  <a:srgbClr val="000000"/>
                </a:solidFill>
                <a:latin typeface="Arial"/>
                <a:ea typeface="Arial"/>
                <a:cs typeface="Arial"/>
              </a:defRPr>
            </a:pPr>
            <a:endParaRPr lang="en-US"/>
          </a:p>
        </c:txPr>
        <c:crossAx val="54743424"/>
        <c:crosses val="autoZero"/>
        <c:crossBetween val="between"/>
      </c:valAx>
      <c:spPr>
        <a:noFill/>
        <a:ln w="25400">
          <a:noFill/>
        </a:ln>
      </c:spPr>
    </c:plotArea>
    <c:plotVisOnly val="1"/>
    <c:dispBlanksAs val="gap"/>
  </c:chart>
  <c:spPr>
    <a:solidFill>
      <a:srgbClr val="FFFFFF"/>
    </a:solidFill>
    <a:ln w="3175">
      <a:solidFill>
        <a:srgbClr val="000000"/>
      </a:solidFill>
      <a:prstDash val="solid"/>
    </a:ln>
  </c:spPr>
  <c:txPr>
    <a:bodyPr/>
    <a:lstStyle/>
    <a:p>
      <a:pPr>
        <a:defRPr sz="1100" b="0" i="0" u="none" strike="noStrike" baseline="0">
          <a:solidFill>
            <a:srgbClr val="000000"/>
          </a:solidFill>
          <a:latin typeface="Arial"/>
          <a:ea typeface="Arial"/>
          <a:cs typeface="Arial"/>
        </a:defRPr>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0.21938247302420541"/>
          <c:y val="4.3927447042761962E-2"/>
          <c:w val="0.5102783853407209"/>
          <c:h val="0.92784386438863964"/>
        </c:manualLayout>
      </c:layout>
      <c:radarChart>
        <c:radarStyle val="marker"/>
        <c:ser>
          <c:idx val="0"/>
          <c:order val="0"/>
          <c:tx>
            <c:strRef>
              <c:f>'SER CLIMATE CHANGES'!$A$128</c:f>
              <c:strCache>
                <c:ptCount val="1"/>
                <c:pt idx="0">
                  <c:v>AWOT</c:v>
                </c:pt>
              </c:strCache>
            </c:strRef>
          </c:tx>
          <c:spPr>
            <a:ln w="12700">
              <a:solidFill>
                <a:srgbClr val="FF0000"/>
              </a:solidFill>
              <a:prstDash val="solid"/>
            </a:ln>
          </c:spPr>
          <c:marker>
            <c:symbol val="diamond"/>
            <c:size val="5"/>
            <c:spPr>
              <a:solidFill>
                <a:srgbClr val="000080"/>
              </a:solidFill>
              <a:ln>
                <a:solidFill>
                  <a:srgbClr val="000080"/>
                </a:solidFill>
                <a:prstDash val="solid"/>
              </a:ln>
            </c:spPr>
          </c:marker>
          <c:cat>
            <c:strRef>
              <c:f>'SER CLIMATE CHANGES'!$B$127:$E$127</c:f>
              <c:strCache>
                <c:ptCount val="4"/>
                <c:pt idx="0">
                  <c:v>Strengths</c:v>
                </c:pt>
                <c:pt idx="1">
                  <c:v>Opportunities</c:v>
                </c:pt>
                <c:pt idx="2">
                  <c:v>Weaknesses</c:v>
                </c:pt>
                <c:pt idx="3">
                  <c:v>Threats</c:v>
                </c:pt>
              </c:strCache>
            </c:strRef>
          </c:cat>
          <c:val>
            <c:numRef>
              <c:f>'SER CLIMATE CHANGES'!$B$128:$E$128</c:f>
              <c:numCache>
                <c:formatCode>0.000</c:formatCode>
                <c:ptCount val="4"/>
                <c:pt idx="0">
                  <c:v>0.30215827338129597</c:v>
                </c:pt>
                <c:pt idx="1">
                  <c:v>0.25179856115107918</c:v>
                </c:pt>
                <c:pt idx="2">
                  <c:v>0.10071942446043169</c:v>
                </c:pt>
                <c:pt idx="3">
                  <c:v>0.34532374100719437</c:v>
                </c:pt>
              </c:numCache>
            </c:numRef>
          </c:val>
        </c:ser>
        <c:axId val="54764288"/>
        <c:axId val="54766208"/>
      </c:radarChart>
      <c:catAx>
        <c:axId val="54764288"/>
        <c:scaling>
          <c:orientation val="minMax"/>
        </c:scaling>
        <c:axPos val="b"/>
        <c:majorGridlines>
          <c:spPr>
            <a:ln w="3175">
              <a:solidFill>
                <a:srgbClr val="000000"/>
              </a:solidFill>
              <a:prstDash val="solid"/>
            </a:ln>
          </c:spPr>
        </c:majorGridlines>
        <c:numFmt formatCode="General" sourceLinked="1"/>
        <c:tickLblPos val="nextTo"/>
        <c:txPr>
          <a:bodyPr rot="0" vert="horz"/>
          <a:lstStyle/>
          <a:p>
            <a:pPr>
              <a:defRPr sz="1500" b="0" i="0" u="none" strike="noStrike" baseline="0">
                <a:solidFill>
                  <a:srgbClr val="000000"/>
                </a:solidFill>
                <a:latin typeface="Times New Roman" pitchFamily="18" charset="0"/>
                <a:ea typeface="Arial"/>
                <a:cs typeface="Arial"/>
              </a:defRPr>
            </a:pPr>
            <a:endParaRPr lang="en-US"/>
          </a:p>
        </c:txPr>
        <c:crossAx val="54766208"/>
        <c:crosses val="autoZero"/>
        <c:lblAlgn val="ctr"/>
        <c:lblOffset val="100"/>
      </c:catAx>
      <c:valAx>
        <c:axId val="54766208"/>
        <c:scaling>
          <c:orientation val="minMax"/>
        </c:scaling>
        <c:axPos val="l"/>
        <c:numFmt formatCode="0.000" sourceLinked="1"/>
        <c:majorTickMark val="cross"/>
        <c:tickLblPos val="nextTo"/>
        <c:spPr>
          <a:ln w="3175">
            <a:solidFill>
              <a:srgbClr val="000000"/>
            </a:solidFill>
            <a:prstDash val="solid"/>
          </a:ln>
        </c:spPr>
        <c:txPr>
          <a:bodyPr rot="0" vert="horz"/>
          <a:lstStyle/>
          <a:p>
            <a:pPr>
              <a:defRPr sz="625" b="0" i="0" u="none" strike="noStrike" baseline="0">
                <a:solidFill>
                  <a:srgbClr val="000000"/>
                </a:solidFill>
                <a:latin typeface="Arial"/>
                <a:ea typeface="Arial"/>
                <a:cs typeface="Arial"/>
              </a:defRPr>
            </a:pPr>
            <a:endParaRPr lang="en-US"/>
          </a:p>
        </c:txPr>
        <c:crossAx val="54764288"/>
        <c:crosses val="autoZero"/>
        <c:crossBetween val="between"/>
      </c:valAx>
      <c:spPr>
        <a:noFill/>
        <a:ln w="25400">
          <a:noFill/>
        </a:ln>
      </c:spPr>
    </c:plotArea>
    <c:plotVisOnly val="1"/>
    <c:dispBlanksAs val="gap"/>
  </c:chart>
  <c:spPr>
    <a:solidFill>
      <a:srgbClr val="FFFFFF"/>
    </a:solidFill>
    <a:ln w="3175">
      <a:solidFill>
        <a:srgbClr val="000000"/>
      </a:solidFill>
      <a:prstDash val="solid"/>
    </a:ln>
  </c:spPr>
  <c:txPr>
    <a:bodyPr/>
    <a:lstStyle/>
    <a:p>
      <a:pPr>
        <a:defRPr sz="1100" b="0" i="0" u="none" strike="noStrike" baseline="0">
          <a:solidFill>
            <a:srgbClr val="000000"/>
          </a:solidFill>
          <a:latin typeface="Arial"/>
          <a:ea typeface="Arial"/>
          <a:cs typeface="Arial"/>
        </a:defRPr>
      </a:pPr>
      <a:endParaRPr lang="en-US"/>
    </a:p>
  </c:txPr>
  <c:externalData r:id="rId1"/>
</c:chartSpace>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59ED5C0-4E3B-4B94-B367-A2772698AABE}" type="datetimeFigureOut">
              <a:rPr lang="en-US" smtClean="0"/>
              <a:pPr/>
              <a:t>8/23/2016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0F0ACD-8AE8-4AAB-95DB-2716EDFA715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9ED5C0-4E3B-4B94-B367-A2772698AABE}" type="datetimeFigureOut">
              <a:rPr lang="en-US" smtClean="0"/>
              <a:pPr/>
              <a:t>8/23/2016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0F0ACD-8AE8-4AAB-95DB-2716EDFA715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9ED5C0-4E3B-4B94-B367-A2772698AABE}" type="datetimeFigureOut">
              <a:rPr lang="en-US" smtClean="0"/>
              <a:pPr/>
              <a:t>8/23/2016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0F0ACD-8AE8-4AAB-95DB-2716EDFA715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9ED5C0-4E3B-4B94-B367-A2772698AABE}" type="datetimeFigureOut">
              <a:rPr lang="en-US" smtClean="0"/>
              <a:pPr/>
              <a:t>8/23/2016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0F0ACD-8AE8-4AAB-95DB-2716EDFA715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59ED5C0-4E3B-4B94-B367-A2772698AABE}" type="datetimeFigureOut">
              <a:rPr lang="en-US" smtClean="0"/>
              <a:pPr/>
              <a:t>8/23/2016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0F0ACD-8AE8-4AAB-95DB-2716EDFA715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59ED5C0-4E3B-4B94-B367-A2772698AABE}" type="datetimeFigureOut">
              <a:rPr lang="en-US" smtClean="0"/>
              <a:pPr/>
              <a:t>8/23/2016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0F0ACD-8AE8-4AAB-95DB-2716EDFA715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59ED5C0-4E3B-4B94-B367-A2772698AABE}" type="datetimeFigureOut">
              <a:rPr lang="en-US" smtClean="0"/>
              <a:pPr/>
              <a:t>8/23/2016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60F0ACD-8AE8-4AAB-95DB-2716EDFA715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59ED5C0-4E3B-4B94-B367-A2772698AABE}" type="datetimeFigureOut">
              <a:rPr lang="en-US" smtClean="0"/>
              <a:pPr/>
              <a:t>8/23/2016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60F0ACD-8AE8-4AAB-95DB-2716EDFA715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9ED5C0-4E3B-4B94-B367-A2772698AABE}" type="datetimeFigureOut">
              <a:rPr lang="en-US" smtClean="0"/>
              <a:pPr/>
              <a:t>8/23/2016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60F0ACD-8AE8-4AAB-95DB-2716EDFA715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9ED5C0-4E3B-4B94-B367-A2772698AABE}" type="datetimeFigureOut">
              <a:rPr lang="en-US" smtClean="0"/>
              <a:pPr/>
              <a:t>8/23/2016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0F0ACD-8AE8-4AAB-95DB-2716EDFA715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9ED5C0-4E3B-4B94-B367-A2772698AABE}" type="datetimeFigureOut">
              <a:rPr lang="en-US" smtClean="0"/>
              <a:pPr/>
              <a:t>8/23/2016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0F0ACD-8AE8-4AAB-95DB-2716EDFA715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9ED5C0-4E3B-4B94-B367-A2772698AABE}" type="datetimeFigureOut">
              <a:rPr lang="en-US" smtClean="0"/>
              <a:pPr/>
              <a:t>8/23/2016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0F0ACD-8AE8-4AAB-95DB-2716EDFA715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ljiljana.keca@sfb.bg.ac.rs" TargetMode="Externa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3" Type="http://schemas.openxmlformats.org/officeDocument/2006/relationships/package" Target="../embeddings/Microsoft_Office_Word_Document1.docx"/><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package" Target="../embeddings/Microsoft_Office_Word_Document2.docx"/><Relationship Id="rId2" Type="http://schemas.openxmlformats.org/officeDocument/2006/relationships/slideLayout" Target="../slideLayouts/slideLayout8.xml"/><Relationship Id="rId1" Type="http://schemas.openxmlformats.org/officeDocument/2006/relationships/vmlDrawing" Target="../drawings/vmlDrawing2.v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package" Target="../embeddings/Microsoft_Office_Word_Document3.docx"/><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3357562"/>
            <a:ext cx="7772400" cy="792087"/>
          </a:xfrm>
        </p:spPr>
        <p:txBody>
          <a:bodyPr>
            <a:normAutofit fontScale="90000"/>
          </a:bodyPr>
          <a:lstStyle/>
          <a:p>
            <a:r>
              <a:rPr lang="en-US" sz="3200" b="1" dirty="0" smtClean="0"/>
              <a:t>Prospective </a:t>
            </a:r>
            <a:r>
              <a:rPr lang="en-US" sz="3200" b="1" dirty="0" smtClean="0"/>
              <a:t>of Non-Native Tree Species in Serbia</a:t>
            </a:r>
            <a:r>
              <a:rPr lang="en-US" sz="3200" dirty="0" smtClean="0"/>
              <a:t/>
            </a:r>
            <a:br>
              <a:rPr lang="en-US" sz="3200" dirty="0" smtClean="0"/>
            </a:br>
            <a:r>
              <a:rPr lang="sr-Latn-CS" b="1" dirty="0" smtClean="0"/>
              <a:t/>
            </a:r>
            <a:br>
              <a:rPr lang="sr-Latn-CS" b="1" dirty="0" smtClean="0"/>
            </a:br>
            <a:r>
              <a:rPr lang="en-US" sz="2200" dirty="0"/>
              <a:t/>
            </a:r>
            <a:br>
              <a:rPr lang="en-US" sz="2200" dirty="0"/>
            </a:br>
            <a:r>
              <a:rPr lang="en-US" dirty="0"/>
              <a:t/>
            </a:r>
            <a:br>
              <a:rPr lang="en-US" dirty="0"/>
            </a:br>
            <a:r>
              <a:rPr lang="sr-Latn-CS" b="1" dirty="0"/>
              <a:t> </a:t>
            </a:r>
            <a:endParaRPr lang="en-US" dirty="0"/>
          </a:p>
        </p:txBody>
      </p:sp>
      <p:sp>
        <p:nvSpPr>
          <p:cNvPr id="3" name="Subtitle 2"/>
          <p:cNvSpPr>
            <a:spLocks noGrp="1"/>
          </p:cNvSpPr>
          <p:nvPr>
            <p:ph type="subTitle" idx="1"/>
          </p:nvPr>
        </p:nvSpPr>
        <p:spPr>
          <a:xfrm>
            <a:off x="1403648" y="4725144"/>
            <a:ext cx="6400800" cy="1296144"/>
          </a:xfrm>
        </p:spPr>
        <p:txBody>
          <a:bodyPr>
            <a:normAutofit/>
          </a:bodyPr>
          <a:lstStyle/>
          <a:p>
            <a:r>
              <a:rPr lang="en-US" sz="2000" b="1" dirty="0" err="1" smtClean="0"/>
              <a:t>Ljiljana</a:t>
            </a:r>
            <a:r>
              <a:rPr lang="en-US" sz="2000" b="1" dirty="0" smtClean="0"/>
              <a:t> </a:t>
            </a:r>
            <a:r>
              <a:rPr lang="en-US" sz="2000" b="1" dirty="0" err="1" smtClean="0"/>
              <a:t>Ke</a:t>
            </a:r>
            <a:r>
              <a:rPr lang="sr-Latn-RS" sz="2000" b="1" dirty="0" smtClean="0"/>
              <a:t>ča, </a:t>
            </a:r>
            <a:r>
              <a:rPr lang="en-US" sz="2000" b="1" dirty="0" err="1" smtClean="0"/>
              <a:t>Nenad</a:t>
            </a:r>
            <a:r>
              <a:rPr lang="en-US" sz="2000" b="1" dirty="0" smtClean="0"/>
              <a:t> </a:t>
            </a:r>
            <a:r>
              <a:rPr lang="en-US" sz="2000" b="1" dirty="0" err="1" smtClean="0"/>
              <a:t>Ke</a:t>
            </a:r>
            <a:r>
              <a:rPr lang="sr-Latn-RS" sz="2000" b="1" dirty="0" smtClean="0"/>
              <a:t>ča</a:t>
            </a:r>
            <a:r>
              <a:rPr lang="en-US" sz="2000" b="1" dirty="0" smtClean="0"/>
              <a:t>, </a:t>
            </a:r>
            <a:r>
              <a:rPr lang="en-US" sz="2000" b="1" dirty="0" err="1" smtClean="0"/>
              <a:t>Dragan</a:t>
            </a:r>
            <a:r>
              <a:rPr lang="en-US" sz="2000" b="1" dirty="0" smtClean="0"/>
              <a:t> </a:t>
            </a:r>
            <a:r>
              <a:rPr lang="en-US" sz="2000" b="1" dirty="0" err="1" smtClean="0"/>
              <a:t>Borota</a:t>
            </a:r>
            <a:r>
              <a:rPr lang="en-US" sz="2000" b="1" dirty="0" smtClean="0"/>
              <a:t>, </a:t>
            </a:r>
            <a:r>
              <a:rPr lang="en-US" sz="2000" b="1" dirty="0" err="1" smtClean="0"/>
              <a:t>Milica</a:t>
            </a:r>
            <a:r>
              <a:rPr lang="en-US" sz="2000" b="1" dirty="0" smtClean="0"/>
              <a:t> Mar</a:t>
            </a:r>
            <a:r>
              <a:rPr lang="sr-Latn-RS" sz="2000" b="1" dirty="0" smtClean="0"/>
              <a:t>č</a:t>
            </a:r>
            <a:r>
              <a:rPr lang="en-US" sz="2000" b="1" dirty="0" smtClean="0"/>
              <a:t>eta</a:t>
            </a:r>
            <a:endParaRPr lang="sr-Latn-RS" sz="2000" b="1" dirty="0" smtClean="0"/>
          </a:p>
          <a:p>
            <a:r>
              <a:rPr lang="sr-Latn-RS" sz="2000" b="1" dirty="0" smtClean="0"/>
              <a:t>University of Belgrade</a:t>
            </a:r>
            <a:endParaRPr lang="en-US" sz="2000" b="1" dirty="0" smtClean="0"/>
          </a:p>
          <a:p>
            <a:r>
              <a:rPr lang="sr-Latn-RS" sz="2000" b="1" dirty="0" smtClean="0"/>
              <a:t> Faculty of Forestry</a:t>
            </a:r>
          </a:p>
          <a:p>
            <a:endParaRPr lang="en-US" sz="2000" dirty="0"/>
          </a:p>
        </p:txBody>
      </p:sp>
      <p:pic>
        <p:nvPicPr>
          <p:cNvPr id="5122" name="Picture 2" descr="New York"/>
          <p:cNvPicPr>
            <a:picLocks noChangeAspect="1" noChangeArrowheads="1"/>
          </p:cNvPicPr>
          <p:nvPr/>
        </p:nvPicPr>
        <p:blipFill>
          <a:blip r:embed="rId2" cstate="print"/>
          <a:srcRect/>
          <a:stretch>
            <a:fillRect/>
          </a:stretch>
        </p:blipFill>
        <p:spPr bwMode="auto">
          <a:xfrm>
            <a:off x="0" y="332656"/>
            <a:ext cx="9144000" cy="1175008"/>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2918" y="-71462"/>
            <a:ext cx="8686800" cy="1143000"/>
          </a:xfrm>
        </p:spPr>
        <p:txBody>
          <a:bodyPr>
            <a:normAutofit/>
          </a:bodyPr>
          <a:lstStyle/>
          <a:p>
            <a:r>
              <a:rPr lang="en-US" sz="3200" b="1" dirty="0" smtClean="0"/>
              <a:t>A'WOT for </a:t>
            </a:r>
            <a:r>
              <a:rPr lang="en-US" sz="3200" b="1" dirty="0" smtClean="0">
                <a:solidFill>
                  <a:srgbClr val="FF0000"/>
                </a:solidFill>
              </a:rPr>
              <a:t>ecology, </a:t>
            </a:r>
            <a:r>
              <a:rPr lang="en-US" sz="3200" b="1" dirty="0" err="1" smtClean="0">
                <a:solidFill>
                  <a:srgbClr val="FF0000"/>
                </a:solidFill>
              </a:rPr>
              <a:t>silviculture</a:t>
            </a:r>
            <a:r>
              <a:rPr lang="en-US" sz="3200" b="1" dirty="0" smtClean="0">
                <a:solidFill>
                  <a:srgbClr val="FF0000"/>
                </a:solidFill>
              </a:rPr>
              <a:t> and climate change </a:t>
            </a:r>
            <a:r>
              <a:rPr lang="en-US" sz="3200" b="1" dirty="0" smtClean="0"/>
              <a:t> aspects of NTSs</a:t>
            </a:r>
            <a:endParaRPr lang="en-US" sz="3200" b="1" dirty="0"/>
          </a:p>
        </p:txBody>
      </p:sp>
      <p:graphicFrame>
        <p:nvGraphicFramePr>
          <p:cNvPr id="4" name="Content Placeholder 3"/>
          <p:cNvGraphicFramePr>
            <a:graphicFrameLocks noGrp="1"/>
          </p:cNvGraphicFramePr>
          <p:nvPr>
            <p:ph idx="1"/>
          </p:nvPr>
        </p:nvGraphicFramePr>
        <p:xfrm>
          <a:off x="0" y="1142984"/>
          <a:ext cx="6707088" cy="506916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ontent Placeholder 5"/>
          <p:cNvGraphicFramePr>
            <a:graphicFrameLocks/>
          </p:cNvGraphicFramePr>
          <p:nvPr/>
        </p:nvGraphicFramePr>
        <p:xfrm>
          <a:off x="714348" y="1357298"/>
          <a:ext cx="6707088" cy="5257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ontent Placeholder 4"/>
          <p:cNvGraphicFramePr>
            <a:graphicFrameLocks/>
          </p:cNvGraphicFramePr>
          <p:nvPr/>
        </p:nvGraphicFramePr>
        <p:xfrm>
          <a:off x="1357290" y="1932856"/>
          <a:ext cx="7571184" cy="4925144"/>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Graphic spid="6" grpId="0">
        <p:bldAsOne/>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normAutofit/>
          </a:bodyPr>
          <a:lstStyle/>
          <a:p>
            <a:r>
              <a:rPr lang="en-US" sz="3600" b="1" dirty="0" smtClean="0"/>
              <a:t>Results</a:t>
            </a:r>
            <a:endParaRPr lang="en-US" sz="3600" b="1" dirty="0"/>
          </a:p>
        </p:txBody>
      </p:sp>
      <p:sp>
        <p:nvSpPr>
          <p:cNvPr id="3" name="Content Placeholder 2"/>
          <p:cNvSpPr>
            <a:spLocks noGrp="1"/>
          </p:cNvSpPr>
          <p:nvPr>
            <p:ph idx="1"/>
          </p:nvPr>
        </p:nvSpPr>
        <p:spPr>
          <a:xfrm>
            <a:off x="171480" y="1214422"/>
            <a:ext cx="8686800" cy="5661248"/>
          </a:xfrm>
        </p:spPr>
        <p:txBody>
          <a:bodyPr>
            <a:normAutofit/>
          </a:bodyPr>
          <a:lstStyle/>
          <a:p>
            <a:pPr algn="just"/>
            <a:r>
              <a:rPr lang="en-US" sz="2200" dirty="0" smtClean="0"/>
              <a:t>Regarding to current types of </a:t>
            </a:r>
            <a:r>
              <a:rPr lang="en-US" sz="2200" dirty="0" err="1" smtClean="0"/>
              <a:t>silvicultural</a:t>
            </a:r>
            <a:r>
              <a:rPr lang="en-US" sz="2200" dirty="0" smtClean="0"/>
              <a:t> systems used in </a:t>
            </a:r>
            <a:r>
              <a:rPr lang="en-US" sz="2200" b="1" dirty="0" smtClean="0"/>
              <a:t>plantations</a:t>
            </a:r>
            <a:r>
              <a:rPr lang="en-US" sz="2200" dirty="0" smtClean="0"/>
              <a:t> of exotic species we should notice that it is clear-cutting system on small area. In some cases, a conversion has been planned. </a:t>
            </a:r>
          </a:p>
          <a:p>
            <a:pPr algn="just"/>
            <a:r>
              <a:rPr lang="en-US" sz="2200" dirty="0" smtClean="0"/>
              <a:t>Observed damages or plantation devastation are usually connected with inadequate conditions for growth of exotic species or high </a:t>
            </a:r>
            <a:r>
              <a:rPr lang="en-US" sz="2200" dirty="0" err="1" smtClean="0"/>
              <a:t>inoculum</a:t>
            </a:r>
            <a:r>
              <a:rPr lang="en-US" sz="2200" dirty="0" smtClean="0"/>
              <a:t> potential of native pathogen.</a:t>
            </a:r>
          </a:p>
          <a:p>
            <a:pPr algn="just"/>
            <a:r>
              <a:rPr lang="en-US" sz="2200" dirty="0" smtClean="0"/>
              <a:t>The most frequently observed pathogens in Serbia on different NNTSs are: Poplar sp.-</a:t>
            </a:r>
            <a:r>
              <a:rPr lang="en-US" sz="2200" i="1" dirty="0" err="1" smtClean="0"/>
              <a:t>Melampsora</a:t>
            </a:r>
            <a:r>
              <a:rPr lang="en-US" sz="2200" dirty="0" smtClean="0"/>
              <a:t> spp., </a:t>
            </a:r>
            <a:r>
              <a:rPr lang="en-US" sz="2200" i="1" dirty="0" err="1" smtClean="0"/>
              <a:t>Cryptodiaporthe</a:t>
            </a:r>
            <a:r>
              <a:rPr lang="en-US" sz="2200" i="1" dirty="0" smtClean="0"/>
              <a:t> </a:t>
            </a:r>
            <a:r>
              <a:rPr lang="en-US" sz="2200" i="1" dirty="0" err="1" smtClean="0"/>
              <a:t>populea</a:t>
            </a:r>
            <a:r>
              <a:rPr lang="en-US" sz="2200" i="1" dirty="0" smtClean="0"/>
              <a:t>;</a:t>
            </a:r>
            <a:r>
              <a:rPr lang="en-US" sz="2200" dirty="0" smtClean="0"/>
              <a:t> </a:t>
            </a:r>
            <a:r>
              <a:rPr lang="en-US" sz="2200" i="1" dirty="0" err="1" smtClean="0"/>
              <a:t>Neonectria</a:t>
            </a:r>
            <a:r>
              <a:rPr lang="en-US" sz="2200" i="1" dirty="0" smtClean="0"/>
              <a:t> </a:t>
            </a:r>
            <a:r>
              <a:rPr lang="en-US" sz="2200" i="1" dirty="0" err="1" smtClean="0"/>
              <a:t>coccinea</a:t>
            </a:r>
            <a:r>
              <a:rPr lang="en-US" sz="2200" i="1" dirty="0" smtClean="0"/>
              <a:t> </a:t>
            </a:r>
            <a:r>
              <a:rPr lang="en-US" sz="2200" dirty="0" smtClean="0"/>
              <a:t>- </a:t>
            </a:r>
            <a:r>
              <a:rPr lang="en-US" sz="2200" dirty="0" err="1" smtClean="0"/>
              <a:t>Fagus</a:t>
            </a:r>
            <a:r>
              <a:rPr lang="en-US" sz="2200" dirty="0" smtClean="0"/>
              <a:t> sp.; </a:t>
            </a:r>
            <a:r>
              <a:rPr lang="en-US" sz="2200" i="1" dirty="0" err="1" smtClean="0"/>
              <a:t>Ophiostoma</a:t>
            </a:r>
            <a:r>
              <a:rPr lang="en-US" sz="2200" dirty="0" smtClean="0"/>
              <a:t> spp., </a:t>
            </a:r>
            <a:r>
              <a:rPr lang="en-US" sz="2200" i="1" dirty="0" err="1" smtClean="0"/>
              <a:t>Armillaria</a:t>
            </a:r>
            <a:r>
              <a:rPr lang="en-US" sz="2200" i="1" dirty="0" smtClean="0"/>
              <a:t> </a:t>
            </a:r>
            <a:r>
              <a:rPr lang="en-US" sz="2200" dirty="0" smtClean="0"/>
              <a:t>spp. – </a:t>
            </a:r>
            <a:r>
              <a:rPr lang="en-US" sz="2200" i="1" dirty="0" err="1" smtClean="0"/>
              <a:t>Quercus</a:t>
            </a:r>
            <a:r>
              <a:rPr lang="en-US" sz="2200" i="1" dirty="0" smtClean="0"/>
              <a:t> </a:t>
            </a:r>
            <a:r>
              <a:rPr lang="en-US" sz="2200" i="1" dirty="0" err="1" smtClean="0"/>
              <a:t>rubra</a:t>
            </a:r>
            <a:r>
              <a:rPr lang="en-US" sz="2200" i="1" dirty="0" smtClean="0"/>
              <a:t>;</a:t>
            </a:r>
            <a:r>
              <a:rPr lang="en-US" sz="2200" dirty="0" smtClean="0"/>
              <a:t> </a:t>
            </a:r>
            <a:r>
              <a:rPr lang="en-US" sz="2200" i="1" dirty="0" err="1" smtClean="0"/>
              <a:t>Juglans</a:t>
            </a:r>
            <a:r>
              <a:rPr lang="en-US" sz="2200" i="1" dirty="0" smtClean="0"/>
              <a:t> </a:t>
            </a:r>
            <a:r>
              <a:rPr lang="en-US" sz="2200" i="1" dirty="0" err="1" smtClean="0"/>
              <a:t>nigra</a:t>
            </a:r>
            <a:r>
              <a:rPr lang="en-US" sz="2200" i="1" dirty="0" smtClean="0"/>
              <a:t> - </a:t>
            </a:r>
            <a:r>
              <a:rPr lang="en-US" sz="2200" i="1" dirty="0" err="1" smtClean="0"/>
              <a:t>Brenneria</a:t>
            </a:r>
            <a:r>
              <a:rPr lang="en-US" sz="2200" i="1" dirty="0" smtClean="0"/>
              <a:t> </a:t>
            </a:r>
            <a:r>
              <a:rPr lang="en-US" sz="2200" i="1" dirty="0" err="1" smtClean="0"/>
              <a:t>nigrifluens</a:t>
            </a:r>
            <a:r>
              <a:rPr lang="en-US" sz="2200" i="1" dirty="0" smtClean="0"/>
              <a:t>; </a:t>
            </a:r>
            <a:r>
              <a:rPr lang="en-US" sz="2200" i="1" dirty="0" err="1" smtClean="0"/>
              <a:t>Pseudotsuga</a:t>
            </a:r>
            <a:r>
              <a:rPr lang="en-US" sz="2200" i="1" dirty="0" smtClean="0"/>
              <a:t> </a:t>
            </a:r>
            <a:r>
              <a:rPr lang="en-US" sz="2200" i="1" dirty="0" err="1" smtClean="0"/>
              <a:t>taxifoia</a:t>
            </a:r>
            <a:r>
              <a:rPr lang="en-US" sz="2200" dirty="0" smtClean="0"/>
              <a:t> - </a:t>
            </a:r>
            <a:r>
              <a:rPr lang="en-US" sz="2200" i="1" dirty="0" err="1" smtClean="0"/>
              <a:t>Rhabdoclyne</a:t>
            </a:r>
            <a:r>
              <a:rPr lang="en-US" sz="2200" i="1" dirty="0" smtClean="0"/>
              <a:t> </a:t>
            </a:r>
            <a:r>
              <a:rPr lang="en-US" sz="2200" i="1" dirty="0" err="1" smtClean="0"/>
              <a:t>pseudotsugae</a:t>
            </a:r>
            <a:r>
              <a:rPr lang="en-US" sz="2200" i="1" dirty="0" smtClean="0"/>
              <a:t>; </a:t>
            </a:r>
            <a:r>
              <a:rPr lang="en-US" sz="2200" i="1" dirty="0" err="1" smtClean="0"/>
              <a:t>Pinus</a:t>
            </a:r>
            <a:r>
              <a:rPr lang="en-US" sz="2200" i="1" dirty="0" smtClean="0"/>
              <a:t> </a:t>
            </a:r>
            <a:r>
              <a:rPr lang="en-US" sz="2200" i="1" dirty="0" err="1" smtClean="0"/>
              <a:t>strobus</a:t>
            </a:r>
            <a:r>
              <a:rPr lang="en-US" sz="2200" i="1" dirty="0" smtClean="0"/>
              <a:t> - </a:t>
            </a:r>
            <a:r>
              <a:rPr lang="en-US" sz="2200" i="1" dirty="0" err="1" smtClean="0"/>
              <a:t>Cronartium</a:t>
            </a:r>
            <a:r>
              <a:rPr lang="en-US" sz="2200" i="1" dirty="0" smtClean="0"/>
              <a:t> </a:t>
            </a:r>
            <a:r>
              <a:rPr lang="en-US" sz="2200" i="1" dirty="0" err="1" smtClean="0"/>
              <a:t>ribicola</a:t>
            </a:r>
            <a:r>
              <a:rPr lang="en-US" sz="2200" dirty="0" smtClean="0"/>
              <a:t>. </a:t>
            </a:r>
          </a:p>
          <a:p>
            <a:pPr algn="just"/>
            <a:r>
              <a:rPr lang="en-US" sz="2200" dirty="0" smtClean="0"/>
              <a:t>The most frequently observed insects are: </a:t>
            </a:r>
            <a:r>
              <a:rPr lang="en-US" sz="2200" i="1" dirty="0" smtClean="0"/>
              <a:t>R. </a:t>
            </a:r>
            <a:r>
              <a:rPr lang="en-US" sz="2200" i="1" dirty="0" err="1" smtClean="0"/>
              <a:t>pseudoacacia</a:t>
            </a:r>
            <a:r>
              <a:rPr lang="en-US" sz="2200" i="1" dirty="0" smtClean="0"/>
              <a:t> - </a:t>
            </a:r>
            <a:r>
              <a:rPr lang="en-US" sz="2200" i="1" dirty="0" err="1" smtClean="0"/>
              <a:t>Phyllonorycter</a:t>
            </a:r>
            <a:r>
              <a:rPr lang="en-US" sz="2200" i="1" dirty="0" smtClean="0"/>
              <a:t> </a:t>
            </a:r>
            <a:r>
              <a:rPr lang="en-US" sz="2200" i="1" dirty="0" err="1" smtClean="0"/>
              <a:t>robiniella</a:t>
            </a:r>
            <a:r>
              <a:rPr lang="en-US" sz="2200" i="1" dirty="0" smtClean="0"/>
              <a:t>, </a:t>
            </a:r>
            <a:r>
              <a:rPr lang="en-US" sz="2200" i="1" dirty="0" err="1" smtClean="0"/>
              <a:t>Parectopa</a:t>
            </a:r>
            <a:r>
              <a:rPr lang="en-US" sz="2200" i="1" dirty="0" smtClean="0"/>
              <a:t> </a:t>
            </a:r>
            <a:r>
              <a:rPr lang="en-US" sz="2200" i="1" dirty="0" err="1" smtClean="0"/>
              <a:t>robiniella</a:t>
            </a:r>
            <a:r>
              <a:rPr lang="en-US" sz="2200" i="1" dirty="0" smtClean="0"/>
              <a:t>, </a:t>
            </a:r>
            <a:r>
              <a:rPr lang="en-US" sz="2200" i="1" dirty="0" err="1" smtClean="0"/>
              <a:t>Obolodiplosis</a:t>
            </a:r>
            <a:r>
              <a:rPr lang="en-US" sz="2200" i="1" dirty="0" smtClean="0"/>
              <a:t> </a:t>
            </a:r>
            <a:r>
              <a:rPr lang="en-US" sz="2200" i="1" dirty="0" err="1" smtClean="0"/>
              <a:t>robiniae</a:t>
            </a:r>
            <a:r>
              <a:rPr lang="en-US" sz="2200" i="1" dirty="0" smtClean="0"/>
              <a:t>; </a:t>
            </a:r>
            <a:r>
              <a:rPr lang="en-US" sz="2200" i="1" dirty="0" err="1" smtClean="0"/>
              <a:t>Populus</a:t>
            </a:r>
            <a:r>
              <a:rPr lang="en-US" sz="2200" i="1" dirty="0" smtClean="0"/>
              <a:t> sp. - </a:t>
            </a:r>
            <a:r>
              <a:rPr lang="en-US" sz="2200" i="1" dirty="0" err="1" smtClean="0"/>
              <a:t>Pemphigus</a:t>
            </a:r>
            <a:r>
              <a:rPr lang="en-US" sz="2200" i="1" dirty="0" smtClean="0"/>
              <a:t> </a:t>
            </a:r>
            <a:r>
              <a:rPr lang="en-US" sz="2200" i="1" dirty="0" err="1" smtClean="0"/>
              <a:t>spirothecae</a:t>
            </a:r>
            <a:r>
              <a:rPr lang="en-US" sz="2200" i="1" dirty="0" smtClean="0"/>
              <a:t>, </a:t>
            </a:r>
            <a:r>
              <a:rPr lang="en-US" sz="2200" i="1" dirty="0" err="1" smtClean="0"/>
              <a:t>Sciapteron</a:t>
            </a:r>
            <a:r>
              <a:rPr lang="en-US" sz="2200" i="1" dirty="0" smtClean="0"/>
              <a:t> </a:t>
            </a:r>
            <a:r>
              <a:rPr lang="en-US" sz="2200" i="1" dirty="0" err="1" smtClean="0"/>
              <a:t>tabaniformis</a:t>
            </a:r>
            <a:r>
              <a:rPr lang="en-US" sz="2200" i="1" dirty="0" smtClean="0"/>
              <a:t>, </a:t>
            </a:r>
            <a:r>
              <a:rPr lang="en-US" sz="2200" i="1" dirty="0" err="1" smtClean="0"/>
              <a:t>Cosus</a:t>
            </a:r>
            <a:r>
              <a:rPr lang="en-US" sz="2200" i="1" dirty="0" smtClean="0"/>
              <a:t> </a:t>
            </a:r>
            <a:r>
              <a:rPr lang="en-US" sz="2200" i="1" dirty="0" err="1" smtClean="0"/>
              <a:t>cosus</a:t>
            </a:r>
            <a:r>
              <a:rPr lang="en-US" sz="2200" i="1" dirty="0" smtClean="0"/>
              <a:t>; </a:t>
            </a:r>
            <a:r>
              <a:rPr lang="en-US" sz="2200" i="1" dirty="0" err="1" smtClean="0"/>
              <a:t>Pseudotsuga</a:t>
            </a:r>
            <a:r>
              <a:rPr lang="en-US" sz="2200" i="1" dirty="0" smtClean="0"/>
              <a:t> </a:t>
            </a:r>
            <a:r>
              <a:rPr lang="en-US" sz="2200" i="1" dirty="0" err="1" smtClean="0"/>
              <a:t>taxifolia</a:t>
            </a:r>
            <a:r>
              <a:rPr lang="en-US" sz="2200" i="1" dirty="0" smtClean="0"/>
              <a:t> - </a:t>
            </a:r>
            <a:r>
              <a:rPr lang="en-US" sz="2200" i="1" dirty="0" err="1" smtClean="0"/>
              <a:t>Hylastes</a:t>
            </a:r>
            <a:r>
              <a:rPr lang="en-US" sz="2200" i="1" dirty="0" smtClean="0"/>
              <a:t> </a:t>
            </a:r>
            <a:r>
              <a:rPr lang="en-US" sz="2200" i="1" dirty="0" err="1" smtClean="0"/>
              <a:t>ater</a:t>
            </a:r>
            <a:r>
              <a:rPr lang="en-US" sz="2200" dirty="0" smtClean="0"/>
              <a:t>.</a:t>
            </a:r>
            <a:endParaRPr lang="en-US" sz="22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42900"/>
            <a:ext cx="8229600" cy="764704"/>
          </a:xfrm>
        </p:spPr>
        <p:txBody>
          <a:bodyPr>
            <a:normAutofit/>
          </a:bodyPr>
          <a:lstStyle/>
          <a:p>
            <a:r>
              <a:rPr lang="en-US" sz="3600" b="1" dirty="0" smtClean="0"/>
              <a:t>Conclusions</a:t>
            </a:r>
            <a:endParaRPr lang="en-US" sz="3600" b="1" dirty="0"/>
          </a:p>
        </p:txBody>
      </p:sp>
      <p:sp>
        <p:nvSpPr>
          <p:cNvPr id="3" name="Content Placeholder 2"/>
          <p:cNvSpPr>
            <a:spLocks noGrp="1"/>
          </p:cNvSpPr>
          <p:nvPr>
            <p:ph idx="1"/>
          </p:nvPr>
        </p:nvSpPr>
        <p:spPr>
          <a:xfrm>
            <a:off x="179512" y="764704"/>
            <a:ext cx="8784976" cy="5879006"/>
          </a:xfrm>
        </p:spPr>
        <p:txBody>
          <a:bodyPr>
            <a:noAutofit/>
          </a:bodyPr>
          <a:lstStyle/>
          <a:p>
            <a:pPr algn="just"/>
            <a:r>
              <a:rPr lang="en-US" sz="2200" dirty="0" smtClean="0"/>
              <a:t>This study illustrates the application of </a:t>
            </a:r>
            <a:r>
              <a:rPr lang="en-US" sz="2200" b="1" dirty="0" smtClean="0"/>
              <a:t>SWOT–AHP</a:t>
            </a:r>
            <a:r>
              <a:rPr lang="en-US" sz="2200" dirty="0" smtClean="0"/>
              <a:t> approach to assess the importance of problems and prospects relating to non-native tree species in Serbia. </a:t>
            </a:r>
          </a:p>
          <a:p>
            <a:pPr algn="just"/>
            <a:r>
              <a:rPr lang="en-US" sz="2200" dirty="0" smtClean="0"/>
              <a:t>Drawing on the concept of opinion leader and representative principle, we selected </a:t>
            </a:r>
            <a:r>
              <a:rPr lang="en-US" sz="2200" b="1" dirty="0" smtClean="0"/>
              <a:t>28 individuals </a:t>
            </a:r>
            <a:r>
              <a:rPr lang="en-US" sz="2200" dirty="0" smtClean="0"/>
              <a:t>who had experience and knowledgeable about NNTSs in Serbia from different institutions, mainly in forestry. </a:t>
            </a:r>
          </a:p>
          <a:p>
            <a:pPr algn="just"/>
            <a:r>
              <a:rPr lang="en-US" sz="2200" dirty="0" smtClean="0"/>
              <a:t>Results suggest that </a:t>
            </a:r>
            <a:r>
              <a:rPr lang="en-US" sz="2200" b="1" dirty="0" smtClean="0">
                <a:solidFill>
                  <a:srgbClr val="FF0000"/>
                </a:solidFill>
              </a:rPr>
              <a:t>strengths and threats (‘ST’) </a:t>
            </a:r>
            <a:r>
              <a:rPr lang="en-US" sz="2200" dirty="0" smtClean="0"/>
              <a:t>strategies are dominant in all three prospects: ecology, </a:t>
            </a:r>
            <a:r>
              <a:rPr lang="en-US" sz="2200" dirty="0" err="1" smtClean="0"/>
              <a:t>silviculture</a:t>
            </a:r>
            <a:r>
              <a:rPr lang="en-US" sz="2200" dirty="0" smtClean="0"/>
              <a:t> and climate changes of NNTSs. </a:t>
            </a:r>
          </a:p>
          <a:p>
            <a:pPr algn="just"/>
            <a:r>
              <a:rPr lang="en-US" sz="2200" dirty="0" smtClean="0"/>
              <a:t>The greatest problems are: lack of experience in </a:t>
            </a:r>
            <a:r>
              <a:rPr lang="en-US" sz="2200" dirty="0" err="1" smtClean="0"/>
              <a:t>silviculture</a:t>
            </a:r>
            <a:r>
              <a:rPr lang="en-US" sz="2200" dirty="0" smtClean="0"/>
              <a:t> of NNTS, non-visibility of state to NNTSs, and reduce tree physiological status and increase susceptibility to pathogens. </a:t>
            </a:r>
          </a:p>
          <a:p>
            <a:pPr algn="just"/>
            <a:r>
              <a:rPr lang="en-US" sz="2200" dirty="0" smtClean="0"/>
              <a:t>Strengths are: faster adaptation to changing ecological conditions, well adapted to local climate and biodiversity richness. </a:t>
            </a:r>
          </a:p>
          <a:p>
            <a:pPr algn="just"/>
            <a:r>
              <a:rPr lang="en-US" sz="2200" dirty="0" smtClean="0"/>
              <a:t>As the results derived in this study are from a small sample, a caution should be taken in using these findings in a broader context.</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2910" y="4286256"/>
            <a:ext cx="8501122" cy="2000264"/>
          </a:xfrm>
        </p:spPr>
        <p:txBody>
          <a:bodyPr>
            <a:noAutofit/>
          </a:bodyPr>
          <a:lstStyle/>
          <a:p>
            <a:r>
              <a:rPr lang="en-US" sz="2200" dirty="0" smtClean="0"/>
              <a:t>Prospective of Non-Native Tree Species in Serbia</a:t>
            </a:r>
            <a:br>
              <a:rPr lang="en-US" sz="2200" dirty="0" smtClean="0"/>
            </a:br>
            <a:r>
              <a:rPr lang="en-US" b="0" dirty="0" err="1" smtClean="0"/>
              <a:t>Ljiljana</a:t>
            </a:r>
            <a:r>
              <a:rPr lang="en-US" b="0" dirty="0" smtClean="0"/>
              <a:t> </a:t>
            </a:r>
            <a:r>
              <a:rPr lang="en-US" b="0" dirty="0" err="1" smtClean="0"/>
              <a:t>Ke</a:t>
            </a:r>
            <a:r>
              <a:rPr lang="sr-Latn-RS" b="0" dirty="0" smtClean="0"/>
              <a:t>ča, </a:t>
            </a:r>
            <a:r>
              <a:rPr lang="en-US" b="0" dirty="0" err="1" smtClean="0"/>
              <a:t>Nenad</a:t>
            </a:r>
            <a:r>
              <a:rPr lang="en-US" b="0" dirty="0" smtClean="0"/>
              <a:t> </a:t>
            </a:r>
            <a:r>
              <a:rPr lang="en-US" b="0" dirty="0" err="1" smtClean="0"/>
              <a:t>Ke</a:t>
            </a:r>
            <a:r>
              <a:rPr lang="sr-Latn-RS" b="0" dirty="0" smtClean="0"/>
              <a:t>ča</a:t>
            </a:r>
            <a:r>
              <a:rPr lang="en-US" b="0" dirty="0" smtClean="0"/>
              <a:t>, </a:t>
            </a:r>
            <a:r>
              <a:rPr lang="en-US" b="0" dirty="0" err="1" smtClean="0"/>
              <a:t>Dragan</a:t>
            </a:r>
            <a:r>
              <a:rPr lang="en-US" b="0" dirty="0" smtClean="0"/>
              <a:t> </a:t>
            </a:r>
            <a:r>
              <a:rPr lang="en-US" b="0" dirty="0" err="1" smtClean="0"/>
              <a:t>Borota</a:t>
            </a:r>
            <a:r>
              <a:rPr lang="en-US" b="0" dirty="0" smtClean="0"/>
              <a:t>, </a:t>
            </a:r>
            <a:r>
              <a:rPr lang="en-US" b="0" dirty="0" err="1" smtClean="0"/>
              <a:t>Milica</a:t>
            </a:r>
            <a:r>
              <a:rPr lang="en-US" b="0" dirty="0" smtClean="0"/>
              <a:t> Mar</a:t>
            </a:r>
            <a:r>
              <a:rPr lang="sr-Latn-RS" b="0" dirty="0" smtClean="0"/>
              <a:t>č</a:t>
            </a:r>
            <a:r>
              <a:rPr lang="en-US" b="0" dirty="0" smtClean="0"/>
              <a:t>eta</a:t>
            </a:r>
            <a:br>
              <a:rPr lang="en-US" b="0" dirty="0" smtClean="0"/>
            </a:br>
            <a:r>
              <a:rPr lang="en-US" b="0" dirty="0" smtClean="0"/>
              <a:t/>
            </a:r>
            <a:br>
              <a:rPr lang="en-US" b="0" dirty="0" smtClean="0"/>
            </a:br>
            <a:r>
              <a:rPr lang="en-US" sz="2500" b="0" dirty="0" smtClean="0"/>
              <a:t>Questions should be addressed to: </a:t>
            </a:r>
            <a:r>
              <a:rPr lang="en-US" sz="2500" b="0" dirty="0" smtClean="0">
                <a:hlinkClick r:id="rId2"/>
              </a:rPr>
              <a:t>ljiljana.keca@sfb.bg.ac.rs</a:t>
            </a:r>
            <a:r>
              <a:rPr lang="en-US" sz="2500" b="0" dirty="0" smtClean="0"/>
              <a:t> </a:t>
            </a:r>
            <a:r>
              <a:rPr lang="en-US" b="0" dirty="0" smtClean="0"/>
              <a:t/>
            </a:r>
            <a:br>
              <a:rPr lang="en-US" b="0" dirty="0" smtClean="0"/>
            </a:br>
            <a:endParaRPr lang="en-US" b="0" dirty="0"/>
          </a:p>
        </p:txBody>
      </p:sp>
      <p:pic>
        <p:nvPicPr>
          <p:cNvPr id="8" name="Picture 2" descr="New York"/>
          <p:cNvPicPr>
            <a:picLocks noChangeAspect="1" noChangeArrowheads="1"/>
          </p:cNvPicPr>
          <p:nvPr/>
        </p:nvPicPr>
        <p:blipFill>
          <a:blip r:embed="rId3" cstate="print"/>
          <a:srcRect/>
          <a:stretch>
            <a:fillRect/>
          </a:stretch>
        </p:blipFill>
        <p:spPr bwMode="auto">
          <a:xfrm>
            <a:off x="0" y="332656"/>
            <a:ext cx="9144000" cy="1175008"/>
          </a:xfrm>
          <a:prstGeom prst="rect">
            <a:avLst/>
          </a:prstGeom>
          <a:noFill/>
        </p:spPr>
      </p:pic>
      <p:sp>
        <p:nvSpPr>
          <p:cNvPr id="5" name="Text Placeholder 3"/>
          <p:cNvSpPr txBox="1">
            <a:spLocks/>
          </p:cNvSpPr>
          <p:nvPr/>
        </p:nvSpPr>
        <p:spPr>
          <a:xfrm>
            <a:off x="2300310" y="2714620"/>
            <a:ext cx="5486400" cy="782398"/>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en-US" sz="3500" b="1" dirty="0" smtClean="0">
                <a:solidFill>
                  <a:schemeClr val="tx2">
                    <a:lumMod val="60000"/>
                    <a:lumOff val="40000"/>
                  </a:schemeClr>
                </a:solidFill>
              </a:rPr>
              <a:t>Thank you for attention!</a:t>
            </a:r>
            <a:endParaRPr kumimoji="0" lang="en-US" sz="3500" b="1" i="0" u="none" strike="noStrike" kern="1200" cap="none" spc="0" normalizeH="0" baseline="0" noProof="0" dirty="0" smtClean="0">
              <a:ln>
                <a:noFill/>
              </a:ln>
              <a:solidFill>
                <a:schemeClr val="tx2">
                  <a:lumMod val="60000"/>
                  <a:lumOff val="40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List of NNTSs % of forest land coverage arranged in a frequency order</a:t>
            </a:r>
            <a:endParaRPr lang="en-US" sz="3200" b="1" dirty="0"/>
          </a:p>
        </p:txBody>
      </p:sp>
      <p:graphicFrame>
        <p:nvGraphicFramePr>
          <p:cNvPr id="18436" name="Object 4"/>
          <p:cNvGraphicFramePr>
            <a:graphicFrameLocks noChangeAspect="1"/>
          </p:cNvGraphicFramePr>
          <p:nvPr/>
        </p:nvGraphicFramePr>
        <p:xfrm>
          <a:off x="251520" y="1982788"/>
          <a:ext cx="8640960" cy="4182516"/>
        </p:xfrm>
        <a:graphic>
          <a:graphicData uri="http://schemas.openxmlformats.org/presentationml/2006/ole">
            <p:oleObj spid="_x0000_s18436" name="Document" r:id="rId3" imgW="6181170" imgH="2895503" progId="Word.Document.12">
              <p:embed/>
            </p:oleObj>
          </a:graphicData>
        </a:graphic>
      </p:graphicFrame>
      <p:sp>
        <p:nvSpPr>
          <p:cNvPr id="9" name="Content Placeholder 8"/>
          <p:cNvSpPr>
            <a:spLocks noGrp="1"/>
          </p:cNvSpPr>
          <p:nvPr>
            <p:ph idx="1"/>
          </p:nvPr>
        </p:nvSpPr>
        <p:spPr>
          <a:xfrm>
            <a:off x="1475656" y="5805264"/>
            <a:ext cx="7272933" cy="369332"/>
          </a:xfrm>
          <a:prstGeom prst="rect">
            <a:avLst/>
          </a:prstGeom>
        </p:spPr>
        <p:txBody>
          <a:bodyPr wrap="square">
            <a:spAutoFit/>
          </a:bodyPr>
          <a:lstStyle/>
          <a:p>
            <a:pPr>
              <a:buNone/>
            </a:pPr>
            <a:r>
              <a:rPr lang="sr-Latn-RS" sz="1800" b="1" dirty="0" smtClean="0"/>
              <a:t>Source:</a:t>
            </a:r>
            <a:r>
              <a:rPr lang="sr-Latn-RS" sz="1800" dirty="0" smtClean="0"/>
              <a:t> </a:t>
            </a:r>
            <a:r>
              <a:rPr lang="en-US" sz="1800" dirty="0" smtClean="0"/>
              <a:t>THE </a:t>
            </a:r>
            <a:r>
              <a:rPr lang="en-US" sz="1800" dirty="0"/>
              <a:t>NATIONAL FOREST INVENTORY OF THE REPUBLIC OF SERBIA</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t>What is important/interesting to know about</a:t>
            </a:r>
            <a:br>
              <a:rPr lang="en-US" sz="3200" b="1" dirty="0" smtClean="0"/>
            </a:br>
            <a:r>
              <a:rPr lang="en-US" sz="3200" b="1" dirty="0" smtClean="0"/>
              <a:t>NNTSs in Serbia </a:t>
            </a:r>
            <a:r>
              <a:rPr lang="sr-Latn-RS" sz="3200" dirty="0" smtClean="0"/>
              <a:t/>
            </a:r>
            <a:br>
              <a:rPr lang="sr-Latn-RS" sz="3200" dirty="0" smtClean="0"/>
            </a:br>
            <a:endParaRPr lang="en-US" sz="2400" dirty="0"/>
          </a:p>
        </p:txBody>
      </p:sp>
      <p:sp>
        <p:nvSpPr>
          <p:cNvPr id="3" name="Content Placeholder 2"/>
          <p:cNvSpPr>
            <a:spLocks noGrp="1"/>
          </p:cNvSpPr>
          <p:nvPr>
            <p:ph idx="1"/>
          </p:nvPr>
        </p:nvSpPr>
        <p:spPr>
          <a:xfrm>
            <a:off x="251520" y="1484784"/>
            <a:ext cx="8445624" cy="5030019"/>
          </a:xfrm>
        </p:spPr>
        <p:txBody>
          <a:bodyPr>
            <a:noAutofit/>
          </a:bodyPr>
          <a:lstStyle/>
          <a:p>
            <a:pPr algn="just"/>
            <a:r>
              <a:rPr lang="sr-Latn-CS" sz="2200" dirty="0" smtClean="0"/>
              <a:t>Of </a:t>
            </a:r>
            <a:r>
              <a:rPr lang="sr-Latn-CS" sz="2200" dirty="0"/>
              <a:t>the 68 species of trees in the forests of Serbia, so far there are </a:t>
            </a:r>
            <a:r>
              <a:rPr lang="sr-Latn-CS" sz="2200" b="1" dirty="0"/>
              <a:t>15 non-native species</a:t>
            </a:r>
            <a:r>
              <a:rPr lang="sr-Latn-CS" sz="2200" dirty="0"/>
              <a:t> (including </a:t>
            </a:r>
            <a:r>
              <a:rPr lang="sr-Latn-CS" sz="2200" dirty="0" smtClean="0"/>
              <a:t>27 clones</a:t>
            </a:r>
            <a:r>
              <a:rPr lang="en-US" sz="2200" dirty="0" smtClean="0"/>
              <a:t> or cultivars</a:t>
            </a:r>
            <a:r>
              <a:rPr lang="sr-Latn-CS" sz="2200" dirty="0" smtClean="0"/>
              <a:t>)</a:t>
            </a:r>
            <a:r>
              <a:rPr lang="en-US" sz="2200" dirty="0" smtClean="0"/>
              <a:t>.</a:t>
            </a:r>
          </a:p>
          <a:p>
            <a:pPr algn="just"/>
            <a:r>
              <a:rPr lang="sr-Latn-CS" sz="2200" dirty="0" smtClean="0"/>
              <a:t>Number </a:t>
            </a:r>
            <a:r>
              <a:rPr lang="sr-Latn-CS" sz="2200" dirty="0"/>
              <a:t>of introduced species is certainly much higher if we take into account the park and other non-forest areas where these species grown for decorative or other reasons. </a:t>
            </a:r>
            <a:endParaRPr lang="en-US" sz="2200" dirty="0" smtClean="0"/>
          </a:p>
          <a:p>
            <a:pPr algn="just"/>
            <a:r>
              <a:rPr lang="en-US" sz="2200" dirty="0" smtClean="0"/>
              <a:t>In t</a:t>
            </a:r>
            <a:r>
              <a:rPr lang="sr-Latn-CS" sz="2200" dirty="0" smtClean="0"/>
              <a:t>he </a:t>
            </a:r>
            <a:r>
              <a:rPr lang="sr-Latn-CS" sz="2200" dirty="0"/>
              <a:t>forests are </a:t>
            </a:r>
            <a:r>
              <a:rPr lang="sr-Latn-CS" sz="2200" dirty="0" smtClean="0"/>
              <a:t>non-native species the </a:t>
            </a:r>
            <a:r>
              <a:rPr lang="sr-Latn-CS" sz="2200" dirty="0"/>
              <a:t>most </a:t>
            </a:r>
            <a:r>
              <a:rPr lang="sr-Latn-CS" sz="2200" dirty="0" smtClean="0"/>
              <a:t>common</a:t>
            </a:r>
            <a:r>
              <a:rPr lang="en-US" sz="2200" dirty="0" smtClean="0"/>
              <a:t>.</a:t>
            </a:r>
          </a:p>
          <a:p>
            <a:pPr algn="just"/>
            <a:r>
              <a:rPr lang="en-US" sz="2200" dirty="0" smtClean="0"/>
              <a:t>Some of introduced species can be treated a</a:t>
            </a:r>
            <a:r>
              <a:rPr lang="sr-Latn-CS" sz="2200" dirty="0" smtClean="0"/>
              <a:t>t </a:t>
            </a:r>
            <a:r>
              <a:rPr lang="sr-Latn-CS" sz="2200" dirty="0"/>
              <a:t>the same time and </a:t>
            </a:r>
            <a:r>
              <a:rPr lang="en-US" sz="2200" dirty="0" smtClean="0"/>
              <a:t>as </a:t>
            </a:r>
            <a:r>
              <a:rPr lang="sr-Latn-CS" sz="2200" dirty="0" smtClean="0"/>
              <a:t>invasive</a:t>
            </a:r>
            <a:r>
              <a:rPr lang="en-US" sz="2200" dirty="0" smtClean="0"/>
              <a:t> </a:t>
            </a:r>
            <a:r>
              <a:rPr lang="sr-Latn-CS" sz="2200" dirty="0" smtClean="0"/>
              <a:t> </a:t>
            </a:r>
            <a:r>
              <a:rPr lang="en-US" sz="2200" dirty="0" err="1" smtClean="0"/>
              <a:t>e.g</a:t>
            </a:r>
            <a:r>
              <a:rPr lang="en-US" sz="2200" dirty="0" smtClean="0"/>
              <a:t>, </a:t>
            </a:r>
            <a:r>
              <a:rPr lang="sr-Latn-CS" sz="2200" i="1" dirty="0" smtClean="0"/>
              <a:t>Robinia pseudoacacia, Ailanthus altissima, Amorpha fruticosa</a:t>
            </a:r>
            <a:r>
              <a:rPr lang="sr-Latn-CS" sz="2200" dirty="0" smtClean="0"/>
              <a:t>, etc.</a:t>
            </a:r>
            <a:endParaRPr lang="en-US" sz="2200" dirty="0"/>
          </a:p>
          <a:p>
            <a:pPr algn="just"/>
            <a:r>
              <a:rPr lang="en-US" sz="2200" dirty="0" smtClean="0"/>
              <a:t>Black locust </a:t>
            </a:r>
            <a:r>
              <a:rPr lang="sr-Latn-CS" sz="2200" dirty="0" smtClean="0"/>
              <a:t>participate </a:t>
            </a:r>
            <a:r>
              <a:rPr lang="sr-Latn-CS" sz="2200" dirty="0"/>
              <a:t>in a volume of 3.1%. Euro-American poplar </a:t>
            </a:r>
            <a:r>
              <a:rPr lang="sr-Latn-CS" sz="2200" dirty="0" smtClean="0"/>
              <a:t>c</a:t>
            </a:r>
            <a:r>
              <a:rPr lang="en-US" sz="2200" dirty="0" smtClean="0"/>
              <a:t>u</a:t>
            </a:r>
            <a:r>
              <a:rPr lang="sr-Latn-CS" sz="2200" dirty="0" smtClean="0"/>
              <a:t>l</a:t>
            </a:r>
            <a:r>
              <a:rPr lang="en-US" sz="2200" dirty="0" err="1" smtClean="0"/>
              <a:t>tivars</a:t>
            </a:r>
            <a:r>
              <a:rPr lang="sr-Latn-CS" sz="2200" dirty="0" smtClean="0"/>
              <a:t> </a:t>
            </a:r>
            <a:r>
              <a:rPr lang="sr-Latn-CS" sz="2200" dirty="0"/>
              <a:t>are present in a volume of 1.7%, and volume increment of 3.7%. </a:t>
            </a:r>
            <a:endParaRPr lang="en-US" sz="2200" dirty="0" smtClean="0"/>
          </a:p>
          <a:p>
            <a:pPr algn="just"/>
            <a:r>
              <a:rPr lang="sr-Latn-CS" sz="2200" dirty="0" smtClean="0"/>
              <a:t>The </a:t>
            </a:r>
            <a:r>
              <a:rPr lang="sr-Latn-CS" sz="2200" dirty="0"/>
              <a:t>total area covered with introduced species </a:t>
            </a:r>
            <a:r>
              <a:rPr lang="en-US" sz="2200" dirty="0" smtClean="0"/>
              <a:t>in Serbia </a:t>
            </a:r>
            <a:r>
              <a:rPr lang="sr-Latn-CS" sz="2200" dirty="0" smtClean="0"/>
              <a:t>is </a:t>
            </a:r>
            <a:r>
              <a:rPr lang="en-US" sz="2200" dirty="0" smtClean="0"/>
              <a:t>              </a:t>
            </a:r>
            <a:r>
              <a:rPr lang="sr-Latn-CS" sz="2200" dirty="0" smtClean="0"/>
              <a:t>a</a:t>
            </a:r>
            <a:r>
              <a:rPr lang="en-US" sz="2200" dirty="0" smtClean="0"/>
              <a:t>pp.</a:t>
            </a:r>
            <a:r>
              <a:rPr lang="sr-Latn-CS" sz="2200" dirty="0" smtClean="0"/>
              <a:t> ~</a:t>
            </a:r>
            <a:r>
              <a:rPr lang="sr-Latn-CS" sz="2200" b="1" dirty="0" smtClean="0"/>
              <a:t>250 </a:t>
            </a:r>
            <a:r>
              <a:rPr lang="sr-Latn-CS" sz="2200" b="1" dirty="0"/>
              <a:t>000 ha</a:t>
            </a:r>
            <a:r>
              <a:rPr lang="sr-Latn-CS" sz="2200" dirty="0"/>
              <a:t>. </a:t>
            </a:r>
            <a:endParaRPr lang="sr-Latn-CS" sz="22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3192" y="-357214"/>
            <a:ext cx="8229600" cy="1143000"/>
          </a:xfrm>
        </p:spPr>
        <p:txBody>
          <a:bodyPr>
            <a:normAutofit/>
          </a:bodyPr>
          <a:lstStyle/>
          <a:p>
            <a:r>
              <a:rPr lang="en-US" sz="3200" b="1" dirty="0" smtClean="0"/>
              <a:t>Distribution of NNTSs in Serbia</a:t>
            </a:r>
            <a:endParaRPr lang="en-US" sz="3200" b="1" dirty="0"/>
          </a:p>
        </p:txBody>
      </p:sp>
      <p:pic>
        <p:nvPicPr>
          <p:cNvPr id="4" name="Content Placeholder 3" descr="C:\Users\user\Desktop\COST FP1403\Borota\unnamed (2.jpg"/>
          <p:cNvPicPr>
            <a:picLocks noGrp="1"/>
          </p:cNvPicPr>
          <p:nvPr>
            <p:ph idx="1"/>
          </p:nvPr>
        </p:nvPicPr>
        <p:blipFill>
          <a:blip r:embed="rId2" cstate="print"/>
          <a:srcRect/>
          <a:stretch>
            <a:fillRect/>
          </a:stretch>
        </p:blipFill>
        <p:spPr bwMode="auto">
          <a:xfrm>
            <a:off x="-142908" y="357166"/>
            <a:ext cx="5286380" cy="6786610"/>
          </a:xfrm>
          <a:prstGeom prst="rect">
            <a:avLst/>
          </a:prstGeom>
          <a:noFill/>
          <a:ln w="9525">
            <a:noFill/>
            <a:miter lim="800000"/>
            <a:headEnd/>
            <a:tailEnd/>
          </a:ln>
        </p:spPr>
      </p:pic>
      <p:sp>
        <p:nvSpPr>
          <p:cNvPr id="5" name="Content Placeholder 2"/>
          <p:cNvSpPr txBox="1">
            <a:spLocks/>
          </p:cNvSpPr>
          <p:nvPr/>
        </p:nvSpPr>
        <p:spPr>
          <a:xfrm>
            <a:off x="5000628" y="908720"/>
            <a:ext cx="4042792" cy="3234660"/>
          </a:xfrm>
          <a:prstGeom prst="rect">
            <a:avLst/>
          </a:prstGeom>
        </p:spPr>
        <p:txBody>
          <a:bodyPr vert="horz" lIns="91440" tIns="45720" rIns="91440" bIns="45720" rtlCol="0">
            <a:normAutofit/>
          </a:bodyPr>
          <a:lstStyle/>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000" b="0" i="0" u="none" strike="noStrike" kern="1200" cap="none" spc="0" normalizeH="0" baseline="0" noProof="0" dirty="0" smtClean="0">
                <a:ln>
                  <a:noFill/>
                </a:ln>
                <a:solidFill>
                  <a:schemeClr val="tx1"/>
                </a:solidFill>
                <a:effectLst/>
                <a:uLnTx/>
                <a:uFillTx/>
                <a:latin typeface="+mn-lt"/>
                <a:ea typeface="+mn-ea"/>
                <a:cs typeface="+mn-cs"/>
              </a:rPr>
              <a:t>Regarding to the small relative share of introduced species in the forest fund in Serbia significantly, their presence is not an issue of strategic character. It is necessary to emphasize on the needs of the controlled potential spread of introduced species and others in our forests, due to strong invasive potential.</a:t>
            </a:r>
            <a:endParaRPr kumimoji="0" lang="sr-Latn-RS" sz="20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60648"/>
            <a:ext cx="8712968" cy="936104"/>
          </a:xfrm>
        </p:spPr>
        <p:txBody>
          <a:bodyPr>
            <a:noAutofit/>
          </a:bodyPr>
          <a:lstStyle/>
          <a:p>
            <a:r>
              <a:rPr lang="en-US" sz="3200" b="1" dirty="0" smtClean="0"/>
              <a:t>Material and method</a:t>
            </a:r>
            <a:r>
              <a:rPr lang="sr-Latn-RS" sz="3200" b="1" dirty="0" smtClean="0"/>
              <a:t/>
            </a:r>
            <a:br>
              <a:rPr lang="sr-Latn-RS" sz="3200" b="1" dirty="0" smtClean="0"/>
            </a:br>
            <a:endParaRPr lang="en-US" sz="2000" b="1" dirty="0"/>
          </a:p>
        </p:txBody>
      </p:sp>
      <p:sp>
        <p:nvSpPr>
          <p:cNvPr id="3" name="Content Placeholder 2"/>
          <p:cNvSpPr>
            <a:spLocks noGrp="1"/>
          </p:cNvSpPr>
          <p:nvPr>
            <p:ph idx="1"/>
          </p:nvPr>
        </p:nvSpPr>
        <p:spPr>
          <a:xfrm>
            <a:off x="457200" y="1285860"/>
            <a:ext cx="8291264" cy="4972072"/>
          </a:xfrm>
        </p:spPr>
        <p:txBody>
          <a:bodyPr>
            <a:noAutofit/>
          </a:bodyPr>
          <a:lstStyle/>
          <a:p>
            <a:pPr algn="just"/>
            <a:r>
              <a:rPr lang="en-US" sz="2200" dirty="0" smtClean="0"/>
              <a:t>Forestry and forest management are influenced by changes within internal and external operational environments (</a:t>
            </a:r>
            <a:r>
              <a:rPr lang="en-US" sz="2200" dirty="0" err="1" smtClean="0"/>
              <a:t>Kurtilla</a:t>
            </a:r>
            <a:r>
              <a:rPr lang="en-US" sz="2200" dirty="0" smtClean="0"/>
              <a:t> et al., 2000). </a:t>
            </a:r>
          </a:p>
          <a:p>
            <a:pPr algn="just"/>
            <a:r>
              <a:rPr lang="en-US" sz="2200" dirty="0" smtClean="0"/>
              <a:t>When examining the potential for a new business or product (in our case NNTSs potential), a SWOT analysis can help determine the likely risks and rewards.</a:t>
            </a:r>
          </a:p>
          <a:p>
            <a:pPr algn="just"/>
            <a:r>
              <a:rPr lang="en-US" sz="2200" dirty="0" smtClean="0"/>
              <a:t>In </a:t>
            </a:r>
            <a:r>
              <a:rPr lang="en-US" sz="2200" b="1" dirty="0" smtClean="0"/>
              <a:t>this research </a:t>
            </a:r>
            <a:r>
              <a:rPr lang="en-US" sz="2200" dirty="0" smtClean="0"/>
              <a:t>conducting a SWOT analysis means listing NNTSs</a:t>
            </a:r>
            <a:r>
              <a:rPr lang="en-US" sz="2200" b="1" dirty="0" smtClean="0"/>
              <a:t> </a:t>
            </a:r>
            <a:r>
              <a:rPr lang="en-US" sz="2200" dirty="0" smtClean="0"/>
              <a:t>strengths, weaknesses, opportunities and threats to evaluate current environment on the issue and how it may change for better or worse, and then develop a response strategy.</a:t>
            </a:r>
          </a:p>
          <a:p>
            <a:pPr algn="just"/>
            <a:r>
              <a:rPr lang="en-US" sz="2200" dirty="0" smtClean="0"/>
              <a:t>The primary objective of the research is to identify elements of SWOT and point the factors, positive and negative, that may affect strategic planning and decision-making in research regarding NNTSs in Serbia. </a:t>
            </a:r>
            <a:endParaRPr lang="sr-Latn-RS" sz="22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60648"/>
            <a:ext cx="8712968" cy="936104"/>
          </a:xfrm>
        </p:spPr>
        <p:txBody>
          <a:bodyPr>
            <a:noAutofit/>
          </a:bodyPr>
          <a:lstStyle/>
          <a:p>
            <a:r>
              <a:rPr lang="en-US" sz="3200" b="1" dirty="0" smtClean="0"/>
              <a:t>Material and method</a:t>
            </a:r>
            <a:r>
              <a:rPr lang="sr-Latn-RS" sz="3200" b="1" dirty="0" smtClean="0"/>
              <a:t/>
            </a:r>
            <a:br>
              <a:rPr lang="sr-Latn-RS" sz="3200" b="1" dirty="0" smtClean="0"/>
            </a:br>
            <a:endParaRPr lang="en-US" sz="2000" b="1" dirty="0"/>
          </a:p>
        </p:txBody>
      </p:sp>
      <p:sp>
        <p:nvSpPr>
          <p:cNvPr id="3" name="Content Placeholder 2"/>
          <p:cNvSpPr>
            <a:spLocks noGrp="1"/>
          </p:cNvSpPr>
          <p:nvPr>
            <p:ph idx="1"/>
          </p:nvPr>
        </p:nvSpPr>
        <p:spPr>
          <a:xfrm>
            <a:off x="179512" y="1052736"/>
            <a:ext cx="8568952" cy="5544616"/>
          </a:xfrm>
        </p:spPr>
        <p:txBody>
          <a:bodyPr>
            <a:normAutofit/>
          </a:bodyPr>
          <a:lstStyle/>
          <a:p>
            <a:pPr algn="just"/>
            <a:r>
              <a:rPr lang="en-US" sz="2000" dirty="0" smtClean="0"/>
              <a:t>We used preference data from opinion leaders in climate changes, </a:t>
            </a:r>
            <a:r>
              <a:rPr lang="en-US" sz="2000" dirty="0" err="1" smtClean="0"/>
              <a:t>silviculture</a:t>
            </a:r>
            <a:r>
              <a:rPr lang="en-US" sz="2000" dirty="0" smtClean="0"/>
              <a:t> and ecology and forest management, who have had intensive knowledge about NNTSs practices in Serbia.</a:t>
            </a:r>
          </a:p>
          <a:p>
            <a:pPr algn="just"/>
            <a:r>
              <a:rPr lang="en-US" sz="2000" dirty="0" smtClean="0"/>
              <a:t>Phases of research: identification of key stakeholders involved in the decision problem, classification of critical factors influencing the decision, and evaluation of the factors using SWOT–AHP framework NNTSs.</a:t>
            </a:r>
          </a:p>
          <a:p>
            <a:pPr algn="just"/>
            <a:r>
              <a:rPr lang="en-US" sz="2000" dirty="0" smtClean="0"/>
              <a:t>There were </a:t>
            </a:r>
            <a:r>
              <a:rPr lang="en-US" sz="2000" b="1" dirty="0" smtClean="0"/>
              <a:t>28 respondents </a:t>
            </a:r>
            <a:r>
              <a:rPr lang="en-US" sz="2000" dirty="0" smtClean="0"/>
              <a:t>dealing with NNTSs in Serbia.</a:t>
            </a:r>
          </a:p>
          <a:p>
            <a:pPr algn="just"/>
            <a:r>
              <a:rPr lang="en-US" sz="2000" dirty="0" smtClean="0"/>
              <a:t>They are mainly men, with average 23 years experience in forestry. </a:t>
            </a:r>
          </a:p>
          <a:p>
            <a:pPr algn="just"/>
            <a:r>
              <a:rPr lang="en-US" sz="2000" dirty="0" smtClean="0"/>
              <a:t>The data obtained from respondents questionnaires were analyzed separately to derive factor priority and overall priority scores and weighted equally to estimate mean scores.</a:t>
            </a:r>
          </a:p>
          <a:p>
            <a:pPr algn="just"/>
            <a:r>
              <a:rPr lang="en-US" sz="2000" dirty="0" smtClean="0"/>
              <a:t>Identification and classification of critical decision factors was accomplished using questionnaire distributed to respondents, which were </a:t>
            </a:r>
            <a:r>
              <a:rPr lang="en-US" sz="2000" dirty="0" err="1" smtClean="0"/>
              <a:t>cathegorized</a:t>
            </a:r>
            <a:r>
              <a:rPr lang="en-US" sz="2000" dirty="0" smtClean="0"/>
              <a:t> i.e. marked by the mark 1 to 5. The “1” is the lowest grade/influence on the NNTSs issue in the field of ecology/</a:t>
            </a:r>
            <a:r>
              <a:rPr lang="en-US" sz="2000" dirty="0" err="1" smtClean="0"/>
              <a:t>silviculture</a:t>
            </a:r>
            <a:r>
              <a:rPr lang="en-US" sz="2000" dirty="0" smtClean="0"/>
              <a:t> (forest management)/climate changes. The “5” is the highest importance of the component. </a:t>
            </a:r>
          </a:p>
          <a:p>
            <a:endParaRPr lang="en-US" sz="2000" dirty="0"/>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87824" y="-245042"/>
            <a:ext cx="3008313" cy="692696"/>
          </a:xfrm>
        </p:spPr>
        <p:txBody>
          <a:bodyPr>
            <a:normAutofit/>
          </a:bodyPr>
          <a:lstStyle/>
          <a:p>
            <a:pPr algn="ctr"/>
            <a:r>
              <a:rPr lang="en-US" sz="3200" dirty="0" smtClean="0"/>
              <a:t>Results</a:t>
            </a:r>
            <a:endParaRPr lang="en-US" sz="3200" dirty="0"/>
          </a:p>
        </p:txBody>
      </p:sp>
      <p:sp>
        <p:nvSpPr>
          <p:cNvPr id="4" name="Text Placeholder 3"/>
          <p:cNvSpPr>
            <a:spLocks noGrp="1"/>
          </p:cNvSpPr>
          <p:nvPr>
            <p:ph type="body" sz="half" idx="2"/>
          </p:nvPr>
        </p:nvSpPr>
        <p:spPr>
          <a:xfrm>
            <a:off x="251520" y="285728"/>
            <a:ext cx="8568952" cy="1080120"/>
          </a:xfrm>
        </p:spPr>
        <p:txBody>
          <a:bodyPr>
            <a:normAutofit/>
          </a:bodyPr>
          <a:lstStyle/>
          <a:p>
            <a:pPr algn="just"/>
            <a:r>
              <a:rPr lang="en-US" sz="2000" dirty="0" smtClean="0"/>
              <a:t>The overall priority scores obtained by adjusting priority scores with scale parameters illustrate the relative importance of each factor across all SWOT groups. Scaled values of SWOT in </a:t>
            </a:r>
            <a:r>
              <a:rPr lang="en-US" sz="2000" b="1" dirty="0" smtClean="0"/>
              <a:t>ecology</a:t>
            </a:r>
            <a:r>
              <a:rPr lang="en-US" sz="2000" dirty="0" smtClean="0"/>
              <a:t> aspect of NNTSs.</a:t>
            </a:r>
            <a:endParaRPr lang="en-US" sz="2000" dirty="0"/>
          </a:p>
        </p:txBody>
      </p:sp>
      <p:graphicFrame>
        <p:nvGraphicFramePr>
          <p:cNvPr id="19458" name="Object 2"/>
          <p:cNvGraphicFramePr>
            <a:graphicFrameLocks noChangeAspect="1"/>
          </p:cNvGraphicFramePr>
          <p:nvPr/>
        </p:nvGraphicFramePr>
        <p:xfrm>
          <a:off x="-590586" y="1338248"/>
          <a:ext cx="10458521" cy="5968190"/>
        </p:xfrm>
        <a:graphic>
          <a:graphicData uri="http://schemas.openxmlformats.org/presentationml/2006/ole">
            <p:oleObj spid="_x0000_s19458" name="Document" r:id="rId3" imgW="6151563" imgH="4481814" progId="Word.Document.12">
              <p:embed/>
            </p:oleObj>
          </a:graphicData>
        </a:graphic>
      </p:graphicFrame>
      <p:sp>
        <p:nvSpPr>
          <p:cNvPr id="5" name="Oval 4"/>
          <p:cNvSpPr/>
          <p:nvPr/>
        </p:nvSpPr>
        <p:spPr>
          <a:xfrm>
            <a:off x="7858148" y="1500174"/>
            <a:ext cx="857256" cy="285752"/>
          </a:xfrm>
          <a:prstGeom prst="ellipse">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7858148" y="2928934"/>
            <a:ext cx="857256" cy="285752"/>
          </a:xfrm>
          <a:prstGeom prst="ellipse">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8101036" y="4395794"/>
            <a:ext cx="704856" cy="285752"/>
          </a:xfrm>
          <a:prstGeom prst="ellipse">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8101036" y="5805504"/>
            <a:ext cx="704856" cy="285752"/>
          </a:xfrm>
          <a:prstGeom prst="ellipse">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138082" y="1504936"/>
            <a:ext cx="5500726" cy="369332"/>
          </a:xfrm>
          <a:prstGeom prst="rect">
            <a:avLst/>
          </a:prstGeom>
          <a:solidFill>
            <a:schemeClr val="bg1"/>
          </a:solidFill>
        </p:spPr>
        <p:txBody>
          <a:bodyPr wrap="square" rtlCol="0">
            <a:spAutoFit/>
          </a:bodyPr>
          <a:lstStyle/>
          <a:p>
            <a:r>
              <a:rPr lang="en-US" b="1" dirty="0" smtClean="0"/>
              <a:t>Faster adaptation to changing ecological conditions</a:t>
            </a:r>
            <a:endParaRPr lang="en-US" b="1" dirty="0"/>
          </a:p>
        </p:txBody>
      </p:sp>
      <p:sp>
        <p:nvSpPr>
          <p:cNvPr id="10" name="TextBox 9"/>
          <p:cNvSpPr txBox="1"/>
          <p:nvPr/>
        </p:nvSpPr>
        <p:spPr>
          <a:xfrm>
            <a:off x="147606" y="2954890"/>
            <a:ext cx="5500726" cy="369332"/>
          </a:xfrm>
          <a:prstGeom prst="rect">
            <a:avLst/>
          </a:prstGeom>
          <a:solidFill>
            <a:schemeClr val="bg1"/>
          </a:solidFill>
        </p:spPr>
        <p:txBody>
          <a:bodyPr wrap="square" rtlCol="0">
            <a:spAutoFit/>
          </a:bodyPr>
          <a:lstStyle/>
          <a:p>
            <a:r>
              <a:rPr lang="en-US" b="1" dirty="0" smtClean="0"/>
              <a:t>Invasiveness and possible disappearance of native spp.</a:t>
            </a:r>
            <a:endParaRPr lang="en-US" b="1" dirty="0"/>
          </a:p>
        </p:txBody>
      </p:sp>
      <p:sp>
        <p:nvSpPr>
          <p:cNvPr id="11" name="TextBox 10"/>
          <p:cNvSpPr txBox="1"/>
          <p:nvPr/>
        </p:nvSpPr>
        <p:spPr>
          <a:xfrm>
            <a:off x="142844" y="4381504"/>
            <a:ext cx="5500726" cy="369332"/>
          </a:xfrm>
          <a:prstGeom prst="rect">
            <a:avLst/>
          </a:prstGeom>
          <a:solidFill>
            <a:schemeClr val="bg1"/>
          </a:solidFill>
        </p:spPr>
        <p:txBody>
          <a:bodyPr wrap="square" rtlCol="0">
            <a:spAutoFit/>
          </a:bodyPr>
          <a:lstStyle/>
          <a:p>
            <a:r>
              <a:rPr lang="en-US" b="1" dirty="0" smtClean="0"/>
              <a:t>Replacement of native species-decreasing in vigor</a:t>
            </a:r>
            <a:endParaRPr lang="en-US" b="1" dirty="0"/>
          </a:p>
        </p:txBody>
      </p:sp>
      <p:sp>
        <p:nvSpPr>
          <p:cNvPr id="12" name="TextBox 11"/>
          <p:cNvSpPr txBox="1"/>
          <p:nvPr/>
        </p:nvSpPr>
        <p:spPr>
          <a:xfrm>
            <a:off x="128556" y="5793360"/>
            <a:ext cx="5500726" cy="369332"/>
          </a:xfrm>
          <a:prstGeom prst="rect">
            <a:avLst/>
          </a:prstGeom>
          <a:solidFill>
            <a:schemeClr val="bg1"/>
          </a:solidFill>
        </p:spPr>
        <p:txBody>
          <a:bodyPr wrap="square" rtlCol="0">
            <a:spAutoFit/>
          </a:bodyPr>
          <a:lstStyle/>
          <a:p>
            <a:r>
              <a:rPr lang="en-US" b="1" dirty="0" smtClean="0"/>
              <a:t>Lack of experience in </a:t>
            </a:r>
            <a:r>
              <a:rPr lang="en-US" b="1" dirty="0" err="1" smtClean="0"/>
              <a:t>silviculture</a:t>
            </a:r>
            <a:endParaRPr lang="en-US"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Results</a:t>
            </a:r>
            <a:endParaRPr lang="en-US" sz="3600" b="1" dirty="0"/>
          </a:p>
        </p:txBody>
      </p:sp>
      <p:sp>
        <p:nvSpPr>
          <p:cNvPr id="3" name="Content Placeholder 2"/>
          <p:cNvSpPr>
            <a:spLocks noGrp="1"/>
          </p:cNvSpPr>
          <p:nvPr>
            <p:ph idx="1"/>
          </p:nvPr>
        </p:nvSpPr>
        <p:spPr/>
        <p:txBody>
          <a:bodyPr>
            <a:normAutofit/>
          </a:bodyPr>
          <a:lstStyle/>
          <a:p>
            <a:pPr algn="just"/>
            <a:r>
              <a:rPr lang="en-US" sz="2200" dirty="0" smtClean="0"/>
              <a:t>From within-group analysis of preferences, it is revealed that faster adaptation to changing ecological conditions</a:t>
            </a:r>
            <a:r>
              <a:rPr lang="en-US" sz="2200" i="1" dirty="0" smtClean="0"/>
              <a:t> </a:t>
            </a:r>
            <a:r>
              <a:rPr lang="en-US" sz="2200" dirty="0" smtClean="0"/>
              <a:t>was the most important strength of NNTSs ecological characteristic with a priority score of 0.075. With a priority score of 0.1 replacements for native species that are decreasing in their health condition was shown to be the major opportunity factor. </a:t>
            </a:r>
          </a:p>
          <a:p>
            <a:pPr algn="just"/>
            <a:r>
              <a:rPr lang="en-US" sz="2200" dirty="0" smtClean="0"/>
              <a:t>It is well known fact that NNTSs while growing out of its natural range are, at least at the beginning of the introduction, free of its natural enemies. </a:t>
            </a:r>
          </a:p>
          <a:p>
            <a:pPr algn="just"/>
            <a:r>
              <a:rPr lang="en-US" sz="2200" dirty="0" smtClean="0"/>
              <a:t>The most serious weakness, with a factor priority score of 0.05, was invasiveness and possible disappearance of native tree species. </a:t>
            </a:r>
            <a:endParaRPr lang="en-US" sz="22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A'WOT analysis on NNTSs in Serbia</a:t>
            </a:r>
            <a:endParaRPr lang="en-US" sz="3600" b="1" dirty="0"/>
          </a:p>
        </p:txBody>
      </p:sp>
      <p:graphicFrame>
        <p:nvGraphicFramePr>
          <p:cNvPr id="20482" name="Object 2"/>
          <p:cNvGraphicFramePr>
            <a:graphicFrameLocks noChangeAspect="1"/>
          </p:cNvGraphicFramePr>
          <p:nvPr/>
        </p:nvGraphicFramePr>
        <p:xfrm>
          <a:off x="-919409" y="1562100"/>
          <a:ext cx="7634549" cy="4938734"/>
        </p:xfrm>
        <a:graphic>
          <a:graphicData uri="http://schemas.openxmlformats.org/presentationml/2006/ole">
            <p:oleObj spid="_x0000_s20482" name="Document" r:id="rId3" imgW="3020226" imgH="1955950" progId="Word.Document.12">
              <p:embed/>
            </p:oleObj>
          </a:graphicData>
        </a:graphic>
      </p:graphicFrame>
      <p:sp>
        <p:nvSpPr>
          <p:cNvPr id="5" name="Content Placeholder 2"/>
          <p:cNvSpPr txBox="1">
            <a:spLocks/>
          </p:cNvSpPr>
          <p:nvPr/>
        </p:nvSpPr>
        <p:spPr>
          <a:xfrm>
            <a:off x="5744182" y="1546532"/>
            <a:ext cx="3471288" cy="4097046"/>
          </a:xfrm>
          <a:prstGeom prst="rect">
            <a:avLst/>
          </a:prstGeom>
        </p:spPr>
        <p:txBody>
          <a:bodyPr vert="horz" lIns="91440" tIns="45720" rIns="91440" bIns="45720" rtlCol="0">
            <a:normAutofit/>
          </a:bodyPr>
          <a:lstStyle/>
          <a:p>
            <a:r>
              <a:rPr lang="en-US" sz="2000" dirty="0" smtClean="0"/>
              <a:t>The SWOT/AHP analysis shows that factors such as </a:t>
            </a:r>
            <a:r>
              <a:rPr lang="en-US" sz="2000" b="1" dirty="0" smtClean="0"/>
              <a:t>strengths and threats </a:t>
            </a:r>
            <a:r>
              <a:rPr lang="en-US" sz="2000" dirty="0" smtClean="0"/>
              <a:t>are dominant in all three aspects of NNTSs analyzed in Serbia. </a:t>
            </a:r>
          </a:p>
          <a:p>
            <a:r>
              <a:rPr lang="en-US" sz="2000" dirty="0" smtClean="0"/>
              <a:t>This greater importance of </a:t>
            </a:r>
            <a:r>
              <a:rPr lang="en-US" sz="2000" b="1" dirty="0" smtClean="0"/>
              <a:t>external factor </a:t>
            </a:r>
            <a:r>
              <a:rPr lang="en-US" sz="2000" dirty="0" smtClean="0"/>
              <a:t>such as threats in all three cases can be explained by the fact that most of the researches in this field of science are relatively young.</a:t>
            </a:r>
          </a:p>
          <a:p>
            <a:r>
              <a:rPr lang="en-US" sz="2000" dirty="0" smtClean="0"/>
              <a:t>Dominant strategy in all tree cases is </a:t>
            </a:r>
            <a:r>
              <a:rPr lang="en-US" sz="2000" b="1" dirty="0" smtClean="0">
                <a:solidFill>
                  <a:srgbClr val="FF0000"/>
                </a:solidFill>
              </a:rPr>
              <a:t>“ST “strategy</a:t>
            </a:r>
            <a:r>
              <a:rPr lang="en-US" sz="2000" dirty="0" smtClean="0"/>
              <a: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187</TotalTime>
  <Words>1149</Words>
  <Application>Microsoft Office PowerPoint</Application>
  <PresentationFormat>On-screen Show (4:3)</PresentationFormat>
  <Paragraphs>56</Paragraphs>
  <Slides>13</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5" baseType="lpstr">
      <vt:lpstr>Office Theme</vt:lpstr>
      <vt:lpstr>Document</vt:lpstr>
      <vt:lpstr>Prospective of Non-Native Tree Species in Serbia     </vt:lpstr>
      <vt:lpstr>List of NNTSs % of forest land coverage arranged in a frequency order</vt:lpstr>
      <vt:lpstr>What is important/interesting to know about NNTSs in Serbia  </vt:lpstr>
      <vt:lpstr>Distribution of NNTSs in Serbia</vt:lpstr>
      <vt:lpstr>Material and method </vt:lpstr>
      <vt:lpstr>Material and method </vt:lpstr>
      <vt:lpstr>Results</vt:lpstr>
      <vt:lpstr>Results</vt:lpstr>
      <vt:lpstr>A'WOT analysis on NNTSs in Serbia</vt:lpstr>
      <vt:lpstr>A'WOT for ecology, silviculture and climate change  aspects of NTSs</vt:lpstr>
      <vt:lpstr>Results</vt:lpstr>
      <vt:lpstr>Conclusions</vt:lpstr>
      <vt:lpstr>Prospective of Non-Native Tree Species in Serbia Ljiljana Keča, Nenad Keča, Dragan Borota, Milica Marčeta  Questions should be addressed to: ljiljana.keca@sfb.bg.ac.rs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Base frame for the 1st draft of the country report</dc:title>
  <dc:creator>user</dc:creator>
  <cp:lastModifiedBy>Keca</cp:lastModifiedBy>
  <cp:revision>29</cp:revision>
  <dcterms:created xsi:type="dcterms:W3CDTF">2015-03-30T17:18:18Z</dcterms:created>
  <dcterms:modified xsi:type="dcterms:W3CDTF">2016-08-23T05:19:24Z</dcterms:modified>
</cp:coreProperties>
</file>