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9" r:id="rId2"/>
    <p:sldId id="270" r:id="rId3"/>
    <p:sldId id="271" r:id="rId4"/>
    <p:sldId id="282" r:id="rId5"/>
    <p:sldId id="256" r:id="rId6"/>
    <p:sldId id="257" r:id="rId7"/>
    <p:sldId id="273" r:id="rId8"/>
    <p:sldId id="272" r:id="rId9"/>
    <p:sldId id="283" r:id="rId10"/>
    <p:sldId id="274" r:id="rId11"/>
    <p:sldId id="258" r:id="rId12"/>
    <p:sldId id="260" r:id="rId13"/>
    <p:sldId id="266" r:id="rId14"/>
    <p:sldId id="261" r:id="rId15"/>
    <p:sldId id="277" r:id="rId16"/>
    <p:sldId id="275" r:id="rId17"/>
    <p:sldId id="263" r:id="rId18"/>
    <p:sldId id="268" r:id="rId19"/>
    <p:sldId id="278" r:id="rId20"/>
    <p:sldId id="262" r:id="rId21"/>
    <p:sldId id="279" r:id="rId22"/>
    <p:sldId id="276" r:id="rId23"/>
    <p:sldId id="280" r:id="rId24"/>
    <p:sldId id="28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ira%20Todosijevic\Desktop\malina\malina2014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ira%20Todosijevic\Desktop\malina\malina2014.xlsx" TargetMode="External"/><Relationship Id="rId1" Type="http://schemas.openxmlformats.org/officeDocument/2006/relationships/image" Target="../media/image22.jpe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745203672426634"/>
          <c:y val="6.0897626507494834E-2"/>
          <c:w val="0.80104848564382791"/>
          <c:h val="0.79487428283466932"/>
        </c:manualLayout>
      </c:layout>
      <c:lineChart>
        <c:grouping val="standard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FFFFC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'Obrada osnovnih podataka'!$A$3:$A$17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'Obrada osnovnih podataka'!$G$3:$G$17</c:f>
              <c:numCache>
                <c:formatCode>0.00</c:formatCode>
                <c:ptCount val="15"/>
                <c:pt idx="0">
                  <c:v>-673.54</c:v>
                </c:pt>
                <c:pt idx="1">
                  <c:v>3775.9778571428569</c:v>
                </c:pt>
                <c:pt idx="2">
                  <c:v>15196.94405612248</c:v>
                </c:pt>
                <c:pt idx="3">
                  <c:v>25394.235305211369</c:v>
                </c:pt>
                <c:pt idx="4">
                  <c:v>34498.959634755047</c:v>
                </c:pt>
                <c:pt idx="5">
                  <c:v>42628.177786133194</c:v>
                </c:pt>
                <c:pt idx="6">
                  <c:v>49886.408278435454</c:v>
                </c:pt>
                <c:pt idx="7">
                  <c:v>56366.971217990838</c:v>
                </c:pt>
                <c:pt idx="8">
                  <c:v>62153.188128308153</c:v>
                </c:pt>
                <c:pt idx="9">
                  <c:v>67319.453226805694</c:v>
                </c:pt>
                <c:pt idx="10">
                  <c:v>71932.189921892976</c:v>
                </c:pt>
                <c:pt idx="11">
                  <c:v>76050.704828220638</c:v>
                </c:pt>
                <c:pt idx="12">
                  <c:v>79727.950280298988</c:v>
                </c:pt>
                <c:pt idx="13">
                  <c:v>83011.205148226174</c:v>
                </c:pt>
                <c:pt idx="14">
                  <c:v>85942.682708875407</c:v>
                </c:pt>
              </c:numCache>
            </c:numRef>
          </c:val>
        </c:ser>
        <c:ser>
          <c:idx val="1"/>
          <c:order val="1"/>
          <c:spPr>
            <a:ln w="25400">
              <a:solidFill>
                <a:srgbClr val="FF0000"/>
              </a:solidFill>
              <a:prstDash val="solid"/>
            </a:ln>
          </c:spPr>
          <c:marker>
            <c:symbol val="square"/>
            <c:size val="4"/>
            <c:spPr>
              <a:solidFill>
                <a:srgbClr val="FFFFC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'Obrada osnovnih podataka'!$A$3:$A$17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'Obrada osnovnih podataka'!$H$3:$H$17</c:f>
              <c:numCache>
                <c:formatCode>0.00</c:formatCode>
                <c:ptCount val="15"/>
                <c:pt idx="0">
                  <c:v>15031.240000000014</c:v>
                </c:pt>
                <c:pt idx="1">
                  <c:v>19480.561428571422</c:v>
                </c:pt>
                <c:pt idx="2">
                  <c:v>23453.169846938712</c:v>
                </c:pt>
                <c:pt idx="3">
                  <c:v>27000.141649052472</c:v>
                </c:pt>
                <c:pt idx="4">
                  <c:v>30167.080758082557</c:v>
                </c:pt>
                <c:pt idx="5">
                  <c:v>32994.704962573618</c:v>
                </c:pt>
                <c:pt idx="6">
                  <c:v>35519.369430869374</c:v>
                </c:pt>
                <c:pt idx="7">
                  <c:v>42318.739050409931</c:v>
                </c:pt>
                <c:pt idx="8">
                  <c:v>44331.38610740591</c:v>
                </c:pt>
                <c:pt idx="9">
                  <c:v>46128.392408295047</c:v>
                </c:pt>
                <c:pt idx="10">
                  <c:v>47732.862319803266</c:v>
                </c:pt>
                <c:pt idx="11">
                  <c:v>49165.424740792725</c:v>
                </c:pt>
                <c:pt idx="12">
                  <c:v>50444.498330961927</c:v>
                </c:pt>
                <c:pt idx="13">
                  <c:v>51586.528322184407</c:v>
                </c:pt>
                <c:pt idx="14">
                  <c:v>52606.19795720448</c:v>
                </c:pt>
              </c:numCache>
            </c:numRef>
          </c:val>
        </c:ser>
        <c:ser>
          <c:idx val="2"/>
          <c:order val="2"/>
          <c:spPr>
            <a:ln w="25400">
              <a:solidFill>
                <a:srgbClr val="339933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FFFFC0"/>
              </a:solidFill>
              <a:ln>
                <a:solidFill>
                  <a:srgbClr val="339933"/>
                </a:solidFill>
                <a:prstDash val="solid"/>
              </a:ln>
            </c:spPr>
          </c:marker>
          <c:cat>
            <c:numRef>
              <c:f>'Obrada osnovnih podataka'!$A$3:$A$17</c:f>
              <c:numCache>
                <c:formatCode>General</c:formatCode>
                <c:ptCount val="1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</c:numCache>
            </c:numRef>
          </c:cat>
          <c:val>
            <c:numRef>
              <c:f>'Obrada osnovnih podataka'!$I$3:$I$17</c:f>
              <c:numCache>
                <c:formatCode>0.00</c:formatCode>
                <c:ptCount val="15"/>
                <c:pt idx="0">
                  <c:v>-15704.779999999981</c:v>
                </c:pt>
                <c:pt idx="1">
                  <c:v>-15704.583571428571</c:v>
                </c:pt>
                <c:pt idx="2">
                  <c:v>-8256.2257908163501</c:v>
                </c:pt>
                <c:pt idx="3">
                  <c:v>-1605.906343841111</c:v>
                </c:pt>
                <c:pt idx="4">
                  <c:v>4331.8788766724756</c:v>
                </c:pt>
                <c:pt idx="5">
                  <c:v>9633.4728235596031</c:v>
                </c:pt>
                <c:pt idx="6">
                  <c:v>14367.038847565978</c:v>
                </c:pt>
                <c:pt idx="7">
                  <c:v>14048.232167580834</c:v>
                </c:pt>
                <c:pt idx="8">
                  <c:v>17821.802020902236</c:v>
                </c:pt>
                <c:pt idx="9">
                  <c:v>21191.060818510639</c:v>
                </c:pt>
                <c:pt idx="10">
                  <c:v>24199.327602089557</c:v>
                </c:pt>
                <c:pt idx="11">
                  <c:v>26885.280087427909</c:v>
                </c:pt>
                <c:pt idx="12">
                  <c:v>29283.451949337054</c:v>
                </c:pt>
                <c:pt idx="13">
                  <c:v>31424.676826041756</c:v>
                </c:pt>
                <c:pt idx="14">
                  <c:v>33336.484751670941</c:v>
                </c:pt>
              </c:numCache>
            </c:numRef>
          </c:val>
        </c:ser>
        <c:marker val="1"/>
        <c:axId val="130827776"/>
        <c:axId val="131182592"/>
      </c:lineChart>
      <c:catAx>
        <c:axId val="130827776"/>
        <c:scaling>
          <c:orientation val="minMax"/>
        </c:scaling>
        <c:axPos val="b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General" sourceLinked="1"/>
        <c:minorTickMark val="in"/>
        <c:tickLblPos val="low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31182592"/>
        <c:crosses val="autoZero"/>
        <c:auto val="1"/>
        <c:lblAlgn val="ctr"/>
        <c:lblOffset val="100"/>
        <c:tickLblSkip val="1"/>
        <c:tickMarkSkip val="1"/>
      </c:catAx>
      <c:valAx>
        <c:axId val="13118259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ysDash"/>
            </a:ln>
          </c:spPr>
        </c:majorGridlines>
        <c:numFmt formatCode="0.00" sourceLinked="1"/>
        <c:majorTickMark val="in"/>
        <c:minorTickMark val="in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0" i="0" u="none" strike="noStrike" baseline="0">
                <a:solidFill>
                  <a:srgbClr val="000000"/>
                </a:solidFill>
                <a:latin typeface="Garamond"/>
                <a:ea typeface="Garamond"/>
                <a:cs typeface="Garamond"/>
              </a:defRPr>
            </a:pPr>
            <a:endParaRPr lang="en-US"/>
          </a:p>
        </c:txPr>
        <c:crossAx val="130827776"/>
        <c:crosses val="autoZero"/>
        <c:crossBetween val="between"/>
      </c:valAx>
      <c:spPr>
        <a:gradFill rotWithShape="0">
          <a:gsLst>
            <a:gs pos="0">
              <a:srgbClr val="FFFFC0"/>
            </a:gs>
            <a:gs pos="100000">
              <a:srgbClr val="FFFFFF"/>
            </a:gs>
          </a:gsLst>
          <a:lin ang="0" scaled="1"/>
        </a:gradFill>
        <a:ln w="3175">
          <a:solidFill>
            <a:srgbClr val="000000"/>
          </a:solidFill>
          <a:prstDash val="solid"/>
        </a:ln>
      </c:spPr>
    </c:plotArea>
    <c:plotVisOnly val="1"/>
    <c:dispBlanksAs val="gap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Garamond"/>
          <a:ea typeface="Garamond"/>
          <a:cs typeface="Garamond"/>
        </a:defRPr>
      </a:pPr>
      <a:endParaRPr lang="en-US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20"/>
      <c:hPercent val="72"/>
      <c:depthPercent val="100"/>
      <c:rAngAx val="1"/>
    </c:view3D>
    <c:floor>
      <c:spPr>
        <a:noFill/>
        <a:ln w="3175">
          <a:solidFill>
            <a:srgbClr val="FFFF00"/>
          </a:solidFill>
          <a:prstDash val="solid"/>
        </a:ln>
      </c:spPr>
    </c:floor>
    <c:sideWall>
      <c:spPr>
        <a:noFill/>
        <a:ln w="25400">
          <a:solidFill>
            <a:srgbClr val="FFFFC0"/>
          </a:solidFill>
          <a:prstDash val="solid"/>
        </a:ln>
      </c:spPr>
    </c:sideWall>
    <c:backWall>
      <c:spPr>
        <a:noFill/>
        <a:ln w="25400">
          <a:solidFill>
            <a:srgbClr val="FFFFC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22715941270047327"/>
          <c:y val="7.8079443572253007E-2"/>
          <c:w val="0.77073170731707519"/>
          <c:h val="0.90095987195467264"/>
        </c:manualLayout>
      </c:layout>
      <c:bar3DChart>
        <c:barDir val="col"/>
        <c:grouping val="clustered"/>
        <c:ser>
          <c:idx val="0"/>
          <c:order val="0"/>
          <c:tx>
            <c:v>Приходи</c:v>
          </c:tx>
          <c:spPr>
            <a:solidFill>
              <a:srgbClr val="00FF00"/>
            </a:solidFill>
            <a:ln w="12700">
              <a:solidFill>
                <a:srgbClr val="00FF00"/>
              </a:solidFill>
              <a:prstDash val="solid"/>
            </a:ln>
          </c:spPr>
          <c:val>
            <c:numRef>
              <c:f>'Obrada osnovnih podataka'!$E$18</c:f>
              <c:numCache>
                <c:formatCode>0.00</c:formatCode>
                <c:ptCount val="1"/>
                <c:pt idx="0">
                  <c:v>85942.682708875407</c:v>
                </c:pt>
              </c:numCache>
            </c:numRef>
          </c:val>
          <c:shape val="cylinder"/>
        </c:ser>
        <c:ser>
          <c:idx val="1"/>
          <c:order val="1"/>
          <c:tx>
            <c:v>Трошкови</c:v>
          </c:tx>
          <c:spPr>
            <a:solidFill>
              <a:srgbClr val="FF0000"/>
            </a:solidFill>
            <a:ln w="12700">
              <a:solidFill>
                <a:srgbClr val="FF0000"/>
              </a:solidFill>
              <a:prstDash val="solid"/>
            </a:ln>
          </c:spPr>
          <c:val>
            <c:numRef>
              <c:f>'Obrada osnovnih podataka'!$F$18</c:f>
              <c:numCache>
                <c:formatCode>0.00</c:formatCode>
                <c:ptCount val="1"/>
                <c:pt idx="0">
                  <c:v>52606.19795720448</c:v>
                </c:pt>
              </c:numCache>
            </c:numRef>
          </c:val>
          <c:shape val="cylinder"/>
        </c:ser>
        <c:shape val="box"/>
        <c:axId val="129511808"/>
        <c:axId val="129544192"/>
        <c:axId val="0"/>
      </c:bar3DChart>
      <c:catAx>
        <c:axId val="129511808"/>
        <c:scaling>
          <c:orientation val="minMax"/>
        </c:scaling>
        <c:axPos val="b"/>
        <c:majorTickMark val="in"/>
        <c:tickLblPos val="none"/>
        <c:spPr>
          <a:ln w="25400">
            <a:solidFill>
              <a:srgbClr val="FFFF00"/>
            </a:solidFill>
            <a:prstDash val="solid"/>
          </a:ln>
        </c:spPr>
        <c:crossAx val="129544192"/>
        <c:crosses val="autoZero"/>
        <c:auto val="1"/>
        <c:lblAlgn val="ctr"/>
        <c:lblOffset val="100"/>
        <c:tickMarkSkip val="1"/>
      </c:catAx>
      <c:valAx>
        <c:axId val="129544192"/>
        <c:scaling>
          <c:orientation val="minMax"/>
        </c:scaling>
        <c:axPos val="l"/>
        <c:majorGridlines>
          <c:spPr>
            <a:ln w="12700">
              <a:solidFill>
                <a:srgbClr val="FFFFC0"/>
              </a:solidFill>
              <a:prstDash val="sysDash"/>
            </a:ln>
          </c:spPr>
        </c:majorGridlines>
        <c:numFmt formatCode="0.00" sourceLinked="1"/>
        <c:tickLblPos val="nextTo"/>
        <c:spPr>
          <a:ln w="25400">
            <a:solidFill>
              <a:srgbClr val="FFFF00"/>
            </a:solidFill>
            <a:prstDash val="solid"/>
          </a:ln>
        </c:spPr>
        <c:txPr>
          <a:bodyPr rot="0" vert="horz"/>
          <a:lstStyle/>
          <a:p>
            <a:pPr>
              <a:defRPr sz="800" b="1" i="0" u="none" strike="noStrike" baseline="0">
                <a:solidFill>
                  <a:srgbClr val="FFFF99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12951180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38048780487805051"/>
          <c:y val="0.91693424903356724"/>
          <c:w val="0.34390243902439116"/>
          <c:h val="7.0287539936102386E-2"/>
        </c:manualLayout>
      </c:layout>
      <c:spPr>
        <a:noFill/>
        <a:ln w="3175">
          <a:solidFill>
            <a:srgbClr val="FFFF99"/>
          </a:solidFill>
          <a:prstDash val="solid"/>
        </a:ln>
      </c:spPr>
      <c:txPr>
        <a:bodyPr/>
        <a:lstStyle/>
        <a:p>
          <a:pPr>
            <a:defRPr sz="735" b="1" i="0" u="none" strike="noStrike" baseline="0">
              <a:solidFill>
                <a:srgbClr val="FFFF00"/>
              </a:solidFill>
              <a:latin typeface="Tahoma CYR"/>
              <a:ea typeface="Tahoma CYR"/>
              <a:cs typeface="Tahoma CYR"/>
            </a:defRPr>
          </a:pPr>
          <a:endParaRPr lang="en-US"/>
        </a:p>
      </c:txPr>
    </c:legend>
    <c:plotVisOnly val="1"/>
    <c:dispBlanksAs val="gap"/>
  </c:chart>
  <c:spPr>
    <a:blipFill dpi="0" rotWithShape="0">
      <a:blip xmlns:r="http://schemas.openxmlformats.org/officeDocument/2006/relationships" r:embed="rId1"/>
      <a:srcRect/>
      <a:tile tx="0" ty="0" sx="100000" sy="100000" flip="none" algn="tl"/>
    </a:blipFill>
    <a:ln w="3175">
      <a:solidFill>
        <a:srgbClr val="000000"/>
      </a:solidFill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Tahoma CE"/>
          <a:ea typeface="Tahoma CE"/>
          <a:cs typeface="Tahoma CE"/>
        </a:defRPr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0.26541</cdr:x>
      <cdr:y>0.07987</cdr:y>
    </cdr:from>
    <cdr:to>
      <cdr:x>0.48816</cdr:x>
      <cdr:y>0.3393</cdr:y>
    </cdr:to>
    <cdr:sp macro="" textlink="">
      <cdr:nvSpPr>
        <cdr:cNvPr id="614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8561" y="237358"/>
          <a:ext cx="1215735" cy="7709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 lIns="27432" tIns="32004" rIns="0" bIns="0" anchor="t" upright="1">
          <a:spAutoFit/>
        </a:bodyPr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sr-Latn-RS" sz="1600" b="1" i="0" strike="noStrike" dirty="0" smtClean="0">
              <a:solidFill>
                <a:srgbClr val="000000"/>
              </a:solidFill>
              <a:latin typeface="Arial CYR"/>
            </a:rPr>
            <a:t>benefits</a:t>
          </a:r>
          <a:endParaRPr lang="sr-Cyrl-CS" sz="1600" b="1" i="0" strike="noStrike" dirty="0">
            <a:solidFill>
              <a:srgbClr val="000000"/>
            </a:solidFill>
            <a:latin typeface="Arial CYR"/>
          </a:endParaRPr>
        </a:p>
        <a:p xmlns:a="http://schemas.openxmlformats.org/drawingml/2006/main">
          <a:pPr algn="l" rtl="0">
            <a:defRPr sz="1000"/>
          </a:pPr>
          <a:r>
            <a:rPr lang="sr-Latn-RS" sz="1600" b="1" i="0" strike="noStrike" dirty="0" smtClean="0">
              <a:solidFill>
                <a:srgbClr val="000000"/>
              </a:solidFill>
              <a:latin typeface="Arial CYR"/>
            </a:rPr>
            <a:t>costs</a:t>
          </a:r>
          <a:endParaRPr lang="sr-Cyrl-CS" sz="1600" b="1" i="0" strike="noStrike" dirty="0">
            <a:solidFill>
              <a:srgbClr val="000000"/>
            </a:solidFill>
            <a:latin typeface="Arial CYR"/>
          </a:endParaRPr>
        </a:p>
        <a:p xmlns:a="http://schemas.openxmlformats.org/drawingml/2006/main">
          <a:pPr algn="l" rtl="0">
            <a:defRPr sz="1000"/>
          </a:pPr>
          <a:r>
            <a:rPr lang="sr-Latn-RS" sz="1600" b="1" i="0" strike="noStrike" dirty="0" smtClean="0">
              <a:solidFill>
                <a:srgbClr val="000000"/>
              </a:solidFill>
              <a:latin typeface="Arial CYR"/>
            </a:rPr>
            <a:t>differences</a:t>
          </a:r>
          <a:endParaRPr lang="sr-Cyrl-CS" sz="1600" b="1" i="0" strike="noStrike" dirty="0">
            <a:solidFill>
              <a:srgbClr val="000000"/>
            </a:solidFill>
            <a:latin typeface="Arial CYR"/>
          </a:endParaRPr>
        </a:p>
      </cdr:txBody>
    </cdr:sp>
  </cdr:relSizeAnchor>
  <cdr:relSizeAnchor xmlns:cdr="http://schemas.openxmlformats.org/drawingml/2006/chartDrawing">
    <cdr:from>
      <cdr:x>0.20867</cdr:x>
      <cdr:y>0.08616</cdr:y>
    </cdr:from>
    <cdr:to>
      <cdr:x>0.26394</cdr:x>
      <cdr:y>0.15344</cdr:y>
    </cdr:to>
    <cdr:sp macro="" textlink="">
      <cdr:nvSpPr>
        <cdr:cNvPr id="6146" name="Rectangle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44022" y="260040"/>
          <a:ext cx="302181" cy="200583"/>
        </a:xfrm>
        <a:prstGeom xmlns:a="http://schemas.openxmlformats.org/drawingml/2006/main" prst="rect">
          <a:avLst/>
        </a:prstGeom>
        <a:solidFill xmlns:a="http://schemas.openxmlformats.org/drawingml/2006/main">
          <a:srgbClr val="333399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0.20793</cdr:x>
      <cdr:y>0.17885</cdr:y>
    </cdr:from>
    <cdr:to>
      <cdr:x>0.26222</cdr:x>
      <cdr:y>0.24468</cdr:y>
    </cdr:to>
    <cdr:sp macro="" textlink="">
      <cdr:nvSpPr>
        <cdr:cNvPr id="6147" name="Rectangle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39993" y="536382"/>
          <a:ext cx="296809" cy="196253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0.2111</cdr:x>
      <cdr:y>0.25807</cdr:y>
    </cdr:from>
    <cdr:to>
      <cdr:x>0.26539</cdr:x>
      <cdr:y>0.3239</cdr:y>
    </cdr:to>
    <cdr:sp macro="" textlink="">
      <cdr:nvSpPr>
        <cdr:cNvPr id="6148" name="Rectangle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152128" y="766936"/>
          <a:ext cx="296305" cy="195634"/>
        </a:xfrm>
        <a:prstGeom xmlns:a="http://schemas.openxmlformats.org/drawingml/2006/main" prst="rect">
          <a:avLst/>
        </a:prstGeom>
        <a:solidFill xmlns:a="http://schemas.openxmlformats.org/drawingml/2006/main">
          <a:srgbClr val="339933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86A5F-CB54-42BB-907A-42D978BEE36C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00375-6BB5-4CB3-9C20-8733C88EFE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300375-6BB5-4CB3-9C20-8733C88EFE8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94847-2E8B-4A24-8CE9-B84807279BE8}" type="datetimeFigureOut">
              <a:rPr lang="en-US" smtClean="0"/>
              <a:pPr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FA613-79AD-4753-B41E-054AA4D7FC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Mira Todosijevic\Desktop\malinaa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36912"/>
            <a:ext cx="4608512" cy="3421007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b="1" dirty="0"/>
              <a:t>Raspberry production on sustainable principles in Western Serbia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852936"/>
            <a:ext cx="7200800" cy="1833067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sr-Latn-RS" b="1" dirty="0"/>
              <a:t>Todosijević M</a:t>
            </a:r>
            <a:r>
              <a:rPr lang="sr-Latn-RS" b="1" baseline="30000" dirty="0"/>
              <a:t>1</a:t>
            </a:r>
            <a:r>
              <a:rPr lang="sr-Latn-RS" b="1" dirty="0"/>
              <a:t>., Čakmak D</a:t>
            </a:r>
            <a:r>
              <a:rPr lang="sr-Latn-RS" b="1" baseline="30000" dirty="0"/>
              <a:t>2</a:t>
            </a:r>
            <a:r>
              <a:rPr lang="sr-Latn-RS" b="1" dirty="0"/>
              <a:t>., Belanović Simić S</a:t>
            </a:r>
            <a:r>
              <a:rPr lang="sr-Latn-RS" b="1" baseline="30000" dirty="0"/>
              <a:t>1</a:t>
            </a:r>
            <a:r>
              <a:rPr lang="sr-Latn-RS" b="1" dirty="0"/>
              <a:t>., Zlatić M</a:t>
            </a:r>
            <a:r>
              <a:rPr lang="sr-Latn-RS" b="1" baseline="30000" dirty="0"/>
              <a:t>1</a:t>
            </a:r>
            <a:r>
              <a:rPr lang="sr-Latn-RS" b="1" dirty="0"/>
              <a:t>., Kadović R</a:t>
            </a:r>
            <a:r>
              <a:rPr lang="sr-Latn-RS" b="1" baseline="30000" dirty="0"/>
              <a:t>1</a:t>
            </a:r>
            <a:r>
              <a:rPr lang="sr-Latn-RS" b="1" dirty="0"/>
              <a:t>.</a:t>
            </a:r>
            <a:r>
              <a:rPr lang="sr-Cyrl-RS" b="1" dirty="0"/>
              <a:t>, </a:t>
            </a:r>
            <a:r>
              <a:rPr lang="sr-Latn-RS" b="1" dirty="0"/>
              <a:t>Lazarević K</a:t>
            </a:r>
            <a:r>
              <a:rPr lang="sr-Latn-RS" b="1" baseline="30000" dirty="0"/>
              <a:t>1</a:t>
            </a:r>
            <a:r>
              <a:rPr lang="sr-Latn-RS" b="1" dirty="0" smtClean="0"/>
              <a:t>., Perović V.</a:t>
            </a:r>
            <a:r>
              <a:rPr lang="sr-Latn-RS" b="1" baseline="30000" dirty="0" smtClean="0"/>
              <a:t> 2</a:t>
            </a:r>
            <a:endParaRPr lang="en-US" b="1" dirty="0"/>
          </a:p>
          <a:p>
            <a:pPr algn="ctr">
              <a:buNone/>
            </a:pPr>
            <a:r>
              <a:rPr lang="sr-Cyrl-RS" b="1" dirty="0"/>
              <a:t> </a:t>
            </a:r>
            <a:endParaRPr lang="en-US" b="1" dirty="0"/>
          </a:p>
          <a:p>
            <a:pPr algn="ctr">
              <a:buNone/>
            </a:pPr>
            <a:r>
              <a:rPr lang="sr-Latn-RS" b="1" baseline="30000" dirty="0"/>
              <a:t>1</a:t>
            </a:r>
            <a:r>
              <a:rPr lang="sr-Latn-RS" b="1" dirty="0"/>
              <a:t>University of Belgrade</a:t>
            </a:r>
            <a:r>
              <a:rPr lang="sr-Latn-RS" b="1" dirty="0" smtClean="0"/>
              <a:t>, Faculty </a:t>
            </a:r>
            <a:r>
              <a:rPr lang="sr-Latn-RS" b="1" dirty="0"/>
              <a:t>of Forestry</a:t>
            </a:r>
            <a:endParaRPr lang="en-US" b="1" dirty="0"/>
          </a:p>
          <a:p>
            <a:pPr algn="ctr">
              <a:buNone/>
            </a:pPr>
            <a:r>
              <a:rPr lang="sr-Latn-RS" b="1" baseline="30000" dirty="0"/>
              <a:t>2</a:t>
            </a:r>
            <a:r>
              <a:rPr lang="sr-Latn-RS" b="1" dirty="0"/>
              <a:t>Institute of Soil, </a:t>
            </a:r>
            <a:r>
              <a:rPr lang="sr-Latn-RS" b="1" dirty="0" smtClean="0"/>
              <a:t>Belgrade</a:t>
            </a:r>
            <a:endParaRPr lang="en-GB" b="1" dirty="0" smtClean="0"/>
          </a:p>
          <a:p>
            <a:pPr algn="ctr">
              <a:buNone/>
            </a:pP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79296" cy="620688"/>
          </a:xfrm>
        </p:spPr>
        <p:txBody>
          <a:bodyPr>
            <a:normAutofit fontScale="90000"/>
          </a:bodyPr>
          <a:lstStyle/>
          <a:p>
            <a:r>
              <a:rPr lang="sr-Latn-R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3600" dirty="0" smtClean="0">
                <a:latin typeface="Arial" pitchFamily="34" charset="0"/>
                <a:cs typeface="Arial" pitchFamily="34" charset="0"/>
              </a:rPr>
            </a:br>
            <a:r>
              <a:rPr lang="sr-Latn-RS" sz="36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sr-Latn-RS" sz="3600" dirty="0" smtClean="0">
                <a:latin typeface="Arial" pitchFamily="34" charset="0"/>
                <a:cs typeface="Arial" pitchFamily="34" charset="0"/>
              </a:rPr>
            </a:br>
            <a:r>
              <a:rPr lang="sr-Latn-RS" sz="3600" dirty="0" smtClean="0">
                <a:latin typeface="Arial" pitchFamily="34" charset="0"/>
                <a:cs typeface="Arial" pitchFamily="34" charset="0"/>
              </a:rPr>
              <a:t>Materials and methods</a:t>
            </a:r>
            <a:br>
              <a:rPr lang="sr-Latn-RS" sz="3600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052736"/>
            <a:ext cx="8136904" cy="1612775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soil samples for the analysis of properties were taken at depths of 0-10;</a:t>
            </a:r>
          </a:p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10-20 and 20-40 cm</a:t>
            </a:r>
          </a:p>
          <a:p>
            <a:pPr algn="just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The laboratory studies of the soil were conducted using the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major chemical</a:t>
            </a:r>
          </a:p>
          <a:p>
            <a:pPr algn="just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properties of soil were investigated by the standard methods recognized by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1800" dirty="0" smtClean="0">
                <a:latin typeface="Arial" pitchFamily="34" charset="0"/>
                <a:cs typeface="Arial" pitchFamily="34" charset="0"/>
              </a:rPr>
              <a:t>the</a:t>
            </a:r>
            <a:r>
              <a:rPr lang="sr-Latn-RS" sz="1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1800" dirty="0" smtClean="0">
                <a:latin typeface="Arial" pitchFamily="34" charset="0"/>
                <a:cs typeface="Arial" pitchFamily="34" charset="0"/>
              </a:rPr>
              <a:t>Yugoslav Society of Soil Sciences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(1997,1966).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7544" y="285293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The calculation determines the cost, selling price and the economic effects of raspberry plantations based on the principles of conservation of soil resources in western Serbia, the municipality of  </a:t>
            </a:r>
            <a:r>
              <a:rPr lang="en-GB" dirty="0" err="1" smtClean="0">
                <a:latin typeface="Arial" pitchFamily="34" charset="0"/>
                <a:cs typeface="Arial" pitchFamily="34" charset="0"/>
              </a:rPr>
              <a:t>Ljubovija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 :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en-GB" dirty="0" smtClean="0">
                <a:latin typeface="Arial" pitchFamily="34" charset="0"/>
                <a:cs typeface="Arial" pitchFamily="34" charset="0"/>
              </a:rPr>
            </a:br>
            <a:r>
              <a:rPr lang="en-GB" dirty="0" smtClean="0">
                <a:latin typeface="Arial" pitchFamily="34" charset="0"/>
                <a:cs typeface="Arial" pitchFamily="34" charset="0"/>
              </a:rPr>
              <a:t>-The calculation of unit prices 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raise raspberry</a:t>
            </a:r>
          </a:p>
          <a:p>
            <a:pPr algn="just"/>
            <a:r>
              <a:rPr lang="en-GB" dirty="0" smtClean="0">
                <a:latin typeface="Arial" pitchFamily="34" charset="0"/>
                <a:cs typeface="Arial" pitchFamily="34" charset="0"/>
              </a:rPr>
              <a:t>-The calculation of unit price of regular production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683568" y="4725144"/>
            <a:ext cx="554461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Internal Rate of Return (IRR)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Pay Back Period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PBP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GB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Cost/Benefit Analysis (C/BA)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Net Present Value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GB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NPV</a:t>
            </a:r>
            <a:r>
              <a:rPr kumimoji="0" lang="sr-Cyrl-C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 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Pedologij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748883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67544" y="4581128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altLang="ko-K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</a:t>
            </a:r>
            <a:r>
              <a:rPr kumimoji="0" lang="sr-Latn-RS" altLang="ko-KR" sz="11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Institute os Soil Science, Belgrade, 2013</a:t>
            </a:r>
            <a:endParaRPr lang="en-US" sz="11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467544" y="4941168"/>
            <a:ext cx="799288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n the profile  the dominant types of land under agricultural areas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are characterized by WRB (2006):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Haplic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Cambisol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Eutric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Leptic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Haplic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Fluvisol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Calcaric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Siltic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Uzor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624736" cy="4630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4581128"/>
            <a:ext cx="648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 smtClean="0">
                <a:latin typeface="Arial" pitchFamily="34" charset="0"/>
                <a:cs typeface="Arial" pitchFamily="34" charset="0"/>
              </a:rPr>
              <a:t>The soil samples in the municipality of Ljubovija were taken in September, October and November 2010 and 2011 with the 19 </a:t>
            </a:r>
            <a:r>
              <a:rPr lang="en-GB" dirty="0" smtClean="0">
                <a:latin typeface="Arial" pitchFamily="34" charset="0"/>
                <a:cs typeface="Arial" pitchFamily="34" charset="0"/>
              </a:rPr>
              <a:t>cadastral municipality. </a:t>
            </a:r>
            <a:endParaRPr lang="sr-Latn-RS" dirty="0" smtClean="0">
              <a:latin typeface="Arial" pitchFamily="34" charset="0"/>
              <a:cs typeface="Arial" pitchFamily="34" charset="0"/>
            </a:endParaRPr>
          </a:p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Sampling was carried out on agricultural land  at 620 locations with the GPS coordinates. At each location was taken one composite sample to a depth of 0 - 25 cm (Institute of Soil Science, 2013).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DOKTORAT\Koslje\Gornje Košlje\Profil 2 liv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0"/>
            <a:ext cx="2304256" cy="3384377"/>
          </a:xfrm>
          <a:prstGeom prst="rect">
            <a:avLst/>
          </a:prstGeom>
          <a:noFill/>
        </p:spPr>
      </p:pic>
      <p:pic>
        <p:nvPicPr>
          <p:cNvPr id="2052" name="Picture 4" descr="E:\DOKTORAT\Koslje\Gornje Košlje\P1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3329607"/>
            <a:ext cx="2304256" cy="3528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11560" y="4581128"/>
          <a:ext cx="7920880" cy="830952"/>
        </p:xfrm>
        <a:graphic>
          <a:graphicData uri="http://schemas.openxmlformats.org/drawingml/2006/table">
            <a:tbl>
              <a:tblPr/>
              <a:tblGrid>
                <a:gridCol w="1583665"/>
                <a:gridCol w="1386666"/>
                <a:gridCol w="1897711"/>
                <a:gridCol w="1684686"/>
                <a:gridCol w="1368152"/>
              </a:tblGrid>
              <a:tr h="41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Soil depth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pH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</a:t>
                      </a:r>
                      <a:r>
                        <a:rPr lang="en-GB" sz="2000" baseline="-25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r>
                        <a:rPr lang="en-GB" sz="2000" baseline="-25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en-US" sz="2000" baseline="-25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</a:t>
                      </a:r>
                      <a:r>
                        <a:rPr lang="en-GB" sz="2000" baseline="-25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Humus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5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40-60</a:t>
                      </a:r>
                      <a:r>
                        <a:rPr lang="en-GB" sz="20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cm</a:t>
                      </a:r>
                      <a:endParaRPr lang="en-US" sz="20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6,31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8.18mg/100gr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21.1mg/100g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above 3%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11560" y="3861048"/>
            <a:ext cx="6840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Soil characteristics on 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municipilaty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of </a:t>
            </a:r>
            <a:r>
              <a:rPr kumimoji="0" lang="en-GB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Ljubovija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5445224"/>
            <a:ext cx="316331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i="1" dirty="0" smtClean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Source: Institute of Soil Science, 2013</a:t>
            </a:r>
            <a:endParaRPr lang="en-GB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9552" y="764704"/>
            <a:ext cx="80648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Desirable characteristics of soil for growing raspberries are: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0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- soil depth - 40-70 cm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- content of the soil - a moderately cold, moderately severe and permeable soils with rapid runoff of surface water 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- pH acidity - between 5 and 6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- phosphorus - 8-10 mg per 100 g air-dry soil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- potassium - 18-20 mg per 100 g air-dry soil </a:t>
            </a:r>
            <a:br>
              <a:rPr lang="en-GB" sz="2000" dirty="0" smtClean="0">
                <a:latin typeface="Arial" pitchFamily="34" charset="0"/>
                <a:cs typeface="Arial" pitchFamily="34" charset="0"/>
              </a:rPr>
            </a:br>
            <a:r>
              <a:rPr lang="en-GB" sz="2000" dirty="0" smtClean="0">
                <a:latin typeface="Arial" pitchFamily="34" charset="0"/>
                <a:cs typeface="Arial" pitchFamily="34" charset="0"/>
              </a:rPr>
              <a:t>- humus - over 3%, optimally 5%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" descr="Ma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31641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544522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Arial" pitchFamily="34" charset="0"/>
                <a:cs typeface="Arial" pitchFamily="34" charset="0"/>
              </a:rPr>
              <a:t>Surfaces unique plot for growing raspberries according to the parameters mentioned amount to 833.04 ha which is 2.33% of the total area of ​​the municipality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260648"/>
            <a:ext cx="73448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Economic analysis of the plantation of raspberries based on dynamic (discount) methods of assessing the effectiveness of investments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(the real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interest rates for Serbia is 12%). </a:t>
            </a:r>
            <a:endParaRPr lang="sr-Cyrl-RS" sz="2000" dirty="0" smtClean="0">
              <a:latin typeface="Arial" pitchFamily="34" charset="0"/>
              <a:cs typeface="Arial" pitchFamily="34" charset="0"/>
            </a:endParaRPr>
          </a:p>
          <a:p>
            <a:endParaRPr lang="sr-Cyrl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The prices were taken from the STIPS (The system of the market agriculture information of Serbia) for the period 2015 where 1 euro was 120 RSD.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467544" y="2636912"/>
          <a:ext cx="619268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5364088" y="3933056"/>
          <a:ext cx="3779912" cy="292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0" y="1124744"/>
          <a:ext cx="5688631" cy="2100125"/>
        </p:xfrm>
        <a:graphic>
          <a:graphicData uri="http://schemas.openxmlformats.org/drawingml/2006/table">
            <a:tbl>
              <a:tblPr/>
              <a:tblGrid>
                <a:gridCol w="2620605"/>
                <a:gridCol w="3068026"/>
              </a:tblGrid>
              <a:tr h="43204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925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</a:t>
                      </a:r>
                      <a:r>
                        <a:rPr lang="en-US" sz="2000" baseline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r-Latn-R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methods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330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39.61</a:t>
                      </a:r>
                      <a:r>
                        <a:rPr lang="sr-Cyrl-CS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sr-Cyrl-C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sr-Latn-RS" sz="2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1.634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PBP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02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20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NPV</a:t>
                      </a:r>
                      <a:endParaRPr lang="en-US" sz="20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33336.46 </a:t>
                      </a:r>
                      <a:endParaRPr lang="en-US" sz="20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Picture 4" descr="C:\Users\Mira Todosijevic\Desktop\PG023_8_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212976"/>
            <a:ext cx="2530475" cy="342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39604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hart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84984"/>
            <a:ext cx="424847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99592" y="764704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Sensitivity analysis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tested sensitivity to a possible change in investment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cost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benefit.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99592" y="155679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Changing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benefit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for 38.79% and changing the cost of 63.36% come to the interest rate of 12%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9592" y="2276872"/>
            <a:ext cx="74168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dirty="0" smtClean="0">
                <a:latin typeface="Arial" pitchFamily="34" charset="0"/>
                <a:cs typeface="Arial" pitchFamily="34" charset="0"/>
              </a:rPr>
              <a:t>Changing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benefit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by almost 50% and costs by 63%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the PBP is changed from 4 years to 15 years.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043608" y="1052736"/>
          <a:ext cx="6095999" cy="1280160"/>
        </p:xfrm>
        <a:graphic>
          <a:graphicData uri="http://schemas.openxmlformats.org/drawingml/2006/table">
            <a:tbl>
              <a:tblPr/>
              <a:tblGrid>
                <a:gridCol w="1932231"/>
                <a:gridCol w="2081884"/>
                <a:gridCol w="2081884"/>
              </a:tblGrid>
              <a:tr h="18185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 (11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</a:t>
                      </a:r>
                      <a:r>
                        <a:rPr lang="en-GB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917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sr-Cyrl-CS" sz="12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0917 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h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а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methods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After land planning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Before land planning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meadow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98</a:t>
                      </a:r>
                      <a:r>
                        <a:rPr lang="sr-Cyrl-C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sr-Cyrl-C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992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PBP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NPV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3515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827584" y="620688"/>
            <a:ext cx="49685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economic efficiency of raspberry productions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043608" y="3212976"/>
          <a:ext cx="6095999" cy="1280160"/>
        </p:xfrm>
        <a:graphic>
          <a:graphicData uri="http://schemas.openxmlformats.org/drawingml/2006/table">
            <a:tbl>
              <a:tblPr/>
              <a:tblGrid>
                <a:gridCol w="1932231"/>
                <a:gridCol w="2081884"/>
                <a:gridCol w="2081884"/>
              </a:tblGrid>
              <a:tr h="18185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sr-Latn-R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instead of a grass mixtures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20% (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4113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56</a:t>
                      </a:r>
                      <a:r>
                        <a:rPr lang="sr-Latn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sr-Cyrl-CS" sz="12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Latn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=0.41ha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methods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After land planning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Before land planning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meadow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102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02</a:t>
                      </a:r>
                      <a:r>
                        <a:rPr lang="sr-Cyrl-C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sr-Cyrl-C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626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PBP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NPV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19610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71600" y="2564904"/>
            <a:ext cx="61926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Assessment of the economic effects of the surface of raspberries (instead of a grass mixtures)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043608" y="5301208"/>
          <a:ext cx="6095999" cy="1280160"/>
        </p:xfrm>
        <a:graphic>
          <a:graphicData uri="http://schemas.openxmlformats.org/drawingml/2006/table">
            <a:tbl>
              <a:tblPr/>
              <a:tblGrid>
                <a:gridCol w="1932231"/>
                <a:gridCol w="2081884"/>
                <a:gridCol w="2081884"/>
              </a:tblGrid>
              <a:tr h="181857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 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sr-Latn-R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instead of crop rotation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  24% (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  <a:sym typeface="Symbol"/>
                        </a:rPr>
                        <a:t></a:t>
                      </a:r>
                      <a:r>
                        <a:rPr lang="sr-Cyrl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5787</a:t>
                      </a:r>
                      <a:r>
                        <a:rPr lang="sr-Latn-R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ru-RU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</a:t>
                      </a:r>
                      <a:r>
                        <a:rPr lang="sr-Latn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sr-Latn-CS" sz="12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</a:t>
                      </a:r>
                      <a:r>
                        <a:rPr lang="sr-Cyrl-CS" sz="1200" b="1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Latn-CS" sz="12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=0.58ha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Dynamic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methods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After land planning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Before land planning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meadow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raspberry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25">
                      <a:fgClr>
                        <a:srgbClr val="FFFFFF"/>
                      </a:fgClr>
                      <a:bgClr>
                        <a:srgbClr val="BFBFBF"/>
                      </a:bgClr>
                    </a:pattFill>
                  </a:tcPr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IRR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111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16</a:t>
                      </a:r>
                      <a:r>
                        <a:rPr lang="sr-Cyrl-CS" sz="12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%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</a:t>
                      </a:r>
                      <a:r>
                        <a:rPr lang="sr-Cyrl-C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/</a:t>
                      </a: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B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PBP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739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1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Latn-RS" sz="12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NPV</a:t>
                      </a:r>
                      <a:endParaRPr lang="en-US" sz="12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28290</a:t>
                      </a:r>
                      <a:r>
                        <a:rPr lang="sr-Latn-R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Cyrl-CS" sz="12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en-US" sz="12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196" marR="68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971600" y="4653136"/>
            <a:ext cx="612068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Assessment of the economic effects of the surface of raspberries (instead of a crop rotation)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608" y="116632"/>
            <a:ext cx="61206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The i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ndividual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private property -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Mutapovi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ć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836712"/>
            <a:ext cx="74888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Sensitivity analysis showed a trend of benefit and cost in positive and negative direction (from 20% -130%) and a simple regression established the level of statistical significance (correlation coefficient, coefficient of determination, t-statistic, F-statistics) </a:t>
            </a:r>
            <a:endParaRPr kumimoji="0" lang="en-GB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3568" y="2924944"/>
          <a:ext cx="6984776" cy="1280160"/>
        </p:xfrm>
        <a:graphic>
          <a:graphicData uri="http://schemas.openxmlformats.org/drawingml/2006/table">
            <a:tbl>
              <a:tblPr/>
              <a:tblGrid>
                <a:gridCol w="2426774"/>
                <a:gridCol w="1172402"/>
                <a:gridCol w="2493926"/>
                <a:gridCol w="891674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 </a:t>
                      </a:r>
                      <a:r>
                        <a:rPr lang="sr-Latn-R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 cost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Change </a:t>
                      </a:r>
                      <a:r>
                        <a:rPr lang="en-GB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</a:t>
                      </a:r>
                      <a:r>
                        <a:rPr lang="sr-Latn-R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benefits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Value</a:t>
                      </a:r>
                      <a:endParaRPr lang="en-U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correlation coefficient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970383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(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correlation coefficient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887486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sr-Latn-CS" sz="14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GB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coeff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of determination)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941642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</a:t>
                      </a:r>
                      <a:r>
                        <a:rPr lang="sr-Latn-CS" sz="1400" baseline="300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r>
                        <a:rPr lang="sr-Cyrl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en-GB" sz="14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coeff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of determination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787631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F- 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225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9003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F- 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</a:t>
                      </a:r>
                      <a:r>
                        <a:rPr lang="sr-Latn-R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en-GB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92307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 - 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sr-Latn-C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15.03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 - </a:t>
                      </a:r>
                      <a:r>
                        <a:rPr lang="en-GB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statistic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</a:t>
                      </a:r>
                      <a:r>
                        <a:rPr lang="sr-Latn-CS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7.20577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 </a:t>
                      </a:r>
                      <a:r>
                        <a:rPr lang="sr-Cyrl-C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= </a:t>
                      </a:r>
                      <a:r>
                        <a:rPr lang="sr-Cyrl-C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r>
                        <a:rPr lang="sr-Latn-R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sr-Latn-C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241e</a:t>
                      </a:r>
                      <a:r>
                        <a:rPr lang="sr-Latn-CS" sz="1400" b="1" baseline="300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-0.0162x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CS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y = </a:t>
                      </a:r>
                      <a:r>
                        <a:rPr lang="sr-Latn-CS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0.0199x+4E-05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611560" y="4869160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In the areas under crops of raspberries has been found that if the rate of cost increases by 1%, the ratio of C/B is reduced to 0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016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1368152"/>
          </a:xfrm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In the 4th century BC 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he Romans cultivated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raspberries.</a:t>
            </a:r>
            <a:endParaRPr lang="sr-Latn-RS" sz="2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600" dirty="0" smtClean="0">
                <a:latin typeface="Arial" pitchFamily="34" charset="0"/>
                <a:cs typeface="Arial" pitchFamily="34" charset="0"/>
              </a:rPr>
              <a:t>Only since 1900 began production</a:t>
            </a:r>
            <a:r>
              <a:rPr lang="sr-Latn-RS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600" dirty="0" smtClean="0">
                <a:latin typeface="Arial" pitchFamily="34" charset="0"/>
                <a:cs typeface="Arial" pitchFamily="34" charset="0"/>
              </a:rPr>
              <a:t>of controlled raspberries 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r-Cyrl-RS" sz="26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6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098" name="Picture 2" descr="C:\Users\Mira Todosijevic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608512" cy="3717032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51520" y="5661248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 main potential of the mountainous areas of western Serbia is in agriculture and forestry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Mira Todosijevic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556792"/>
            <a:ext cx="3672408" cy="3960440"/>
          </a:xfrm>
          <a:prstGeom prst="rect">
            <a:avLst/>
          </a:prstGeom>
          <a:noFill/>
        </p:spPr>
      </p:pic>
      <p:pic>
        <p:nvPicPr>
          <p:cNvPr id="1026" name="Picture 2" descr="C:\Users\Mira Todosijevic\Desktop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149080"/>
            <a:ext cx="2895600" cy="1581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hart 1"/>
          <p:cNvPicPr>
            <a:picLocks noChangeArrowheads="1"/>
          </p:cNvPicPr>
          <p:nvPr/>
        </p:nvPicPr>
        <p:blipFill>
          <a:blip r:embed="rId2" cstate="print"/>
          <a:srcRect b="-21"/>
          <a:stretch>
            <a:fillRect/>
          </a:stretch>
        </p:blipFill>
        <p:spPr bwMode="auto">
          <a:xfrm>
            <a:off x="1763688" y="332656"/>
            <a:ext cx="5040560" cy="36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95536" y="4160114"/>
            <a:ext cx="792088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sr-Latn-R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sr-Latn-R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sr-Latn-RS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</a:t>
            </a:r>
            <a:r>
              <a:rPr lang="en-GB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y = ae</a:t>
            </a:r>
            <a:r>
              <a:rPr lang="en-GB" sz="2400" baseline="30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-0,0162x</a:t>
            </a:r>
            <a:endParaRPr lang="sr-Latn-RS" sz="2400" baseline="30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sr-Latn-RS" sz="1200" baseline="30000" dirty="0" smtClean="0">
              <a:latin typeface="Arial" pitchFamily="34" charset="0"/>
              <a:cs typeface="Arial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GB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model (function) can be used for efficient calculation of investment funds in raspberry plantations on degraded mountain areas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sr-Latn-RS" sz="12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 the basin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Trešnjica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river on plots under crops of raspberries, loss of land were reduced up to 24 times compared to the situation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before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to the application of the same (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Todosijević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M. et al, 2014). 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MIRATO~1\AppData\Local\Temp\Rar$DIa0.526\malina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7562850" cy="4610100"/>
          </a:xfrm>
          <a:prstGeom prst="rect">
            <a:avLst/>
          </a:prstGeom>
          <a:noFill/>
        </p:spPr>
      </p:pic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717032"/>
            <a:ext cx="242957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57592" cy="576064"/>
          </a:xfrm>
        </p:spPr>
        <p:txBody>
          <a:bodyPr>
            <a:normAutofit fontScale="90000"/>
          </a:bodyPr>
          <a:lstStyle/>
          <a:p>
            <a:r>
              <a:rPr lang="sr-Latn-RS" sz="3200" dirty="0" smtClean="0">
                <a:latin typeface="Arial" pitchFamily="34" charset="0"/>
                <a:cs typeface="Arial" pitchFamily="34" charset="0"/>
              </a:rPr>
              <a:t>Conclusion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048" y="1268760"/>
            <a:ext cx="8101408" cy="46805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Serbia has </a:t>
            </a:r>
            <a:r>
              <a:rPr lang="sr-Latn-RS" sz="2000" b="1" smtClean="0">
                <a:latin typeface="Arial" pitchFamily="34" charset="0"/>
                <a:cs typeface="Arial" pitchFamily="34" charset="0"/>
              </a:rPr>
              <a:t>favorably</a:t>
            </a:r>
            <a:r>
              <a:rPr lang="en-US" sz="2000" b="1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agro ecological conditions for production of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raspberry and good perspectives for their export. </a:t>
            </a:r>
          </a:p>
          <a:p>
            <a:pPr algn="just">
              <a:buNone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In the municipality of Ljubovija in the mountainous area the</a:t>
            </a:r>
          </a:p>
          <a:p>
            <a:pPr algn="just">
              <a:buNone/>
            </a:pP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pedological conditions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are very good for the raspberry production</a:t>
            </a: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economic analysis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showed the economic feasibility of investing in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plantations of raspberries. </a:t>
            </a:r>
          </a:p>
          <a:p>
            <a:pPr algn="just">
              <a:buNone/>
            </a:pPr>
            <a:endParaRPr lang="sr-Latn-RS" sz="12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Regression analysis of  C/B, to assess the efficacy of financial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investment in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the raspberry fruit crops represents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a model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for the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analysis of C/B depending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on the percentage change in the cost of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raspberry plantations. </a:t>
            </a:r>
            <a:endParaRPr lang="sr-Latn-RS" sz="1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92696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raspberry is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profitable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fruit species for producers in western Serbia.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3568" y="1484784"/>
            <a:ext cx="756084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It also affects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the prosperity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of this region.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Due to its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protective role in the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degradation processes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are the tenets that will need to invest in the future.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sr-Latn-RS" sz="1600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Raspberry production is an 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exceptional chance for the development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 of agriculture and Serbian 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е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conomy in general</a:t>
            </a:r>
            <a:r>
              <a:rPr lang="sr-Latn-R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Mira Todosijevic\Desktop\PG023_8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600" y="4221088"/>
            <a:ext cx="3600400" cy="2304256"/>
          </a:xfrm>
          <a:prstGeom prst="rect">
            <a:avLst/>
          </a:prstGeom>
          <a:noFill/>
        </p:spPr>
      </p:pic>
      <p:pic>
        <p:nvPicPr>
          <p:cNvPr id="35844" name="Picture 4" descr="C:\Users\Mira Todosijevic\Desktop\1zmpen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2286000" cy="2736304"/>
          </a:xfrm>
          <a:prstGeom prst="rect">
            <a:avLst/>
          </a:prstGeom>
          <a:noFill/>
        </p:spPr>
      </p:pic>
      <p:pic>
        <p:nvPicPr>
          <p:cNvPr id="35845" name="Picture 5" descr="C:\Users\Mira Todosijevic\Desktop\2wco6t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563888" cy="2342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Mira Todosijevic\Desktop\malinaa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194"/>
            <a:ext cx="9144000" cy="678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836712"/>
            <a:ext cx="7560840" cy="13681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Serbia is one of the biggest producers and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exporters of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raspberries in the world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62% of the</a:t>
            </a:r>
            <a:r>
              <a:rPr lang="sr-Cyrl-R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total value of exported fruits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27584" y="2204864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Serbia is the third country in the world in production of raspberries.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Thirteen thousand hectares are planted with this fruit. </a:t>
            </a:r>
            <a:endParaRPr lang="sr-Latn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sr-Cyrl-RS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Cyrl-RS" sz="2400" dirty="0" smtClean="0">
                <a:latin typeface="Arial" pitchFamily="34" charset="0"/>
                <a:cs typeface="Arial" pitchFamily="34" charset="0"/>
              </a:rPr>
              <a:t>Т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he annual average of 15,000 ha produces about 80,000 t raspberries whose average yield were 5.5 t/ha.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0728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In 2009 even 63,200 t were exported which is brought into the country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 benefit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of $ 200 million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5576" y="2060848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latin typeface="Arial" pitchFamily="34" charset="0"/>
                <a:cs typeface="Arial" pitchFamily="34" charset="0"/>
              </a:rPr>
              <a:t>In 2012, </a:t>
            </a:r>
            <a:r>
              <a:rPr lang="sr-Latn-RS" sz="2400" dirty="0" smtClean="0">
                <a:latin typeface="Arial" pitchFamily="34" charset="0"/>
                <a:cs typeface="Arial" pitchFamily="34" charset="0"/>
              </a:rPr>
              <a:t>benefit 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from exports of raspberries were higher than 120 million </a:t>
            </a:r>
            <a:r>
              <a:rPr lang="en-GB" sz="2400" dirty="0" err="1" smtClean="0">
                <a:latin typeface="Arial" pitchFamily="34" charset="0"/>
                <a:cs typeface="Arial" pitchFamily="34" charset="0"/>
              </a:rPr>
              <a:t>euros</a:t>
            </a:r>
            <a:r>
              <a:rPr lang="en-GB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5576" y="3212976"/>
            <a:ext cx="77768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latin typeface="Arial" pitchFamily="34" charset="0"/>
                <a:cs typeface="Arial" pitchFamily="34" charset="0"/>
              </a:rPr>
              <a:t>The success of the Serbian raspberry is in its production on small traditional family plantations with average size of 0.36 hectares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Mira Todosijevic\Desktop\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869160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745" t="10922" r="26604" b="28510"/>
          <a:stretch>
            <a:fillRect/>
          </a:stretch>
        </p:blipFill>
        <p:spPr bwMode="auto">
          <a:xfrm>
            <a:off x="323528" y="404664"/>
            <a:ext cx="8568952" cy="5647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9898" t="27980" r="16681" b="26479"/>
          <a:stretch>
            <a:fillRect/>
          </a:stretch>
        </p:blipFill>
        <p:spPr bwMode="auto">
          <a:xfrm>
            <a:off x="395536" y="836712"/>
            <a:ext cx="8220896" cy="294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3568" y="4797152"/>
          <a:ext cx="7704856" cy="731520"/>
        </p:xfrm>
        <a:graphic>
          <a:graphicData uri="http://schemas.openxmlformats.org/drawingml/2006/table">
            <a:tbl>
              <a:tblPr/>
              <a:tblGrid>
                <a:gridCol w="1123210"/>
                <a:gridCol w="657833"/>
                <a:gridCol w="657833"/>
                <a:gridCol w="657833"/>
                <a:gridCol w="657833"/>
                <a:gridCol w="657833"/>
                <a:gridCol w="657833"/>
                <a:gridCol w="658662"/>
                <a:gridCol w="658662"/>
                <a:gridCol w="658662"/>
                <a:gridCol w="658662"/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 smtClean="0">
                          <a:latin typeface="Times New Roman"/>
                          <a:ea typeface="Times New Roman"/>
                        </a:rPr>
                        <a:t>Period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2001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2002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2003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2004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2005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2006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2007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2008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2009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>
                          <a:latin typeface="Times New Roman"/>
                          <a:ea typeface="Times New Roman"/>
                        </a:rPr>
                        <a:t>2010</a:t>
                      </a:r>
                      <a:endParaRPr lang="en-US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P</a:t>
                      </a:r>
                      <a:r>
                        <a:rPr lang="sr-Latn-RS" sz="1600" dirty="0" smtClean="0">
                          <a:latin typeface="Times New Roman"/>
                          <a:ea typeface="Times New Roman"/>
                        </a:rPr>
                        <a:t>roduction (t/ha)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3.542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4.138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3.937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1.751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3.452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3.578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3.537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4.575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4.516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603250" algn="l"/>
                        </a:tabLst>
                      </a:pPr>
                      <a:r>
                        <a:rPr lang="sr-Latn-RS" sz="1600" dirty="0">
                          <a:latin typeface="Times New Roman"/>
                          <a:ea typeface="Times New Roman"/>
                        </a:rPr>
                        <a:t>3.889</a:t>
                      </a:r>
                      <a:endParaRPr lang="en-US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11560" y="3758843"/>
            <a:ext cx="784887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</a:pP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Raspberry production in the Municipality of </a:t>
            </a:r>
            <a:r>
              <a:rPr kumimoji="0" lang="sr-Latn-R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en-US" altLang="ko-KR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Ljubovija</a:t>
            </a:r>
            <a:r>
              <a:rPr kumimoji="0" lang="en-US" altLang="ko-KR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 for the period 2001-2010</a:t>
            </a:r>
            <a:endParaRPr kumimoji="0" lang="en-US" altLang="ko-K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</a:pPr>
            <a:r>
              <a:rPr kumimoji="0" lang="en-GB" altLang="ko-KR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517232"/>
            <a:ext cx="62646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altLang="ko-KR" sz="1100" b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Source: The Republic Bureau of Statistics, Municipalities in Serbia, 2002-2011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5576" y="332656"/>
            <a:ext cx="734481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r>
              <a:rPr lang="en-US" altLang="ko-KR" sz="2400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Raspberry production in </a:t>
            </a:r>
            <a:r>
              <a:rPr lang="sr-Latn-RS" altLang="ko-KR" sz="2400" dirty="0" smtClean="0">
                <a:solidFill>
                  <a:srgbClr val="000000"/>
                </a:solidFill>
                <a:latin typeface="Arial" pitchFamily="34" charset="0"/>
                <a:ea typeface="Batang" pitchFamily="18" charset="-127"/>
                <a:cs typeface="Arial" pitchFamily="34" charset="0"/>
              </a:rPr>
              <a:t>Republic of Serbia</a:t>
            </a:r>
            <a:endParaRPr lang="en-US" altLang="ko-KR" sz="24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03250" algn="l"/>
              </a:tabLst>
            </a:pPr>
            <a:endParaRPr lang="en-GB" altLang="ko-KR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548680"/>
            <a:ext cx="756084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municipality of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Ljubovija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43°51'2.00''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, 20°4'9.39''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is located in the western part of Serbia and occupies an area of ​​356.2 km</a:t>
            </a:r>
            <a:r>
              <a:rPr lang="en-GB" sz="2000" baseline="30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GB" sz="2000" dirty="0" smtClean="0">
                <a:latin typeface="Arial" pitchFamily="34" charset="0"/>
                <a:cs typeface="Arial" pitchFamily="34" charset="0"/>
              </a:rPr>
              <a:t>The total agricultural land area is 20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890 ha (forests on 12</a:t>
            </a:r>
            <a:r>
              <a:rPr lang="sr-Cyrl-RS" sz="2000" dirty="0" smtClean="0">
                <a:latin typeface="Arial" pitchFamily="34" charset="0"/>
                <a:cs typeface="Arial" pitchFamily="34" charset="0"/>
              </a:rPr>
              <a:t>,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220 ha) </a:t>
            </a:r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Aft>
                <a:spcPts val="600"/>
              </a:spcAft>
            </a:pPr>
            <a:r>
              <a:rPr lang="sr-Latn-RS" sz="2000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he hilly and mountainous area with relatively few plain works, which are mainly located in the valley of the Drina River,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Ljubovi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đ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 and 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Trešnjica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1026" name="Picture 2" descr="C:\Users\Mira Todosijevic\AppData\Local\Microsoft\Windows\INetCache\Content.Outlook\HYASSK38\LJUBOV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060628"/>
            <a:ext cx="2808312" cy="3636115"/>
          </a:xfrm>
          <a:prstGeom prst="rect">
            <a:avLst/>
          </a:prstGeom>
          <a:noFill/>
        </p:spPr>
      </p:pic>
      <p:cxnSp>
        <p:nvCxnSpPr>
          <p:cNvPr id="5" name="Straight Arrow Connector 4"/>
          <p:cNvCxnSpPr/>
          <p:nvPr/>
        </p:nvCxnSpPr>
        <p:spPr>
          <a:xfrm flipV="1">
            <a:off x="4067944" y="4725144"/>
            <a:ext cx="151216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123728" y="5229200"/>
            <a:ext cx="208823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</a:pPr>
            <a:r>
              <a:rPr kumimoji="0" lang="sr-Latn-R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Municipality of</a:t>
            </a:r>
            <a:r>
              <a:rPr kumimoji="0" lang="sr-Latn-RS" altLang="ko-KR" sz="20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</a:t>
            </a:r>
            <a:r>
              <a:rPr kumimoji="0" lang="en-US" altLang="ko-KR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Ljubovija</a:t>
            </a:r>
            <a:r>
              <a:rPr kumimoji="0" lang="en-US" altLang="ko-KR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Batang" pitchFamily="18" charset="-127"/>
                <a:cs typeface="Arial" pitchFamily="34" charset="0"/>
              </a:rPr>
              <a:t>  </a:t>
            </a:r>
            <a:endParaRPr kumimoji="0" lang="en-US" altLang="ko-K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3250" algn="l"/>
              </a:tabLst>
            </a:pPr>
            <a:r>
              <a:rPr kumimoji="0" lang="en-GB" altLang="ko-KR" sz="10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en-GB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DOKTORAT\Koslje\Gornje Košlje\IMG_8611 amli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248472" cy="2880320"/>
          </a:xfrm>
          <a:prstGeom prst="rect">
            <a:avLst/>
          </a:prstGeom>
          <a:noFill/>
        </p:spPr>
      </p:pic>
      <p:pic>
        <p:nvPicPr>
          <p:cNvPr id="1028" name="Picture 4" descr="C:\Users\Mira Todosijevic\Desktop\malinjak_jelova_gor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17032"/>
            <a:ext cx="4176464" cy="2952328"/>
          </a:xfrm>
          <a:prstGeom prst="rect">
            <a:avLst/>
          </a:prstGeom>
          <a:noFill/>
        </p:spPr>
      </p:pic>
      <p:pic>
        <p:nvPicPr>
          <p:cNvPr id="1031" name="Picture 7" descr="https://lh5.googleusercontent.com/_ODNbByJY6Rs/TdFu5RDyTDI/AAAAAAAAAUE/MlnNyhr9Psk/DSC05336%20%5B800x600%5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764704"/>
            <a:ext cx="4680520" cy="2661668"/>
          </a:xfrm>
          <a:prstGeom prst="rect">
            <a:avLst/>
          </a:prstGeom>
          <a:noFill/>
        </p:spPr>
      </p:pic>
      <p:pic>
        <p:nvPicPr>
          <p:cNvPr id="1034" name="Picture 10" descr="http://i55.tinypic.com/23wmxv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764704"/>
            <a:ext cx="3816424" cy="2872755"/>
          </a:xfrm>
          <a:prstGeom prst="rect">
            <a:avLst/>
          </a:prstGeom>
          <a:noFill/>
        </p:spPr>
      </p:pic>
      <p:pic>
        <p:nvPicPr>
          <p:cNvPr id="1032" name="Picture 8" descr="C:\Users\Mira Todosijevic\Desktop\images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59832" y="2708920"/>
            <a:ext cx="2714625" cy="182994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51520" y="188640"/>
            <a:ext cx="8892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en-GB" sz="2000" dirty="0" err="1" smtClean="0">
                <a:latin typeface="Arial" pitchFamily="34" charset="0"/>
                <a:cs typeface="Arial" pitchFamily="34" charset="0"/>
              </a:rPr>
              <a:t>xceptional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 natural advantages for the development of 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raspberry production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3"/>
            <a:ext cx="77768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000" b="1" dirty="0" smtClean="0">
                <a:latin typeface="Arial" pitchFamily="34" charset="0"/>
                <a:cs typeface="Arial" pitchFamily="34" charset="0"/>
              </a:rPr>
              <a:t>The m</a:t>
            </a:r>
            <a:r>
              <a:rPr lang="sr-Latn-RS" sz="2000" b="1" dirty="0" smtClean="0">
                <a:latin typeface="Arial" pitchFamily="34" charset="0"/>
                <a:cs typeface="Arial" pitchFamily="34" charset="0"/>
              </a:rPr>
              <a:t>ain goal :</a:t>
            </a: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-record a location with soil characteristics which is better for a raspberry production without the use of fertilizers</a:t>
            </a:r>
          </a:p>
          <a:p>
            <a:pPr algn="just"/>
            <a:endParaRPr lang="sr-Latn-R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sr-Latn-RS" sz="2000" dirty="0" smtClean="0">
                <a:latin typeface="Arial" pitchFamily="34" charset="0"/>
                <a:cs typeface="Arial" pitchFamily="34" charset="0"/>
              </a:rPr>
              <a:t>- economic feasibility of investments in the sa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me</a:t>
            </a:r>
            <a:r>
              <a:rPr lang="sr-Latn-RS" sz="20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Mira Todosijevic\Desktop\1439363853_ekonom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758" y="2636912"/>
            <a:ext cx="3640242" cy="3945632"/>
          </a:xfrm>
          <a:prstGeom prst="rect">
            <a:avLst/>
          </a:prstGeom>
          <a:noFill/>
        </p:spPr>
      </p:pic>
      <p:pic>
        <p:nvPicPr>
          <p:cNvPr id="2051" name="Picture 3" descr="C:\Users\Mira Todosijevic\Desktop\inde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212976"/>
            <a:ext cx="4138519" cy="3213439"/>
          </a:xfrm>
          <a:prstGeom prst="rect">
            <a:avLst/>
          </a:prstGeom>
          <a:noFill/>
        </p:spPr>
      </p:pic>
      <p:pic>
        <p:nvPicPr>
          <p:cNvPr id="2052" name="Picture 4" descr="C:\Users\Mira Todosijevic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2543175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</TotalTime>
  <Words>1358</Words>
  <Application>Microsoft Office PowerPoint</Application>
  <PresentationFormat>On-screen Show (4:3)</PresentationFormat>
  <Paragraphs>217</Paragraphs>
  <Slides>24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Raspberry production on sustainable principles in Western Serbia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  Materials and methods  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Conclusion</vt:lpstr>
      <vt:lpstr>Slide 23</vt:lpstr>
      <vt:lpstr>Slide 24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Mira Todosijevic</dc:creator>
  <cp:lastModifiedBy>Mira Todosijevic</cp:lastModifiedBy>
  <cp:revision>150</cp:revision>
  <dcterms:created xsi:type="dcterms:W3CDTF">2016-07-21T12:32:04Z</dcterms:created>
  <dcterms:modified xsi:type="dcterms:W3CDTF">2016-08-23T12:09:07Z</dcterms:modified>
</cp:coreProperties>
</file>