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22" r:id="rId2"/>
    <p:sldId id="824" r:id="rId3"/>
    <p:sldId id="887" r:id="rId4"/>
    <p:sldId id="828" r:id="rId5"/>
    <p:sldId id="901" r:id="rId6"/>
    <p:sldId id="891" r:id="rId7"/>
    <p:sldId id="890" r:id="rId8"/>
    <p:sldId id="904" r:id="rId9"/>
    <p:sldId id="905" r:id="rId10"/>
    <p:sldId id="906" r:id="rId11"/>
    <p:sldId id="914" r:id="rId12"/>
    <p:sldId id="885" r:id="rId13"/>
    <p:sldId id="912" r:id="rId14"/>
    <p:sldId id="909" r:id="rId15"/>
    <p:sldId id="910" r:id="rId16"/>
    <p:sldId id="907" r:id="rId17"/>
    <p:sldId id="908" r:id="rId18"/>
    <p:sldId id="911" r:id="rId19"/>
    <p:sldId id="913" r:id="rId20"/>
    <p:sldId id="902" r:id="rId21"/>
    <p:sldId id="823" r:id="rId2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  <a:srgbClr val="00CC66"/>
    <a:srgbClr val="FF0000"/>
    <a:srgbClr val="000099"/>
    <a:srgbClr val="000066"/>
    <a:srgbClr val="9999FF"/>
    <a:srgbClr val="009900"/>
    <a:srgbClr val="E2E5E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4" autoAdjust="0"/>
    <p:restoredTop sz="97417" autoAdjust="0"/>
  </p:normalViewPr>
  <p:slideViewPr>
    <p:cSldViewPr>
      <p:cViewPr>
        <p:scale>
          <a:sx n="67" d="100"/>
          <a:sy n="67" d="100"/>
        </p:scale>
        <p:origin x="-126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AF83CA-052E-4B03-9AD0-F235FCB036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5089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2DDD-6022-4DDC-A18F-93929DDFBD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CCA7-FB86-4414-B123-83901C6993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E74C-287C-4301-A541-5129ED8003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2FA9C-AFB0-454F-83B9-7B654A431C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4302-AD52-4282-83F1-6C384BD1B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1A37E-3F95-422F-9FD0-B8F8077712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F7F7-6985-43CD-A7DE-7F22A72FD5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4146-3E38-4DD7-8E58-5AB5831C07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415E7-67A9-4DD7-958F-577615008F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8055-509E-4ABA-9B89-C426502DBE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6C4C9-6EC8-4118-BA4F-187D05706D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8218-46D9-4AE2-A0BA-163DA5F9DF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ADAC-4250-4CF4-9D8E-B17E030C3A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C830F9-5E6D-4808-82CD-AABE8A42C2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ciencedirect.com/science/article/pii/S0341816216301369#gr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ciencedirect.com/science/article/pii/S0341816216301369#gr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sciencedirect.com/science/article/pii/S0341816216301369#gr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ciencedirect.com/science/article/pii/S0341816216301369#gr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ciencedirect.com/science/article/pii/S0341816216301369#gr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My Pictures\08-03-08 延安\P1070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9036000" cy="5880100"/>
          </a:xfrm>
          <a:prstGeom prst="rect">
            <a:avLst/>
          </a:prstGeom>
          <a:noFill/>
        </p:spPr>
      </p:pic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539552" y="1124744"/>
            <a:ext cx="8064252" cy="218045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 defTabSz="706438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Carbon accumulation in two typical forest ecosystems in the Loess Plateau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288032" y="4437112"/>
            <a:ext cx="846043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defTabSz="706438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24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DU, Sheng; </a:t>
            </a:r>
            <a:r>
              <a:rPr lang="en-US" altLang="zh-CN" sz="2400" kern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etc</a:t>
            </a:r>
            <a:endParaRPr lang="en-US" altLang="zh-CN" sz="2400" kern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 defTabSz="706438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24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Institute of Soil and Water Conservation, Chinese Academy of Sciences and Ministry of Water Resources</a:t>
            </a:r>
          </a:p>
          <a:p>
            <a:pPr algn="ctr" defTabSz="706438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2400" kern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Yangling</a:t>
            </a:r>
            <a:r>
              <a:rPr lang="en-US" altLang="zh-CN" sz="24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China</a:t>
            </a:r>
            <a:endParaRPr lang="en-US" altLang="zh-CN" sz="24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83968" y="200834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609600" algn="r" fontAlgn="ctr">
              <a:spcBef>
                <a:spcPct val="50000"/>
              </a:spcBef>
            </a:pPr>
            <a:r>
              <a:rPr kumimoji="1" lang="en-US" altLang="zh-CN" sz="20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WASWAC2016Belgrade</a:t>
            </a:r>
            <a:endParaRPr kumimoji="1" lang="en-US" altLang="zh-CN" sz="20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999646"/>
              </p:ext>
            </p:extLst>
          </p:nvPr>
        </p:nvGraphicFramePr>
        <p:xfrm>
          <a:off x="5990530" y="528637"/>
          <a:ext cx="2901950" cy="33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SPW 12.0 Graph" r:id="rId3" imgW="4581436" imgH="5638912" progId="SigmaPlotGraphicObject.11">
                  <p:embed/>
                </p:oleObj>
              </mc:Choice>
              <mc:Fallback>
                <p:oleObj name="SPW 12.0 Graph" r:id="rId3" imgW="4581436" imgH="5638912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530" y="528637"/>
                        <a:ext cx="2901950" cy="3309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57769"/>
              </p:ext>
            </p:extLst>
          </p:nvPr>
        </p:nvGraphicFramePr>
        <p:xfrm>
          <a:off x="6012160" y="3501008"/>
          <a:ext cx="2664296" cy="3187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SPW 12.0 Graph" r:id="rId5" imgW="4219446" imgH="5515013" progId="SigmaPlotGraphicObject.11">
                  <p:embed/>
                </p:oleObj>
              </mc:Choice>
              <mc:Fallback>
                <p:oleObj name="SPW 12.0 Graph" r:id="rId5" imgW="4219446" imgH="5515013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501008"/>
                        <a:ext cx="2664296" cy="3187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56176" y="76218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Herbs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9517" y="3645024"/>
            <a:ext cx="1348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Fine roots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334719" y="1140810"/>
            <a:ext cx="16052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2439207" y="4430154"/>
            <a:ext cx="16052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059991" y="2735295"/>
            <a:ext cx="16052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5074475" y="1293210"/>
            <a:ext cx="16052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27" name="矩形 26"/>
          <p:cNvSpPr/>
          <p:nvPr/>
        </p:nvSpPr>
        <p:spPr>
          <a:xfrm>
            <a:off x="107504" y="3864549"/>
            <a:ext cx="3349242" cy="25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Total C: Oak </a:t>
            </a:r>
            <a:r>
              <a:rPr lang="en-US" altLang="zh-CN" b="1" dirty="0">
                <a:latin typeface="+mn-lt"/>
              </a:rPr>
              <a:t>78.8 t </a:t>
            </a:r>
            <a:r>
              <a:rPr lang="en-US" altLang="zh-CN" b="1" dirty="0" smtClean="0">
                <a:latin typeface="+mn-lt"/>
              </a:rPr>
              <a:t>ha</a:t>
            </a:r>
            <a:r>
              <a:rPr lang="en-US" altLang="zh-CN" b="1" baseline="30000" dirty="0" smtClean="0">
                <a:latin typeface="+mn-lt"/>
              </a:rPr>
              <a:t>-1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; Locust </a:t>
            </a:r>
            <a:r>
              <a:rPr lang="en-US" altLang="zh-CN" b="1" dirty="0">
                <a:latin typeface="+mn-lt"/>
              </a:rPr>
              <a:t>67.6 t </a:t>
            </a:r>
            <a:r>
              <a:rPr lang="en-US" altLang="zh-CN" b="1" dirty="0" smtClean="0">
                <a:latin typeface="+mn-lt"/>
              </a:rPr>
              <a:t>ha</a:t>
            </a:r>
            <a:r>
              <a:rPr lang="en-US" altLang="zh-CN" b="1" baseline="30000" dirty="0" smtClean="0">
                <a:latin typeface="+mn-lt"/>
              </a:rPr>
              <a:t>-1</a:t>
            </a:r>
          </a:p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>
                <a:latin typeface="+mn-lt"/>
                <a:ea typeface="黑体" pitchFamily="2" charset="-122"/>
              </a:rPr>
              <a:t>Total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N: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Oak </a:t>
            </a:r>
            <a:r>
              <a:rPr lang="en-US" altLang="zh-CN" b="1" dirty="0">
                <a:latin typeface="+mn-lt"/>
              </a:rPr>
              <a:t>1.47</a:t>
            </a:r>
            <a:r>
              <a:rPr lang="en-US" altLang="zh-CN" b="1" dirty="0" smtClean="0">
                <a:latin typeface="+mn-lt"/>
              </a:rPr>
              <a:t> </a:t>
            </a:r>
            <a:r>
              <a:rPr lang="en-US" altLang="zh-CN" b="1" dirty="0">
                <a:latin typeface="+mn-lt"/>
              </a:rPr>
              <a:t>t ha</a:t>
            </a:r>
            <a:r>
              <a:rPr lang="en-US" altLang="zh-CN" b="1" baseline="30000" dirty="0">
                <a:latin typeface="+mn-lt"/>
              </a:rPr>
              <a:t>-1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; Locust </a:t>
            </a:r>
            <a:r>
              <a:rPr lang="en-US" altLang="zh-CN" b="1" dirty="0" smtClean="0">
                <a:latin typeface="+mn-lt"/>
              </a:rPr>
              <a:t>2.79 </a:t>
            </a:r>
            <a:r>
              <a:rPr lang="en-US" altLang="zh-CN" b="1" dirty="0">
                <a:latin typeface="+mn-lt"/>
              </a:rPr>
              <a:t>t ha</a:t>
            </a:r>
            <a:r>
              <a:rPr lang="en-US" altLang="zh-CN" b="1" baseline="30000" dirty="0">
                <a:latin typeface="+mn-lt"/>
              </a:rPr>
              <a:t>-1</a:t>
            </a:r>
          </a:p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More understory and fine roots in oak forest.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2320235" y="2582895"/>
            <a:ext cx="16052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518708"/>
              </p:ext>
            </p:extLst>
          </p:nvPr>
        </p:nvGraphicFramePr>
        <p:xfrm>
          <a:off x="3543151" y="547688"/>
          <a:ext cx="2613025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SPW 12.0 Graph" r:id="rId7" imgW="4105261" imgH="5648360" progId="SigmaPlotGraphicObject.11">
                  <p:embed/>
                </p:oleObj>
              </mc:Choice>
              <mc:Fallback>
                <p:oleObj name="SPW 12.0 Graph" r:id="rId7" imgW="4105261" imgH="5648360" progId="SigmaPlotGraphicObject.11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151" y="547688"/>
                        <a:ext cx="2613025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0903"/>
              </p:ext>
            </p:extLst>
          </p:nvPr>
        </p:nvGraphicFramePr>
        <p:xfrm>
          <a:off x="900187" y="525463"/>
          <a:ext cx="2879725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SPW 12.0 Graph" r:id="rId9" imgW="5667131" imgH="7524809" progId="SigmaPlotGraphicObject.11">
                  <p:embed/>
                </p:oleObj>
              </mc:Choice>
              <mc:Fallback>
                <p:oleObj name="SPW 12.0 Graph" r:id="rId9" imgW="5667131" imgH="7524809" progId="SigmaPlotGraphicObject.11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87" y="525463"/>
                        <a:ext cx="2879725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169369" y="764704"/>
            <a:ext cx="117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Trees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9912" y="76520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Shrubs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15932"/>
              </p:ext>
            </p:extLst>
          </p:nvPr>
        </p:nvGraphicFramePr>
        <p:xfrm>
          <a:off x="3563888" y="3501008"/>
          <a:ext cx="2721868" cy="322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SPW 12.0 Graph" r:id="rId11" imgW="4219446" imgH="5496118" progId="SigmaPlotGraphicObject.11">
                  <p:embed/>
                </p:oleObj>
              </mc:Choice>
              <mc:Fallback>
                <p:oleObj name="SPW 12.0 Graph" r:id="rId11" imgW="4219446" imgH="5496118" progId="SigmaPlotGraphicObject.11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501008"/>
                        <a:ext cx="2721868" cy="322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779912" y="364502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Litter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620953" y="1836448"/>
            <a:ext cx="26827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Carbon</a:t>
            </a:r>
            <a:r>
              <a:rPr lang="en-US" altLang="zh-CN" sz="1800" b="1" dirty="0" smtClean="0"/>
              <a:t> and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Nitrogen</a:t>
            </a:r>
            <a:r>
              <a:rPr lang="en-US" altLang="zh-CN" sz="1800" b="1" dirty="0" smtClean="0"/>
              <a:t> density</a:t>
            </a: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t ha</a:t>
            </a:r>
            <a:r>
              <a:rPr lang="en-US" altLang="zh-CN" sz="1800" b="1" baseline="30000" dirty="0" smtClean="0"/>
              <a:t>-1</a:t>
            </a:r>
            <a:r>
              <a:rPr lang="zh-CN" altLang="en-US" sz="1800" b="1" dirty="0" smtClean="0"/>
              <a:t>）</a:t>
            </a:r>
            <a:endParaRPr lang="zh-CN" altLang="en-US" sz="1800" b="1" dirty="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674274" y="26133"/>
            <a:ext cx="3897726" cy="73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kern="0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Biomass C and N</a:t>
            </a:r>
            <a:endParaRPr lang="zh-CN" altLang="en-US" sz="3200" b="1" kern="0" dirty="0" smtClean="0">
              <a:latin typeface="+mn-lt"/>
              <a:ea typeface="黑体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181843" y="5023434"/>
            <a:ext cx="2682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C                 N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37" name="矩形标注 36"/>
          <p:cNvSpPr/>
          <p:nvPr/>
        </p:nvSpPr>
        <p:spPr bwMode="auto">
          <a:xfrm>
            <a:off x="7848066" y="6269250"/>
            <a:ext cx="1105383" cy="400110"/>
          </a:xfrm>
          <a:prstGeom prst="wedgeRectCallout">
            <a:avLst>
              <a:gd name="adj1" fmla="val -58475"/>
              <a:gd name="adj2" fmla="val -135034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Locust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8" name="矩形标注 37"/>
          <p:cNvSpPr/>
          <p:nvPr/>
        </p:nvSpPr>
        <p:spPr bwMode="auto">
          <a:xfrm>
            <a:off x="6156176" y="6269250"/>
            <a:ext cx="720080" cy="400110"/>
          </a:xfrm>
          <a:prstGeom prst="wedgeRectCallout">
            <a:avLst>
              <a:gd name="adj1" fmla="val 56162"/>
              <a:gd name="adj2" fmla="val -138975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Oak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33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11560" y="5519554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Except the herb layer, oak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forest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showed larger NPP and carbon sequestration than the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black locust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plantation.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2630"/>
            <a:ext cx="5410944" cy="706090"/>
          </a:xfrm>
        </p:spPr>
        <p:txBody>
          <a:bodyPr anchor="ctr" anchorCtr="1"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Net primary production</a:t>
            </a:r>
            <a:endParaRPr lang="zh-CN" altLang="en-US" sz="3200" b="1" dirty="0" smtClean="0">
              <a:latin typeface="+mn-lt"/>
              <a:ea typeface="黑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757082"/>
            <a:ext cx="4197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Trees  shrubs  Herbs  Litter</a:t>
            </a:r>
            <a:endParaRPr lang="zh-CN" altLang="en-US" dirty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888432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960017" cy="361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 rot="16200000">
            <a:off x="2984140" y="2993267"/>
            <a:ext cx="36704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latin typeface="+mn-lt"/>
              </a:rPr>
              <a:t>Annual C sequestration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 smtClean="0">
                <a:latin typeface="+mn-lt"/>
              </a:rPr>
              <a:t>(t ha</a:t>
            </a:r>
            <a:r>
              <a:rPr lang="en-US" altLang="zh-CN" sz="1800" baseline="30000" dirty="0" smtClean="0">
                <a:latin typeface="+mn-lt"/>
              </a:rPr>
              <a:t>-1</a:t>
            </a:r>
            <a:r>
              <a:rPr lang="en-US" altLang="zh-CN" sz="1800" dirty="0">
                <a:latin typeface="+mn-lt"/>
              </a:rPr>
              <a:t> </a:t>
            </a:r>
            <a:r>
              <a:rPr lang="en-US" altLang="zh-CN" sz="1800" dirty="0" smtClean="0">
                <a:latin typeface="+mn-lt"/>
              </a:rPr>
              <a:t>yr</a:t>
            </a:r>
            <a:r>
              <a:rPr lang="en-US" altLang="zh-CN" sz="1800" baseline="30000" dirty="0" smtClean="0">
                <a:latin typeface="+mn-lt"/>
              </a:rPr>
              <a:t>-1</a:t>
            </a:r>
            <a:r>
              <a:rPr lang="en-US" altLang="zh-CN" sz="1800" dirty="0" smtClean="0">
                <a:latin typeface="+mn-lt"/>
              </a:rPr>
              <a:t>)</a:t>
            </a:r>
            <a:endParaRPr lang="zh-CN" altLang="en-US" sz="18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399055" y="2991344"/>
            <a:ext cx="36704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latin typeface="+mn-lt"/>
              </a:rPr>
              <a:t>NPP</a:t>
            </a:r>
            <a:r>
              <a:rPr lang="zh-CN" altLang="en-US" sz="1800" dirty="0" smtClean="0">
                <a:latin typeface="+mn-lt"/>
              </a:rPr>
              <a:t> </a:t>
            </a:r>
            <a:r>
              <a:rPr lang="en-US" altLang="zh-CN" sz="1800" dirty="0" smtClean="0">
                <a:latin typeface="+mn-lt"/>
              </a:rPr>
              <a:t>(t ha</a:t>
            </a:r>
            <a:r>
              <a:rPr lang="en-US" altLang="zh-CN" sz="1800" baseline="30000" dirty="0" smtClean="0">
                <a:latin typeface="+mn-lt"/>
              </a:rPr>
              <a:t>-1</a:t>
            </a:r>
            <a:r>
              <a:rPr lang="en-US" altLang="zh-CN" sz="1800" dirty="0">
                <a:latin typeface="+mn-lt"/>
              </a:rPr>
              <a:t> </a:t>
            </a:r>
            <a:r>
              <a:rPr lang="en-US" altLang="zh-CN" sz="1800" dirty="0" smtClean="0">
                <a:latin typeface="+mn-lt"/>
              </a:rPr>
              <a:t>yr</a:t>
            </a:r>
            <a:r>
              <a:rPr lang="en-US" altLang="zh-CN" sz="1800" baseline="30000" dirty="0" smtClean="0">
                <a:latin typeface="+mn-lt"/>
              </a:rPr>
              <a:t>-1</a:t>
            </a:r>
            <a:r>
              <a:rPr lang="en-US" altLang="zh-CN" sz="1800" dirty="0" smtClean="0">
                <a:latin typeface="+mn-lt"/>
              </a:rPr>
              <a:t>)</a:t>
            </a:r>
            <a:endParaRPr lang="zh-CN" altLang="en-US" sz="1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47570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Trees  shrubs  Herbs  Litter</a:t>
            </a:r>
            <a:endParaRPr lang="zh-CN" altLang="en-US" dirty="0"/>
          </a:p>
        </p:txBody>
      </p:sp>
      <p:sp>
        <p:nvSpPr>
          <p:cNvPr id="21" name="矩形标注 20"/>
          <p:cNvSpPr/>
          <p:nvPr/>
        </p:nvSpPr>
        <p:spPr bwMode="auto">
          <a:xfrm>
            <a:off x="2645117" y="1484784"/>
            <a:ext cx="1728192" cy="400110"/>
          </a:xfrm>
          <a:prstGeom prst="wedgeRectCallout">
            <a:avLst>
              <a:gd name="adj1" fmla="val -100438"/>
              <a:gd name="adj2" fmla="val 192011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Black locust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矩形标注 21"/>
          <p:cNvSpPr/>
          <p:nvPr/>
        </p:nvSpPr>
        <p:spPr bwMode="auto">
          <a:xfrm>
            <a:off x="2123728" y="1012666"/>
            <a:ext cx="720080" cy="400110"/>
          </a:xfrm>
          <a:prstGeom prst="wedgeRectCallout">
            <a:avLst>
              <a:gd name="adj1" fmla="val -134317"/>
              <a:gd name="adj2" fmla="val 97443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Oak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矩形标注 22"/>
          <p:cNvSpPr/>
          <p:nvPr/>
        </p:nvSpPr>
        <p:spPr bwMode="auto">
          <a:xfrm>
            <a:off x="7164288" y="1484784"/>
            <a:ext cx="1728192" cy="400110"/>
          </a:xfrm>
          <a:prstGeom prst="wedgeRectCallout">
            <a:avLst>
              <a:gd name="adj1" fmla="val -109561"/>
              <a:gd name="adj2" fmla="val 195951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Black locust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标注 23"/>
          <p:cNvSpPr/>
          <p:nvPr/>
        </p:nvSpPr>
        <p:spPr bwMode="auto">
          <a:xfrm>
            <a:off x="6444208" y="1165066"/>
            <a:ext cx="720080" cy="400110"/>
          </a:xfrm>
          <a:prstGeom prst="wedgeRectCallout">
            <a:avLst>
              <a:gd name="adj1" fmla="val -134317"/>
              <a:gd name="adj2" fmla="val 97443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Oak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9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2630"/>
            <a:ext cx="4762872" cy="706090"/>
          </a:xfrm>
        </p:spPr>
        <p:txBody>
          <a:bodyPr anchor="ctr" anchorCtr="1"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Soil buck density</a:t>
            </a:r>
            <a:endParaRPr lang="zh-CN" altLang="en-US" sz="3200" b="1" dirty="0" smtClean="0">
              <a:latin typeface="+mn-lt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16216" y="1892439"/>
            <a:ext cx="230425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Oak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forest had a lower soil bulk density than the black locust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plantation, particularly in the surface layers.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8" y="1453924"/>
            <a:ext cx="6293498" cy="449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2630"/>
            <a:ext cx="4186808" cy="706090"/>
          </a:xfrm>
        </p:spPr>
        <p:txBody>
          <a:bodyPr anchor="ctr" anchorCtr="1"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C and N in soil</a:t>
            </a:r>
            <a:endParaRPr lang="zh-CN" altLang="en-US" sz="3200" b="1" dirty="0" smtClean="0">
              <a:latin typeface="+mn-lt"/>
              <a:ea typeface="黑体" pitchFamily="2" charset="-122"/>
            </a:endParaRPr>
          </a:p>
        </p:txBody>
      </p:sp>
      <p:pic>
        <p:nvPicPr>
          <p:cNvPr id="3074" name="Picture 2" descr="Fig. 1">
            <a:hlinkClick r:id="rId2" tooltip="Fig. 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6336704" cy="55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588224" y="1692091"/>
            <a:ext cx="2448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Organic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C and N contents are higher in surface layers and remain steady under 1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m.</a:t>
            </a:r>
          </a:p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Distribution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of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N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contents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followed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the pattern of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SOC.</a:t>
            </a:r>
          </a:p>
        </p:txBody>
      </p:sp>
    </p:spTree>
    <p:extLst>
      <p:ext uri="{BB962C8B-B14F-4D97-AF65-F5344CB8AC3E}">
        <p14:creationId xmlns:p14="http://schemas.microsoft.com/office/powerpoint/2010/main" val="753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73224" y="188640"/>
            <a:ext cx="4042792" cy="706090"/>
          </a:xfrm>
        </p:spPr>
        <p:txBody>
          <a:bodyPr anchor="ctr" anchorCtr="1"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Ratios of C vs. N</a:t>
            </a:r>
            <a:endParaRPr lang="zh-CN" altLang="en-US" sz="3200" b="1" dirty="0" smtClean="0">
              <a:latin typeface="+mn-lt"/>
              <a:ea typeface="黑体" pitchFamily="2" charset="-122"/>
            </a:endParaRPr>
          </a:p>
        </p:txBody>
      </p:sp>
      <p:pic>
        <p:nvPicPr>
          <p:cNvPr id="4098" name="Picture 2" descr="Fig. 2">
            <a:hlinkClick r:id="rId2" tooltip="Fig. 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680520" cy="557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364088" y="476672"/>
            <a:ext cx="352839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+mn-lt"/>
              </a:rPr>
              <a:t>C/N </a:t>
            </a:r>
            <a:r>
              <a:rPr lang="en-US" altLang="zh-CN" b="1" dirty="0">
                <a:latin typeface="+mn-lt"/>
              </a:rPr>
              <a:t>ratios calculated as SOC/STN in both forests did not vary much with depth and approached a general constant of 10 g </a:t>
            </a:r>
            <a:r>
              <a:rPr lang="en-US" altLang="zh-CN" b="1" dirty="0" err="1">
                <a:latin typeface="+mn-lt"/>
              </a:rPr>
              <a:t>g</a:t>
            </a:r>
            <a:r>
              <a:rPr lang="en-US" altLang="zh-CN" b="1" baseline="30000" dirty="0">
                <a:latin typeface="+mn-lt"/>
              </a:rPr>
              <a:t>− </a:t>
            </a:r>
            <a:r>
              <a:rPr lang="en-US" altLang="zh-CN" b="1" baseline="30000" dirty="0" smtClean="0">
                <a:latin typeface="+mn-lt"/>
              </a:rPr>
              <a:t>1</a:t>
            </a:r>
          </a:p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+mn-lt"/>
              </a:rPr>
              <a:t>In </a:t>
            </a:r>
            <a:r>
              <a:rPr lang="en-US" altLang="zh-CN" b="1" dirty="0">
                <a:latin typeface="+mn-lt"/>
              </a:rPr>
              <a:t>shallow soil layers, the ratios were higher in </a:t>
            </a:r>
            <a:r>
              <a:rPr lang="en-US" altLang="zh-CN" b="1" dirty="0" smtClean="0">
                <a:latin typeface="+mn-lt"/>
              </a:rPr>
              <a:t>oak </a:t>
            </a:r>
            <a:r>
              <a:rPr lang="en-US" altLang="zh-CN" b="1" dirty="0">
                <a:latin typeface="+mn-lt"/>
              </a:rPr>
              <a:t>forest than black locust </a:t>
            </a:r>
            <a:r>
              <a:rPr lang="en-US" altLang="zh-CN" b="1" dirty="0" smtClean="0">
                <a:latin typeface="+mn-lt"/>
              </a:rPr>
              <a:t>plantation</a:t>
            </a:r>
          </a:p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+mn-lt"/>
              </a:rPr>
              <a:t>STC/STN showed a trend of increasing to constant level along the vertical </a:t>
            </a:r>
            <a:r>
              <a:rPr lang="en-US" altLang="zh-CN" b="1" dirty="0" smtClean="0">
                <a:latin typeface="+mn-lt"/>
              </a:rPr>
              <a:t>profile, due to  </a:t>
            </a:r>
            <a:r>
              <a:rPr lang="en-US" altLang="zh-CN" b="1" dirty="0">
                <a:latin typeface="+mn-lt"/>
              </a:rPr>
              <a:t>the contribution of SIC</a:t>
            </a:r>
            <a:endParaRPr kumimoji="1" lang="en-US" altLang="zh-CN" b="1" dirty="0" smtClean="0">
              <a:latin typeface="+mn-lt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86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5626968" cy="720080"/>
          </a:xfrm>
        </p:spPr>
        <p:txBody>
          <a:bodyPr anchor="ctr" anchorCtr="1"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Stocks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itchFamily="2" charset="-122"/>
              </a:rPr>
              <a:t>of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SOC and N </a:t>
            </a:r>
            <a:endParaRPr lang="zh-CN" altLang="en-US" sz="3200" b="1" dirty="0" smtClean="0">
              <a:latin typeface="+mn-lt"/>
              <a:ea typeface="黑体" pitchFamily="2" charset="-122"/>
            </a:endParaRPr>
          </a:p>
        </p:txBody>
      </p:sp>
      <p:pic>
        <p:nvPicPr>
          <p:cNvPr id="5122" name="Picture 2" descr="Fig. 3">
            <a:hlinkClick r:id="rId2" tooltip="Fig. 3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52"/>
          <a:stretch/>
        </p:blipFill>
        <p:spPr bwMode="auto">
          <a:xfrm>
            <a:off x="539552" y="1412776"/>
            <a:ext cx="79730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62228" y="465313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+mn-lt"/>
              </a:rPr>
              <a:t>SOC </a:t>
            </a:r>
            <a:r>
              <a:rPr lang="en-US" altLang="zh-CN" b="1" dirty="0">
                <a:latin typeface="+mn-lt"/>
              </a:rPr>
              <a:t>over area were greater in the oak forest </a:t>
            </a:r>
            <a:r>
              <a:rPr lang="en-US" altLang="zh-CN" b="1" dirty="0" smtClean="0">
                <a:latin typeface="+mn-lt"/>
              </a:rPr>
              <a:t>than </a:t>
            </a:r>
            <a:r>
              <a:rPr lang="en-US" altLang="zh-CN" b="1" dirty="0">
                <a:latin typeface="+mn-lt"/>
              </a:rPr>
              <a:t>in the black locust </a:t>
            </a:r>
            <a:r>
              <a:rPr lang="en-US" altLang="zh-CN" b="1" dirty="0" smtClean="0">
                <a:latin typeface="+mn-lt"/>
              </a:rPr>
              <a:t>plantation.</a:t>
            </a:r>
          </a:p>
          <a:p>
            <a:pPr marL="285750" indent="-285750" algn="l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N </a:t>
            </a:r>
            <a:r>
              <a:rPr lang="en-US" altLang="zh-CN" b="1" dirty="0" smtClean="0">
                <a:latin typeface="+mn-lt"/>
              </a:rPr>
              <a:t>density is </a:t>
            </a:r>
            <a:r>
              <a:rPr lang="en-US" altLang="zh-CN" b="1" dirty="0">
                <a:latin typeface="+mn-lt"/>
              </a:rPr>
              <a:t>consistent with SOC in the two types of </a:t>
            </a:r>
            <a:r>
              <a:rPr lang="en-US" altLang="zh-CN" b="1" dirty="0" smtClean="0">
                <a:latin typeface="+mn-lt"/>
              </a:rPr>
              <a:t>forest.</a:t>
            </a:r>
            <a:endParaRPr kumimoji="1" lang="en-US" altLang="zh-CN" b="1" dirty="0" smtClean="0">
              <a:latin typeface="+mn-lt"/>
              <a:ea typeface="黑体" pitchFamily="2" charset="-122"/>
            </a:endParaRPr>
          </a:p>
        </p:txBody>
      </p:sp>
      <p:sp>
        <p:nvSpPr>
          <p:cNvPr id="8" name="矩形标注 7"/>
          <p:cNvSpPr/>
          <p:nvPr/>
        </p:nvSpPr>
        <p:spPr bwMode="auto">
          <a:xfrm flipH="1">
            <a:off x="1871700" y="3261776"/>
            <a:ext cx="1368152" cy="432048"/>
          </a:xfrm>
          <a:prstGeom prst="wedgeRectCallout">
            <a:avLst>
              <a:gd name="adj1" fmla="val -13403"/>
              <a:gd name="adj2" fmla="val -155104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71.4 t ha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-1</a:t>
            </a:r>
            <a:endParaRPr kumimoji="0" lang="zh-CN" alt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矩形标注 9"/>
          <p:cNvSpPr/>
          <p:nvPr/>
        </p:nvSpPr>
        <p:spPr bwMode="auto">
          <a:xfrm flipH="1">
            <a:off x="1619672" y="1556792"/>
            <a:ext cx="1368152" cy="432048"/>
          </a:xfrm>
          <a:prstGeom prst="wedgeRectCallout">
            <a:avLst>
              <a:gd name="adj1" fmla="val -31840"/>
              <a:gd name="adj2" fmla="val 122222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89 t ha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-1</a:t>
            </a:r>
            <a:endParaRPr kumimoji="0" lang="zh-CN" alt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矩形标注 10"/>
          <p:cNvSpPr/>
          <p:nvPr/>
        </p:nvSpPr>
        <p:spPr bwMode="auto">
          <a:xfrm flipH="1">
            <a:off x="3059832" y="980728"/>
            <a:ext cx="1368152" cy="432048"/>
          </a:xfrm>
          <a:prstGeom prst="wedgeRectCallout">
            <a:avLst>
              <a:gd name="adj1" fmla="val -31840"/>
              <a:gd name="adj2" fmla="val 122222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/>
              <a:t>128.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9 t ha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-1</a:t>
            </a:r>
            <a:endParaRPr kumimoji="0" lang="zh-CN" alt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矩形标注 11"/>
          <p:cNvSpPr/>
          <p:nvPr/>
        </p:nvSpPr>
        <p:spPr bwMode="auto">
          <a:xfrm flipH="1">
            <a:off x="3347864" y="2420888"/>
            <a:ext cx="1368152" cy="432048"/>
          </a:xfrm>
          <a:prstGeom prst="wedgeRectCallout">
            <a:avLst>
              <a:gd name="adj1" fmla="val -13403"/>
              <a:gd name="adj2" fmla="val -155104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117.8 t ha</a:t>
            </a:r>
            <a:r>
              <a:rPr kumimoji="0" lang="en-US" altLang="zh-CN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-1</a:t>
            </a:r>
            <a:endParaRPr kumimoji="0" lang="zh-CN" alt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94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 rot="16200000">
            <a:off x="2439207" y="4430154"/>
            <a:ext cx="16052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956618" y="1372706"/>
            <a:ext cx="19754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971600" y="188640"/>
            <a:ext cx="4999642" cy="73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kern="0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Ecosystem C and N</a:t>
            </a:r>
            <a:endParaRPr lang="zh-CN" altLang="en-US" sz="3200" b="1" kern="0" dirty="0" smtClean="0">
              <a:latin typeface="+mn-lt"/>
              <a:ea typeface="黑体" pitchFamily="2" charset="-122"/>
            </a:endParaRPr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88979" y="892987"/>
            <a:ext cx="3539005" cy="433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95736" y="2564904"/>
            <a:ext cx="117038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Biomass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005064"/>
            <a:ext cx="117038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Soil (100cm)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111022" y="2921259"/>
            <a:ext cx="3526468" cy="369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Carbon density</a:t>
            </a: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t ha</a:t>
            </a:r>
            <a:r>
              <a:rPr lang="en-US" altLang="zh-CN" sz="1800" b="1" baseline="30000" dirty="0" smtClean="0"/>
              <a:t>-1</a:t>
            </a:r>
            <a:r>
              <a:rPr lang="zh-CN" altLang="en-US" sz="1800" b="1" dirty="0" smtClean="0"/>
              <a:t>）</a:t>
            </a:r>
            <a:endParaRPr lang="zh-CN" altLang="en-US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4941168"/>
            <a:ext cx="66996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Oak      Black locust                          Oak     </a:t>
            </a:r>
            <a:r>
              <a:rPr lang="en-US" altLang="zh-CN" dirty="0"/>
              <a:t>Black </a:t>
            </a:r>
            <a:r>
              <a:rPr lang="en-US" altLang="zh-CN" dirty="0" smtClean="0"/>
              <a:t>locust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70071" y="5437673"/>
            <a:ext cx="7774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Soil contributes substantial organic carbon accumulation.</a:t>
            </a:r>
          </a:p>
          <a:p>
            <a:pPr marL="285750" indent="-285750" algn="l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Oak </a:t>
            </a:r>
            <a:r>
              <a:rPr lang="en-US" altLang="zh-CN" b="1" dirty="0" smtClean="0">
                <a:latin typeface="+mn-lt"/>
              </a:rPr>
              <a:t>forest has greater C stock than black locust plantation.</a:t>
            </a:r>
            <a:endParaRPr kumimoji="1" lang="en-US" altLang="zh-CN" b="1" dirty="0" smtClean="0">
              <a:latin typeface="+mn-lt"/>
              <a:ea typeface="黑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209456" y="2775320"/>
            <a:ext cx="3526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Nitrogen density</a:t>
            </a: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t ha</a:t>
            </a:r>
            <a:r>
              <a:rPr lang="en-US" altLang="zh-CN" sz="1800" b="1" baseline="30000" dirty="0" smtClean="0"/>
              <a:t>-1</a:t>
            </a:r>
            <a:r>
              <a:rPr lang="zh-CN" altLang="en-US" sz="1800" b="1" dirty="0" smtClean="0"/>
              <a:t>）</a:t>
            </a:r>
            <a:endParaRPr lang="zh-CN" altLang="en-US" sz="1800" b="1" dirty="0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13" y="980728"/>
            <a:ext cx="33866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44208" y="2668850"/>
            <a:ext cx="117038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Biomass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5953" y="4005064"/>
            <a:ext cx="117038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Soil (100cm)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139136" cy="792088"/>
          </a:xfrm>
        </p:spPr>
        <p:txBody>
          <a:bodyPr anchor="ctr" anchorCtr="1"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Comparison with other studies</a:t>
            </a:r>
            <a:endParaRPr lang="zh-CN" altLang="en-US" sz="3200" b="1" dirty="0" smtClean="0">
              <a:latin typeface="+mn-lt"/>
              <a:ea typeface="黑体" pitchFamily="2" charset="-122"/>
            </a:endParaRPr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252480" y="1196752"/>
            <a:ext cx="8640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ea typeface="黑体" pitchFamily="49" charset="-122"/>
              </a:rPr>
              <a:t>Xu </a:t>
            </a:r>
            <a:r>
              <a:rPr lang="en-US" altLang="zh-CN" sz="2400" dirty="0">
                <a:ea typeface="黑体" pitchFamily="49" charset="-122"/>
              </a:rPr>
              <a:t>et </a:t>
            </a:r>
            <a:r>
              <a:rPr lang="en-US" altLang="zh-CN" sz="2400" dirty="0" smtClean="0">
                <a:ea typeface="黑体" pitchFamily="49" charset="-122"/>
              </a:rPr>
              <a:t>al </a:t>
            </a:r>
            <a:r>
              <a:rPr lang="en-US" altLang="zh-CN" sz="2400" dirty="0">
                <a:ea typeface="黑体" pitchFamily="49" charset="-122"/>
              </a:rPr>
              <a:t>(2003</a:t>
            </a:r>
            <a:r>
              <a:rPr lang="en-US" altLang="zh-CN" sz="2400" dirty="0" smtClean="0">
                <a:ea typeface="黑体" pitchFamily="49" charset="-122"/>
              </a:rPr>
              <a:t>), using database </a:t>
            </a:r>
            <a:r>
              <a:rPr lang="en-US" altLang="zh-CN" sz="2400" dirty="0">
                <a:ea typeface="黑体" pitchFamily="49" charset="-122"/>
              </a:rPr>
              <a:t>of the national soil </a:t>
            </a:r>
            <a:r>
              <a:rPr lang="en-US" altLang="zh-CN" sz="2400" dirty="0" smtClean="0">
                <a:ea typeface="黑体" pitchFamily="49" charset="-122"/>
              </a:rPr>
              <a:t>survey, </a:t>
            </a:r>
            <a:r>
              <a:rPr lang="en-US" altLang="zh-CN" sz="2400" dirty="0">
                <a:solidFill>
                  <a:srgbClr val="FF0000"/>
                </a:solidFill>
                <a:ea typeface="黑体" pitchFamily="49" charset="-122"/>
              </a:rPr>
              <a:t>0–20 cm </a:t>
            </a:r>
            <a:r>
              <a:rPr lang="en-US" altLang="zh-CN" sz="2400" dirty="0" smtClean="0">
                <a:solidFill>
                  <a:srgbClr val="FF0000"/>
                </a:solidFill>
                <a:ea typeface="黑体" pitchFamily="49" charset="-122"/>
              </a:rPr>
              <a:t>depth SOC </a:t>
            </a:r>
            <a:r>
              <a:rPr lang="en-US" altLang="zh-CN" sz="2400" dirty="0">
                <a:ea typeface="黑体" pitchFamily="49" charset="-122"/>
              </a:rPr>
              <a:t>density in the Loess Plateau </a:t>
            </a:r>
            <a:r>
              <a:rPr lang="en-US" altLang="zh-CN" sz="2400" dirty="0" smtClean="0">
                <a:ea typeface="黑体" pitchFamily="49" charset="-122"/>
              </a:rPr>
              <a:t>region averaged </a:t>
            </a:r>
            <a:r>
              <a:rPr lang="en-US" altLang="zh-CN" sz="2400" dirty="0" smtClean="0">
                <a:solidFill>
                  <a:srgbClr val="0000FF"/>
                </a:solidFill>
                <a:ea typeface="黑体" pitchFamily="49" charset="-122"/>
              </a:rPr>
              <a:t>24.9</a:t>
            </a:r>
            <a:r>
              <a:rPr lang="en-US" altLang="zh-CN" sz="2400" dirty="0" smtClean="0">
                <a:ea typeface="黑体" pitchFamily="49" charset="-122"/>
              </a:rPr>
              <a:t> </a:t>
            </a:r>
            <a:r>
              <a:rPr lang="en-US" altLang="zh-CN" sz="2400" dirty="0">
                <a:ea typeface="黑体" pitchFamily="49" charset="-122"/>
              </a:rPr>
              <a:t>t ha− </a:t>
            </a:r>
            <a:r>
              <a:rPr lang="en-US" altLang="zh-CN" sz="2400" dirty="0" smtClean="0">
                <a:ea typeface="黑体" pitchFamily="49" charset="-122"/>
              </a:rPr>
              <a:t>1.</a:t>
            </a:r>
          </a:p>
          <a:p>
            <a:pPr marL="469900" indent="-469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ea typeface="黑体" pitchFamily="49" charset="-122"/>
              </a:rPr>
              <a:t>This study: </a:t>
            </a:r>
            <a:r>
              <a:rPr lang="en-US" altLang="zh-CN" sz="2400" dirty="0">
                <a:solidFill>
                  <a:srgbClr val="0000FF"/>
                </a:solidFill>
              </a:rPr>
              <a:t>45.90 </a:t>
            </a:r>
            <a:r>
              <a:rPr lang="en-US" altLang="zh-CN" sz="2400" dirty="0" smtClean="0">
                <a:solidFill>
                  <a:srgbClr val="0000FF"/>
                </a:solidFill>
              </a:rPr>
              <a:t>(oak) </a:t>
            </a:r>
            <a:r>
              <a:rPr lang="en-US" altLang="zh-CN" sz="2400" dirty="0" smtClean="0"/>
              <a:t>and </a:t>
            </a:r>
            <a:r>
              <a:rPr lang="en-US" altLang="zh-CN" sz="2400" dirty="0">
                <a:solidFill>
                  <a:srgbClr val="0000FF"/>
                </a:solidFill>
              </a:rPr>
              <a:t>29.66 t ha</a:t>
            </a:r>
            <a:r>
              <a:rPr lang="en-US" altLang="zh-CN" sz="2400" baseline="30000" dirty="0">
                <a:solidFill>
                  <a:srgbClr val="0000FF"/>
                </a:solidFill>
              </a:rPr>
              <a:t>− 1</a:t>
            </a:r>
            <a:r>
              <a:rPr lang="en-US" altLang="zh-CN" sz="2400" dirty="0">
                <a:solidFill>
                  <a:srgbClr val="0000FF"/>
                </a:solidFill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</a:rPr>
              <a:t>(black locust</a:t>
            </a:r>
            <a:r>
              <a:rPr lang="en-US" altLang="zh-CN" sz="2400" dirty="0" smtClean="0"/>
              <a:t>)</a:t>
            </a:r>
            <a:endParaRPr lang="en-US" altLang="zh-CN" sz="2400" dirty="0" smtClean="0">
              <a:ea typeface="黑体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3212976"/>
            <a:ext cx="8640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69900" indent="-469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kern="0" dirty="0" smtClean="0">
                <a:ea typeface="黑体" pitchFamily="49" charset="-122"/>
              </a:rPr>
              <a:t>Li </a:t>
            </a:r>
            <a:r>
              <a:rPr lang="en-US" altLang="zh-CN" sz="2400" kern="0" dirty="0">
                <a:ea typeface="黑体" pitchFamily="49" charset="-122"/>
              </a:rPr>
              <a:t>et </a:t>
            </a:r>
            <a:r>
              <a:rPr lang="en-US" altLang="zh-CN" sz="2400" kern="0" dirty="0" smtClean="0">
                <a:ea typeface="黑体" pitchFamily="49" charset="-122"/>
              </a:rPr>
              <a:t>al (2013), a </a:t>
            </a:r>
            <a:r>
              <a:rPr lang="en-US" altLang="zh-CN" sz="2400" dirty="0" smtClean="0"/>
              <a:t>woodland </a:t>
            </a:r>
            <a:r>
              <a:rPr lang="en-US" altLang="zh-CN" sz="2400" dirty="0"/>
              <a:t>in this </a:t>
            </a:r>
            <a:r>
              <a:rPr lang="en-US" altLang="zh-CN" sz="2400" dirty="0" smtClean="0"/>
              <a:t>region, </a:t>
            </a:r>
            <a:r>
              <a:rPr lang="en-US" altLang="zh-CN" sz="2400" kern="0" dirty="0" smtClean="0">
                <a:solidFill>
                  <a:srgbClr val="FF0000"/>
                </a:solidFill>
                <a:ea typeface="黑体" pitchFamily="49" charset="-122"/>
              </a:rPr>
              <a:t>0–100 cm depth </a:t>
            </a:r>
            <a:r>
              <a:rPr lang="en-US" altLang="zh-CN" sz="2400" kern="0" dirty="0" smtClean="0">
                <a:ea typeface="黑体" pitchFamily="49" charset="-122"/>
              </a:rPr>
              <a:t>SOC density of </a:t>
            </a:r>
            <a:r>
              <a:rPr lang="de-DE" altLang="zh-CN" sz="2400" dirty="0" smtClean="0">
                <a:solidFill>
                  <a:srgbClr val="0000FF"/>
                </a:solidFill>
              </a:rPr>
              <a:t>26.3 </a:t>
            </a:r>
            <a:r>
              <a:rPr lang="de-DE" altLang="zh-CN" sz="2400" dirty="0">
                <a:solidFill>
                  <a:srgbClr val="0000FF"/>
                </a:solidFill>
              </a:rPr>
              <a:t>(12.4–83.4) t ha</a:t>
            </a:r>
            <a:r>
              <a:rPr lang="de-DE" altLang="zh-CN" sz="2400" baseline="30000" dirty="0">
                <a:solidFill>
                  <a:srgbClr val="0000FF"/>
                </a:solidFill>
              </a:rPr>
              <a:t>− </a:t>
            </a:r>
            <a:r>
              <a:rPr lang="de-DE" altLang="zh-CN" sz="2400" baseline="30000" dirty="0" smtClean="0">
                <a:solidFill>
                  <a:srgbClr val="0000FF"/>
                </a:solidFill>
              </a:rPr>
              <a:t>1</a:t>
            </a:r>
            <a:r>
              <a:rPr lang="en-US" altLang="zh-CN" sz="2400" kern="0" dirty="0" smtClean="0">
                <a:ea typeface="黑体" pitchFamily="49" charset="-122"/>
              </a:rPr>
              <a:t>. </a:t>
            </a:r>
          </a:p>
          <a:p>
            <a:pPr marL="469900" indent="-469900">
              <a:buClr>
                <a:srgbClr val="FF0000"/>
              </a:buClr>
              <a:buFont typeface="Wingdings" pitchFamily="2" charset="2"/>
              <a:buChar char="Ø"/>
            </a:pPr>
            <a:r>
              <a:rPr lang="fr-FR" altLang="zh-CN" sz="2400" kern="0" dirty="0" smtClean="0">
                <a:ea typeface="黑体" pitchFamily="49" charset="-122"/>
              </a:rPr>
              <a:t>Zhang </a:t>
            </a:r>
            <a:r>
              <a:rPr lang="fr-FR" altLang="zh-CN" sz="2400" kern="0" dirty="0">
                <a:ea typeface="黑体" pitchFamily="49" charset="-122"/>
              </a:rPr>
              <a:t>et </a:t>
            </a:r>
            <a:r>
              <a:rPr lang="fr-FR" altLang="zh-CN" sz="2400" kern="0" dirty="0" smtClean="0">
                <a:ea typeface="黑体" pitchFamily="49" charset="-122"/>
              </a:rPr>
              <a:t>al (2014), </a:t>
            </a:r>
            <a:r>
              <a:rPr lang="de-DE" altLang="zh-CN" sz="2400" dirty="0" smtClean="0">
                <a:solidFill>
                  <a:srgbClr val="0000FF"/>
                </a:solidFill>
              </a:rPr>
              <a:t>61</a:t>
            </a:r>
            <a:r>
              <a:rPr lang="de-DE" altLang="zh-CN" sz="2400" dirty="0">
                <a:solidFill>
                  <a:srgbClr val="0000FF"/>
                </a:solidFill>
              </a:rPr>
              <a:t> t ha</a:t>
            </a:r>
            <a:r>
              <a:rPr lang="de-DE" altLang="zh-CN" sz="2400" baseline="30000" dirty="0">
                <a:solidFill>
                  <a:srgbClr val="0000FF"/>
                </a:solidFill>
              </a:rPr>
              <a:t>− </a:t>
            </a:r>
            <a:r>
              <a:rPr lang="de-DE" altLang="zh-CN" sz="2400" baseline="30000" dirty="0" smtClean="0">
                <a:solidFill>
                  <a:srgbClr val="0000FF"/>
                </a:solidFill>
              </a:rPr>
              <a:t>1</a:t>
            </a:r>
            <a:r>
              <a:rPr lang="en-US" altLang="zh-CN" sz="2400" kern="0" dirty="0" smtClean="0">
                <a:ea typeface="黑体" pitchFamily="49" charset="-122"/>
              </a:rPr>
              <a:t> at an arid native </a:t>
            </a:r>
            <a:r>
              <a:rPr lang="en-US" altLang="zh-CN" sz="2400" kern="0" dirty="0" err="1" smtClean="0">
                <a:ea typeface="黑体" pitchFamily="49" charset="-122"/>
              </a:rPr>
              <a:t>shrubland</a:t>
            </a:r>
            <a:r>
              <a:rPr lang="en-US" altLang="zh-CN" sz="2400" kern="0" dirty="0" smtClean="0">
                <a:ea typeface="黑体" pitchFamily="49" charset="-122"/>
              </a:rPr>
              <a:t>. </a:t>
            </a:r>
          </a:p>
          <a:p>
            <a:pPr marL="469900" indent="-469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kern="0" dirty="0" smtClean="0">
                <a:ea typeface="黑体" pitchFamily="49" charset="-122"/>
              </a:rPr>
              <a:t>This study: </a:t>
            </a:r>
            <a:r>
              <a:rPr lang="en-US" altLang="zh-CN" sz="2400" kern="0" dirty="0" smtClean="0">
                <a:solidFill>
                  <a:srgbClr val="0000FF"/>
                </a:solidFill>
              </a:rPr>
              <a:t>89 (oak) </a:t>
            </a:r>
            <a:r>
              <a:rPr lang="en-US" altLang="zh-CN" sz="2400" kern="0" dirty="0" smtClean="0"/>
              <a:t>and </a:t>
            </a:r>
            <a:r>
              <a:rPr lang="en-US" altLang="zh-CN" sz="2400" kern="0" dirty="0" smtClean="0">
                <a:solidFill>
                  <a:srgbClr val="0000FF"/>
                </a:solidFill>
              </a:rPr>
              <a:t>71.4 t ha</a:t>
            </a:r>
            <a:r>
              <a:rPr lang="en-US" altLang="zh-CN" sz="2400" kern="0" baseline="30000" dirty="0" smtClean="0">
                <a:solidFill>
                  <a:srgbClr val="0000FF"/>
                </a:solidFill>
              </a:rPr>
              <a:t>− 1</a:t>
            </a:r>
            <a:r>
              <a:rPr lang="en-US" altLang="zh-CN" sz="2400" kern="0" dirty="0" smtClean="0">
                <a:solidFill>
                  <a:srgbClr val="0000FF"/>
                </a:solidFill>
              </a:rPr>
              <a:t> (black locust</a:t>
            </a:r>
            <a:r>
              <a:rPr lang="en-US" altLang="zh-CN" sz="2400" kern="0" dirty="0" smtClean="0"/>
              <a:t>)</a:t>
            </a:r>
          </a:p>
          <a:p>
            <a:pPr marL="469900" indent="-469900"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2400" kern="0" dirty="0">
              <a:ea typeface="黑体" pitchFamily="49" charset="-122"/>
            </a:endParaRPr>
          </a:p>
          <a:p>
            <a:pPr marL="469900" indent="-469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kern="0" dirty="0" smtClean="0">
                <a:ea typeface="黑体" pitchFamily="49" charset="-122"/>
              </a:rPr>
              <a:t>The forest ecosystems in this area have substantial C accumulation potential and previous investigation was underestimated. .</a:t>
            </a:r>
          </a:p>
        </p:txBody>
      </p:sp>
    </p:spTree>
    <p:extLst>
      <p:ext uri="{BB962C8B-B14F-4D97-AF65-F5344CB8AC3E}">
        <p14:creationId xmlns:p14="http://schemas.microsoft.com/office/powerpoint/2010/main" val="37201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787208" cy="778098"/>
          </a:xfrm>
        </p:spPr>
        <p:txBody>
          <a:bodyPr anchor="ctr" anchorCtr="1"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2-m vertical distribution percentage</a:t>
            </a:r>
            <a:endParaRPr lang="zh-CN" altLang="en-US" sz="3200" b="1" dirty="0" smtClean="0">
              <a:latin typeface="+mn-lt"/>
              <a:ea typeface="黑体" pitchFamily="2" charset="-122"/>
            </a:endParaRPr>
          </a:p>
        </p:txBody>
      </p:sp>
      <p:pic>
        <p:nvPicPr>
          <p:cNvPr id="6146" name="Picture 2" descr="Fig. 4">
            <a:hlinkClick r:id="rId2" tooltip="Fig. 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5184576" cy="46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655896" y="1268760"/>
            <a:ext cx="3308592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The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upper 50 cm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contributed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52.7% and 40.1% for SOC in the oak forest and the black locust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plantation, respectively.</a:t>
            </a:r>
          </a:p>
        </p:txBody>
      </p:sp>
      <p:sp>
        <p:nvSpPr>
          <p:cNvPr id="8" name="矩形 7"/>
          <p:cNvSpPr/>
          <p:nvPr/>
        </p:nvSpPr>
        <p:spPr>
          <a:xfrm>
            <a:off x="3203848" y="4581128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Relative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to the conventional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survey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of 100-cm depth, the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SOC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in 100–200 cm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account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for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0.45 and 0.65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times in oak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forest and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black locust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plantation,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respectively</a:t>
            </a:r>
            <a:endParaRPr kumimoji="1" lang="en-US" altLang="zh-CN" b="1" dirty="0" smtClean="0">
              <a:latin typeface="+mn-lt"/>
              <a:ea typeface="黑体" pitchFamily="2" charset="-122"/>
            </a:endParaRPr>
          </a:p>
        </p:txBody>
      </p:sp>
      <p:sp>
        <p:nvSpPr>
          <p:cNvPr id="2" name="椭圆形标注 1"/>
          <p:cNvSpPr/>
          <p:nvPr/>
        </p:nvSpPr>
        <p:spPr bwMode="auto">
          <a:xfrm>
            <a:off x="827584" y="2564904"/>
            <a:ext cx="1584176" cy="864096"/>
          </a:xfrm>
          <a:prstGeom prst="wedgeEllipseCallout">
            <a:avLst>
              <a:gd name="adj1" fmla="val 117421"/>
              <a:gd name="adj2" fmla="val 204235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椭圆形标注 8"/>
          <p:cNvSpPr/>
          <p:nvPr/>
        </p:nvSpPr>
        <p:spPr bwMode="auto">
          <a:xfrm>
            <a:off x="1691680" y="1268760"/>
            <a:ext cx="1584176" cy="864096"/>
          </a:xfrm>
          <a:prstGeom prst="wedgeEllipseCallout">
            <a:avLst>
              <a:gd name="adj1" fmla="val 210969"/>
              <a:gd name="adj2" fmla="val 3539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33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. 4">
            <a:hlinkClick r:id="rId2" tooltip="Fig. 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5184576" cy="46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347864" y="4797152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kumimoji="1" lang="en-US" altLang="zh-CN" b="1" dirty="0" smtClean="0">
                <a:latin typeface="+mn-lt"/>
                <a:ea typeface="黑体" pitchFamily="2" charset="-122"/>
              </a:rPr>
              <a:t>Including SIC,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the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STC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in 100–200 cm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account </a:t>
            </a:r>
            <a:r>
              <a:rPr kumimoji="1" lang="en-US" altLang="zh-CN" b="1" dirty="0">
                <a:latin typeface="+mn-lt"/>
                <a:ea typeface="黑体" pitchFamily="2" charset="-122"/>
              </a:rPr>
              <a:t>for </a:t>
            </a:r>
            <a:r>
              <a:rPr kumimoji="1" lang="en-US" altLang="zh-CN" b="1" dirty="0" smtClean="0">
                <a:latin typeface="+mn-lt"/>
                <a:ea typeface="黑体" pitchFamily="2" charset="-122"/>
              </a:rPr>
              <a:t>0.9 to 1.0 times of the 0-100 cm depth.</a:t>
            </a:r>
          </a:p>
        </p:txBody>
      </p:sp>
      <p:sp>
        <p:nvSpPr>
          <p:cNvPr id="2" name="椭圆形标注 1"/>
          <p:cNvSpPr/>
          <p:nvPr/>
        </p:nvSpPr>
        <p:spPr bwMode="auto">
          <a:xfrm>
            <a:off x="827584" y="4365104"/>
            <a:ext cx="1728192" cy="864096"/>
          </a:xfrm>
          <a:prstGeom prst="wedgeEllipseCallout">
            <a:avLst>
              <a:gd name="adj1" fmla="val 110123"/>
              <a:gd name="adj2" fmla="val 528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787208" cy="778098"/>
          </a:xfrm>
        </p:spPr>
        <p:txBody>
          <a:bodyPr anchor="ctr" anchorCtr="1"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2-m vertical distribution percentage</a:t>
            </a:r>
            <a:endParaRPr lang="zh-CN" altLang="en-US" sz="3200" b="1" dirty="0" smtClean="0">
              <a:latin typeface="+mn-lt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1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algn="ctr" eaLnBrk="1" hangingPunct="1"/>
            <a:r>
              <a:rPr lang="en-US" altLang="zh-CN" sz="36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Outlines</a:t>
            </a:r>
            <a:endParaRPr lang="zh-CN" altLang="en-US" sz="3600" b="1" dirty="0" smtClean="0">
              <a:latin typeface="+mn-lt"/>
              <a:ea typeface="黑体" pitchFamily="2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52480" y="1340768"/>
            <a:ext cx="8640000" cy="0"/>
          </a:xfrm>
          <a:prstGeom prst="line">
            <a:avLst/>
          </a:prstGeom>
          <a:noFill/>
          <a:ln w="57150" cap="sq" cmpd="thickThin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1" descr="G:\My Pictures\08-03-08 延安\P10702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80" y="4725144"/>
            <a:ext cx="8712000" cy="2069982"/>
          </a:xfrm>
          <a:prstGeom prst="rect">
            <a:avLst/>
          </a:prstGeom>
          <a:noFill/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771800" y="1988840"/>
            <a:ext cx="5915000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 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Background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黑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 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Approaches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 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Some results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anchor="ctr" anchorCtr="1"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Implication</a:t>
            </a:r>
            <a:endParaRPr lang="zh-CN" altLang="en-US" sz="3200" b="1" dirty="0" smtClean="0">
              <a:latin typeface="+mn-lt"/>
              <a:ea typeface="黑体" pitchFamily="2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52480" y="1340768"/>
            <a:ext cx="8640000" cy="0"/>
          </a:xfrm>
          <a:prstGeom prst="line">
            <a:avLst/>
          </a:prstGeom>
          <a:noFill/>
          <a:ln w="57150" cap="sq" cmpd="thickThin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1484784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ts val="38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ea typeface="黑体" pitchFamily="49" charset="-122"/>
              </a:rPr>
              <a:t>In addition to the primary effect of soi</a:t>
            </a:r>
            <a:r>
              <a:rPr lang="en-US" altLang="zh-CN" sz="2800" dirty="0">
                <a:ea typeface="黑体" pitchFamily="49" charset="-122"/>
              </a:rPr>
              <a:t>l</a:t>
            </a:r>
            <a:r>
              <a:rPr lang="en-US" altLang="zh-CN" sz="2800" dirty="0" smtClean="0">
                <a:ea typeface="黑体" pitchFamily="49" charset="-122"/>
              </a:rPr>
              <a:t> conservation, forest restoration in the semiarid loess region contributes greatly to C accumulation, thus to the mitigation of global climate change.</a:t>
            </a:r>
          </a:p>
          <a:p>
            <a:pPr marL="469900" indent="-469900">
              <a:lnSpc>
                <a:spcPts val="38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ea typeface="黑体" pitchFamily="49" charset="-122"/>
              </a:rPr>
              <a:t>Natural </a:t>
            </a:r>
            <a:r>
              <a:rPr lang="en-US" altLang="zh-CN" sz="2800" dirty="0">
                <a:ea typeface="黑体" pitchFamily="49" charset="-122"/>
              </a:rPr>
              <a:t>oak forest has advantage over black locust plantation in C and N </a:t>
            </a:r>
            <a:r>
              <a:rPr lang="en-US" altLang="zh-CN" sz="2800" dirty="0" smtClean="0">
                <a:ea typeface="黑体" pitchFamily="49" charset="-122"/>
              </a:rPr>
              <a:t>accumulation.</a:t>
            </a:r>
          </a:p>
          <a:p>
            <a:pPr marL="469900" indent="-469900">
              <a:lnSpc>
                <a:spcPts val="38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The deep soil </a:t>
            </a:r>
            <a:r>
              <a:rPr lang="en-US" altLang="zh-CN" sz="2800" dirty="0"/>
              <a:t>layer </a:t>
            </a:r>
            <a:r>
              <a:rPr lang="en-US" altLang="zh-CN" sz="2800" dirty="0" smtClean="0"/>
              <a:t>(1–2</a:t>
            </a:r>
            <a:r>
              <a:rPr lang="en-US" altLang="zh-CN" sz="2800" dirty="0"/>
              <a:t> </a:t>
            </a:r>
            <a:r>
              <a:rPr lang="en-US" altLang="zh-CN" sz="2800" dirty="0" smtClean="0"/>
              <a:t>m) </a:t>
            </a:r>
            <a:r>
              <a:rPr lang="en-US" altLang="zh-CN" sz="2800" dirty="0"/>
              <a:t>still stores great amounts of C and </a:t>
            </a:r>
            <a:r>
              <a:rPr lang="en-US" altLang="zh-CN" sz="2800" dirty="0" smtClean="0"/>
              <a:t>N in this region.</a:t>
            </a:r>
          </a:p>
          <a:p>
            <a:pPr marL="469900" indent="-469900">
              <a:lnSpc>
                <a:spcPts val="38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/>
              <a:t>Inorganic C content is substantial in the loess </a:t>
            </a:r>
            <a:r>
              <a:rPr lang="en-US" altLang="zh-CN" sz="2800" dirty="0" smtClean="0"/>
              <a:t>soil and </a:t>
            </a:r>
            <a:r>
              <a:rPr lang="en-US" altLang="zh-CN" sz="2800" dirty="0"/>
              <a:t>relatively stable along </a:t>
            </a:r>
            <a:r>
              <a:rPr lang="en-US" altLang="zh-CN" sz="2800" dirty="0" smtClean="0"/>
              <a:t>profiles.</a:t>
            </a:r>
            <a:endParaRPr lang="en-US" altLang="zh-CN" sz="2800" dirty="0" smtClean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29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梯田3"/>
          <p:cNvPicPr>
            <a:picLocks noChangeAspect="1" noChangeArrowheads="1"/>
          </p:cNvPicPr>
          <p:nvPr/>
        </p:nvPicPr>
        <p:blipFill>
          <a:blip r:embed="rId2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76400" y="762000"/>
            <a:ext cx="533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056" y="1916832"/>
            <a:ext cx="8497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8000" b="1" i="1" dirty="0" smtClean="0">
                <a:solidFill>
                  <a:srgbClr val="FF0000"/>
                </a:solidFill>
                <a:latin typeface="Baskerville Old Face" panose="02020602080505020303" pitchFamily="18" charset="0"/>
                <a:ea typeface="华文隶书" pitchFamily="2" charset="-122"/>
              </a:rPr>
              <a:t>Thank you !</a:t>
            </a:r>
            <a:endParaRPr kumimoji="1" lang="zh-CN" altLang="en-US" sz="8000" b="1" i="1" dirty="0" smtClean="0">
              <a:solidFill>
                <a:srgbClr val="FF0000"/>
              </a:solidFill>
              <a:latin typeface="Baskerville Old Face" panose="02020602080505020303" pitchFamily="18" charset="0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lpd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22"/>
          <a:stretch>
            <a:fillRect/>
          </a:stretch>
        </p:blipFill>
        <p:spPr bwMode="auto">
          <a:xfrm>
            <a:off x="1043608" y="908720"/>
            <a:ext cx="8028415" cy="5872654"/>
          </a:xfrm>
          <a:prstGeom prst="rect">
            <a:avLst/>
          </a:prstGeom>
          <a:noFill/>
        </p:spPr>
      </p:pic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251520" y="5301208"/>
            <a:ext cx="4549080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None/>
            </a:pPr>
            <a:r>
              <a:rPr lang="en-US" altLang="zh-CN" b="1" dirty="0">
                <a:latin typeface="Arial" charset="0"/>
              </a:rPr>
              <a:t>Loess region: </a:t>
            </a:r>
            <a:r>
              <a:rPr lang="en-US" altLang="zh-CN" b="1" dirty="0" smtClean="0">
                <a:latin typeface="Arial" charset="0"/>
              </a:rPr>
              <a:t>0.64 </a:t>
            </a:r>
            <a:r>
              <a:rPr lang="en-US" altLang="zh-CN" b="1" dirty="0">
                <a:latin typeface="Arial" charset="0"/>
              </a:rPr>
              <a:t>million km</a:t>
            </a:r>
            <a:r>
              <a:rPr lang="en-US" altLang="zh-CN" b="1" baseline="30000" dirty="0">
                <a:latin typeface="Arial" charset="0"/>
              </a:rPr>
              <a:t>2 </a:t>
            </a:r>
            <a:r>
              <a:rPr lang="en-US" altLang="zh-CN" b="1" dirty="0">
                <a:latin typeface="Arial" charset="0"/>
              </a:rPr>
              <a:t>  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None/>
            </a:pPr>
            <a:r>
              <a:rPr lang="en-US" altLang="zh-CN" b="1" dirty="0">
                <a:latin typeface="Arial" charset="0"/>
              </a:rPr>
              <a:t>Typical loess: 0.42 </a:t>
            </a:r>
            <a:r>
              <a:rPr lang="en-US" altLang="zh-CN" b="1" dirty="0" smtClean="0">
                <a:latin typeface="Arial" charset="0"/>
              </a:rPr>
              <a:t>M </a:t>
            </a:r>
            <a:r>
              <a:rPr lang="en-US" altLang="zh-CN" b="1" dirty="0">
                <a:latin typeface="Arial" charset="0"/>
              </a:rPr>
              <a:t>km</a:t>
            </a:r>
            <a:r>
              <a:rPr lang="en-US" altLang="zh-CN" b="1" baseline="30000" dirty="0">
                <a:latin typeface="Arial" charset="0"/>
              </a:rPr>
              <a:t>2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zh-CN" b="1" dirty="0">
                <a:latin typeface="Arial" charset="0"/>
              </a:rPr>
              <a:t>Severe erosion: 0.28 </a:t>
            </a:r>
            <a:r>
              <a:rPr lang="en-US" altLang="zh-CN" b="1" dirty="0" smtClean="0">
                <a:latin typeface="Arial" charset="0"/>
              </a:rPr>
              <a:t>M </a:t>
            </a:r>
            <a:r>
              <a:rPr lang="en-US" altLang="zh-CN" b="1" dirty="0">
                <a:latin typeface="Arial" charset="0"/>
              </a:rPr>
              <a:t>km</a:t>
            </a:r>
            <a:r>
              <a:rPr lang="en-US" altLang="zh-CN" b="1" baseline="30000" dirty="0">
                <a:latin typeface="Arial" charset="0"/>
              </a:rPr>
              <a:t>2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None/>
            </a:pPr>
            <a:r>
              <a:rPr lang="en-US" altLang="zh-CN" b="1" dirty="0" smtClean="0">
                <a:latin typeface="Arial" charset="0"/>
              </a:rPr>
              <a:t>Population: </a:t>
            </a:r>
            <a:r>
              <a:rPr lang="en-US" altLang="zh-CN" b="1" dirty="0">
                <a:latin typeface="Arial" charset="0"/>
              </a:rPr>
              <a:t>29 </a:t>
            </a:r>
            <a:r>
              <a:rPr lang="en-US" altLang="zh-CN" b="1" dirty="0" smtClean="0">
                <a:latin typeface="Arial" charset="0"/>
              </a:rPr>
              <a:t>million</a:t>
            </a:r>
            <a:endParaRPr lang="en-US" altLang="zh-CN" b="1" dirty="0">
              <a:latin typeface="Arial" charset="0"/>
            </a:endParaRPr>
          </a:p>
        </p:txBody>
      </p:sp>
      <p:pic>
        <p:nvPicPr>
          <p:cNvPr id="8" name="Picture 9" descr="yangling"/>
          <p:cNvPicPr preferRelativeResize="0">
            <a:picLocks noChangeAspect="1" noChangeArrowheads="1"/>
          </p:cNvPicPr>
          <p:nvPr/>
        </p:nvPicPr>
        <p:blipFill>
          <a:blip r:embed="rId3" cstate="email">
            <a:lum bright="-10000" contras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43512"/>
            <a:ext cx="359479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5"/>
          <p:cNvSpPr>
            <a:spLocks noChangeArrowheads="1"/>
          </p:cNvSpPr>
          <p:nvPr/>
        </p:nvSpPr>
        <p:spPr bwMode="auto">
          <a:xfrm rot="-2700000">
            <a:off x="3422253" y="1955265"/>
            <a:ext cx="126714" cy="2095914"/>
          </a:xfrm>
          <a:prstGeom prst="downArrow">
            <a:avLst>
              <a:gd name="adj1" fmla="val 50000"/>
              <a:gd name="adj2" fmla="val 3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pic>
        <p:nvPicPr>
          <p:cNvPr id="25601" name="Picture 1" descr="C:\Documents and Settings\杜　盛\デスクトップ\荒漠化，黄河\書き出しウィザード-1.gif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68" y="1556792"/>
            <a:ext cx="1000132" cy="660800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59631" y="242064"/>
            <a:ext cx="748883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2800" dirty="0" smtClean="0">
                <a:solidFill>
                  <a:srgbClr val="FF0000"/>
                </a:solidFill>
                <a:latin typeface="Arial" charset="0"/>
                <a:ea typeface="方正舒体" pitchFamily="2" charset="-122"/>
              </a:rPr>
              <a:t>Location of the Loess Plateau: </a:t>
            </a:r>
            <a:r>
              <a:rPr lang="en-US" altLang="zh-CN" sz="2400" dirty="0">
                <a:solidFill>
                  <a:srgbClr val="0033CC"/>
                </a:solidFill>
                <a:latin typeface="Arial" charset="0"/>
                <a:ea typeface="方正舒体" pitchFamily="2" charset="-122"/>
              </a:rPr>
              <a:t>middle reaches of Yellow River Basin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 information for the natural environments</a:t>
            </a:r>
            <a:endParaRPr lang="zh-CN" altLang="en-US" sz="2800" b="1" dirty="0" smtClean="0">
              <a:latin typeface="Verdana" pitchFamily="34" charset="0"/>
              <a:ea typeface="黑体" pitchFamily="2" charset="-122"/>
              <a:cs typeface="Verdana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52480" y="1340768"/>
            <a:ext cx="8640000" cy="0"/>
          </a:xfrm>
          <a:prstGeom prst="line">
            <a:avLst/>
          </a:prstGeom>
          <a:noFill/>
          <a:ln w="57150" cap="sq" cmpd="thickThin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1556792"/>
            <a:ext cx="85689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ts val="38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ea typeface="黑体" pitchFamily="49" charset="-122"/>
              </a:rPr>
              <a:t>Soil </a:t>
            </a:r>
            <a:r>
              <a:rPr lang="en-US" altLang="zh-CN" sz="2400" dirty="0">
                <a:ea typeface="黑体" pitchFamily="49" charset="-122"/>
              </a:rPr>
              <a:t>easily </a:t>
            </a:r>
            <a:r>
              <a:rPr lang="en-US" altLang="zh-CN" sz="2400" dirty="0" smtClean="0">
                <a:ea typeface="黑体" pitchFamily="49" charset="-122"/>
              </a:rPr>
              <a:t>eroded</a:t>
            </a:r>
            <a:r>
              <a:rPr lang="en-US" altLang="zh-CN" sz="2400" dirty="0">
                <a:ea typeface="黑体" pitchFamily="49" charset="-122"/>
              </a:rPr>
              <a:t>, </a:t>
            </a:r>
            <a:r>
              <a:rPr lang="en-US" altLang="zh-CN" sz="2400" dirty="0" smtClean="0">
                <a:ea typeface="黑体" pitchFamily="49" charset="-122"/>
              </a:rPr>
              <a:t>severe </a:t>
            </a:r>
            <a:r>
              <a:rPr lang="en-US" altLang="zh-CN" sz="2400" dirty="0">
                <a:ea typeface="黑体" pitchFamily="49" charset="-122"/>
              </a:rPr>
              <a:t>wind and water </a:t>
            </a:r>
            <a:r>
              <a:rPr lang="en-US" altLang="zh-CN" sz="2400" dirty="0" smtClean="0">
                <a:solidFill>
                  <a:srgbClr val="0000FF"/>
                </a:solidFill>
                <a:ea typeface="黑体" pitchFamily="49" charset="-122"/>
              </a:rPr>
              <a:t>erosion.</a:t>
            </a:r>
          </a:p>
          <a:p>
            <a:pPr marL="469900" indent="-469900">
              <a:lnSpc>
                <a:spcPts val="38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  <a:ea typeface="黑体" pitchFamily="49" charset="-122"/>
              </a:rPr>
              <a:t>Deforestation and land use changes </a:t>
            </a:r>
            <a:r>
              <a:rPr lang="en-US" altLang="zh-CN" sz="2400" dirty="0" smtClean="0">
                <a:ea typeface="黑体" pitchFamily="49" charset="-122"/>
              </a:rPr>
              <a:t>(increases in population and crop cultivation) caused shrinkage of natural vegetation distribution (</a:t>
            </a:r>
            <a:r>
              <a:rPr lang="en-US" altLang="zh-CN" sz="2400" i="1" dirty="0" smtClean="0">
                <a:ea typeface="黑体" pitchFamily="49" charset="-122"/>
              </a:rPr>
              <a:t>decades before</a:t>
            </a:r>
            <a:r>
              <a:rPr lang="en-US" altLang="zh-CN" sz="2400" dirty="0" smtClean="0">
                <a:ea typeface="黑体" pitchFamily="49" charset="-122"/>
              </a:rPr>
              <a:t>).</a:t>
            </a:r>
          </a:p>
          <a:p>
            <a:pPr marL="469900" indent="-469900">
              <a:lnSpc>
                <a:spcPts val="38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  <a:ea typeface="黑体" pitchFamily="49" charset="-122"/>
              </a:rPr>
              <a:t>Rehabilitation</a:t>
            </a:r>
            <a:r>
              <a:rPr lang="en-US" altLang="zh-CN" sz="2400" dirty="0" smtClean="0">
                <a:ea typeface="黑体" pitchFamily="49" charset="-122"/>
              </a:rPr>
              <a:t> approaches have been conducted, vegetation cover have been increasing (</a:t>
            </a:r>
            <a:r>
              <a:rPr lang="en-US" altLang="zh-CN" sz="2400" i="1" dirty="0" smtClean="0">
                <a:ea typeface="黑体" pitchFamily="49" charset="-122"/>
              </a:rPr>
              <a:t>since 1970s</a:t>
            </a:r>
            <a:r>
              <a:rPr lang="en-US" altLang="zh-CN" sz="2400" dirty="0" smtClean="0">
                <a:ea typeface="黑体" pitchFamily="49" charset="-122"/>
              </a:rPr>
              <a:t>).</a:t>
            </a:r>
          </a:p>
          <a:p>
            <a:pPr marL="469900" indent="-469900">
              <a:lnSpc>
                <a:spcPts val="38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ea typeface="黑体" pitchFamily="49" charset="-122"/>
              </a:rPr>
              <a:t>Evaluation of various vegetation types based on </a:t>
            </a:r>
            <a:r>
              <a:rPr lang="en-US" altLang="zh-CN" sz="2400" dirty="0" smtClean="0">
                <a:solidFill>
                  <a:srgbClr val="0000FF"/>
                </a:solidFill>
                <a:ea typeface="黑体" pitchFamily="49" charset="-122"/>
              </a:rPr>
              <a:t>multiple ecological services</a:t>
            </a:r>
            <a:r>
              <a:rPr lang="en-US" altLang="zh-CN" sz="2400" dirty="0" smtClean="0">
                <a:ea typeface="黑体" pitchFamily="49" charset="-122"/>
              </a:rPr>
              <a:t> are insufficient.</a:t>
            </a:r>
            <a:endParaRPr lang="en-US" altLang="zh-CN" sz="2400" dirty="0" smtClean="0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7" name="テキスト ボックス 18"/>
          <p:cNvSpPr txBox="1">
            <a:spLocks noChangeArrowheads="1"/>
          </p:cNvSpPr>
          <p:nvPr/>
        </p:nvSpPr>
        <p:spPr bwMode="auto">
          <a:xfrm>
            <a:off x="1547664" y="5805264"/>
            <a:ext cx="6336704" cy="83099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400" b="1" dirty="0" smtClean="0">
                <a:solidFill>
                  <a:srgbClr val="FF0000"/>
                </a:solidFill>
              </a:rPr>
              <a:t>Vegetation cover,  soil conservation,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OK!</a:t>
            </a:r>
          </a:p>
          <a:p>
            <a:pPr algn="l"/>
            <a:r>
              <a:rPr lang="en-US" altLang="ja-JP" sz="2400" b="1" dirty="0" smtClean="0">
                <a:solidFill>
                  <a:srgbClr val="FF0000"/>
                </a:solidFill>
              </a:rPr>
              <a:t>Other services ?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Objectives in this work</a:t>
            </a:r>
            <a:endParaRPr lang="zh-CN" altLang="en-US" sz="2800" b="1" dirty="0" smtClean="0">
              <a:latin typeface="Verdana" pitchFamily="34" charset="0"/>
              <a:ea typeface="黑体" pitchFamily="2" charset="-122"/>
              <a:cs typeface="Verdana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52480" y="1340768"/>
            <a:ext cx="8640000" cy="0"/>
          </a:xfrm>
          <a:prstGeom prst="line">
            <a:avLst/>
          </a:prstGeom>
          <a:noFill/>
          <a:ln w="57150" cap="sq" cmpd="thickThin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1700808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ts val="38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ea typeface="黑体" pitchFamily="49" charset="-122"/>
              </a:rPr>
              <a:t>To investigate </a:t>
            </a:r>
            <a:r>
              <a:rPr lang="en-US" altLang="zh-CN" sz="2400" dirty="0">
                <a:solidFill>
                  <a:srgbClr val="0000FF"/>
                </a:solidFill>
                <a:ea typeface="黑体" pitchFamily="49" charset="-122"/>
              </a:rPr>
              <a:t>biomass/carbon storage</a:t>
            </a:r>
            <a:r>
              <a:rPr lang="en-US" altLang="zh-CN" sz="2400" dirty="0">
                <a:ea typeface="黑体" pitchFamily="49" charset="-122"/>
              </a:rPr>
              <a:t> and </a:t>
            </a:r>
            <a:r>
              <a:rPr lang="en-US" altLang="zh-CN" sz="2400" dirty="0" smtClean="0">
                <a:ea typeface="黑体" pitchFamily="49" charset="-122"/>
              </a:rPr>
              <a:t>production, taking two forest ecosystems as examples.</a:t>
            </a:r>
          </a:p>
          <a:p>
            <a:pPr marL="469900" indent="-469900">
              <a:lnSpc>
                <a:spcPts val="38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ea typeface="黑体" pitchFamily="49" charset="-122"/>
              </a:rPr>
              <a:t>To particularly investigate the carbon storage in </a:t>
            </a:r>
            <a:r>
              <a:rPr lang="en-US" altLang="zh-CN" sz="2400" dirty="0" smtClean="0">
                <a:solidFill>
                  <a:srgbClr val="0000FF"/>
                </a:solidFill>
                <a:ea typeface="黑体" pitchFamily="49" charset="-122"/>
              </a:rPr>
              <a:t>soil</a:t>
            </a:r>
            <a:r>
              <a:rPr lang="en-US" altLang="zh-CN" sz="2400" dirty="0" smtClean="0">
                <a:ea typeface="黑体" pitchFamily="49" charset="-122"/>
              </a:rPr>
              <a:t>, considering the special development of loess soil.</a:t>
            </a:r>
            <a:endParaRPr lang="en-US" altLang="zh-CN" sz="2400" dirty="0" smtClean="0">
              <a:solidFill>
                <a:srgbClr val="0000FF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55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3" descr="黄土高原図7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93" y="908720"/>
            <a:ext cx="81930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フリーフォーム 14"/>
          <p:cNvSpPr/>
          <p:nvPr/>
        </p:nvSpPr>
        <p:spPr>
          <a:xfrm>
            <a:off x="1966218" y="1368699"/>
            <a:ext cx="4313237" cy="3744912"/>
          </a:xfrm>
          <a:custGeom>
            <a:avLst/>
            <a:gdLst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2644346 w 4312508"/>
              <a:gd name="connsiteY4" fmla="*/ 2384854 h 3744097"/>
              <a:gd name="connsiteX5" fmla="*/ 2211860 w 4312508"/>
              <a:gd name="connsiteY5" fmla="*/ 2817340 h 3744097"/>
              <a:gd name="connsiteX6" fmla="*/ 1421027 w 4312508"/>
              <a:gd name="connsiteY6" fmla="*/ 3274540 h 3744097"/>
              <a:gd name="connsiteX7" fmla="*/ 605481 w 4312508"/>
              <a:gd name="connsiteY7" fmla="*/ 3620530 h 3744097"/>
              <a:gd name="connsiteX8" fmla="*/ 271849 w 4312508"/>
              <a:gd name="connsiteY8" fmla="*/ 3645243 h 3744097"/>
              <a:gd name="connsiteX9" fmla="*/ 98854 w 4312508"/>
              <a:gd name="connsiteY9" fmla="*/ 3657600 h 3744097"/>
              <a:gd name="connsiteX10" fmla="*/ 0 w 4312508"/>
              <a:gd name="connsiteY10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860 w 4312508"/>
              <a:gd name="connsiteY6" fmla="*/ 2817340 h 3744097"/>
              <a:gd name="connsiteX7" fmla="*/ 1421027 w 4312508"/>
              <a:gd name="connsiteY7" fmla="*/ 3274540 h 3744097"/>
              <a:gd name="connsiteX8" fmla="*/ 605481 w 4312508"/>
              <a:gd name="connsiteY8" fmla="*/ 3620530 h 3744097"/>
              <a:gd name="connsiteX9" fmla="*/ 271849 w 4312508"/>
              <a:gd name="connsiteY9" fmla="*/ 3645243 h 3744097"/>
              <a:gd name="connsiteX10" fmla="*/ 98854 w 4312508"/>
              <a:gd name="connsiteY10" fmla="*/ 3657600 h 3744097"/>
              <a:gd name="connsiteX11" fmla="*/ 0 w 4312508"/>
              <a:gd name="connsiteY11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860 w 4312508"/>
              <a:gd name="connsiteY6" fmla="*/ 2817340 h 3744097"/>
              <a:gd name="connsiteX7" fmla="*/ 1421027 w 4312508"/>
              <a:gd name="connsiteY7" fmla="*/ 3274540 h 3744097"/>
              <a:gd name="connsiteX8" fmla="*/ 605481 w 4312508"/>
              <a:gd name="connsiteY8" fmla="*/ 3620530 h 3744097"/>
              <a:gd name="connsiteX9" fmla="*/ 271849 w 4312508"/>
              <a:gd name="connsiteY9" fmla="*/ 3645243 h 3744097"/>
              <a:gd name="connsiteX10" fmla="*/ 98854 w 4312508"/>
              <a:gd name="connsiteY10" fmla="*/ 3657600 h 3744097"/>
              <a:gd name="connsiteX11" fmla="*/ 0 w 4312508"/>
              <a:gd name="connsiteY11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860 w 4312508"/>
              <a:gd name="connsiteY6" fmla="*/ 2817340 h 3744097"/>
              <a:gd name="connsiteX7" fmla="*/ 1421027 w 4312508"/>
              <a:gd name="connsiteY7" fmla="*/ 3274540 h 3744097"/>
              <a:gd name="connsiteX8" fmla="*/ 605481 w 4312508"/>
              <a:gd name="connsiteY8" fmla="*/ 3620530 h 3744097"/>
              <a:gd name="connsiteX9" fmla="*/ 271849 w 4312508"/>
              <a:gd name="connsiteY9" fmla="*/ 3645243 h 3744097"/>
              <a:gd name="connsiteX10" fmla="*/ 98854 w 4312508"/>
              <a:gd name="connsiteY10" fmla="*/ 3657600 h 3744097"/>
              <a:gd name="connsiteX11" fmla="*/ 0 w 4312508"/>
              <a:gd name="connsiteY11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860 w 4312508"/>
              <a:gd name="connsiteY6" fmla="*/ 2817340 h 3744097"/>
              <a:gd name="connsiteX7" fmla="*/ 1421027 w 4312508"/>
              <a:gd name="connsiteY7" fmla="*/ 3274540 h 3744097"/>
              <a:gd name="connsiteX8" fmla="*/ 605481 w 4312508"/>
              <a:gd name="connsiteY8" fmla="*/ 3620530 h 3744097"/>
              <a:gd name="connsiteX9" fmla="*/ 271849 w 4312508"/>
              <a:gd name="connsiteY9" fmla="*/ 3645243 h 3744097"/>
              <a:gd name="connsiteX10" fmla="*/ 98854 w 4312508"/>
              <a:gd name="connsiteY10" fmla="*/ 3657600 h 3744097"/>
              <a:gd name="connsiteX11" fmla="*/ 0 w 4312508"/>
              <a:gd name="connsiteY11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860 w 4312508"/>
              <a:gd name="connsiteY6" fmla="*/ 2817340 h 3744097"/>
              <a:gd name="connsiteX7" fmla="*/ 1421027 w 4312508"/>
              <a:gd name="connsiteY7" fmla="*/ 3274540 h 3744097"/>
              <a:gd name="connsiteX8" fmla="*/ 605481 w 4312508"/>
              <a:gd name="connsiteY8" fmla="*/ 3620530 h 3744097"/>
              <a:gd name="connsiteX9" fmla="*/ 271849 w 4312508"/>
              <a:gd name="connsiteY9" fmla="*/ 3645243 h 3744097"/>
              <a:gd name="connsiteX10" fmla="*/ 98854 w 4312508"/>
              <a:gd name="connsiteY10" fmla="*/ 3657600 h 3744097"/>
              <a:gd name="connsiteX11" fmla="*/ 0 w 4312508"/>
              <a:gd name="connsiteY11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860 w 4312508"/>
              <a:gd name="connsiteY6" fmla="*/ 2817340 h 3744097"/>
              <a:gd name="connsiteX7" fmla="*/ 1421027 w 4312508"/>
              <a:gd name="connsiteY7" fmla="*/ 3274540 h 3744097"/>
              <a:gd name="connsiteX8" fmla="*/ 605481 w 4312508"/>
              <a:gd name="connsiteY8" fmla="*/ 3620530 h 3744097"/>
              <a:gd name="connsiteX9" fmla="*/ 271849 w 4312508"/>
              <a:gd name="connsiteY9" fmla="*/ 3645243 h 3744097"/>
              <a:gd name="connsiteX10" fmla="*/ 98854 w 4312508"/>
              <a:gd name="connsiteY10" fmla="*/ 3657600 h 3744097"/>
              <a:gd name="connsiteX11" fmla="*/ 0 w 4312508"/>
              <a:gd name="connsiteY11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860 w 4312508"/>
              <a:gd name="connsiteY6" fmla="*/ 2817340 h 3744097"/>
              <a:gd name="connsiteX7" fmla="*/ 1421027 w 4312508"/>
              <a:gd name="connsiteY7" fmla="*/ 3274540 h 3744097"/>
              <a:gd name="connsiteX8" fmla="*/ 605481 w 4312508"/>
              <a:gd name="connsiteY8" fmla="*/ 3620530 h 3744097"/>
              <a:gd name="connsiteX9" fmla="*/ 271849 w 4312508"/>
              <a:gd name="connsiteY9" fmla="*/ 3645243 h 3744097"/>
              <a:gd name="connsiteX10" fmla="*/ 98854 w 4312508"/>
              <a:gd name="connsiteY10" fmla="*/ 3657600 h 3744097"/>
              <a:gd name="connsiteX11" fmla="*/ 0 w 4312508"/>
              <a:gd name="connsiteY11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860 w 4312508"/>
              <a:gd name="connsiteY6" fmla="*/ 2817340 h 3744097"/>
              <a:gd name="connsiteX7" fmla="*/ 1421027 w 4312508"/>
              <a:gd name="connsiteY7" fmla="*/ 3274540 h 3744097"/>
              <a:gd name="connsiteX8" fmla="*/ 605481 w 4312508"/>
              <a:gd name="connsiteY8" fmla="*/ 3620530 h 3744097"/>
              <a:gd name="connsiteX9" fmla="*/ 271849 w 4312508"/>
              <a:gd name="connsiteY9" fmla="*/ 3645243 h 3744097"/>
              <a:gd name="connsiteX10" fmla="*/ 98854 w 4312508"/>
              <a:gd name="connsiteY10" fmla="*/ 3657600 h 3744097"/>
              <a:gd name="connsiteX11" fmla="*/ 0 w 4312508"/>
              <a:gd name="connsiteY11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486 w 4312508"/>
              <a:gd name="connsiteY6" fmla="*/ 2816727 h 3744097"/>
              <a:gd name="connsiteX7" fmla="*/ 1421027 w 4312508"/>
              <a:gd name="connsiteY7" fmla="*/ 3274540 h 3744097"/>
              <a:gd name="connsiteX8" fmla="*/ 605481 w 4312508"/>
              <a:gd name="connsiteY8" fmla="*/ 3620530 h 3744097"/>
              <a:gd name="connsiteX9" fmla="*/ 271849 w 4312508"/>
              <a:gd name="connsiteY9" fmla="*/ 3645243 h 3744097"/>
              <a:gd name="connsiteX10" fmla="*/ 98854 w 4312508"/>
              <a:gd name="connsiteY10" fmla="*/ 3657600 h 3744097"/>
              <a:gd name="connsiteX11" fmla="*/ 0 w 4312508"/>
              <a:gd name="connsiteY11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112 w 4312508"/>
              <a:gd name="connsiteY6" fmla="*/ 2816114 h 3744097"/>
              <a:gd name="connsiteX7" fmla="*/ 1421027 w 4312508"/>
              <a:gd name="connsiteY7" fmla="*/ 3274540 h 3744097"/>
              <a:gd name="connsiteX8" fmla="*/ 605481 w 4312508"/>
              <a:gd name="connsiteY8" fmla="*/ 3620530 h 3744097"/>
              <a:gd name="connsiteX9" fmla="*/ 271849 w 4312508"/>
              <a:gd name="connsiteY9" fmla="*/ 3645243 h 3744097"/>
              <a:gd name="connsiteX10" fmla="*/ 98854 w 4312508"/>
              <a:gd name="connsiteY10" fmla="*/ 3657600 h 3744097"/>
              <a:gd name="connsiteX11" fmla="*/ 0 w 4312508"/>
              <a:gd name="connsiteY11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112 w 4312508"/>
              <a:gd name="connsiteY6" fmla="*/ 2816114 h 3744097"/>
              <a:gd name="connsiteX7" fmla="*/ 1421027 w 4312508"/>
              <a:gd name="connsiteY7" fmla="*/ 3274540 h 3744097"/>
              <a:gd name="connsiteX8" fmla="*/ 605481 w 4312508"/>
              <a:gd name="connsiteY8" fmla="*/ 3620530 h 3744097"/>
              <a:gd name="connsiteX9" fmla="*/ 271849 w 4312508"/>
              <a:gd name="connsiteY9" fmla="*/ 3645243 h 3744097"/>
              <a:gd name="connsiteX10" fmla="*/ 98854 w 4312508"/>
              <a:gd name="connsiteY10" fmla="*/ 3657600 h 3744097"/>
              <a:gd name="connsiteX11" fmla="*/ 0 w 4312508"/>
              <a:gd name="connsiteY11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112 w 4312508"/>
              <a:gd name="connsiteY6" fmla="*/ 2816114 h 3744097"/>
              <a:gd name="connsiteX7" fmla="*/ 2051003 w 4312508"/>
              <a:gd name="connsiteY7" fmla="*/ 2940997 h 3744097"/>
              <a:gd name="connsiteX8" fmla="*/ 1421027 w 4312508"/>
              <a:gd name="connsiteY8" fmla="*/ 3274540 h 3744097"/>
              <a:gd name="connsiteX9" fmla="*/ 605481 w 4312508"/>
              <a:gd name="connsiteY9" fmla="*/ 3620530 h 3744097"/>
              <a:gd name="connsiteX10" fmla="*/ 271849 w 4312508"/>
              <a:gd name="connsiteY10" fmla="*/ 3645243 h 3744097"/>
              <a:gd name="connsiteX11" fmla="*/ 98854 w 4312508"/>
              <a:gd name="connsiteY11" fmla="*/ 3657600 h 3744097"/>
              <a:gd name="connsiteX12" fmla="*/ 0 w 4312508"/>
              <a:gd name="connsiteY12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1112 w 4312508"/>
              <a:gd name="connsiteY6" fmla="*/ 2816114 h 3744097"/>
              <a:gd name="connsiteX7" fmla="*/ 2051003 w 4312508"/>
              <a:gd name="connsiteY7" fmla="*/ 2940997 h 3744097"/>
              <a:gd name="connsiteX8" fmla="*/ 1421027 w 4312508"/>
              <a:gd name="connsiteY8" fmla="*/ 3274540 h 3744097"/>
              <a:gd name="connsiteX9" fmla="*/ 605481 w 4312508"/>
              <a:gd name="connsiteY9" fmla="*/ 3620530 h 3744097"/>
              <a:gd name="connsiteX10" fmla="*/ 271849 w 4312508"/>
              <a:gd name="connsiteY10" fmla="*/ 3645243 h 3744097"/>
              <a:gd name="connsiteX11" fmla="*/ 98854 w 4312508"/>
              <a:gd name="connsiteY11" fmla="*/ 3657600 h 3744097"/>
              <a:gd name="connsiteX12" fmla="*/ 0 w 4312508"/>
              <a:gd name="connsiteY12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0738 w 4312508"/>
              <a:gd name="connsiteY6" fmla="*/ 2815501 h 3744097"/>
              <a:gd name="connsiteX7" fmla="*/ 2051003 w 4312508"/>
              <a:gd name="connsiteY7" fmla="*/ 2940997 h 3744097"/>
              <a:gd name="connsiteX8" fmla="*/ 1421027 w 4312508"/>
              <a:gd name="connsiteY8" fmla="*/ 3274540 h 3744097"/>
              <a:gd name="connsiteX9" fmla="*/ 605481 w 4312508"/>
              <a:gd name="connsiteY9" fmla="*/ 3620530 h 3744097"/>
              <a:gd name="connsiteX10" fmla="*/ 271849 w 4312508"/>
              <a:gd name="connsiteY10" fmla="*/ 3645243 h 3744097"/>
              <a:gd name="connsiteX11" fmla="*/ 98854 w 4312508"/>
              <a:gd name="connsiteY11" fmla="*/ 3657600 h 3744097"/>
              <a:gd name="connsiteX12" fmla="*/ 0 w 4312508"/>
              <a:gd name="connsiteY12" fmla="*/ 3744097 h 3744097"/>
              <a:gd name="connsiteX0" fmla="*/ 4312508 w 4312508"/>
              <a:gd name="connsiteY0" fmla="*/ 0 h 3744097"/>
              <a:gd name="connsiteX1" fmla="*/ 4164227 w 4312508"/>
              <a:gd name="connsiteY1" fmla="*/ 345989 h 3744097"/>
              <a:gd name="connsiteX2" fmla="*/ 4164227 w 4312508"/>
              <a:gd name="connsiteY2" fmla="*/ 345989 h 3744097"/>
              <a:gd name="connsiteX3" fmla="*/ 3558746 w 4312508"/>
              <a:gd name="connsiteY3" fmla="*/ 1198605 h 3744097"/>
              <a:gd name="connsiteX4" fmla="*/ 3546389 w 4312508"/>
              <a:gd name="connsiteY4" fmla="*/ 1198605 h 3744097"/>
              <a:gd name="connsiteX5" fmla="*/ 2644346 w 4312508"/>
              <a:gd name="connsiteY5" fmla="*/ 2384854 h 3744097"/>
              <a:gd name="connsiteX6" fmla="*/ 2210738 w 4312508"/>
              <a:gd name="connsiteY6" fmla="*/ 2815501 h 3744097"/>
              <a:gd name="connsiteX7" fmla="*/ 2051003 w 4312508"/>
              <a:gd name="connsiteY7" fmla="*/ 2940997 h 3744097"/>
              <a:gd name="connsiteX8" fmla="*/ 1421027 w 4312508"/>
              <a:gd name="connsiteY8" fmla="*/ 3274540 h 3744097"/>
              <a:gd name="connsiteX9" fmla="*/ 605481 w 4312508"/>
              <a:gd name="connsiteY9" fmla="*/ 3620530 h 3744097"/>
              <a:gd name="connsiteX10" fmla="*/ 271849 w 4312508"/>
              <a:gd name="connsiteY10" fmla="*/ 3645243 h 3744097"/>
              <a:gd name="connsiteX11" fmla="*/ 98854 w 4312508"/>
              <a:gd name="connsiteY11" fmla="*/ 3657600 h 3744097"/>
              <a:gd name="connsiteX12" fmla="*/ 0 w 4312508"/>
              <a:gd name="connsiteY12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051003 w 4312508"/>
              <a:gd name="connsiteY8" fmla="*/ 2940997 h 3744097"/>
              <a:gd name="connsiteX9" fmla="*/ 1421027 w 4312508"/>
              <a:gd name="connsiteY9" fmla="*/ 3274540 h 3744097"/>
              <a:gd name="connsiteX10" fmla="*/ 605481 w 4312508"/>
              <a:gd name="connsiteY10" fmla="*/ 3620530 h 3744097"/>
              <a:gd name="connsiteX11" fmla="*/ 271849 w 4312508"/>
              <a:gd name="connsiteY11" fmla="*/ 3645243 h 3744097"/>
              <a:gd name="connsiteX12" fmla="*/ 98854 w 4312508"/>
              <a:gd name="connsiteY12" fmla="*/ 3657600 h 3744097"/>
              <a:gd name="connsiteX13" fmla="*/ 0 w 4312508"/>
              <a:gd name="connsiteY13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199259 w 4312508"/>
              <a:gd name="connsiteY8" fmla="*/ 2805102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199259 w 4312508"/>
              <a:gd name="connsiteY8" fmla="*/ 2805102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199259 w 4312508"/>
              <a:gd name="connsiteY8" fmla="*/ 2805102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199259 w 4312508"/>
              <a:gd name="connsiteY8" fmla="*/ 2805102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199259 w 4312508"/>
              <a:gd name="connsiteY8" fmla="*/ 2805102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198887 w 4312508"/>
              <a:gd name="connsiteY8" fmla="*/ 2804492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198887 w 4312508"/>
              <a:gd name="connsiteY8" fmla="*/ 2804492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198887 w 4312508"/>
              <a:gd name="connsiteY8" fmla="*/ 2804492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198515 w 4312508"/>
              <a:gd name="connsiteY8" fmla="*/ 2803882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198515 w 4312508"/>
              <a:gd name="connsiteY8" fmla="*/ 2803882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051003 w 4312508"/>
              <a:gd name="connsiteY8" fmla="*/ 2940997 h 3744097"/>
              <a:gd name="connsiteX9" fmla="*/ 1421027 w 4312508"/>
              <a:gd name="connsiteY9" fmla="*/ 3274540 h 3744097"/>
              <a:gd name="connsiteX10" fmla="*/ 605481 w 4312508"/>
              <a:gd name="connsiteY10" fmla="*/ 3620530 h 3744097"/>
              <a:gd name="connsiteX11" fmla="*/ 271849 w 4312508"/>
              <a:gd name="connsiteY11" fmla="*/ 3645243 h 3744097"/>
              <a:gd name="connsiteX12" fmla="*/ 98854 w 4312508"/>
              <a:gd name="connsiteY12" fmla="*/ 3657600 h 3744097"/>
              <a:gd name="connsiteX13" fmla="*/ 0 w 4312508"/>
              <a:gd name="connsiteY13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210738 w 4312508"/>
              <a:gd name="connsiteY7" fmla="*/ 2815501 h 3744097"/>
              <a:gd name="connsiteX8" fmla="*/ 2211614 w 4312508"/>
              <a:gd name="connsiteY8" fmla="*/ 2829810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446352 w 4312508"/>
              <a:gd name="connsiteY7" fmla="*/ 2619791 h 3744097"/>
              <a:gd name="connsiteX8" fmla="*/ 2210738 w 4312508"/>
              <a:gd name="connsiteY8" fmla="*/ 2815501 h 3744097"/>
              <a:gd name="connsiteX9" fmla="*/ 2211614 w 4312508"/>
              <a:gd name="connsiteY9" fmla="*/ 2829810 h 3744097"/>
              <a:gd name="connsiteX10" fmla="*/ 2051003 w 4312508"/>
              <a:gd name="connsiteY10" fmla="*/ 2940997 h 3744097"/>
              <a:gd name="connsiteX11" fmla="*/ 1421027 w 4312508"/>
              <a:gd name="connsiteY11" fmla="*/ 3274540 h 3744097"/>
              <a:gd name="connsiteX12" fmla="*/ 605481 w 4312508"/>
              <a:gd name="connsiteY12" fmla="*/ 3620530 h 3744097"/>
              <a:gd name="connsiteX13" fmla="*/ 271849 w 4312508"/>
              <a:gd name="connsiteY13" fmla="*/ 3645243 h 3744097"/>
              <a:gd name="connsiteX14" fmla="*/ 98854 w 4312508"/>
              <a:gd name="connsiteY14" fmla="*/ 3657600 h 3744097"/>
              <a:gd name="connsiteX15" fmla="*/ 0 w 4312508"/>
              <a:gd name="connsiteY15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446352 w 4312508"/>
              <a:gd name="connsiteY7" fmla="*/ 2619791 h 3744097"/>
              <a:gd name="connsiteX8" fmla="*/ 2210738 w 4312508"/>
              <a:gd name="connsiteY8" fmla="*/ 2815501 h 3744097"/>
              <a:gd name="connsiteX9" fmla="*/ 2211614 w 4312508"/>
              <a:gd name="connsiteY9" fmla="*/ 2829810 h 3744097"/>
              <a:gd name="connsiteX10" fmla="*/ 2051003 w 4312508"/>
              <a:gd name="connsiteY10" fmla="*/ 2940997 h 3744097"/>
              <a:gd name="connsiteX11" fmla="*/ 1421027 w 4312508"/>
              <a:gd name="connsiteY11" fmla="*/ 3274540 h 3744097"/>
              <a:gd name="connsiteX12" fmla="*/ 605481 w 4312508"/>
              <a:gd name="connsiteY12" fmla="*/ 3620530 h 3744097"/>
              <a:gd name="connsiteX13" fmla="*/ 271849 w 4312508"/>
              <a:gd name="connsiteY13" fmla="*/ 3645243 h 3744097"/>
              <a:gd name="connsiteX14" fmla="*/ 98854 w 4312508"/>
              <a:gd name="connsiteY14" fmla="*/ 3657600 h 3744097"/>
              <a:gd name="connsiteX15" fmla="*/ 0 w 4312508"/>
              <a:gd name="connsiteY15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446352 w 4312508"/>
              <a:gd name="connsiteY7" fmla="*/ 2619791 h 3744097"/>
              <a:gd name="connsiteX8" fmla="*/ 2210738 w 4312508"/>
              <a:gd name="connsiteY8" fmla="*/ 2815501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446352 w 4312508"/>
              <a:gd name="connsiteY7" fmla="*/ 2619791 h 3744097"/>
              <a:gd name="connsiteX8" fmla="*/ 2210738 w 4312508"/>
              <a:gd name="connsiteY8" fmla="*/ 2815501 h 3744097"/>
              <a:gd name="connsiteX9" fmla="*/ 2211614 w 4312508"/>
              <a:gd name="connsiteY9" fmla="*/ 2842164 h 3744097"/>
              <a:gd name="connsiteX10" fmla="*/ 2051003 w 4312508"/>
              <a:gd name="connsiteY10" fmla="*/ 2940997 h 3744097"/>
              <a:gd name="connsiteX11" fmla="*/ 1421027 w 4312508"/>
              <a:gd name="connsiteY11" fmla="*/ 3274540 h 3744097"/>
              <a:gd name="connsiteX12" fmla="*/ 605481 w 4312508"/>
              <a:gd name="connsiteY12" fmla="*/ 3620530 h 3744097"/>
              <a:gd name="connsiteX13" fmla="*/ 271849 w 4312508"/>
              <a:gd name="connsiteY13" fmla="*/ 3645243 h 3744097"/>
              <a:gd name="connsiteX14" fmla="*/ 98854 w 4312508"/>
              <a:gd name="connsiteY14" fmla="*/ 3657600 h 3744097"/>
              <a:gd name="connsiteX15" fmla="*/ 0 w 4312508"/>
              <a:gd name="connsiteY15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446352 w 4312508"/>
              <a:gd name="connsiteY7" fmla="*/ 2619791 h 3744097"/>
              <a:gd name="connsiteX8" fmla="*/ 2210738 w 4312508"/>
              <a:gd name="connsiteY8" fmla="*/ 2815501 h 3744097"/>
              <a:gd name="connsiteX9" fmla="*/ 2051003 w 4312508"/>
              <a:gd name="connsiteY9" fmla="*/ 2940997 h 3744097"/>
              <a:gd name="connsiteX10" fmla="*/ 1421027 w 4312508"/>
              <a:gd name="connsiteY10" fmla="*/ 3274540 h 3744097"/>
              <a:gd name="connsiteX11" fmla="*/ 605481 w 4312508"/>
              <a:gd name="connsiteY11" fmla="*/ 3620530 h 3744097"/>
              <a:gd name="connsiteX12" fmla="*/ 271849 w 4312508"/>
              <a:gd name="connsiteY12" fmla="*/ 3645243 h 3744097"/>
              <a:gd name="connsiteX13" fmla="*/ 98854 w 4312508"/>
              <a:gd name="connsiteY13" fmla="*/ 3657600 h 3744097"/>
              <a:gd name="connsiteX14" fmla="*/ 0 w 4312508"/>
              <a:gd name="connsiteY14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446352 w 4312508"/>
              <a:gd name="connsiteY7" fmla="*/ 2619791 h 3744097"/>
              <a:gd name="connsiteX8" fmla="*/ 2051003 w 4312508"/>
              <a:gd name="connsiteY8" fmla="*/ 2940997 h 3744097"/>
              <a:gd name="connsiteX9" fmla="*/ 1421027 w 4312508"/>
              <a:gd name="connsiteY9" fmla="*/ 3274540 h 3744097"/>
              <a:gd name="connsiteX10" fmla="*/ 605481 w 4312508"/>
              <a:gd name="connsiteY10" fmla="*/ 3620530 h 3744097"/>
              <a:gd name="connsiteX11" fmla="*/ 271849 w 4312508"/>
              <a:gd name="connsiteY11" fmla="*/ 3645243 h 3744097"/>
              <a:gd name="connsiteX12" fmla="*/ 98854 w 4312508"/>
              <a:gd name="connsiteY12" fmla="*/ 3657600 h 3744097"/>
              <a:gd name="connsiteX13" fmla="*/ 0 w 4312508"/>
              <a:gd name="connsiteY13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446352 w 4312508"/>
              <a:gd name="connsiteY7" fmla="*/ 2619791 h 3744097"/>
              <a:gd name="connsiteX8" fmla="*/ 2051003 w 4312508"/>
              <a:gd name="connsiteY8" fmla="*/ 2940997 h 3744097"/>
              <a:gd name="connsiteX9" fmla="*/ 1421027 w 4312508"/>
              <a:gd name="connsiteY9" fmla="*/ 3274540 h 3744097"/>
              <a:gd name="connsiteX10" fmla="*/ 605481 w 4312508"/>
              <a:gd name="connsiteY10" fmla="*/ 3620530 h 3744097"/>
              <a:gd name="connsiteX11" fmla="*/ 271849 w 4312508"/>
              <a:gd name="connsiteY11" fmla="*/ 3645243 h 3744097"/>
              <a:gd name="connsiteX12" fmla="*/ 98854 w 4312508"/>
              <a:gd name="connsiteY12" fmla="*/ 3657600 h 3744097"/>
              <a:gd name="connsiteX13" fmla="*/ 0 w 4312508"/>
              <a:gd name="connsiteY13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446352 w 4312508"/>
              <a:gd name="connsiteY7" fmla="*/ 2619791 h 3744097"/>
              <a:gd name="connsiteX8" fmla="*/ 2051003 w 4312508"/>
              <a:gd name="connsiteY8" fmla="*/ 2940997 h 3744097"/>
              <a:gd name="connsiteX9" fmla="*/ 1421027 w 4312508"/>
              <a:gd name="connsiteY9" fmla="*/ 3274540 h 3744097"/>
              <a:gd name="connsiteX10" fmla="*/ 605481 w 4312508"/>
              <a:gd name="connsiteY10" fmla="*/ 3620530 h 3744097"/>
              <a:gd name="connsiteX11" fmla="*/ 271849 w 4312508"/>
              <a:gd name="connsiteY11" fmla="*/ 3645243 h 3744097"/>
              <a:gd name="connsiteX12" fmla="*/ 98854 w 4312508"/>
              <a:gd name="connsiteY12" fmla="*/ 3657600 h 3744097"/>
              <a:gd name="connsiteX13" fmla="*/ 0 w 4312508"/>
              <a:gd name="connsiteY13" fmla="*/ 3744097 h 3744097"/>
              <a:gd name="connsiteX0" fmla="*/ 4312508 w 4312508"/>
              <a:gd name="connsiteY0" fmla="*/ 0 h 3744097"/>
              <a:gd name="connsiteX1" fmla="*/ 4287198 w 4312508"/>
              <a:gd name="connsiteY1" fmla="*/ 87207 h 3744097"/>
              <a:gd name="connsiteX2" fmla="*/ 4164227 w 4312508"/>
              <a:gd name="connsiteY2" fmla="*/ 345989 h 3744097"/>
              <a:gd name="connsiteX3" fmla="*/ 4164227 w 4312508"/>
              <a:gd name="connsiteY3" fmla="*/ 345989 h 3744097"/>
              <a:gd name="connsiteX4" fmla="*/ 3558746 w 4312508"/>
              <a:gd name="connsiteY4" fmla="*/ 1198605 h 3744097"/>
              <a:gd name="connsiteX5" fmla="*/ 3546389 w 4312508"/>
              <a:gd name="connsiteY5" fmla="*/ 1198605 h 3744097"/>
              <a:gd name="connsiteX6" fmla="*/ 2644346 w 4312508"/>
              <a:gd name="connsiteY6" fmla="*/ 2384854 h 3744097"/>
              <a:gd name="connsiteX7" fmla="*/ 2446352 w 4312508"/>
              <a:gd name="connsiteY7" fmla="*/ 2619791 h 3744097"/>
              <a:gd name="connsiteX8" fmla="*/ 2051003 w 4312508"/>
              <a:gd name="connsiteY8" fmla="*/ 2940997 h 3744097"/>
              <a:gd name="connsiteX9" fmla="*/ 1421027 w 4312508"/>
              <a:gd name="connsiteY9" fmla="*/ 3274540 h 3744097"/>
              <a:gd name="connsiteX10" fmla="*/ 605481 w 4312508"/>
              <a:gd name="connsiteY10" fmla="*/ 3620530 h 3744097"/>
              <a:gd name="connsiteX11" fmla="*/ 271849 w 4312508"/>
              <a:gd name="connsiteY11" fmla="*/ 3645243 h 3744097"/>
              <a:gd name="connsiteX12" fmla="*/ 98854 w 4312508"/>
              <a:gd name="connsiteY12" fmla="*/ 3657600 h 3744097"/>
              <a:gd name="connsiteX13" fmla="*/ 0 w 4312508"/>
              <a:gd name="connsiteY13" fmla="*/ 3744097 h 374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2508" h="3744097">
                <a:moveTo>
                  <a:pt x="4312508" y="0"/>
                </a:moveTo>
                <a:lnTo>
                  <a:pt x="4287198" y="87207"/>
                </a:lnTo>
                <a:lnTo>
                  <a:pt x="4164227" y="345989"/>
                </a:lnTo>
                <a:lnTo>
                  <a:pt x="4164227" y="345989"/>
                </a:lnTo>
                <a:cubicBezTo>
                  <a:pt x="4063314" y="488092"/>
                  <a:pt x="3812059" y="858794"/>
                  <a:pt x="3558746" y="1198605"/>
                </a:cubicBezTo>
                <a:cubicBezTo>
                  <a:pt x="3455773" y="1340708"/>
                  <a:pt x="3698789" y="1000897"/>
                  <a:pt x="3546389" y="1198605"/>
                </a:cubicBezTo>
                <a:cubicBezTo>
                  <a:pt x="3403253" y="1472773"/>
                  <a:pt x="2866954" y="2115372"/>
                  <a:pt x="2644346" y="2384854"/>
                </a:cubicBezTo>
                <a:cubicBezTo>
                  <a:pt x="2461007" y="2621718"/>
                  <a:pt x="2518620" y="2548017"/>
                  <a:pt x="2446352" y="2619791"/>
                </a:cubicBezTo>
                <a:cubicBezTo>
                  <a:pt x="2234750" y="2855019"/>
                  <a:pt x="2221890" y="2831872"/>
                  <a:pt x="2051003" y="2940997"/>
                </a:cubicBezTo>
                <a:cubicBezTo>
                  <a:pt x="1880116" y="3050122"/>
                  <a:pt x="1661947" y="3161285"/>
                  <a:pt x="1421027" y="3274540"/>
                </a:cubicBezTo>
                <a:cubicBezTo>
                  <a:pt x="1180107" y="3387796"/>
                  <a:pt x="797011" y="3558746"/>
                  <a:pt x="605481" y="3620530"/>
                </a:cubicBezTo>
                <a:cubicBezTo>
                  <a:pt x="413951" y="3682314"/>
                  <a:pt x="271849" y="3645243"/>
                  <a:pt x="271849" y="3645243"/>
                </a:cubicBezTo>
                <a:cubicBezTo>
                  <a:pt x="187411" y="3651421"/>
                  <a:pt x="144162" y="3641124"/>
                  <a:pt x="98854" y="3657600"/>
                </a:cubicBezTo>
                <a:cubicBezTo>
                  <a:pt x="53546" y="3674076"/>
                  <a:pt x="26773" y="3709086"/>
                  <a:pt x="0" y="3744097"/>
                </a:cubicBezTo>
              </a:path>
            </a:pathLst>
          </a:custGeom>
          <a:ln w="44450">
            <a:solidFill>
              <a:srgbClr val="99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2683768" y="1887811"/>
            <a:ext cx="6127750" cy="3670300"/>
          </a:xfrm>
          <a:custGeom>
            <a:avLst/>
            <a:gdLst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865870 w 6128951"/>
              <a:gd name="connsiteY6" fmla="*/ 2817340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865870 w 6128951"/>
              <a:gd name="connsiteY6" fmla="*/ 2817340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865870 w 6128951"/>
              <a:gd name="connsiteY6" fmla="*/ 2817340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865870 w 6128951"/>
              <a:gd name="connsiteY6" fmla="*/ 2817340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865870 w 6128951"/>
              <a:gd name="connsiteY6" fmla="*/ 2817340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2458995 w 6128951"/>
              <a:gd name="connsiteY6" fmla="*/ 2397210 h 3669956"/>
              <a:gd name="connsiteX7" fmla="*/ 3126260 w 6128951"/>
              <a:gd name="connsiteY7" fmla="*/ 1902940 h 3669956"/>
              <a:gd name="connsiteX8" fmla="*/ 3459892 w 6128951"/>
              <a:gd name="connsiteY8" fmla="*/ 1841156 h 3669956"/>
              <a:gd name="connsiteX9" fmla="*/ 4263081 w 6128951"/>
              <a:gd name="connsiteY9" fmla="*/ 1383956 h 3669956"/>
              <a:gd name="connsiteX10" fmla="*/ 4596714 w 6128951"/>
              <a:gd name="connsiteY10" fmla="*/ 877329 h 3669956"/>
              <a:gd name="connsiteX11" fmla="*/ 4893276 w 6128951"/>
              <a:gd name="connsiteY11" fmla="*/ 951470 h 3669956"/>
              <a:gd name="connsiteX12" fmla="*/ 5560541 w 6128951"/>
              <a:gd name="connsiteY12" fmla="*/ 568410 h 3669956"/>
              <a:gd name="connsiteX13" fmla="*/ 5844746 w 6128951"/>
              <a:gd name="connsiteY13" fmla="*/ 506627 h 3669956"/>
              <a:gd name="connsiteX14" fmla="*/ 5980670 w 6128951"/>
              <a:gd name="connsiteY14" fmla="*/ 296562 h 3669956"/>
              <a:gd name="connsiteX15" fmla="*/ 6030097 w 6128951"/>
              <a:gd name="connsiteY15" fmla="*/ 111210 h 3669956"/>
              <a:gd name="connsiteX16" fmla="*/ 6128951 w 6128951"/>
              <a:gd name="connsiteY16" fmla="*/ 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  <a:gd name="connsiteX0" fmla="*/ 0 w 6128951"/>
              <a:gd name="connsiteY0" fmla="*/ 3669956 h 3669956"/>
              <a:gd name="connsiteX1" fmla="*/ 420130 w 6128951"/>
              <a:gd name="connsiteY1" fmla="*/ 3348681 h 3669956"/>
              <a:gd name="connsiteX2" fmla="*/ 617838 w 6128951"/>
              <a:gd name="connsiteY2" fmla="*/ 3311610 h 3669956"/>
              <a:gd name="connsiteX3" fmla="*/ 617838 w 6128951"/>
              <a:gd name="connsiteY3" fmla="*/ 3299254 h 3669956"/>
              <a:gd name="connsiteX4" fmla="*/ 1235676 w 6128951"/>
              <a:gd name="connsiteY4" fmla="*/ 3138616 h 3669956"/>
              <a:gd name="connsiteX5" fmla="*/ 1692876 w 6128951"/>
              <a:gd name="connsiteY5" fmla="*/ 2842054 h 3669956"/>
              <a:gd name="connsiteX6" fmla="*/ 1952021 w 6128951"/>
              <a:gd name="connsiteY6" fmla="*/ 2731188 h 3669956"/>
              <a:gd name="connsiteX7" fmla="*/ 2458995 w 6128951"/>
              <a:gd name="connsiteY7" fmla="*/ 2397210 h 3669956"/>
              <a:gd name="connsiteX8" fmla="*/ 3126260 w 6128951"/>
              <a:gd name="connsiteY8" fmla="*/ 1902940 h 3669956"/>
              <a:gd name="connsiteX9" fmla="*/ 3459892 w 6128951"/>
              <a:gd name="connsiteY9" fmla="*/ 1841156 h 3669956"/>
              <a:gd name="connsiteX10" fmla="*/ 4263081 w 6128951"/>
              <a:gd name="connsiteY10" fmla="*/ 1383956 h 3669956"/>
              <a:gd name="connsiteX11" fmla="*/ 4596714 w 6128951"/>
              <a:gd name="connsiteY11" fmla="*/ 877329 h 3669956"/>
              <a:gd name="connsiteX12" fmla="*/ 4893276 w 6128951"/>
              <a:gd name="connsiteY12" fmla="*/ 951470 h 3669956"/>
              <a:gd name="connsiteX13" fmla="*/ 5560541 w 6128951"/>
              <a:gd name="connsiteY13" fmla="*/ 568410 h 3669956"/>
              <a:gd name="connsiteX14" fmla="*/ 5844746 w 6128951"/>
              <a:gd name="connsiteY14" fmla="*/ 506627 h 3669956"/>
              <a:gd name="connsiteX15" fmla="*/ 5980670 w 6128951"/>
              <a:gd name="connsiteY15" fmla="*/ 296562 h 3669956"/>
              <a:gd name="connsiteX16" fmla="*/ 6030097 w 6128951"/>
              <a:gd name="connsiteY16" fmla="*/ 111210 h 3669956"/>
              <a:gd name="connsiteX17" fmla="*/ 6128951 w 6128951"/>
              <a:gd name="connsiteY17" fmla="*/ 0 h 3669956"/>
              <a:gd name="connsiteX18" fmla="*/ 6128951 w 6128951"/>
              <a:gd name="connsiteY18" fmla="*/ 0 h 3669956"/>
              <a:gd name="connsiteX19" fmla="*/ 6128951 w 6128951"/>
              <a:gd name="connsiteY19" fmla="*/ 0 h 36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28951" h="3669956">
                <a:moveTo>
                  <a:pt x="0" y="3669956"/>
                </a:moveTo>
                <a:cubicBezTo>
                  <a:pt x="158578" y="3539180"/>
                  <a:pt x="317157" y="3408405"/>
                  <a:pt x="420130" y="3348681"/>
                </a:cubicBezTo>
                <a:cubicBezTo>
                  <a:pt x="523103" y="3288957"/>
                  <a:pt x="584887" y="3319848"/>
                  <a:pt x="617838" y="3311610"/>
                </a:cubicBezTo>
                <a:cubicBezTo>
                  <a:pt x="650789" y="3303372"/>
                  <a:pt x="504935" y="3338185"/>
                  <a:pt x="617838" y="3299254"/>
                </a:cubicBezTo>
                <a:cubicBezTo>
                  <a:pt x="720811" y="3270422"/>
                  <a:pt x="1089770" y="3174805"/>
                  <a:pt x="1235676" y="3138616"/>
                </a:cubicBezTo>
                <a:cubicBezTo>
                  <a:pt x="1425173" y="3024663"/>
                  <a:pt x="1488990" y="2965622"/>
                  <a:pt x="1692876" y="2842054"/>
                </a:cubicBezTo>
                <a:cubicBezTo>
                  <a:pt x="1814169" y="2812103"/>
                  <a:pt x="1824335" y="2805329"/>
                  <a:pt x="1952021" y="2731188"/>
                </a:cubicBezTo>
                <a:cubicBezTo>
                  <a:pt x="1987515" y="2594529"/>
                  <a:pt x="2330934" y="2552766"/>
                  <a:pt x="2458995" y="2397210"/>
                </a:cubicBezTo>
                <a:cubicBezTo>
                  <a:pt x="2626318" y="2228369"/>
                  <a:pt x="2831792" y="2102763"/>
                  <a:pt x="3126260" y="1902940"/>
                </a:cubicBezTo>
                <a:cubicBezTo>
                  <a:pt x="3301949" y="1934214"/>
                  <a:pt x="3363749" y="1883837"/>
                  <a:pt x="3459892" y="1841156"/>
                </a:cubicBezTo>
                <a:cubicBezTo>
                  <a:pt x="3649362" y="1754659"/>
                  <a:pt x="4073611" y="1544594"/>
                  <a:pt x="4263081" y="1383956"/>
                </a:cubicBezTo>
                <a:cubicBezTo>
                  <a:pt x="4452551" y="1223318"/>
                  <a:pt x="4510312" y="1003765"/>
                  <a:pt x="4596714" y="877329"/>
                </a:cubicBezTo>
                <a:cubicBezTo>
                  <a:pt x="4701746" y="805248"/>
                  <a:pt x="4721421" y="850043"/>
                  <a:pt x="4893276" y="951470"/>
                </a:cubicBezTo>
                <a:cubicBezTo>
                  <a:pt x="5053914" y="899984"/>
                  <a:pt x="5416130" y="661414"/>
                  <a:pt x="5560541" y="568410"/>
                </a:cubicBezTo>
                <a:cubicBezTo>
                  <a:pt x="5719119" y="494270"/>
                  <a:pt x="5774725" y="551935"/>
                  <a:pt x="5844746" y="506627"/>
                </a:cubicBezTo>
                <a:cubicBezTo>
                  <a:pt x="5985034" y="447382"/>
                  <a:pt x="5949778" y="362465"/>
                  <a:pt x="5980670" y="296562"/>
                </a:cubicBezTo>
                <a:cubicBezTo>
                  <a:pt x="6011562" y="230659"/>
                  <a:pt x="6005384" y="160637"/>
                  <a:pt x="6030097" y="111210"/>
                </a:cubicBezTo>
                <a:cubicBezTo>
                  <a:pt x="6054810" y="61783"/>
                  <a:pt x="6128951" y="0"/>
                  <a:pt x="6128951" y="0"/>
                </a:cubicBezTo>
                <a:lnTo>
                  <a:pt x="6128951" y="0"/>
                </a:lnTo>
                <a:lnTo>
                  <a:pt x="6128951" y="0"/>
                </a:lnTo>
              </a:path>
            </a:pathLst>
          </a:custGeom>
          <a:ln w="44450">
            <a:solidFill>
              <a:srgbClr val="99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3683893" y="3618186"/>
            <a:ext cx="5103812" cy="2570163"/>
          </a:xfrm>
          <a:custGeom>
            <a:avLst/>
            <a:gdLst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  <a:gd name="connsiteX0" fmla="*/ 0 w 5103341"/>
              <a:gd name="connsiteY0" fmla="*/ 2570205 h 2570205"/>
              <a:gd name="connsiteX1" fmla="*/ 321276 w 5103341"/>
              <a:gd name="connsiteY1" fmla="*/ 2434281 h 2570205"/>
              <a:gd name="connsiteX2" fmla="*/ 321276 w 5103341"/>
              <a:gd name="connsiteY2" fmla="*/ 2434281 h 2570205"/>
              <a:gd name="connsiteX3" fmla="*/ 642552 w 5103341"/>
              <a:gd name="connsiteY3" fmla="*/ 2199502 h 2570205"/>
              <a:gd name="connsiteX4" fmla="*/ 976184 w 5103341"/>
              <a:gd name="connsiteY4" fmla="*/ 2051221 h 2570205"/>
              <a:gd name="connsiteX5" fmla="*/ 1272746 w 5103341"/>
              <a:gd name="connsiteY5" fmla="*/ 2051221 h 2570205"/>
              <a:gd name="connsiteX6" fmla="*/ 1569309 w 5103341"/>
              <a:gd name="connsiteY6" fmla="*/ 2026508 h 2570205"/>
              <a:gd name="connsiteX7" fmla="*/ 2150076 w 5103341"/>
              <a:gd name="connsiteY7" fmla="*/ 1878227 h 2570205"/>
              <a:gd name="connsiteX8" fmla="*/ 2261287 w 5103341"/>
              <a:gd name="connsiteY8" fmla="*/ 1816443 h 2570205"/>
              <a:gd name="connsiteX9" fmla="*/ 2421925 w 5103341"/>
              <a:gd name="connsiteY9" fmla="*/ 1791729 h 2570205"/>
              <a:gd name="connsiteX10" fmla="*/ 2780271 w 5103341"/>
              <a:gd name="connsiteY10" fmla="*/ 1606378 h 2570205"/>
              <a:gd name="connsiteX11" fmla="*/ 3472249 w 5103341"/>
              <a:gd name="connsiteY11" fmla="*/ 877329 h 2570205"/>
              <a:gd name="connsiteX12" fmla="*/ 3830595 w 5103341"/>
              <a:gd name="connsiteY12" fmla="*/ 531340 h 2570205"/>
              <a:gd name="connsiteX13" fmla="*/ 4349579 w 5103341"/>
              <a:gd name="connsiteY13" fmla="*/ 234778 h 2570205"/>
              <a:gd name="connsiteX14" fmla="*/ 4633784 w 5103341"/>
              <a:gd name="connsiteY14" fmla="*/ 308919 h 2570205"/>
              <a:gd name="connsiteX15" fmla="*/ 4819136 w 5103341"/>
              <a:gd name="connsiteY15" fmla="*/ 222421 h 2570205"/>
              <a:gd name="connsiteX16" fmla="*/ 4930346 w 5103341"/>
              <a:gd name="connsiteY16" fmla="*/ 98854 h 2570205"/>
              <a:gd name="connsiteX17" fmla="*/ 5103341 w 5103341"/>
              <a:gd name="connsiteY17" fmla="*/ 0 h 257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3341" h="2570205">
                <a:moveTo>
                  <a:pt x="0" y="2570205"/>
                </a:moveTo>
                <a:lnTo>
                  <a:pt x="321276" y="2434281"/>
                </a:lnTo>
                <a:lnTo>
                  <a:pt x="321276" y="2434281"/>
                </a:lnTo>
                <a:cubicBezTo>
                  <a:pt x="374822" y="2395151"/>
                  <a:pt x="533401" y="2263345"/>
                  <a:pt x="642552" y="2199502"/>
                </a:cubicBezTo>
                <a:cubicBezTo>
                  <a:pt x="751703" y="2135659"/>
                  <a:pt x="871152" y="2075934"/>
                  <a:pt x="976184" y="2051221"/>
                </a:cubicBezTo>
                <a:cubicBezTo>
                  <a:pt x="1081216" y="2026508"/>
                  <a:pt x="1173892" y="2055340"/>
                  <a:pt x="1272746" y="2051221"/>
                </a:cubicBezTo>
                <a:cubicBezTo>
                  <a:pt x="1371600" y="2047102"/>
                  <a:pt x="1423087" y="2055340"/>
                  <a:pt x="1569309" y="2026508"/>
                </a:cubicBezTo>
                <a:cubicBezTo>
                  <a:pt x="1715531" y="1997676"/>
                  <a:pt x="2034747" y="1913238"/>
                  <a:pt x="2150076" y="1878227"/>
                </a:cubicBezTo>
                <a:cubicBezTo>
                  <a:pt x="2265405" y="1843216"/>
                  <a:pt x="2215979" y="1830859"/>
                  <a:pt x="2261287" y="1816443"/>
                </a:cubicBezTo>
                <a:cubicBezTo>
                  <a:pt x="2306595" y="1802027"/>
                  <a:pt x="2335428" y="1826740"/>
                  <a:pt x="2421925" y="1791729"/>
                </a:cubicBezTo>
                <a:cubicBezTo>
                  <a:pt x="2508422" y="1756718"/>
                  <a:pt x="2587591" y="1712839"/>
                  <a:pt x="2780271" y="1606378"/>
                </a:cubicBezTo>
                <a:cubicBezTo>
                  <a:pt x="2955325" y="1453978"/>
                  <a:pt x="3297195" y="1056502"/>
                  <a:pt x="3472249" y="877329"/>
                </a:cubicBezTo>
                <a:cubicBezTo>
                  <a:pt x="3571270" y="797015"/>
                  <a:pt x="3692922" y="697519"/>
                  <a:pt x="3830595" y="531340"/>
                </a:cubicBezTo>
                <a:cubicBezTo>
                  <a:pt x="3958649" y="408419"/>
                  <a:pt x="4220322" y="342128"/>
                  <a:pt x="4349579" y="234778"/>
                </a:cubicBezTo>
                <a:cubicBezTo>
                  <a:pt x="4483444" y="197708"/>
                  <a:pt x="4555525" y="310978"/>
                  <a:pt x="4633784" y="308919"/>
                </a:cubicBezTo>
                <a:cubicBezTo>
                  <a:pt x="4712043" y="306860"/>
                  <a:pt x="4769709" y="257432"/>
                  <a:pt x="4819136" y="222421"/>
                </a:cubicBezTo>
                <a:cubicBezTo>
                  <a:pt x="4868563" y="187410"/>
                  <a:pt x="4882978" y="135924"/>
                  <a:pt x="4930346" y="98854"/>
                </a:cubicBezTo>
                <a:cubicBezTo>
                  <a:pt x="4989968" y="86881"/>
                  <a:pt x="5040527" y="30892"/>
                  <a:pt x="5103341" y="0"/>
                </a:cubicBezTo>
              </a:path>
            </a:pathLst>
          </a:custGeom>
          <a:ln w="44450">
            <a:solidFill>
              <a:srgbClr val="99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52" name="テキスト ボックス 17"/>
          <p:cNvSpPr txBox="1">
            <a:spLocks noChangeArrowheads="1"/>
          </p:cNvSpPr>
          <p:nvPr/>
        </p:nvSpPr>
        <p:spPr bwMode="auto">
          <a:xfrm>
            <a:off x="5557143" y="6083574"/>
            <a:ext cx="835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Xi’an</a:t>
            </a:r>
            <a:endParaRPr lang="ja-JP" altLang="en-US" b="1"/>
          </a:p>
        </p:txBody>
      </p:sp>
      <p:sp>
        <p:nvSpPr>
          <p:cNvPr id="6153" name="テキスト ボックス 18"/>
          <p:cNvSpPr txBox="1">
            <a:spLocks noChangeArrowheads="1"/>
          </p:cNvSpPr>
          <p:nvPr/>
        </p:nvSpPr>
        <p:spPr bwMode="auto">
          <a:xfrm rot="-2176197">
            <a:off x="5928618" y="4831036"/>
            <a:ext cx="1820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b="1" i="1">
                <a:solidFill>
                  <a:srgbClr val="008000"/>
                </a:solidFill>
              </a:rPr>
              <a:t>Forest</a:t>
            </a:r>
            <a:endParaRPr lang="ja-JP" altLang="en-US" sz="3600" b="1" i="1">
              <a:solidFill>
                <a:srgbClr val="008000"/>
              </a:solidFill>
            </a:endParaRPr>
          </a:p>
        </p:txBody>
      </p:sp>
      <p:sp>
        <p:nvSpPr>
          <p:cNvPr id="6154" name="テキスト ボックス 19"/>
          <p:cNvSpPr txBox="1">
            <a:spLocks noChangeArrowheads="1"/>
          </p:cNvSpPr>
          <p:nvPr/>
        </p:nvSpPr>
        <p:spPr bwMode="auto">
          <a:xfrm rot="-1686341">
            <a:off x="3212405" y="4286524"/>
            <a:ext cx="4795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b="1" i="1">
                <a:solidFill>
                  <a:srgbClr val="00CC00"/>
                </a:solidFill>
              </a:rPr>
              <a:t>Forest+Grassland</a:t>
            </a:r>
            <a:endParaRPr lang="ja-JP" altLang="en-US" sz="3600" b="1" i="1">
              <a:solidFill>
                <a:srgbClr val="00CC00"/>
              </a:solidFill>
            </a:endParaRPr>
          </a:p>
        </p:txBody>
      </p:sp>
      <p:sp>
        <p:nvSpPr>
          <p:cNvPr id="6155" name="テキスト ボックス 20"/>
          <p:cNvSpPr txBox="1">
            <a:spLocks noChangeArrowheads="1"/>
          </p:cNvSpPr>
          <p:nvPr/>
        </p:nvSpPr>
        <p:spPr bwMode="auto">
          <a:xfrm rot="-1851679">
            <a:off x="2955230" y="4002361"/>
            <a:ext cx="2760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b="1" i="1">
                <a:solidFill>
                  <a:srgbClr val="99CC00"/>
                </a:solidFill>
              </a:rPr>
              <a:t>Grassland</a:t>
            </a:r>
            <a:endParaRPr lang="ja-JP" altLang="en-US" sz="3600" b="1" i="1">
              <a:solidFill>
                <a:srgbClr val="99CC00"/>
              </a:solidFill>
            </a:endParaRPr>
          </a:p>
        </p:txBody>
      </p:sp>
      <p:sp>
        <p:nvSpPr>
          <p:cNvPr id="6156" name="テキスト ボックス 21"/>
          <p:cNvSpPr txBox="1">
            <a:spLocks noChangeArrowheads="1"/>
          </p:cNvSpPr>
          <p:nvPr/>
        </p:nvSpPr>
        <p:spPr bwMode="auto">
          <a:xfrm rot="-1851679">
            <a:off x="2917130" y="3510236"/>
            <a:ext cx="1893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b="1" i="1" dirty="0">
                <a:solidFill>
                  <a:srgbClr val="FFCC00"/>
                </a:solidFill>
              </a:rPr>
              <a:t>Desert</a:t>
            </a:r>
            <a:endParaRPr lang="ja-JP" altLang="en-US" sz="3600" b="1" i="1" dirty="0">
              <a:solidFill>
                <a:srgbClr val="FFCC00"/>
              </a:solidFill>
            </a:endParaRPr>
          </a:p>
        </p:txBody>
      </p:sp>
      <p:sp>
        <p:nvSpPr>
          <p:cNvPr id="6157" name="テキスト ボックス 12"/>
          <p:cNvSpPr txBox="1">
            <a:spLocks noChangeArrowheads="1"/>
          </p:cNvSpPr>
          <p:nvPr/>
        </p:nvSpPr>
        <p:spPr bwMode="auto">
          <a:xfrm>
            <a:off x="285720" y="642918"/>
            <a:ext cx="40719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Natural (potential) vegetation in the region</a:t>
            </a:r>
          </a:p>
        </p:txBody>
      </p:sp>
      <p:sp>
        <p:nvSpPr>
          <p:cNvPr id="18" name="二等辺三角形 17"/>
          <p:cNvSpPr/>
          <p:nvPr/>
        </p:nvSpPr>
        <p:spPr>
          <a:xfrm rot="20252656">
            <a:off x="2290068" y="4392886"/>
            <a:ext cx="319087" cy="1335088"/>
          </a:xfrm>
          <a:prstGeom prst="triangle">
            <a:avLst/>
          </a:prstGeom>
          <a:solidFill>
            <a:srgbClr val="FFFF00">
              <a:alpha val="5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59" name="テキスト ボックス 18"/>
          <p:cNvSpPr txBox="1">
            <a:spLocks noChangeArrowheads="1"/>
          </p:cNvSpPr>
          <p:nvPr/>
        </p:nvSpPr>
        <p:spPr bwMode="auto">
          <a:xfrm>
            <a:off x="1985268" y="5953399"/>
            <a:ext cx="1250950" cy="3698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CC"/>
                </a:solidFill>
              </a:rPr>
              <a:t>Rain fall</a:t>
            </a:r>
            <a:endParaRPr lang="ja-JP" alt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 4" descr="図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99" y="2276872"/>
            <a:ext cx="5992769" cy="4500570"/>
          </a:xfrm>
        </p:spPr>
      </p:pic>
      <p:pic>
        <p:nvPicPr>
          <p:cNvPr id="6" name="コンテンツ プレースホルダ 5" descr="図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34232"/>
            <a:ext cx="5929322" cy="4562920"/>
          </a:xfr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14678" y="229537"/>
            <a:ext cx="39798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Natural secondary forest</a:t>
            </a:r>
          </a:p>
          <a:p>
            <a:pPr algn="just">
              <a:spcBef>
                <a:spcPts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(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+mn-ea"/>
              </a:rPr>
              <a:t>60-70 years)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30093" y="5229200"/>
            <a:ext cx="27735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ea typeface="黑体" pitchFamily="2" charset="-122"/>
              </a:rPr>
              <a:t>Plantation</a:t>
            </a:r>
          </a:p>
          <a:p>
            <a:pPr algn="just"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</a:rPr>
              <a:t>(38 </a:t>
            </a:r>
            <a:r>
              <a:rPr lang="en-US" altLang="zh-CN" sz="2400" b="1" dirty="0">
                <a:solidFill>
                  <a:srgbClr val="FF0000"/>
                </a:solidFill>
              </a:rPr>
              <a:t>years)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Plot surveys</a:t>
            </a:r>
            <a:endParaRPr lang="zh-CN" altLang="en-US" sz="3200" b="1" dirty="0" smtClean="0">
              <a:latin typeface="+mn-lt"/>
              <a:ea typeface="黑体" pitchFamily="2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52480" y="1340768"/>
            <a:ext cx="8640000" cy="0"/>
          </a:xfrm>
          <a:prstGeom prst="line">
            <a:avLst/>
          </a:prstGeom>
          <a:noFill/>
          <a:ln w="57150" cap="sq" cmpd="thickThin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79512" y="1340768"/>
            <a:ext cx="87129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ts val="38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ea typeface="黑体" pitchFamily="49" charset="-122"/>
              </a:rPr>
              <a:t>Permeant plots (since 2002):  </a:t>
            </a:r>
          </a:p>
          <a:p>
            <a:pPr marL="432000" indent="0">
              <a:lnSpc>
                <a:spcPts val="38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altLang="zh-CN" sz="2800" dirty="0" smtClean="0">
                <a:solidFill>
                  <a:srgbClr val="0000FF"/>
                </a:solidFill>
                <a:ea typeface="黑体" pitchFamily="49" charset="-122"/>
              </a:rPr>
              <a:t>20m</a:t>
            </a:r>
            <a:r>
              <a:rPr lang="en-US" altLang="zh-CN" sz="2800" dirty="0" smtClean="0">
                <a:solidFill>
                  <a:srgbClr val="0000FF"/>
                </a:solidFill>
                <a:latin typeface="Arial"/>
                <a:ea typeface="黑体" pitchFamily="49" charset="-122"/>
                <a:cs typeface="Arial"/>
              </a:rPr>
              <a:t>×20</a:t>
            </a:r>
            <a:r>
              <a:rPr lang="en-US" altLang="zh-CN" sz="2800" dirty="0" smtClean="0">
                <a:latin typeface="Arial"/>
                <a:ea typeface="黑体" pitchFamily="49" charset="-122"/>
                <a:cs typeface="Arial"/>
              </a:rPr>
              <a:t>m, growth surveys, </a:t>
            </a:r>
            <a:r>
              <a:rPr lang="en-US" altLang="zh-CN" sz="2800" dirty="0" err="1" smtClean="0">
                <a:latin typeface="Arial"/>
                <a:ea typeface="黑体" pitchFamily="49" charset="-122"/>
                <a:cs typeface="Arial"/>
              </a:rPr>
              <a:t>litterfall</a:t>
            </a:r>
            <a:r>
              <a:rPr lang="en-US" altLang="zh-CN" sz="2800" dirty="0" smtClean="0">
                <a:latin typeface="Arial"/>
                <a:ea typeface="黑体" pitchFamily="49" charset="-122"/>
                <a:cs typeface="Arial"/>
              </a:rPr>
              <a:t> production</a:t>
            </a:r>
          </a:p>
          <a:p>
            <a:pPr marL="469900" indent="-469900">
              <a:lnSpc>
                <a:spcPts val="38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ea typeface="黑体" pitchFamily="49" charset="-122"/>
              </a:rPr>
              <a:t>Intensive survey of replicated plots (2013):</a:t>
            </a:r>
          </a:p>
          <a:p>
            <a:pPr marL="432000" indent="0">
              <a:lnSpc>
                <a:spcPts val="38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altLang="zh-CN" sz="2800" dirty="0" smtClean="0">
                <a:ea typeface="黑体" pitchFamily="49" charset="-122"/>
                <a:cs typeface="Arial"/>
              </a:rPr>
              <a:t>Basic surveys for arbor trees (</a:t>
            </a:r>
            <a:r>
              <a:rPr lang="en-US" altLang="zh-CN" sz="2800" dirty="0" smtClean="0">
                <a:solidFill>
                  <a:srgbClr val="0000FF"/>
                </a:solidFill>
                <a:ea typeface="黑体" pitchFamily="49" charset="-122"/>
              </a:rPr>
              <a:t>40m</a:t>
            </a:r>
            <a:r>
              <a:rPr lang="en-US" altLang="zh-CN" sz="2800" dirty="0" smtClean="0">
                <a:solidFill>
                  <a:srgbClr val="0000FF"/>
                </a:solidFill>
                <a:ea typeface="黑体" pitchFamily="49" charset="-122"/>
                <a:cs typeface="Arial"/>
              </a:rPr>
              <a:t>×20m</a:t>
            </a:r>
            <a:r>
              <a:rPr lang="en-US" altLang="zh-CN" sz="2800" dirty="0" smtClean="0">
                <a:ea typeface="黑体" pitchFamily="49" charset="-122"/>
                <a:cs typeface="Arial"/>
              </a:rPr>
              <a:t>), destructive survey of subplots for shrubs (</a:t>
            </a:r>
            <a:r>
              <a:rPr lang="en-US" altLang="zh-CN" sz="2800" dirty="0" smtClean="0">
                <a:solidFill>
                  <a:srgbClr val="0000FF"/>
                </a:solidFill>
                <a:ea typeface="黑体" pitchFamily="49" charset="-122"/>
                <a:cs typeface="Arial"/>
              </a:rPr>
              <a:t>2m×2m</a:t>
            </a:r>
            <a:r>
              <a:rPr lang="en-US" altLang="zh-CN" sz="2800" dirty="0" smtClean="0">
                <a:ea typeface="黑体" pitchFamily="49" charset="-122"/>
                <a:cs typeface="Arial"/>
              </a:rPr>
              <a:t>), herbs and litter (</a:t>
            </a:r>
            <a:r>
              <a:rPr lang="en-US" altLang="zh-CN" sz="2800" dirty="0" smtClean="0">
                <a:solidFill>
                  <a:srgbClr val="0000FF"/>
                </a:solidFill>
                <a:ea typeface="黑体" pitchFamily="49" charset="-122"/>
                <a:cs typeface="Arial"/>
              </a:rPr>
              <a:t>1m×1m</a:t>
            </a:r>
            <a:r>
              <a:rPr lang="en-US" altLang="zh-CN" sz="2800" dirty="0" smtClean="0">
                <a:ea typeface="黑体" pitchFamily="49" charset="-122"/>
                <a:cs typeface="Arial"/>
              </a:rPr>
              <a:t>). </a:t>
            </a:r>
          </a:p>
          <a:p>
            <a:pPr marL="469900" indent="-469900">
              <a:lnSpc>
                <a:spcPts val="38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>
                <a:ea typeface="黑体" pitchFamily="49" charset="-122"/>
              </a:rPr>
              <a:t>Soil </a:t>
            </a:r>
            <a:r>
              <a:rPr lang="en-US" altLang="zh-CN" sz="2800" dirty="0" smtClean="0">
                <a:ea typeface="黑体" pitchFamily="49" charset="-122"/>
                <a:cs typeface="Arial"/>
              </a:rPr>
              <a:t>coring (Ø8cm, 0-40cm) </a:t>
            </a:r>
            <a:r>
              <a:rPr lang="en-US" altLang="zh-CN" sz="2800" dirty="0">
                <a:ea typeface="黑体" pitchFamily="49" charset="-122"/>
              </a:rPr>
              <a:t>with replicates </a:t>
            </a:r>
            <a:r>
              <a:rPr lang="en-US" altLang="zh-CN" sz="2800" dirty="0" smtClean="0">
                <a:ea typeface="黑体" pitchFamily="49" charset="-122"/>
                <a:cs typeface="Arial"/>
              </a:rPr>
              <a:t>for fine root sampling.</a:t>
            </a:r>
            <a:endParaRPr lang="en-US" altLang="zh-CN" sz="2800" dirty="0" smtClean="0">
              <a:ea typeface="黑体" pitchFamily="49" charset="-122"/>
            </a:endParaRPr>
          </a:p>
          <a:p>
            <a:pPr marL="469900" indent="-469900">
              <a:lnSpc>
                <a:spcPts val="38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ea typeface="黑体" pitchFamily="49" charset="-122"/>
              </a:rPr>
              <a:t>Soil survey</a:t>
            </a:r>
            <a:r>
              <a:rPr lang="en-US" altLang="zh-CN" sz="2800" dirty="0">
                <a:ea typeface="黑体" pitchFamily="49" charset="-122"/>
              </a:rPr>
              <a:t>: 2m profile, bulk </a:t>
            </a:r>
            <a:r>
              <a:rPr lang="en-US" altLang="zh-CN" sz="2800" dirty="0" smtClean="0">
                <a:ea typeface="黑体" pitchFamily="49" charset="-122"/>
              </a:rPr>
              <a:t>density; C</a:t>
            </a:r>
            <a:r>
              <a:rPr lang="en-US" altLang="zh-CN" sz="2800" dirty="0" smtClean="0">
                <a:ea typeface="黑体" pitchFamily="49" charset="-122"/>
                <a:cs typeface="Arial"/>
              </a:rPr>
              <a:t>oring </a:t>
            </a:r>
            <a:r>
              <a:rPr lang="en-US" altLang="zh-CN" sz="2800" dirty="0">
                <a:ea typeface="黑体" pitchFamily="49" charset="-122"/>
              </a:rPr>
              <a:t>with replicates </a:t>
            </a:r>
            <a:r>
              <a:rPr lang="en-US" altLang="zh-CN" sz="2800" dirty="0" smtClean="0">
                <a:ea typeface="黑体" pitchFamily="49" charset="-122"/>
                <a:cs typeface="Arial"/>
              </a:rPr>
              <a:t>(</a:t>
            </a:r>
            <a:r>
              <a:rPr lang="en-US" altLang="zh-CN" sz="2800" dirty="0">
                <a:ea typeface="黑体" pitchFamily="49" charset="-122"/>
                <a:cs typeface="Arial"/>
              </a:rPr>
              <a:t>Ø4cm) </a:t>
            </a:r>
            <a:r>
              <a:rPr lang="en-US" altLang="zh-CN" sz="2800" dirty="0" smtClean="0">
                <a:ea typeface="黑体" pitchFamily="49" charset="-122"/>
                <a:cs typeface="Arial"/>
              </a:rPr>
              <a:t>for carbon analysis.</a:t>
            </a:r>
            <a:endParaRPr lang="en-US" altLang="zh-CN" sz="2800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88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itchFamily="2" charset="-122"/>
              </a:rPr>
              <a:t>Carbon stock estimate</a:t>
            </a:r>
            <a:endParaRPr lang="zh-CN" altLang="en-US" sz="3200" b="1" dirty="0" smtClean="0">
              <a:latin typeface="+mn-lt"/>
              <a:ea typeface="黑体" pitchFamily="2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52480" y="1340768"/>
            <a:ext cx="8640000" cy="0"/>
          </a:xfrm>
          <a:prstGeom prst="line">
            <a:avLst/>
          </a:prstGeom>
          <a:noFill/>
          <a:ln w="57150" cap="sq" cmpd="thickThin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79512" y="1340768"/>
            <a:ext cx="87129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ts val="38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ea typeface="黑体" pitchFamily="49" charset="-122"/>
              </a:rPr>
              <a:t>Arbor layer:  Biomass was calculated using </a:t>
            </a:r>
            <a:r>
              <a:rPr lang="en-US" altLang="zh-CN" sz="2800" dirty="0" err="1" smtClean="0">
                <a:ea typeface="黑体" pitchFamily="49" charset="-122"/>
              </a:rPr>
              <a:t>allometric</a:t>
            </a:r>
            <a:r>
              <a:rPr lang="en-US" altLang="zh-CN" sz="2800" dirty="0" smtClean="0">
                <a:ea typeface="黑体" pitchFamily="49" charset="-122"/>
              </a:rPr>
              <a:t> equations for components (stem, branches, leaves, roots). </a:t>
            </a:r>
            <a:endParaRPr lang="en-US" altLang="zh-CN" sz="2800" dirty="0" smtClean="0">
              <a:latin typeface="Arial"/>
              <a:ea typeface="黑体" pitchFamily="49" charset="-122"/>
              <a:cs typeface="Arial"/>
            </a:endParaRPr>
          </a:p>
          <a:p>
            <a:pPr marL="469900" indent="-469900">
              <a:lnSpc>
                <a:spcPts val="38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ea typeface="黑体" pitchFamily="49" charset="-122"/>
              </a:rPr>
              <a:t>Shrub, herb, and litter layers: Biomass were </a:t>
            </a:r>
            <a:r>
              <a:rPr lang="en-US" altLang="zh-CN" sz="2800" dirty="0">
                <a:ea typeface="黑体" pitchFamily="49" charset="-122"/>
              </a:rPr>
              <a:t>calculated </a:t>
            </a:r>
            <a:r>
              <a:rPr lang="en-US" altLang="zh-CN" sz="2800" dirty="0" smtClean="0">
                <a:ea typeface="黑体" pitchFamily="49" charset="-122"/>
              </a:rPr>
              <a:t>for harvested components (above- and below-ground).</a:t>
            </a:r>
          </a:p>
          <a:p>
            <a:pPr marL="469900" indent="-469900">
              <a:lnSpc>
                <a:spcPts val="38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ea typeface="黑体" pitchFamily="49" charset="-122"/>
              </a:rPr>
              <a:t>Organic carbon in each plant component, organic and inorganic carbon in each soil layer were determined.</a:t>
            </a:r>
          </a:p>
          <a:p>
            <a:pPr marL="469900" indent="-469900">
              <a:lnSpc>
                <a:spcPts val="38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0000FF"/>
                </a:solidFill>
                <a:ea typeface="黑体" pitchFamily="49" charset="-122"/>
              </a:rPr>
              <a:t>Carbon stock of each plant component and soil layer was calculated.</a:t>
            </a:r>
          </a:p>
        </p:txBody>
      </p:sp>
    </p:spTree>
    <p:extLst>
      <p:ext uri="{BB962C8B-B14F-4D97-AF65-F5344CB8AC3E}">
        <p14:creationId xmlns:p14="http://schemas.microsoft.com/office/powerpoint/2010/main" val="10139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12337</TotalTime>
  <Words>856</Words>
  <Application>Microsoft Office PowerPoint</Application>
  <PresentationFormat>全屏显示(4:3)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默认设计模板</vt:lpstr>
      <vt:lpstr>SPW 12.0 Graph</vt:lpstr>
      <vt:lpstr>PowerPoint 演示文稿</vt:lpstr>
      <vt:lpstr>Outlines</vt:lpstr>
      <vt:lpstr>PowerPoint 演示文稿</vt:lpstr>
      <vt:lpstr>General information for the natural environments</vt:lpstr>
      <vt:lpstr>Objectives in this work</vt:lpstr>
      <vt:lpstr>PowerPoint 演示文稿</vt:lpstr>
      <vt:lpstr>PowerPoint 演示文稿</vt:lpstr>
      <vt:lpstr>Plot surveys</vt:lpstr>
      <vt:lpstr>Carbon stock estimate</vt:lpstr>
      <vt:lpstr>PowerPoint 演示文稿</vt:lpstr>
      <vt:lpstr>Net primary production</vt:lpstr>
      <vt:lpstr>Soil buck density</vt:lpstr>
      <vt:lpstr>C and N in soil</vt:lpstr>
      <vt:lpstr>Ratios of C vs. N</vt:lpstr>
      <vt:lpstr>Stocks of SOC and N </vt:lpstr>
      <vt:lpstr>PowerPoint 演示文稿</vt:lpstr>
      <vt:lpstr>Comparison with other studies</vt:lpstr>
      <vt:lpstr>2-m vertical distribution percentage</vt:lpstr>
      <vt:lpstr>2-m vertical distribution percentage</vt:lpstr>
      <vt:lpstr>Implication</vt:lpstr>
      <vt:lpstr>PowerPoint 演示文稿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森林水</dc:title>
  <dc:creator>user</dc:creator>
  <cp:lastModifiedBy>ThinkPad</cp:lastModifiedBy>
  <cp:revision>573</cp:revision>
  <dcterms:created xsi:type="dcterms:W3CDTF">2005-09-12T09:23:47Z</dcterms:created>
  <dcterms:modified xsi:type="dcterms:W3CDTF">2016-08-22T08:01:25Z</dcterms:modified>
</cp:coreProperties>
</file>