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40"/>
  </p:notesMasterIdLst>
  <p:sldIdLst>
    <p:sldId id="256" r:id="rId3"/>
    <p:sldId id="257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75" r:id="rId13"/>
    <p:sldId id="268" r:id="rId14"/>
    <p:sldId id="278" r:id="rId15"/>
    <p:sldId id="277" r:id="rId16"/>
    <p:sldId id="276" r:id="rId17"/>
    <p:sldId id="279" r:id="rId18"/>
    <p:sldId id="280" r:id="rId19"/>
    <p:sldId id="281" r:id="rId20"/>
    <p:sldId id="282" r:id="rId21"/>
    <p:sldId id="283" r:id="rId22"/>
    <p:sldId id="284" r:id="rId23"/>
    <p:sldId id="269" r:id="rId24"/>
    <p:sldId id="286" r:id="rId25"/>
    <p:sldId id="285" r:id="rId26"/>
    <p:sldId id="287" r:id="rId27"/>
    <p:sldId id="288" r:id="rId28"/>
    <p:sldId id="289" r:id="rId29"/>
    <p:sldId id="290" r:id="rId30"/>
    <p:sldId id="291" r:id="rId31"/>
    <p:sldId id="262" r:id="rId32"/>
    <p:sldId id="270" r:id="rId33"/>
    <p:sldId id="271" r:id="rId34"/>
    <p:sldId id="272" r:id="rId35"/>
    <p:sldId id="274" r:id="rId36"/>
    <p:sldId id="258" r:id="rId37"/>
    <p:sldId id="273" r:id="rId38"/>
    <p:sldId id="292" r:id="rId3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3CB09-3B57-4FA8-A82A-659B152965E7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849A2-45D6-4C3F-A1B2-9F37D91E1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4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2321227" indent="-211021" algn="ctr" defTabSz="41471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2743269" indent="-211021" algn="ctr" defTabSz="41471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3165310" indent="-211021" algn="ctr" defTabSz="41471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3587351" indent="-211021" algn="ctr" defTabSz="41471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FFAA63E4-87F3-4CD1-B344-CF1447411923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9327" y="4354286"/>
            <a:ext cx="4997814" cy="4134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2321227" indent="-211021" algn="ctr" defTabSz="41471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2743269" indent="-211021" algn="ctr" defTabSz="41471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3165310" indent="-211021" algn="ctr" defTabSz="41471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3587351" indent="-211021" algn="ctr" defTabSz="41471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13249" algn="l"/>
                <a:tab pos="827963" algn="l"/>
                <a:tab pos="1242677" algn="l"/>
                <a:tab pos="1657392" algn="l"/>
                <a:tab pos="2072106" algn="l"/>
                <a:tab pos="2486820" algn="l"/>
                <a:tab pos="2901534" algn="l"/>
                <a:tab pos="3316249" algn="l"/>
                <a:tab pos="3730963" algn="l"/>
                <a:tab pos="4145677" algn="l"/>
                <a:tab pos="4560391" algn="l"/>
                <a:tab pos="4975106" algn="l"/>
                <a:tab pos="5389819" algn="l"/>
                <a:tab pos="5804534" algn="l"/>
                <a:tab pos="6219248" algn="l"/>
                <a:tab pos="6633962" algn="l"/>
                <a:tab pos="7048676" algn="l"/>
                <a:tab pos="7463391" algn="l"/>
                <a:tab pos="7878105" algn="l"/>
                <a:tab pos="8292819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7A691E29-3E49-42E4-97E5-B4D170CCD461}" type="slidenum">
              <a:rPr lang="en-GB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9327" y="4354286"/>
            <a:ext cx="4997814" cy="4134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322">
              <a:defRPr sz="22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876322">
              <a:defRPr sz="22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876322">
              <a:defRPr sz="22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876322">
              <a:defRPr sz="22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876322">
              <a:defRPr sz="22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87632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87632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87632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87632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0FCA9B-B564-4BA5-9871-FAEC87F48694}" type="slidenum">
              <a:rPr lang="en-GB" altLang="en-US" sz="1100">
                <a:latin typeface="Times New Roman" pitchFamily="18" charset="0"/>
              </a:rPr>
              <a:pPr/>
              <a:t>6</a:t>
            </a:fld>
            <a:endParaRPr lang="en-GB" altLang="en-US" sz="11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7550"/>
            <a:ext cx="4495800" cy="33718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861" y="4375561"/>
            <a:ext cx="5034618" cy="40890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92" tIns="43797" rIns="87592" bIns="43797"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30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9D59EB-0C72-43FA-918B-0E0569C91AA1}" type="slidenum">
              <a:rPr lang="en-US" altLang="en-US" b="0" smtClean="0"/>
              <a:pPr/>
              <a:t>23</a:t>
            </a:fld>
            <a:endParaRPr lang="en-US" alt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158990"/>
            <a:ext cx="7128792" cy="226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 userDrawn="1"/>
        </p:nvSpPr>
        <p:spPr>
          <a:xfrm>
            <a:off x="683568" y="40466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nl-NL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raining &amp; research </a:t>
            </a:r>
          </a:p>
          <a:p>
            <a:pPr algn="ctr"/>
            <a:r>
              <a:rPr lang="nl-NL" sz="5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nl-NL" sz="5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nl-NL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l-NL" sz="5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academic</a:t>
            </a:r>
            <a:r>
              <a:rPr lang="nl-NL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nl-NL" sz="5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newcomers</a:t>
            </a:r>
            <a:endParaRPr lang="nl-BE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76200">
            <a:solidFill>
              <a:srgbClr val="64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05899"/>
            <a:ext cx="3333532" cy="1370274"/>
          </a:xfrm>
          <a:prstGeom prst="rect">
            <a:avLst/>
          </a:prstGeom>
        </p:spPr>
      </p:pic>
      <p:sp>
        <p:nvSpPr>
          <p:cNvPr id="11" name="Tekstvak 10"/>
          <p:cNvSpPr txBox="1"/>
          <p:nvPr userDrawn="1"/>
        </p:nvSpPr>
        <p:spPr>
          <a:xfrm>
            <a:off x="1039913" y="508518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A project of the King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Baudouin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Foundation</a:t>
            </a:r>
            <a:endParaRPr lang="nl-BE" sz="20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3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081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006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270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52450"/>
            <a:ext cx="8226425" cy="776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5138" y="1393825"/>
            <a:ext cx="4037012" cy="324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393825"/>
            <a:ext cx="4037013" cy="324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7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21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16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328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75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137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294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905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42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4B6B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2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4B6B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CC02-5365-445C-B6B3-476A949EE267}" type="datetimeFigureOut">
              <a:rPr lang="nl-BE" smtClean="0"/>
              <a:t>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957F-C0FA-4D28-A996-80E4F36ACC8D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7272"/>
            <a:ext cx="971600" cy="84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/>
          <p:cNvSpPr/>
          <p:nvPr/>
        </p:nvSpPr>
        <p:spPr>
          <a:xfrm>
            <a:off x="1079104" y="5877272"/>
            <a:ext cx="7957392" cy="843942"/>
          </a:xfrm>
          <a:prstGeom prst="rect">
            <a:avLst/>
          </a:prstGeom>
          <a:solidFill>
            <a:srgbClr val="84B6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2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0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de-DE" altLang="en-US" sz="3600" dirty="0" smtClean="0"/>
              <a:t>Individual Evaluation Report - Scientific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3388"/>
            <a:ext cx="7848600" cy="37417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dirty="0" smtClean="0"/>
              <a:t>Scientific and technical excellence</a:t>
            </a:r>
          </a:p>
          <a:p>
            <a:pPr>
              <a:lnSpc>
                <a:spcPct val="90000"/>
              </a:lnSpc>
            </a:pPr>
            <a:endParaRPr lang="en-GB" altLang="en-US" dirty="0" smtClean="0"/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Soundness of objectives and quality of objectives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GB" altLang="en-US" dirty="0" smtClean="0"/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Progress beyond the state-of-the-art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GB" altLang="en-US" dirty="0" smtClean="0"/>
          </a:p>
          <a:p>
            <a:pPr lvl="1">
              <a:lnSpc>
                <a:spcPct val="90000"/>
              </a:lnSpc>
            </a:pPr>
            <a:r>
              <a:rPr lang="en-GB" altLang="en-US" dirty="0" smtClean="0"/>
              <a:t>Quality and effectiveness of the S/T methodology and associated work plan</a:t>
            </a:r>
          </a:p>
        </p:txBody>
      </p:sp>
    </p:spTree>
    <p:extLst>
      <p:ext uri="{BB962C8B-B14F-4D97-AF65-F5344CB8AC3E}">
        <p14:creationId xmlns:p14="http://schemas.microsoft.com/office/powerpoint/2010/main" val="34022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9118" y="1412875"/>
            <a:ext cx="3671887" cy="527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solidFill>
                  <a:schemeClr val="bg1"/>
                </a:solidFill>
                <a:latin typeface="Verdana" pitchFamily="34" charset="0"/>
              </a:rPr>
              <a:t>A </a:t>
            </a:r>
            <a:r>
              <a:rPr lang="en-GB" altLang="en-US" sz="1400" dirty="0">
                <a:solidFill>
                  <a:schemeClr val="bg1"/>
                </a:solidFill>
                <a:latin typeface="Verdana" pitchFamily="34" charset="0"/>
              </a:rPr>
              <a:t>breakthrough – </a:t>
            </a:r>
            <a:r>
              <a:rPr lang="en-GB" altLang="en-US" sz="1400" dirty="0" smtClean="0">
                <a:solidFill>
                  <a:schemeClr val="bg1"/>
                </a:solidFill>
                <a:latin typeface="Verdana" pitchFamily="34" charset="0"/>
              </a:rPr>
              <a:t>a </a:t>
            </a:r>
            <a:r>
              <a:rPr lang="en-GB" altLang="en-US" sz="1400" dirty="0">
                <a:solidFill>
                  <a:schemeClr val="bg1"/>
                </a:solidFill>
                <a:latin typeface="Verdana" pitchFamily="34" charset="0"/>
              </a:rPr>
              <a:t>completely new way of doing things </a:t>
            </a:r>
            <a:endParaRPr lang="de-DE" alt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9118" y="2330450"/>
            <a:ext cx="3671887" cy="527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Verdana" pitchFamily="34" charset="0"/>
              </a:rPr>
              <a:t>Move a technology closer to widespread </a:t>
            </a:r>
            <a:r>
              <a:rPr lang="en-GB" altLang="en-US" sz="1400" dirty="0" smtClean="0">
                <a:solidFill>
                  <a:schemeClr val="bg1"/>
                </a:solidFill>
                <a:latin typeface="Verdana" pitchFamily="34" charset="0"/>
              </a:rPr>
              <a:t>adoption </a:t>
            </a:r>
            <a:endParaRPr lang="de-DE" alt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9118" y="3249613"/>
            <a:ext cx="3671887" cy="527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solidFill>
                  <a:schemeClr val="bg1"/>
                </a:solidFill>
                <a:latin typeface="Verdana" pitchFamily="34" charset="0"/>
              </a:rPr>
              <a:t>Address a need of </a:t>
            </a:r>
            <a:r>
              <a:rPr lang="en-GB" altLang="en-US" sz="1400" dirty="0" smtClean="0">
                <a:solidFill>
                  <a:schemeClr val="bg1"/>
                </a:solidFill>
                <a:latin typeface="Verdana" pitchFamily="34" charset="0"/>
              </a:rPr>
              <a:t>a specific </a:t>
            </a:r>
            <a:r>
              <a:rPr lang="en-GB" altLang="en-US" sz="1400" dirty="0">
                <a:solidFill>
                  <a:schemeClr val="bg1"/>
                </a:solidFill>
                <a:latin typeface="Verdana" pitchFamily="34" charset="0"/>
              </a:rPr>
              <a:t>industrial sector </a:t>
            </a:r>
            <a:endParaRPr lang="de-DE" alt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118" y="4168775"/>
            <a:ext cx="3671887" cy="739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solidFill>
                  <a:schemeClr val="bg1"/>
                </a:solidFill>
                <a:latin typeface="Verdana" pitchFamily="34" charset="0"/>
              </a:rPr>
              <a:t>Provide support for the implementation/acceptance of aspects of EU policies or programmes </a:t>
            </a:r>
            <a:endParaRPr lang="de-DE" altLang="en-US" sz="1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9118" y="5300663"/>
            <a:ext cx="3671887" cy="5270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solidFill>
                  <a:schemeClr val="bg1"/>
                </a:solidFill>
                <a:latin typeface="Verdana" pitchFamily="34" charset="0"/>
              </a:rPr>
              <a:t>Bring communities of practitioners together </a:t>
            </a:r>
            <a:endParaRPr lang="de-DE" altLang="en-US" sz="1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84699" y="1307068"/>
            <a:ext cx="38715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Do you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have </a:t>
            </a:r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leading researchers?</a:t>
            </a:r>
            <a:endParaRPr lang="en-GB" altLang="en-US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Is the novelty and its </a:t>
            </a:r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clear?</a:t>
            </a:r>
          </a:p>
          <a:p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What are the chances of success?</a:t>
            </a:r>
            <a:endParaRPr lang="de-DE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884699" y="2195089"/>
            <a:ext cx="55018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Do you have appropriate user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involvement?</a:t>
            </a:r>
          </a:p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Are you integrating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existing and novel technologies?</a:t>
            </a:r>
          </a:p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Do you have routes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to exploitation?</a:t>
            </a:r>
            <a:endParaRPr lang="de-DE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914335" y="3182938"/>
            <a:ext cx="5299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Are the industrial “standard bearers” involved?</a:t>
            </a:r>
          </a:p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Do you have a detailed knowledge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of </a:t>
            </a:r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the industry?</a:t>
            </a:r>
            <a:endParaRPr lang="de-DE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900048" y="4119563"/>
            <a:ext cx="46281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Do you have knowledge of the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policies?</a:t>
            </a:r>
          </a:p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Are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key </a:t>
            </a:r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committees involved?</a:t>
            </a:r>
            <a:endParaRPr lang="en-GB" altLang="en-US" sz="1400" b="1" dirty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Do you have a track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record </a:t>
            </a:r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in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policy </a:t>
            </a:r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advice?</a:t>
            </a:r>
            <a:endParaRPr lang="de-DE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900048" y="5199063"/>
            <a:ext cx="34788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Are you constructing a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network?</a:t>
            </a:r>
          </a:p>
          <a:p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Are </a:t>
            </a:r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the leaders </a:t>
            </a:r>
            <a:r>
              <a:rPr lang="en-GB" altLang="en-US" sz="1400" b="1" dirty="0">
                <a:solidFill>
                  <a:schemeClr val="accent2"/>
                </a:solidFill>
                <a:latin typeface="Verdana" pitchFamily="34" charset="0"/>
              </a:rPr>
              <a:t>there?</a:t>
            </a:r>
          </a:p>
          <a:p>
            <a:r>
              <a:rPr lang="en-GB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Is the network sustainable?</a:t>
            </a:r>
            <a:endParaRPr lang="de-DE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19275"/>
            <a:ext cx="8229600" cy="1143000"/>
          </a:xfrm>
          <a:noFill/>
        </p:spPr>
        <p:txBody>
          <a:bodyPr/>
          <a:lstStyle/>
          <a:p>
            <a:r>
              <a:rPr lang="en-GB" altLang="en-US" sz="2800" dirty="0" smtClean="0"/>
              <a:t>What Will </a:t>
            </a:r>
            <a:r>
              <a:rPr lang="en-GB" altLang="en-US" sz="2800" dirty="0"/>
              <a:t>Y</a:t>
            </a:r>
            <a:r>
              <a:rPr lang="en-GB" altLang="en-US" sz="2800" dirty="0" smtClean="0"/>
              <a:t>our </a:t>
            </a:r>
            <a:r>
              <a:rPr lang="en-GB" altLang="en-US" sz="2800" dirty="0"/>
              <a:t>P</a:t>
            </a:r>
            <a:r>
              <a:rPr lang="en-GB" altLang="en-US" sz="2800" dirty="0" smtClean="0"/>
              <a:t>roject </a:t>
            </a:r>
            <a:r>
              <a:rPr lang="en-GB" altLang="en-US" sz="2800" dirty="0"/>
              <a:t>A</a:t>
            </a:r>
            <a:r>
              <a:rPr lang="en-GB" altLang="en-US" sz="2800" dirty="0" smtClean="0"/>
              <a:t>chieve Scientifically?</a:t>
            </a:r>
            <a:endParaRPr lang="de-DE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719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de-DE" altLang="en-US" sz="3600" dirty="0" smtClean="0"/>
              <a:t>Individual Evaluation Report - Implementation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53425" cy="44592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800" dirty="0" smtClean="0"/>
              <a:t>Quality and efficiency of the implementation and the management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smtClean="0"/>
              <a:t>Appropriateness of the management structure and procedures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smtClean="0"/>
              <a:t>Quality and relevant experience of the individual participants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smtClean="0"/>
              <a:t>Quality of the consortium as a whole (including complementarity, balance) </a:t>
            </a:r>
          </a:p>
          <a:p>
            <a:pPr lvl="1">
              <a:lnSpc>
                <a:spcPct val="90000"/>
              </a:lnSpc>
            </a:pPr>
            <a:r>
              <a:rPr lang="en-GB" altLang="en-US" sz="2400" dirty="0" smtClean="0"/>
              <a:t>Appropriateness of the allocation and justification of the resources to be committed (budget, staff, equipment)</a:t>
            </a:r>
            <a:r>
              <a:rPr lang="de-DE" altLang="en-US" sz="2400" dirty="0" smtClean="0"/>
              <a:t> </a:t>
            </a:r>
            <a:endParaRPr lang="en-GB" altLang="en-US" sz="2400" dirty="0" smtClean="0"/>
          </a:p>
          <a:p>
            <a:pPr lvl="1">
              <a:lnSpc>
                <a:spcPct val="90000"/>
              </a:lnSpc>
            </a:pPr>
            <a:endParaRPr lang="de-DE" altLang="en-US" sz="2400" dirty="0" smtClean="0"/>
          </a:p>
          <a:p>
            <a:pPr>
              <a:lnSpc>
                <a:spcPct val="90000"/>
              </a:lnSpc>
            </a:pPr>
            <a:endParaRPr lang="de-DE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456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023"/>
            <a:ext cx="9001156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Appropriate Management Structure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072066" y="2857496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General Assembly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929322" y="1571612"/>
            <a:ext cx="12858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Manager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643438" y="15716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EC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214942" y="4786322"/>
            <a:ext cx="71438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WP2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072198" y="4786322"/>
            <a:ext cx="71438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WP3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072330" y="4786322"/>
            <a:ext cx="71438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WPn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214942" y="4786322"/>
            <a:ext cx="7000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 err="1" smtClean="0"/>
              <a:t>WPm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6072198" y="4786322"/>
            <a:ext cx="7000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 err="1" smtClean="0"/>
              <a:t>WPm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7072330" y="4786322"/>
            <a:ext cx="7000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 err="1" smtClean="0"/>
              <a:t>WPm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5000628" y="4643446"/>
            <a:ext cx="3929090" cy="642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solidFill>
                  <a:srgbClr val="C00000"/>
                </a:solidFill>
              </a:rPr>
              <a:t>Tech </a:t>
            </a:r>
          </a:p>
          <a:p>
            <a:pPr algn="r"/>
            <a:r>
              <a:rPr lang="en-GB" dirty="0" smtClean="0">
                <a:solidFill>
                  <a:srgbClr val="C00000"/>
                </a:solidFill>
              </a:rPr>
              <a:t>Board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17" name="Straight Connector 16"/>
          <p:cNvCxnSpPr>
            <a:stCxn id="10" idx="0"/>
          </p:cNvCxnSpPr>
          <p:nvPr/>
        </p:nvCxnSpPr>
        <p:spPr>
          <a:xfrm rot="5400000" flipH="1" flipV="1">
            <a:off x="5282807" y="4354120"/>
            <a:ext cx="714380" cy="15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  <a:endCxn id="4" idx="2"/>
          </p:cNvCxnSpPr>
          <p:nvPr/>
        </p:nvCxnSpPr>
        <p:spPr>
          <a:xfrm rot="5400000" flipH="1" flipV="1">
            <a:off x="6068624" y="4425559"/>
            <a:ext cx="714380" cy="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</p:cNvCxnSpPr>
          <p:nvPr/>
        </p:nvCxnSpPr>
        <p:spPr>
          <a:xfrm rot="16200000" flipV="1">
            <a:off x="6997319" y="4361267"/>
            <a:ext cx="714380" cy="13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2"/>
            <a:endCxn id="4" idx="0"/>
          </p:cNvCxnSpPr>
          <p:nvPr/>
        </p:nvCxnSpPr>
        <p:spPr>
          <a:xfrm rot="5400000">
            <a:off x="6315084" y="2600316"/>
            <a:ext cx="37148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3"/>
            <a:endCxn id="5" idx="1"/>
          </p:cNvCxnSpPr>
          <p:nvPr/>
        </p:nvCxnSpPr>
        <p:spPr>
          <a:xfrm>
            <a:off x="5557838" y="2028812"/>
            <a:ext cx="3714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2844" y="2472775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</a:t>
            </a:r>
            <a:r>
              <a:rPr lang="en-GB" sz="2200" dirty="0" smtClean="0"/>
              <a:t>ay be OK for </a:t>
            </a:r>
            <a:r>
              <a:rPr lang="en-GB" sz="2200" dirty="0"/>
              <a:t>a</a:t>
            </a:r>
            <a:r>
              <a:rPr lang="en-GB" sz="2200" dirty="0" smtClean="0"/>
              <a:t> </a:t>
            </a:r>
            <a:r>
              <a:rPr lang="en-GB" sz="2200" dirty="0"/>
              <a:t>€3m STREP</a:t>
            </a:r>
          </a:p>
          <a:p>
            <a:r>
              <a:rPr lang="en-GB" sz="2200" dirty="0"/>
              <a:t>N</a:t>
            </a:r>
            <a:r>
              <a:rPr lang="en-GB" sz="2200" dirty="0" smtClean="0"/>
              <a:t>ot OK for a large €20m IP</a:t>
            </a:r>
          </a:p>
        </p:txBody>
      </p:sp>
    </p:spTree>
    <p:extLst>
      <p:ext uri="{BB962C8B-B14F-4D97-AF65-F5344CB8AC3E}">
        <p14:creationId xmlns:p14="http://schemas.microsoft.com/office/powerpoint/2010/main" val="1773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99392"/>
            <a:ext cx="8680181" cy="9994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Appropriate Management Structure 2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143372" y="2143116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General Assembly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493546" y="900098"/>
            <a:ext cx="12858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Manager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829048" y="90009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EC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286248" y="5000636"/>
            <a:ext cx="71438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WP2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5143504" y="5000636"/>
            <a:ext cx="71438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WP3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6143636" y="5000636"/>
            <a:ext cx="71438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WPn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4286248" y="5000636"/>
            <a:ext cx="7000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 err="1" smtClean="0"/>
              <a:t>WPm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143504" y="5000636"/>
            <a:ext cx="7000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 err="1" smtClean="0"/>
              <a:t>WPm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6143636" y="5000636"/>
            <a:ext cx="70008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dirty="0" err="1" smtClean="0"/>
              <a:t>WPm</a:t>
            </a:r>
            <a:endParaRPr lang="en-GB" dirty="0"/>
          </a:p>
        </p:txBody>
      </p:sp>
      <p:cxnSp>
        <p:nvCxnSpPr>
          <p:cNvPr id="13" name="Straight Connector 12"/>
          <p:cNvCxnSpPr>
            <a:stCxn id="10" idx="0"/>
          </p:cNvCxnSpPr>
          <p:nvPr/>
        </p:nvCxnSpPr>
        <p:spPr>
          <a:xfrm rot="5400000" flipH="1" flipV="1">
            <a:off x="4354113" y="4568434"/>
            <a:ext cx="714380" cy="15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  <a:endCxn id="4" idx="2"/>
          </p:cNvCxnSpPr>
          <p:nvPr/>
        </p:nvCxnSpPr>
        <p:spPr>
          <a:xfrm rot="5400000" flipH="1" flipV="1">
            <a:off x="4675583" y="4175526"/>
            <a:ext cx="1643074" cy="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0"/>
          </p:cNvCxnSpPr>
          <p:nvPr/>
        </p:nvCxnSpPr>
        <p:spPr>
          <a:xfrm rot="16200000" flipV="1">
            <a:off x="6068625" y="4575581"/>
            <a:ext cx="714380" cy="135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2"/>
            <a:endCxn id="4" idx="0"/>
          </p:cNvCxnSpPr>
          <p:nvPr/>
        </p:nvCxnSpPr>
        <p:spPr>
          <a:xfrm flipH="1">
            <a:off x="5500694" y="1814498"/>
            <a:ext cx="635794" cy="328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5" idx="1"/>
          </p:cNvCxnSpPr>
          <p:nvPr/>
        </p:nvCxnSpPr>
        <p:spPr>
          <a:xfrm>
            <a:off x="4743448" y="1357298"/>
            <a:ext cx="750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071934" y="4214818"/>
            <a:ext cx="2857520" cy="50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Technical Manager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2571736" y="1928802"/>
            <a:ext cx="12858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Quality Manager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7143768" y="1928802"/>
            <a:ext cx="17859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Dissemination Manager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2571736" y="4143380"/>
            <a:ext cx="12858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Training Manager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2571736" y="3000372"/>
            <a:ext cx="12858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IP Manager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7215206" y="4143380"/>
            <a:ext cx="15716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Collaboration Manager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7143768" y="3000372"/>
            <a:ext cx="17859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Standardisation Manager</a:t>
            </a:r>
            <a:endParaRPr lang="en-GB" dirty="0"/>
          </a:p>
        </p:txBody>
      </p:sp>
      <p:sp>
        <p:nvSpPr>
          <p:cNvPr id="49" name="Rounded Rectangle 48"/>
          <p:cNvSpPr/>
          <p:nvPr/>
        </p:nvSpPr>
        <p:spPr>
          <a:xfrm>
            <a:off x="4071934" y="3571876"/>
            <a:ext cx="2857520" cy="500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Technical Board</a:t>
            </a:r>
            <a:endParaRPr lang="en-GB" dirty="0"/>
          </a:p>
        </p:txBody>
      </p:sp>
      <p:cxnSp>
        <p:nvCxnSpPr>
          <p:cNvPr id="53" name="Straight Connector 52"/>
          <p:cNvCxnSpPr>
            <a:stCxn id="31" idx="1"/>
          </p:cNvCxnSpPr>
          <p:nvPr/>
        </p:nvCxnSpPr>
        <p:spPr>
          <a:xfrm rot="10800000" flipV="1">
            <a:off x="6643702" y="2386002"/>
            <a:ext cx="500066" cy="18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9" idx="1"/>
          </p:cNvCxnSpPr>
          <p:nvPr/>
        </p:nvCxnSpPr>
        <p:spPr>
          <a:xfrm rot="10800000" flipV="1">
            <a:off x="6786578" y="3457572"/>
            <a:ext cx="357190" cy="257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6858016" y="3929066"/>
            <a:ext cx="78581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71868" y="2357430"/>
            <a:ext cx="135732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571868" y="3429000"/>
            <a:ext cx="171451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00430" y="4500570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85720" y="2428868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Inappropriate for €3m STREP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5720" y="3429000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May be ideal for a €20m IP</a:t>
            </a:r>
          </a:p>
        </p:txBody>
      </p:sp>
    </p:spTree>
    <p:extLst>
      <p:ext uri="{BB962C8B-B14F-4D97-AF65-F5344CB8AC3E}">
        <p14:creationId xmlns:p14="http://schemas.microsoft.com/office/powerpoint/2010/main" val="16959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826"/>
            <a:ext cx="8229600" cy="1143000"/>
          </a:xfrm>
        </p:spPr>
        <p:txBody>
          <a:bodyPr/>
          <a:lstStyle/>
          <a:p>
            <a:r>
              <a:rPr lang="en-GB" dirty="0" smtClean="0"/>
              <a:t>Things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Who’s in the General Assembly? Why? 1 rep. per project partner? Or less?</a:t>
            </a:r>
          </a:p>
          <a:p>
            <a:r>
              <a:rPr lang="en-GB" dirty="0" smtClean="0"/>
              <a:t>Is there a need for an external body? If so have they agreed to this?</a:t>
            </a:r>
          </a:p>
          <a:p>
            <a:r>
              <a:rPr lang="en-GB" dirty="0" smtClean="0"/>
              <a:t>What about links to other running projects?</a:t>
            </a:r>
          </a:p>
          <a:p>
            <a:r>
              <a:rPr lang="en-GB" dirty="0" smtClean="0"/>
              <a:t>Have you spelt out the responsibilities of all the entities in the management structure? </a:t>
            </a:r>
          </a:p>
          <a:p>
            <a:r>
              <a:rPr lang="en-GB" dirty="0" smtClean="0"/>
              <a:t>Is </a:t>
            </a:r>
            <a:r>
              <a:rPr lang="en-GB" dirty="0"/>
              <a:t>there a need for a cross </a:t>
            </a:r>
            <a:r>
              <a:rPr lang="en-GB" dirty="0" smtClean="0"/>
              <a:t>WP </a:t>
            </a:r>
            <a:r>
              <a:rPr lang="en-GB" dirty="0"/>
              <a:t>management </a:t>
            </a:r>
            <a:r>
              <a:rPr lang="en-GB" dirty="0" smtClean="0"/>
              <a:t>actions?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40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Management Procedures and 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Quality Management</a:t>
            </a:r>
          </a:p>
          <a:p>
            <a:r>
              <a:rPr lang="en-GB" dirty="0" smtClean="0"/>
              <a:t>Decision Making Procedures </a:t>
            </a:r>
          </a:p>
          <a:p>
            <a:pPr lvl="1"/>
            <a:r>
              <a:rPr lang="en-GB" dirty="0" smtClean="0"/>
              <a:t>administrative, technical, at WP and project level</a:t>
            </a:r>
          </a:p>
          <a:p>
            <a:r>
              <a:rPr lang="en-GB" dirty="0" smtClean="0"/>
              <a:t>Communications Management</a:t>
            </a:r>
          </a:p>
          <a:p>
            <a:r>
              <a:rPr lang="en-GB" dirty="0" smtClean="0"/>
              <a:t>Project Control</a:t>
            </a:r>
          </a:p>
          <a:p>
            <a:r>
              <a:rPr lang="en-GB" dirty="0" smtClean="0"/>
              <a:t>Risk Management</a:t>
            </a:r>
          </a:p>
          <a:p>
            <a:r>
              <a:rPr lang="en-GB" dirty="0" smtClean="0"/>
              <a:t>Interaction with the 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48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en-GB" dirty="0" smtClean="0"/>
              <a:t>Balancing The Consortium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/>
          </a:bodyPr>
          <a:lstStyle/>
          <a:p>
            <a:r>
              <a:rPr lang="en-GB" dirty="0" smtClean="0"/>
              <a:t>Show the partner balance clearly</a:t>
            </a:r>
          </a:p>
          <a:p>
            <a:pPr lvl="2"/>
            <a:r>
              <a:rPr lang="en-GB" dirty="0" smtClean="0"/>
              <a:t>Overlap is not a bad thing, it provides fall-back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Demonstrate skills/ experiences in partner profiles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05670"/>
              </p:ext>
            </p:extLst>
          </p:nvPr>
        </p:nvGraphicFramePr>
        <p:xfrm>
          <a:off x="395534" y="2420888"/>
          <a:ext cx="799288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Partner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Partner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Partner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…….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Partner 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Skill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Expertise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Skill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Experience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057"/>
            <a:ext cx="8229600" cy="973671"/>
          </a:xfrm>
        </p:spPr>
        <p:txBody>
          <a:bodyPr/>
          <a:lstStyle/>
          <a:p>
            <a:r>
              <a:rPr lang="en-GB" dirty="0" smtClean="0"/>
              <a:t>Partner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49720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Show why you can do what you say you’ll do</a:t>
            </a:r>
          </a:p>
          <a:p>
            <a:pPr lvl="1"/>
            <a:r>
              <a:rPr lang="en-GB" dirty="0" smtClean="0"/>
              <a:t>History in the field / activity</a:t>
            </a:r>
          </a:p>
          <a:p>
            <a:pPr lvl="1"/>
            <a:r>
              <a:rPr lang="en-GB" dirty="0" smtClean="0"/>
              <a:t>Publication records</a:t>
            </a:r>
          </a:p>
          <a:p>
            <a:pPr lvl="1"/>
            <a:r>
              <a:rPr lang="en-GB" dirty="0" smtClean="0"/>
              <a:t>Existing products, R&amp;D, open source</a:t>
            </a:r>
          </a:p>
          <a:p>
            <a:r>
              <a:rPr lang="en-GB" dirty="0" smtClean="0"/>
              <a:t>Say who can do it</a:t>
            </a:r>
          </a:p>
          <a:p>
            <a:pPr lvl="1"/>
            <a:r>
              <a:rPr lang="en-GB" dirty="0" smtClean="0"/>
              <a:t>Provide brief CVs of key people, showing relevant experience</a:t>
            </a:r>
          </a:p>
          <a:p>
            <a:pPr lvl="1"/>
            <a:r>
              <a:rPr lang="en-GB" dirty="0" smtClean="0"/>
              <a:t>But don’t go overboard</a:t>
            </a:r>
          </a:p>
          <a:p>
            <a:pPr lvl="2"/>
            <a:r>
              <a:rPr lang="en-GB" dirty="0" smtClean="0"/>
              <a:t>Is the CEO or Vice Chancellor really going to do this?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6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6591"/>
            <a:ext cx="8507288" cy="1143000"/>
          </a:xfrm>
        </p:spPr>
        <p:txBody>
          <a:bodyPr/>
          <a:lstStyle/>
          <a:p>
            <a:r>
              <a:rPr lang="en-GB" dirty="0" smtClean="0"/>
              <a:t>Justifying Person Effort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Is there enough to get the project done?</a:t>
            </a:r>
          </a:p>
          <a:p>
            <a:r>
              <a:rPr lang="en-GB" dirty="0" smtClean="0"/>
              <a:t>Is there an over-abundance of time?</a:t>
            </a:r>
          </a:p>
          <a:p>
            <a:r>
              <a:rPr lang="en-GB" dirty="0" smtClean="0"/>
              <a:t>Is there an imbalance between WPs?</a:t>
            </a:r>
          </a:p>
          <a:p>
            <a:pPr lvl="1"/>
            <a:r>
              <a:rPr lang="en-GB" dirty="0" smtClean="0"/>
              <a:t>Can all WPs be done for the stated effort?</a:t>
            </a:r>
          </a:p>
          <a:p>
            <a:pPr lvl="1"/>
            <a:r>
              <a:rPr lang="en-GB" dirty="0" smtClean="0"/>
              <a:t>Is there an over-supply somewhere?</a:t>
            </a:r>
          </a:p>
          <a:p>
            <a:r>
              <a:rPr lang="en-GB" dirty="0" smtClean="0"/>
              <a:t>Is there an imbalance between partners?</a:t>
            </a:r>
          </a:p>
          <a:p>
            <a:pPr lvl="1"/>
            <a:r>
              <a:rPr lang="en-GB" dirty="0" smtClean="0"/>
              <a:t>Why and is this justified?</a:t>
            </a:r>
          </a:p>
          <a:p>
            <a:r>
              <a:rPr lang="en-GB" dirty="0" smtClean="0"/>
              <a:t>Is there an inappropriate academia/ industrial balance?</a:t>
            </a:r>
          </a:p>
          <a:p>
            <a:pPr lvl="1"/>
            <a:r>
              <a:rPr lang="en-GB" dirty="0" smtClean="0"/>
              <a:t>And are they working on the right WPs?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4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Proposal Evaluation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W Chadwick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43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Justifying Travel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Is often a good thing</a:t>
            </a:r>
          </a:p>
          <a:p>
            <a:pPr lvl="1"/>
            <a:r>
              <a:rPr lang="en-GB" dirty="0" smtClean="0"/>
              <a:t>Plan for it</a:t>
            </a:r>
          </a:p>
          <a:p>
            <a:pPr lvl="1"/>
            <a:r>
              <a:rPr lang="en-GB" dirty="0" smtClean="0"/>
              <a:t>Explain what you expect to get from it</a:t>
            </a:r>
          </a:p>
          <a:p>
            <a:r>
              <a:rPr lang="en-GB" dirty="0" smtClean="0"/>
              <a:t>Think hard about it</a:t>
            </a:r>
          </a:p>
          <a:p>
            <a:pPr lvl="1"/>
            <a:r>
              <a:rPr lang="en-GB" dirty="0" smtClean="0"/>
              <a:t>What is justifiable?</a:t>
            </a:r>
          </a:p>
          <a:p>
            <a:pPr lvl="1"/>
            <a:r>
              <a:rPr lang="en-GB" dirty="0" smtClean="0"/>
              <a:t>What consortium meetings can be electronic?</a:t>
            </a:r>
          </a:p>
          <a:p>
            <a:r>
              <a:rPr lang="en-GB" dirty="0" smtClean="0"/>
              <a:t>Dissemination and Standardisation</a:t>
            </a:r>
          </a:p>
          <a:p>
            <a:pPr lvl="1"/>
            <a:r>
              <a:rPr lang="en-GB" dirty="0" smtClean="0"/>
              <a:t>Travel is inevitable</a:t>
            </a:r>
          </a:p>
          <a:p>
            <a:pPr lvl="1"/>
            <a:r>
              <a:rPr lang="en-GB" dirty="0" smtClean="0"/>
              <a:t>Budget for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Justifying Other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GB" dirty="0" smtClean="0"/>
              <a:t>Equipment</a:t>
            </a:r>
          </a:p>
          <a:p>
            <a:pPr lvl="1"/>
            <a:r>
              <a:rPr lang="en-GB" dirty="0" smtClean="0"/>
              <a:t>Does the project need specialist machines?</a:t>
            </a:r>
          </a:p>
          <a:p>
            <a:pPr lvl="1"/>
            <a:r>
              <a:rPr lang="en-GB" dirty="0" smtClean="0"/>
              <a:t>Is there a need for mobile demo kit?</a:t>
            </a:r>
          </a:p>
          <a:p>
            <a:pPr lvl="1"/>
            <a:r>
              <a:rPr lang="en-GB" dirty="0" smtClean="0"/>
              <a:t>What is the re-use value post project</a:t>
            </a:r>
          </a:p>
          <a:p>
            <a:pPr lvl="2"/>
            <a:r>
              <a:rPr lang="en-GB" dirty="0" smtClean="0"/>
              <a:t>Lease or buy?</a:t>
            </a:r>
          </a:p>
          <a:p>
            <a:r>
              <a:rPr lang="en-GB" dirty="0" smtClean="0"/>
              <a:t>Sub contractors</a:t>
            </a:r>
          </a:p>
          <a:p>
            <a:pPr lvl="1"/>
            <a:r>
              <a:rPr lang="en-GB" dirty="0" smtClean="0"/>
              <a:t>Why are they not in the consortium?</a:t>
            </a:r>
          </a:p>
          <a:p>
            <a:pPr lvl="1"/>
            <a:r>
              <a:rPr lang="en-GB" dirty="0" smtClean="0"/>
              <a:t>Do they know that they are to be used?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7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altLang="en-US" sz="3600" dirty="0" smtClean="0"/>
              <a:t>Individual Evaluation Report - Impact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53425" cy="4459287"/>
          </a:xfrm>
        </p:spPr>
        <p:txBody>
          <a:bodyPr>
            <a:normAutofit lnSpcReduction="10000"/>
          </a:bodyPr>
          <a:lstStyle/>
          <a:p>
            <a:r>
              <a:rPr lang="en-GB" altLang="en-US" smtClean="0"/>
              <a:t>Potential impact through the development, dissemination and use of project results</a:t>
            </a:r>
          </a:p>
          <a:p>
            <a:pPr lvl="1"/>
            <a:r>
              <a:rPr lang="en-GB" altLang="en-US" smtClean="0"/>
              <a:t>Contribution, at the European and/or international level, to the expected impacts listed in the work programme under relevant topic/activity</a:t>
            </a:r>
          </a:p>
          <a:p>
            <a:pPr lvl="1"/>
            <a:r>
              <a:rPr lang="en-GB" altLang="en-US" smtClean="0"/>
              <a:t>Appropriateness of measures for the dissemination and/or exploitation of project results, and management of intellectual property.</a:t>
            </a:r>
          </a:p>
          <a:p>
            <a:pPr lvl="1"/>
            <a:endParaRPr lang="de-DE" altLang="en-US" smtClean="0"/>
          </a:p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9552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04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Who Feels the Impact?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1828800" y="1189038"/>
            <a:ext cx="69342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447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can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extend their research into new fields and build upon </a:t>
            </a: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project’s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endParaRPr lang="en-US" alt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introduced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to new line of science &amp; </a:t>
            </a: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en-US" alt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can enhance products to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use technologies developed in the project.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pass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on the benefits of project to </a:t>
            </a: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their end-users</a:t>
            </a:r>
            <a:endParaRPr lang="en-US" alt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contribute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to improved design and functionality of the system via their </a:t>
            </a: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US" alt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Incorporate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project’s </a:t>
            </a: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input to new standards</a:t>
            </a:r>
            <a:endParaRPr lang="en-US" alt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as </a:t>
            </a:r>
            <a:r>
              <a:rPr lang="en-US" alt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the funding </a:t>
            </a:r>
            <a:r>
              <a:rPr lang="en-US" alt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agency, tax payers money well spent</a:t>
            </a:r>
            <a:endParaRPr lang="en-US" altLang="en-US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-411727" y="1219200"/>
            <a:ext cx="1981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447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2400" dirty="0">
                <a:latin typeface="Agency FB" pitchFamily="34" charset="0"/>
              </a:rPr>
              <a:t>Academics</a:t>
            </a:r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-540568" y="1916409"/>
            <a:ext cx="4427984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447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2400" dirty="0" smtClean="0">
                <a:latin typeface="Agency FB" pitchFamily="34" charset="0"/>
              </a:rPr>
              <a:t>Research students</a:t>
            </a:r>
            <a:endParaRPr lang="en-US" altLang="en-US" sz="2400" dirty="0">
              <a:latin typeface="Agency FB" pitchFamily="34" charset="0"/>
            </a:endParaRPr>
          </a:p>
        </p:txBody>
      </p:sp>
      <p:sp>
        <p:nvSpPr>
          <p:cNvPr id="17414" name="Rectangle 3"/>
          <p:cNvSpPr txBox="1">
            <a:spLocks noChangeArrowheads="1"/>
          </p:cNvSpPr>
          <p:nvPr/>
        </p:nvSpPr>
        <p:spPr bwMode="auto">
          <a:xfrm>
            <a:off x="-430842" y="2355306"/>
            <a:ext cx="2209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447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2400" dirty="0">
                <a:latin typeface="Agency FB" pitchFamily="34" charset="0"/>
              </a:rPr>
              <a:t>Enterprises</a:t>
            </a:r>
          </a:p>
        </p:txBody>
      </p:sp>
      <p:sp>
        <p:nvSpPr>
          <p:cNvPr id="17415" name="Rectangle 3"/>
          <p:cNvSpPr txBox="1">
            <a:spLocks noChangeArrowheads="1"/>
          </p:cNvSpPr>
          <p:nvPr/>
        </p:nvSpPr>
        <p:spPr bwMode="auto">
          <a:xfrm>
            <a:off x="-446188" y="3009106"/>
            <a:ext cx="2590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447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2400" dirty="0" smtClean="0">
                <a:latin typeface="Agency FB" pitchFamily="34" charset="0"/>
              </a:rPr>
              <a:t>Suppliers </a:t>
            </a:r>
            <a:endParaRPr lang="en-US" altLang="en-US" sz="2400" dirty="0">
              <a:latin typeface="Agency FB" pitchFamily="34" charset="0"/>
            </a:endParaRPr>
          </a:p>
        </p:txBody>
      </p:sp>
      <p:sp>
        <p:nvSpPr>
          <p:cNvPr id="17416" name="Rectangle 3"/>
          <p:cNvSpPr txBox="1">
            <a:spLocks noChangeArrowheads="1"/>
          </p:cNvSpPr>
          <p:nvPr/>
        </p:nvSpPr>
        <p:spPr bwMode="auto">
          <a:xfrm>
            <a:off x="-446188" y="3526513"/>
            <a:ext cx="22098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447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2400" dirty="0">
                <a:latin typeface="Agency FB" pitchFamily="34" charset="0"/>
              </a:rPr>
              <a:t>End users </a:t>
            </a:r>
          </a:p>
        </p:txBody>
      </p:sp>
      <p:sp>
        <p:nvSpPr>
          <p:cNvPr id="17417" name="Rectangle 3"/>
          <p:cNvSpPr txBox="1">
            <a:spLocks noChangeArrowheads="1"/>
          </p:cNvSpPr>
          <p:nvPr/>
        </p:nvSpPr>
        <p:spPr bwMode="auto">
          <a:xfrm>
            <a:off x="-515879" y="4128538"/>
            <a:ext cx="2779606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447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2400" dirty="0">
                <a:latin typeface="Agency FB" pitchFamily="34" charset="0"/>
              </a:rPr>
              <a:t>Standards </a:t>
            </a:r>
            <a:r>
              <a:rPr lang="en-US" altLang="en-US" sz="2400" dirty="0" smtClean="0">
                <a:latin typeface="Agency FB" pitchFamily="34" charset="0"/>
              </a:rPr>
              <a:t>groups</a:t>
            </a:r>
            <a:endParaRPr lang="en-US" altLang="en-US" sz="2400" dirty="0">
              <a:latin typeface="Agency FB" pitchFamily="34" charset="0"/>
            </a:endParaRPr>
          </a:p>
        </p:txBody>
      </p:sp>
      <p:sp>
        <p:nvSpPr>
          <p:cNvPr id="17418" name="Rectangle 3"/>
          <p:cNvSpPr txBox="1">
            <a:spLocks noChangeArrowheads="1"/>
          </p:cNvSpPr>
          <p:nvPr/>
        </p:nvSpPr>
        <p:spPr bwMode="auto">
          <a:xfrm>
            <a:off x="-510561" y="4685749"/>
            <a:ext cx="14890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</a:defRPr>
            </a:lvl1pPr>
            <a:lvl2pPr marL="447675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2400" dirty="0" smtClean="0">
                <a:latin typeface="Agency FB" pitchFamily="34" charset="0"/>
              </a:rPr>
              <a:t>The EC</a:t>
            </a:r>
            <a:endParaRPr lang="en-US" altLang="en-US" sz="24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07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71600"/>
          </a:xfrm>
        </p:spPr>
        <p:txBody>
          <a:bodyPr/>
          <a:lstStyle/>
          <a:p>
            <a:r>
              <a:rPr lang="en-GB" dirty="0" smtClean="0"/>
              <a:t>Impact Should </a:t>
            </a:r>
            <a:r>
              <a:rPr lang="en-GB" dirty="0"/>
              <a:t>B</a:t>
            </a:r>
            <a:r>
              <a:rPr lang="en-GB" dirty="0" smtClean="0"/>
              <a:t>e Measurable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748464" cy="503001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Otherwise how do know if it has been achieved?</a:t>
            </a:r>
          </a:p>
          <a:p>
            <a:r>
              <a:rPr lang="en-GB" dirty="0" smtClean="0"/>
              <a:t>Examples include</a:t>
            </a:r>
          </a:p>
          <a:p>
            <a:pPr lvl="1"/>
            <a:r>
              <a:rPr lang="en-GB" dirty="0" smtClean="0"/>
              <a:t>Website </a:t>
            </a:r>
            <a:r>
              <a:rPr lang="en-GB" dirty="0"/>
              <a:t>visits, </a:t>
            </a:r>
            <a:r>
              <a:rPr lang="en-GB" dirty="0" smtClean="0"/>
              <a:t>software downloads</a:t>
            </a:r>
            <a:endParaRPr lang="en-GB" dirty="0"/>
          </a:p>
          <a:p>
            <a:pPr lvl="1"/>
            <a:r>
              <a:rPr lang="en-GB" dirty="0"/>
              <a:t>Articles published</a:t>
            </a:r>
          </a:p>
          <a:p>
            <a:pPr lvl="1"/>
            <a:r>
              <a:rPr lang="en-GB" dirty="0"/>
              <a:t>Participation in conferences and exhibitions</a:t>
            </a:r>
          </a:p>
          <a:p>
            <a:pPr lvl="1"/>
            <a:r>
              <a:rPr lang="en-GB" dirty="0"/>
              <a:t>Workshop </a:t>
            </a:r>
            <a:r>
              <a:rPr lang="en-GB" dirty="0" smtClean="0"/>
              <a:t>organisation</a:t>
            </a:r>
            <a:endParaRPr lang="en-GB" dirty="0"/>
          </a:p>
          <a:p>
            <a:pPr lvl="1"/>
            <a:r>
              <a:rPr lang="en-GB" dirty="0"/>
              <a:t>Patents</a:t>
            </a:r>
          </a:p>
          <a:p>
            <a:pPr lvl="1"/>
            <a:r>
              <a:rPr lang="en-GB" dirty="0"/>
              <a:t>Demonstrations</a:t>
            </a:r>
          </a:p>
          <a:p>
            <a:pPr lvl="1"/>
            <a:r>
              <a:rPr lang="en-GB" dirty="0"/>
              <a:t>Licensing agreements</a:t>
            </a:r>
          </a:p>
          <a:p>
            <a:pPr lvl="1"/>
            <a:r>
              <a:rPr lang="en-GB" dirty="0"/>
              <a:t>Spin out </a:t>
            </a:r>
            <a:r>
              <a:rPr lang="en-GB" dirty="0" smtClean="0"/>
              <a:t>companies</a:t>
            </a:r>
          </a:p>
          <a:p>
            <a:pPr lvl="1"/>
            <a:r>
              <a:rPr lang="en-GB" dirty="0" smtClean="0"/>
              <a:t>New standards</a:t>
            </a:r>
          </a:p>
          <a:p>
            <a:r>
              <a:rPr lang="en-GB" dirty="0" smtClean="0"/>
              <a:t>Impact should bring </a:t>
            </a:r>
            <a:r>
              <a:rPr lang="en-GB" b="1" dirty="0" smtClean="0"/>
              <a:t>benefits</a:t>
            </a:r>
            <a:r>
              <a:rPr lang="en-GB" dirty="0" smtClean="0"/>
              <a:t> to partners and wider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592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EC’s Definition of Impact</a:t>
            </a:r>
            <a:endParaRPr lang="en-GB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1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69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Dissemination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sharing of project output and results with the wider community in order to build awareness and demand</a:t>
            </a:r>
          </a:p>
          <a:p>
            <a:r>
              <a:rPr lang="en-GB" dirty="0" smtClean="0"/>
              <a:t>Show project’s commitment to knowledge sharing</a:t>
            </a:r>
          </a:p>
          <a:p>
            <a:r>
              <a:rPr lang="en-GB" dirty="0" smtClean="0"/>
              <a:t>Identify relevant stakeholders and channels to be used to inform them</a:t>
            </a:r>
          </a:p>
          <a:p>
            <a:r>
              <a:rPr lang="en-GB" dirty="0" smtClean="0"/>
              <a:t>Example channels: websites, brochures, conferences, newspapers, TV, trade shows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87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474"/>
            <a:ext cx="8229600" cy="1143000"/>
          </a:xfrm>
        </p:spPr>
        <p:txBody>
          <a:bodyPr/>
          <a:lstStyle/>
          <a:p>
            <a:r>
              <a:rPr lang="en-GB" dirty="0" smtClean="0"/>
              <a:t>Exploitation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Activities that achieve a commercial return or sustainability benefit for the consortium partners from the project results</a:t>
            </a:r>
          </a:p>
          <a:p>
            <a:r>
              <a:rPr lang="en-GB" dirty="0" smtClean="0"/>
              <a:t>Brings tangible benefits to partners</a:t>
            </a:r>
          </a:p>
          <a:p>
            <a:r>
              <a:rPr lang="en-GB" dirty="0" smtClean="0"/>
              <a:t>Direct – done by partners, Indirect – done by third parties</a:t>
            </a:r>
          </a:p>
          <a:p>
            <a:r>
              <a:rPr lang="en-GB" dirty="0" smtClean="0"/>
              <a:t>Potential routes: licensing, open source projects, new partnerships, new project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26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r>
              <a:rPr lang="en-GB" dirty="0" smtClean="0"/>
              <a:t>EU has tradition of supporting standards development</a:t>
            </a:r>
          </a:p>
          <a:p>
            <a:r>
              <a:rPr lang="en-GB" dirty="0" smtClean="0"/>
              <a:t>Impacts on wider community, increases competition</a:t>
            </a:r>
          </a:p>
          <a:p>
            <a:r>
              <a:rPr lang="en-GB" dirty="0" smtClean="0"/>
              <a:t>Benefits to partners who have a head start on others</a:t>
            </a:r>
          </a:p>
          <a:p>
            <a:r>
              <a:rPr lang="en-GB" dirty="0" smtClean="0"/>
              <a:t>Partners should be involved in standard’s creation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541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474"/>
            <a:ext cx="8229600" cy="1143000"/>
          </a:xfrm>
        </p:spPr>
        <p:txBody>
          <a:bodyPr/>
          <a:lstStyle/>
          <a:p>
            <a:r>
              <a:rPr lang="en-GB" dirty="0" smtClean="0"/>
              <a:t>Other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GB" dirty="0" smtClean="0"/>
              <a:t>Say how you will manage the Intellectual Property Rights of both the background and foreground technologies, both during and after the project</a:t>
            </a:r>
          </a:p>
          <a:p>
            <a:r>
              <a:rPr lang="en-GB" dirty="0" smtClean="0"/>
              <a:t>Be familiar with </a:t>
            </a:r>
            <a:r>
              <a:rPr lang="en-GB" dirty="0" err="1" smtClean="0"/>
              <a:t>concertation</a:t>
            </a:r>
            <a:r>
              <a:rPr lang="en-GB" dirty="0" smtClean="0"/>
              <a:t> meetings of existing related projects</a:t>
            </a:r>
          </a:p>
          <a:p>
            <a:r>
              <a:rPr lang="en-GB" dirty="0" smtClean="0"/>
              <a:t>Will you contribute to influencing future work programmes?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95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947737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984250" algn="l"/>
                <a:tab pos="1971675" algn="l"/>
                <a:tab pos="2959100" algn="l"/>
                <a:tab pos="3946525" algn="l"/>
                <a:tab pos="4933950" algn="l"/>
                <a:tab pos="5921375" algn="l"/>
                <a:tab pos="6908800" algn="l"/>
                <a:tab pos="7896225" algn="l"/>
                <a:tab pos="8883650" algn="l"/>
                <a:tab pos="9871075" algn="l"/>
                <a:tab pos="10858500" algn="l"/>
              </a:tabLst>
            </a:pPr>
            <a:r>
              <a:rPr lang="en-US" altLang="en-US" dirty="0" smtClean="0"/>
              <a:t> Three Evaluation Criteria for FP7</a:t>
            </a:r>
            <a:endParaRPr lang="en-US" altLang="en-US" sz="2400" dirty="0" smtClean="0">
              <a:solidFill>
                <a:srgbClr val="0099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8475" y="1889125"/>
            <a:ext cx="8274050" cy="3886200"/>
          </a:xfrm>
        </p:spPr>
        <p:txBody>
          <a:bodyPr>
            <a:normAutofit fontScale="77500" lnSpcReduction="20000"/>
          </a:bodyPr>
          <a:lstStyle/>
          <a:p>
            <a:pPr marL="446088" indent="-446088" eaLnBrk="1" hangingPunct="1">
              <a:lnSpc>
                <a:spcPct val="90000"/>
              </a:lnSpc>
              <a:buClr>
                <a:srgbClr val="FF0000"/>
              </a:buClr>
              <a:buFont typeface="Times New Roman" pitchFamily="18" charset="0"/>
              <a:buAutoNum type="arabicPeriod"/>
              <a:tabLst>
                <a:tab pos="446088" algn="l"/>
                <a:tab pos="550863" algn="l"/>
                <a:tab pos="1000125" algn="l"/>
                <a:tab pos="1449388" algn="l"/>
                <a:tab pos="1898650" algn="l"/>
                <a:tab pos="2347913" algn="l"/>
                <a:tab pos="2797175" algn="l"/>
                <a:tab pos="3246438" algn="l"/>
                <a:tab pos="3695700" algn="l"/>
                <a:tab pos="4144963" algn="l"/>
                <a:tab pos="4594225" algn="l"/>
                <a:tab pos="5043488" algn="l"/>
                <a:tab pos="5492750" algn="l"/>
                <a:tab pos="5942013" algn="l"/>
                <a:tab pos="6391275" algn="l"/>
                <a:tab pos="6840538" algn="l"/>
                <a:tab pos="7289800" algn="l"/>
                <a:tab pos="7739063" algn="l"/>
                <a:tab pos="8188325" algn="l"/>
                <a:tab pos="8637588" algn="l"/>
                <a:tab pos="9086850" algn="l"/>
              </a:tabLst>
            </a:pP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Scientific and technical quality</a:t>
            </a:r>
          </a:p>
          <a:p>
            <a:pPr marL="1093788" lvl="1" indent="-379413" eaLnBrk="1" hangingPunct="1">
              <a:lnSpc>
                <a:spcPct val="90000"/>
              </a:lnSpc>
              <a:buFont typeface="Wingdings" pitchFamily="2" charset="2"/>
              <a:buChar char=""/>
              <a:tabLst>
                <a:tab pos="446088" algn="l"/>
                <a:tab pos="550863" algn="l"/>
                <a:tab pos="1000125" algn="l"/>
                <a:tab pos="1449388" algn="l"/>
                <a:tab pos="1898650" algn="l"/>
                <a:tab pos="2347913" algn="l"/>
                <a:tab pos="2797175" algn="l"/>
                <a:tab pos="3246438" algn="l"/>
                <a:tab pos="3695700" algn="l"/>
                <a:tab pos="4144963" algn="l"/>
                <a:tab pos="4594225" algn="l"/>
                <a:tab pos="5043488" algn="l"/>
                <a:tab pos="5492750" algn="l"/>
                <a:tab pos="5942013" algn="l"/>
                <a:tab pos="6391275" algn="l"/>
                <a:tab pos="6840538" algn="l"/>
                <a:tab pos="7289800" algn="l"/>
                <a:tab pos="7739063" algn="l"/>
                <a:tab pos="8188325" algn="l"/>
                <a:tab pos="8637588" algn="l"/>
                <a:tab pos="9086850" algn="l"/>
              </a:tabLst>
            </a:pPr>
            <a:r>
              <a:rPr lang="en-US" altLang="en-US" dirty="0" smtClean="0"/>
              <a:t>Soundness of  concept and quality of objectives </a:t>
            </a:r>
          </a:p>
          <a:p>
            <a:pPr marL="1093788" lvl="1" indent="-379413" eaLnBrk="1" hangingPunct="1">
              <a:lnSpc>
                <a:spcPct val="90000"/>
              </a:lnSpc>
              <a:buFont typeface="Wingdings" pitchFamily="2" charset="2"/>
              <a:buChar char=""/>
              <a:tabLst>
                <a:tab pos="446088" algn="l"/>
                <a:tab pos="550863" algn="l"/>
                <a:tab pos="1000125" algn="l"/>
                <a:tab pos="1449388" algn="l"/>
                <a:tab pos="1898650" algn="l"/>
                <a:tab pos="2347913" algn="l"/>
                <a:tab pos="2797175" algn="l"/>
                <a:tab pos="3246438" algn="l"/>
                <a:tab pos="3695700" algn="l"/>
                <a:tab pos="4144963" algn="l"/>
                <a:tab pos="4594225" algn="l"/>
                <a:tab pos="5043488" algn="l"/>
                <a:tab pos="5492750" algn="l"/>
                <a:tab pos="5942013" algn="l"/>
                <a:tab pos="6391275" algn="l"/>
                <a:tab pos="6840538" algn="l"/>
                <a:tab pos="7289800" algn="l"/>
                <a:tab pos="7739063" algn="l"/>
                <a:tab pos="8188325" algn="l"/>
                <a:tab pos="8637588" algn="l"/>
                <a:tab pos="9086850" algn="l"/>
              </a:tabLst>
            </a:pPr>
            <a:r>
              <a:rPr lang="en-US" altLang="en-US" dirty="0" smtClean="0"/>
              <a:t>Quality and effectiveness of methodology and associated </a:t>
            </a:r>
            <a:r>
              <a:rPr lang="en-US" altLang="en-US" dirty="0" err="1" smtClean="0"/>
              <a:t>workplan</a:t>
            </a:r>
            <a:endParaRPr lang="en-US" altLang="en-US" dirty="0" smtClean="0"/>
          </a:p>
          <a:p>
            <a:pPr marL="446088" indent="-446088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AutoNum type="arabicPeriod"/>
              <a:tabLst>
                <a:tab pos="446088" algn="l"/>
                <a:tab pos="550863" algn="l"/>
                <a:tab pos="1000125" algn="l"/>
                <a:tab pos="1449388" algn="l"/>
                <a:tab pos="1898650" algn="l"/>
                <a:tab pos="2347913" algn="l"/>
                <a:tab pos="2797175" algn="l"/>
                <a:tab pos="3246438" algn="l"/>
                <a:tab pos="3695700" algn="l"/>
                <a:tab pos="4144963" algn="l"/>
                <a:tab pos="4594225" algn="l"/>
                <a:tab pos="5043488" algn="l"/>
                <a:tab pos="5492750" algn="l"/>
                <a:tab pos="5942013" algn="l"/>
                <a:tab pos="6391275" algn="l"/>
                <a:tab pos="6840538" algn="l"/>
                <a:tab pos="7289800" algn="l"/>
                <a:tab pos="7739063" algn="l"/>
                <a:tab pos="8188325" algn="l"/>
                <a:tab pos="8637588" algn="l"/>
                <a:tab pos="9086850" algn="l"/>
              </a:tabLst>
            </a:pPr>
            <a:r>
              <a:rPr lang="en-US" altLang="en-US" b="1" dirty="0" smtClean="0">
                <a:solidFill>
                  <a:srgbClr val="FF0000"/>
                </a:solidFill>
                <a:latin typeface="Arial" charset="0"/>
              </a:rPr>
              <a:t>Implementation</a:t>
            </a:r>
          </a:p>
          <a:p>
            <a:pPr marL="1093788" lvl="1" indent="-379413" eaLnBrk="1" hangingPunct="1">
              <a:lnSpc>
                <a:spcPct val="90000"/>
              </a:lnSpc>
              <a:buFont typeface="Wingdings" pitchFamily="2" charset="2"/>
              <a:buChar char=""/>
              <a:tabLst>
                <a:tab pos="446088" algn="l"/>
                <a:tab pos="550863" algn="l"/>
                <a:tab pos="1000125" algn="l"/>
                <a:tab pos="1449388" algn="l"/>
                <a:tab pos="1898650" algn="l"/>
                <a:tab pos="2347913" algn="l"/>
                <a:tab pos="2797175" algn="l"/>
                <a:tab pos="3246438" algn="l"/>
                <a:tab pos="3695700" algn="l"/>
                <a:tab pos="4144963" algn="l"/>
                <a:tab pos="4594225" algn="l"/>
                <a:tab pos="5043488" algn="l"/>
                <a:tab pos="5492750" algn="l"/>
                <a:tab pos="5942013" algn="l"/>
                <a:tab pos="6391275" algn="l"/>
                <a:tab pos="6840538" algn="l"/>
                <a:tab pos="7289800" algn="l"/>
                <a:tab pos="7739063" algn="l"/>
                <a:tab pos="8188325" algn="l"/>
                <a:tab pos="8637588" algn="l"/>
                <a:tab pos="9086850" algn="l"/>
              </a:tabLst>
            </a:pPr>
            <a:r>
              <a:rPr lang="en-US" altLang="en-US" dirty="0" smtClean="0"/>
              <a:t>Management - Quality of participants and the consortium as a whole</a:t>
            </a:r>
          </a:p>
          <a:p>
            <a:pPr marL="1093788" lvl="1" indent="-379413" eaLnBrk="1" hangingPunct="1">
              <a:lnSpc>
                <a:spcPct val="90000"/>
              </a:lnSpc>
              <a:buFont typeface="Wingdings" pitchFamily="2" charset="2"/>
              <a:buChar char=""/>
              <a:tabLst>
                <a:tab pos="446088" algn="l"/>
                <a:tab pos="550863" algn="l"/>
                <a:tab pos="1000125" algn="l"/>
                <a:tab pos="1449388" algn="l"/>
                <a:tab pos="1898650" algn="l"/>
                <a:tab pos="2347913" algn="l"/>
                <a:tab pos="2797175" algn="l"/>
                <a:tab pos="3246438" algn="l"/>
                <a:tab pos="3695700" algn="l"/>
                <a:tab pos="4144963" algn="l"/>
                <a:tab pos="4594225" algn="l"/>
                <a:tab pos="5043488" algn="l"/>
                <a:tab pos="5492750" algn="l"/>
                <a:tab pos="5942013" algn="l"/>
                <a:tab pos="6391275" algn="l"/>
                <a:tab pos="6840538" algn="l"/>
                <a:tab pos="7289800" algn="l"/>
                <a:tab pos="7739063" algn="l"/>
                <a:tab pos="8188325" algn="l"/>
                <a:tab pos="8637588" algn="l"/>
                <a:tab pos="9086850" algn="l"/>
              </a:tabLst>
            </a:pPr>
            <a:r>
              <a:rPr lang="en-US" altLang="en-US" dirty="0" smtClean="0"/>
              <a:t>Adequacy and Use of the resources</a:t>
            </a:r>
          </a:p>
          <a:p>
            <a:pPr marL="446088" indent="-446088" eaLnBrk="1" hangingPunct="1">
              <a:lnSpc>
                <a:spcPct val="90000"/>
              </a:lnSpc>
              <a:buClr>
                <a:srgbClr val="FF0000"/>
              </a:buClr>
              <a:buFont typeface="Arial" charset="0"/>
              <a:buAutoNum type="arabicPeriod"/>
              <a:tabLst>
                <a:tab pos="446088" algn="l"/>
                <a:tab pos="550863" algn="l"/>
                <a:tab pos="1000125" algn="l"/>
                <a:tab pos="1449388" algn="l"/>
                <a:tab pos="1898650" algn="l"/>
                <a:tab pos="2347913" algn="l"/>
                <a:tab pos="2797175" algn="l"/>
                <a:tab pos="3246438" algn="l"/>
                <a:tab pos="3695700" algn="l"/>
                <a:tab pos="4144963" algn="l"/>
                <a:tab pos="4594225" algn="l"/>
                <a:tab pos="5043488" algn="l"/>
                <a:tab pos="5492750" algn="l"/>
                <a:tab pos="5942013" algn="l"/>
                <a:tab pos="6391275" algn="l"/>
                <a:tab pos="6840538" algn="l"/>
                <a:tab pos="7289800" algn="l"/>
                <a:tab pos="7739063" algn="l"/>
                <a:tab pos="8188325" algn="l"/>
                <a:tab pos="8637588" algn="l"/>
                <a:tab pos="9086850" algn="l"/>
              </a:tabLst>
            </a:pPr>
            <a:r>
              <a:rPr lang="en-US" altLang="en-US" b="1" dirty="0" err="1" smtClean="0">
                <a:solidFill>
                  <a:srgbClr val="FF0000"/>
                </a:solidFill>
                <a:latin typeface="Arial" charset="0"/>
              </a:rPr>
              <a:t>Impac</a:t>
            </a:r>
            <a:r>
              <a:rPr lang="en-GB" altLang="en-US" b="1" dirty="0" smtClean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marL="1093788" lvl="1" indent="-379413" eaLnBrk="1" hangingPunct="1">
              <a:lnSpc>
                <a:spcPct val="90000"/>
              </a:lnSpc>
              <a:buFont typeface="Wingdings" pitchFamily="2" charset="2"/>
              <a:buChar char=""/>
              <a:tabLst>
                <a:tab pos="446088" algn="l"/>
                <a:tab pos="550863" algn="l"/>
                <a:tab pos="1000125" algn="l"/>
                <a:tab pos="1449388" algn="l"/>
                <a:tab pos="1898650" algn="l"/>
                <a:tab pos="2347913" algn="l"/>
                <a:tab pos="2797175" algn="l"/>
                <a:tab pos="3246438" algn="l"/>
                <a:tab pos="3695700" algn="l"/>
                <a:tab pos="4144963" algn="l"/>
                <a:tab pos="4594225" algn="l"/>
                <a:tab pos="5043488" algn="l"/>
                <a:tab pos="5492750" algn="l"/>
                <a:tab pos="5942013" algn="l"/>
                <a:tab pos="6391275" algn="l"/>
                <a:tab pos="6840538" algn="l"/>
                <a:tab pos="7289800" algn="l"/>
                <a:tab pos="7739063" algn="l"/>
                <a:tab pos="8188325" algn="l"/>
                <a:tab pos="8637588" algn="l"/>
                <a:tab pos="9086850" algn="l"/>
              </a:tabLst>
            </a:pPr>
            <a:r>
              <a:rPr lang="en-US" altLang="en-US" dirty="0" smtClean="0"/>
              <a:t>Contribution (European or international) to impacts listed in call</a:t>
            </a:r>
          </a:p>
          <a:p>
            <a:pPr marL="1093788" lvl="1" indent="-379413" eaLnBrk="1" hangingPunct="1">
              <a:lnSpc>
                <a:spcPct val="90000"/>
              </a:lnSpc>
              <a:buFont typeface="Wingdings" pitchFamily="2" charset="2"/>
              <a:buChar char=""/>
              <a:tabLst>
                <a:tab pos="446088" algn="l"/>
                <a:tab pos="550863" algn="l"/>
                <a:tab pos="1000125" algn="l"/>
                <a:tab pos="1449388" algn="l"/>
                <a:tab pos="1898650" algn="l"/>
                <a:tab pos="2347913" algn="l"/>
                <a:tab pos="2797175" algn="l"/>
                <a:tab pos="3246438" algn="l"/>
                <a:tab pos="3695700" algn="l"/>
                <a:tab pos="4144963" algn="l"/>
                <a:tab pos="4594225" algn="l"/>
                <a:tab pos="5043488" algn="l"/>
                <a:tab pos="5492750" algn="l"/>
                <a:tab pos="5942013" algn="l"/>
                <a:tab pos="6391275" algn="l"/>
                <a:tab pos="6840538" algn="l"/>
                <a:tab pos="7289800" algn="l"/>
                <a:tab pos="7739063" algn="l"/>
                <a:tab pos="8188325" algn="l"/>
                <a:tab pos="8637588" algn="l"/>
                <a:tab pos="9086850" algn="l"/>
              </a:tabLst>
            </a:pPr>
            <a:r>
              <a:rPr lang="en-US" altLang="en-US" dirty="0" smtClean="0"/>
              <a:t>Appropriateness of measures for dissemination / use</a:t>
            </a:r>
          </a:p>
        </p:txBody>
      </p:sp>
    </p:spTree>
    <p:extLst>
      <p:ext uri="{BB962C8B-B14F-4D97-AF65-F5344CB8AC3E}">
        <p14:creationId xmlns:p14="http://schemas.microsoft.com/office/powerpoint/2010/main" val="2976405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Summarise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Is the scientific idea really </a:t>
            </a:r>
            <a:r>
              <a:rPr lang="en-GB" dirty="0"/>
              <a:t>novel? In what </a:t>
            </a:r>
            <a:r>
              <a:rPr lang="en-GB" dirty="0" smtClean="0"/>
              <a:t>way? </a:t>
            </a:r>
            <a:r>
              <a:rPr lang="en-GB" dirty="0"/>
              <a:t>What is really exciting about </a:t>
            </a:r>
            <a:r>
              <a:rPr lang="en-GB" dirty="0" smtClean="0"/>
              <a:t>it?</a:t>
            </a:r>
            <a:endParaRPr lang="en-GB" dirty="0"/>
          </a:p>
          <a:p>
            <a:r>
              <a:rPr lang="en-GB" dirty="0" smtClean="0"/>
              <a:t>Do the partners appear to have all the skills necessary to achieve their stated </a:t>
            </a:r>
            <a:r>
              <a:rPr lang="en-GB" dirty="0"/>
              <a:t>objectives? Why should you succeed where others have not?</a:t>
            </a:r>
            <a:endParaRPr lang="en-GB" dirty="0" smtClean="0"/>
          </a:p>
          <a:p>
            <a:r>
              <a:rPr lang="en-GB" dirty="0" smtClean="0"/>
              <a:t>Are the costs </a:t>
            </a:r>
            <a:r>
              <a:rPr lang="en-GB" dirty="0"/>
              <a:t>reasonable? </a:t>
            </a:r>
            <a:endParaRPr lang="en-GB" dirty="0" smtClean="0"/>
          </a:p>
          <a:p>
            <a:r>
              <a:rPr lang="en-GB" dirty="0" smtClean="0"/>
              <a:t>Are the results likely to be usable and will they contribute to Europe’s scientific competitiveness?</a:t>
            </a:r>
          </a:p>
          <a:p>
            <a:r>
              <a:rPr lang="en-GB" dirty="0" smtClean="0"/>
              <a:t>Why </a:t>
            </a:r>
            <a:r>
              <a:rPr lang="en-GB" dirty="0"/>
              <a:t>is it worth </a:t>
            </a:r>
            <a:r>
              <a:rPr lang="en-GB" dirty="0" smtClean="0"/>
              <a:t>the </a:t>
            </a:r>
            <a:r>
              <a:rPr lang="en-GB" dirty="0"/>
              <a:t>tax </a:t>
            </a:r>
            <a:r>
              <a:rPr lang="en-GB" dirty="0" smtClean="0"/>
              <a:t>payer </a:t>
            </a:r>
            <a:r>
              <a:rPr lang="en-GB" dirty="0"/>
              <a:t>taking part of the risk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72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7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DE" altLang="en-US" dirty="0" smtClean="0"/>
              <a:t>In the words of one seasoned reviewer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848600" cy="445928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de-DE" altLang="en-US" dirty="0" smtClean="0"/>
              <a:t>Experts are quick to form an opinion </a:t>
            </a:r>
          </a:p>
          <a:p>
            <a:pPr lvl="1">
              <a:lnSpc>
                <a:spcPct val="90000"/>
              </a:lnSpc>
            </a:pPr>
            <a:r>
              <a:rPr lang="de-DE" altLang="en-US" dirty="0" smtClean="0"/>
              <a:t>Excellent proposals stand out</a:t>
            </a:r>
          </a:p>
          <a:p>
            <a:pPr lvl="1">
              <a:lnSpc>
                <a:spcPct val="90000"/>
              </a:lnSpc>
            </a:pPr>
            <a:r>
              <a:rPr lang="de-DE" altLang="en-US" dirty="0" smtClean="0"/>
              <a:t>Most proposals are good projects, but not excellent ideas</a:t>
            </a:r>
          </a:p>
          <a:p>
            <a:pPr>
              <a:lnSpc>
                <a:spcPct val="90000"/>
              </a:lnSpc>
            </a:pPr>
            <a:r>
              <a:rPr lang="de-DE" altLang="en-US" dirty="0" smtClean="0"/>
              <a:t>Time is spent verifying or reforming the opinion and justifying the mark</a:t>
            </a:r>
          </a:p>
          <a:p>
            <a:pPr lvl="1">
              <a:lnSpc>
                <a:spcPct val="90000"/>
              </a:lnSpc>
            </a:pPr>
            <a:r>
              <a:rPr lang="de-DE" altLang="en-US" dirty="0" smtClean="0"/>
              <a:t>To defend the opinion to other evaluators</a:t>
            </a:r>
          </a:p>
          <a:p>
            <a:pPr>
              <a:lnSpc>
                <a:spcPct val="90000"/>
              </a:lnSpc>
            </a:pPr>
            <a:r>
              <a:rPr lang="de-DE" altLang="en-US" dirty="0" smtClean="0"/>
              <a:t>The evaluator will not necessarily read the sections in order</a:t>
            </a:r>
          </a:p>
          <a:p>
            <a:pPr lvl="1">
              <a:lnSpc>
                <a:spcPct val="90000"/>
              </a:lnSpc>
            </a:pPr>
            <a:r>
              <a:rPr lang="de-DE" altLang="en-US" dirty="0" smtClean="0"/>
              <a:t>Particularly if opening sections are long winded</a:t>
            </a:r>
          </a:p>
        </p:txBody>
      </p:sp>
    </p:spTree>
    <p:extLst>
      <p:ext uri="{BB962C8B-B14F-4D97-AF65-F5344CB8AC3E}">
        <p14:creationId xmlns:p14="http://schemas.microsoft.com/office/powerpoint/2010/main" val="40528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20239"/>
            <a:ext cx="8229600" cy="1143000"/>
          </a:xfrm>
        </p:spPr>
        <p:txBody>
          <a:bodyPr/>
          <a:lstStyle/>
          <a:p>
            <a:r>
              <a:rPr lang="de-DE" altLang="en-US" dirty="0" smtClean="0"/>
              <a:t>Consensus meeting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de-DE" altLang="en-US" dirty="0" smtClean="0"/>
              <a:t>Takes place in Brussels with between 3-5 evaulators, possibly an additional rapporteur, a project officer and possibly an observer</a:t>
            </a:r>
          </a:p>
          <a:p>
            <a:r>
              <a:rPr lang="de-DE" altLang="en-US" dirty="0" smtClean="0"/>
              <a:t>Aim is to get a consensus on an agreed score and the justification for it</a:t>
            </a:r>
          </a:p>
          <a:p>
            <a:r>
              <a:rPr lang="de-DE" altLang="en-US" dirty="0" smtClean="0"/>
              <a:t>If a consensus cannot be achieved, additional evaluators will be asked to read the proposal</a:t>
            </a:r>
          </a:p>
          <a:p>
            <a:r>
              <a:rPr lang="de-DE" altLang="en-US" dirty="0" smtClean="0"/>
              <a:t>Discrepancies between hard and soft markers are noted </a:t>
            </a:r>
          </a:p>
        </p:txBody>
      </p:sp>
    </p:spTree>
    <p:extLst>
      <p:ext uri="{BB962C8B-B14F-4D97-AF65-F5344CB8AC3E}">
        <p14:creationId xmlns:p14="http://schemas.microsoft.com/office/powerpoint/2010/main" val="24839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Ranking of Proposals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r>
              <a:rPr lang="de-DE" altLang="en-US" sz="2400" dirty="0" smtClean="0"/>
              <a:t>Ranked according to scores</a:t>
            </a:r>
          </a:p>
          <a:p>
            <a:r>
              <a:rPr lang="de-DE" altLang="en-US" sz="2400" dirty="0" smtClean="0"/>
              <a:t>Where scores are equal, the score of one criteria (usually S&amp;T excellence) will determine its order</a:t>
            </a:r>
          </a:p>
          <a:p>
            <a:r>
              <a:rPr lang="de-DE" altLang="en-US" sz="2400" dirty="0" smtClean="0"/>
              <a:t>All evaluators (except those who may have a conflict of interest) are given the opportunity to comment on the ranking order.</a:t>
            </a:r>
          </a:p>
          <a:p>
            <a:r>
              <a:rPr lang="de-DE" altLang="en-US" sz="2400" dirty="0" smtClean="0"/>
              <a:t>This list goes forward and negotiations are usually started in the order given (though EC may wish to ensure that all topics in a call are covered)</a:t>
            </a:r>
          </a:p>
          <a:p>
            <a:endParaRPr lang="de-DE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084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826"/>
            <a:ext cx="8229600" cy="1143000"/>
          </a:xfrm>
        </p:spPr>
        <p:txBody>
          <a:bodyPr/>
          <a:lstStyle/>
          <a:p>
            <a:r>
              <a:rPr lang="de-DE" altLang="en-US" dirty="0" smtClean="0"/>
              <a:t>Things to Watch Out For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568952" cy="5040560"/>
          </a:xfrm>
        </p:spPr>
        <p:txBody>
          <a:bodyPr>
            <a:normAutofit lnSpcReduction="10000"/>
          </a:bodyPr>
          <a:lstStyle/>
          <a:p>
            <a:r>
              <a:rPr lang="de-DE" altLang="en-US" dirty="0" smtClean="0"/>
              <a:t>Generic waffle!</a:t>
            </a:r>
          </a:p>
          <a:p>
            <a:pPr lvl="1"/>
            <a:r>
              <a:rPr lang="de-DE" altLang="en-US" dirty="0" smtClean="0"/>
              <a:t>Too many words repeating what is stated in the work programmme</a:t>
            </a:r>
          </a:p>
          <a:p>
            <a:pPr lvl="1"/>
            <a:r>
              <a:rPr lang="de-DE" altLang="en-US" dirty="0" smtClean="0"/>
              <a:t>Motherhood and apple pie statements	</a:t>
            </a:r>
          </a:p>
          <a:p>
            <a:r>
              <a:rPr lang="de-DE" altLang="en-US" dirty="0" smtClean="0"/>
              <a:t>Too much highlighting of buzz words</a:t>
            </a:r>
          </a:p>
          <a:p>
            <a:r>
              <a:rPr lang="de-DE" altLang="en-US" dirty="0" smtClean="0"/>
              <a:t>Lack of clarity on what is to be achieved</a:t>
            </a:r>
          </a:p>
          <a:p>
            <a:r>
              <a:rPr lang="de-DE" altLang="en-US" dirty="0" smtClean="0"/>
              <a:t>Weakly described scenario for ensuring outcomes will be achieved</a:t>
            </a:r>
          </a:p>
          <a:p>
            <a:r>
              <a:rPr lang="de-DE" altLang="en-US" dirty="0" smtClean="0"/>
              <a:t>But – if you dont shout about your strengths then you cannot be credited with them</a:t>
            </a:r>
          </a:p>
          <a:p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28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- Horizon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Starts in January 2014 and takes over from FP7</a:t>
            </a:r>
          </a:p>
          <a:p>
            <a:r>
              <a:rPr lang="en-GB" dirty="0" smtClean="0"/>
              <a:t>So new evaluation mechanisms will be employed</a:t>
            </a:r>
          </a:p>
          <a:p>
            <a:r>
              <a:rPr lang="en-GB" dirty="0" smtClean="0"/>
              <a:t>But the material presented here should still be useful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318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Thanks to presentations by </a:t>
            </a:r>
          </a:p>
          <a:p>
            <a:pPr lvl="1"/>
            <a:r>
              <a:rPr lang="en-GB" dirty="0" err="1"/>
              <a:t>Costis</a:t>
            </a:r>
            <a:r>
              <a:rPr lang="en-GB" dirty="0"/>
              <a:t> </a:t>
            </a:r>
            <a:r>
              <a:rPr lang="en-GB" dirty="0" err="1"/>
              <a:t>Kompis</a:t>
            </a:r>
            <a:r>
              <a:rPr lang="en-GB" dirty="0"/>
              <a:t>, </a:t>
            </a:r>
            <a:r>
              <a:rPr lang="en-GB" dirty="0" err="1"/>
              <a:t>Vodera</a:t>
            </a:r>
            <a:r>
              <a:rPr lang="en-GB" dirty="0"/>
              <a:t> </a:t>
            </a:r>
            <a:r>
              <a:rPr lang="en-GB" dirty="0" smtClean="0"/>
              <a:t>Ltd</a:t>
            </a:r>
          </a:p>
          <a:p>
            <a:pPr lvl="1"/>
            <a:r>
              <a:rPr lang="en-GB" dirty="0"/>
              <a:t>Tim Courtney</a:t>
            </a:r>
          </a:p>
          <a:p>
            <a:pPr lvl="1"/>
            <a:r>
              <a:rPr lang="en-GB" dirty="0" smtClean="0"/>
              <a:t>The UK FP7 </a:t>
            </a:r>
            <a:r>
              <a:rPr lang="en-GB" dirty="0"/>
              <a:t>National Contact </a:t>
            </a:r>
            <a:r>
              <a:rPr lang="en-GB" dirty="0" smtClean="0"/>
              <a:t>Point</a:t>
            </a:r>
          </a:p>
          <a:p>
            <a:pPr lvl="1"/>
            <a:r>
              <a:rPr lang="en-GB" dirty="0"/>
              <a:t>Monica Schofield, </a:t>
            </a:r>
            <a:r>
              <a:rPr lang="en-GB" dirty="0" err="1"/>
              <a:t>TuTech</a:t>
            </a:r>
            <a:r>
              <a:rPr lang="en-GB" dirty="0"/>
              <a:t> Innovation </a:t>
            </a:r>
            <a:r>
              <a:rPr lang="en-GB" dirty="0" smtClean="0"/>
              <a:t>GmbH</a:t>
            </a:r>
          </a:p>
          <a:p>
            <a:pPr lvl="1"/>
            <a:r>
              <a:rPr lang="en-GB" dirty="0" smtClean="0"/>
              <a:t>The EC</a:t>
            </a:r>
          </a:p>
          <a:p>
            <a:r>
              <a:rPr lang="en-GB" dirty="0" smtClean="0"/>
              <a:t>For information and material that has been used in this presentation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426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Questions??????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gabriella.calderari@uniroma1.it</a:t>
            </a:r>
          </a:p>
          <a:p>
            <a:r>
              <a:rPr lang="en-GB" dirty="0" smtClean="0"/>
              <a:t>d.w.chadwick@kent.ac.uk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© 2013 Truetrust Ltd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957F-C0FA-4D28-A996-80E4F36ACC8D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806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6591"/>
            <a:ext cx="8229600" cy="987319"/>
          </a:xfrm>
        </p:spPr>
        <p:txBody>
          <a:bodyPr/>
          <a:lstStyle/>
          <a:p>
            <a:r>
              <a:rPr lang="en-GB" dirty="0" smtClean="0"/>
              <a:t>Scoring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Each criteria is scored out of 5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0- The proposal fails to address the criterion under examination or cannot be judged due to missing or incomplete information </a:t>
            </a:r>
          </a:p>
          <a:p>
            <a:pPr marL="0" indent="0">
              <a:buNone/>
            </a:pPr>
            <a:r>
              <a:rPr lang="en-GB" dirty="0"/>
              <a:t>1- Poor. The criterion is addressed in an inadequate manner, or there are serious inherent weaknesses. </a:t>
            </a:r>
          </a:p>
          <a:p>
            <a:pPr marL="0" indent="0">
              <a:buNone/>
            </a:pPr>
            <a:r>
              <a:rPr lang="en-GB" dirty="0"/>
              <a:t>2- Fair. While the proposal broadly addresses the criterion, there are significant weaknesses. </a:t>
            </a:r>
          </a:p>
          <a:p>
            <a:pPr marL="0" indent="0">
              <a:buNone/>
            </a:pPr>
            <a:r>
              <a:rPr lang="en-GB" dirty="0"/>
              <a:t>3- Good. The proposal addresses the criterion well, although improvements would be necessary. </a:t>
            </a:r>
          </a:p>
          <a:p>
            <a:pPr marL="0" indent="0">
              <a:buNone/>
            </a:pPr>
            <a:r>
              <a:rPr lang="en-GB" dirty="0"/>
              <a:t>4- Very Good. The proposal addresses the criterion very well, although certain improvements are still possible. </a:t>
            </a:r>
          </a:p>
          <a:p>
            <a:pPr marL="0" indent="0">
              <a:buNone/>
            </a:pPr>
            <a:r>
              <a:rPr lang="en-GB" dirty="0"/>
              <a:t>5- Excellent. The proposal successfully addresses all relevant aspects of the criterion in question. Any shortcomings are minor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Threshold of between 10 to 12 for projects deemed to be fundable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97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5138" y="552450"/>
            <a:ext cx="8229600" cy="7794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/>
              <a:t>Results of FP7 Call 1 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93825"/>
            <a:ext cx="4503738" cy="3763367"/>
          </a:xfrm>
        </p:spPr>
        <p:txBody>
          <a:bodyPr>
            <a:normAutofit fontScale="92500" lnSpcReduction="10000"/>
          </a:bodyPr>
          <a:lstStyle/>
          <a:p>
            <a:pPr marL="449263" indent="-446088" eaLnBrk="1" hangingPunct="1">
              <a:lnSpc>
                <a:spcPct val="130000"/>
              </a:lnSpc>
              <a:spcBef>
                <a:spcPts val="575"/>
              </a:spcBef>
              <a:buClrTx/>
              <a:buFontTx/>
              <a:buNone/>
              <a:tabLst>
                <a:tab pos="449263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altLang="en-US" sz="2300" dirty="0" smtClean="0">
                <a:solidFill>
                  <a:srgbClr val="000099"/>
                </a:solidFill>
              </a:rPr>
              <a:t>Failure:</a:t>
            </a:r>
          </a:p>
          <a:p>
            <a:pPr marL="1025525" lvl="1" indent="-306388" eaLnBrk="1" hangingPunct="1">
              <a:lnSpc>
                <a:spcPct val="130000"/>
              </a:lnSpc>
              <a:spcBef>
                <a:spcPts val="575"/>
              </a:spcBef>
              <a:buClrTx/>
              <a:buFontTx/>
              <a:buNone/>
              <a:tabLst>
                <a:tab pos="449263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altLang="en-US" sz="2300" dirty="0" smtClean="0">
                <a:solidFill>
                  <a:srgbClr val="000099"/>
                </a:solidFill>
              </a:rPr>
              <a:t>Ineligible</a:t>
            </a:r>
          </a:p>
          <a:p>
            <a:pPr marL="1025525" lvl="1" indent="-306388" eaLnBrk="1" hangingPunct="1">
              <a:lnSpc>
                <a:spcPct val="130000"/>
              </a:lnSpc>
              <a:spcBef>
                <a:spcPts val="575"/>
              </a:spcBef>
              <a:buClrTx/>
              <a:buFontTx/>
              <a:buNone/>
              <a:tabLst>
                <a:tab pos="449263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altLang="en-US" sz="2300" dirty="0" smtClean="0">
                <a:solidFill>
                  <a:srgbClr val="000099"/>
                </a:solidFill>
              </a:rPr>
              <a:t>Below Threshold</a:t>
            </a:r>
          </a:p>
          <a:p>
            <a:pPr marL="625475" indent="-306388">
              <a:lnSpc>
                <a:spcPct val="130000"/>
              </a:lnSpc>
              <a:spcBef>
                <a:spcPts val="575"/>
              </a:spcBef>
              <a:buFontTx/>
              <a:buNone/>
              <a:tabLst>
                <a:tab pos="449263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altLang="en-US" sz="2600" dirty="0" smtClean="0">
                <a:solidFill>
                  <a:srgbClr val="000099"/>
                </a:solidFill>
              </a:rPr>
              <a:t>Fundable but insufficient funds</a:t>
            </a:r>
            <a:endParaRPr lang="en-GB" altLang="en-US" sz="2300" dirty="0" smtClean="0">
              <a:solidFill>
                <a:srgbClr val="000099"/>
              </a:solidFill>
            </a:endParaRPr>
          </a:p>
          <a:p>
            <a:pPr marL="449263" indent="-446088" eaLnBrk="1" hangingPunct="1">
              <a:lnSpc>
                <a:spcPct val="130000"/>
              </a:lnSpc>
              <a:spcBef>
                <a:spcPts val="575"/>
              </a:spcBef>
              <a:buClrTx/>
              <a:buFontTx/>
              <a:buNone/>
              <a:tabLst>
                <a:tab pos="449263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altLang="en-US" sz="2300" dirty="0" smtClean="0">
                <a:solidFill>
                  <a:srgbClr val="000099"/>
                </a:solidFill>
              </a:rPr>
              <a:t>Success:</a:t>
            </a:r>
          </a:p>
          <a:p>
            <a:pPr marL="1025525" lvl="1" indent="-306388" eaLnBrk="1" hangingPunct="1">
              <a:lnSpc>
                <a:spcPct val="130000"/>
              </a:lnSpc>
              <a:spcBef>
                <a:spcPts val="575"/>
              </a:spcBef>
              <a:buClrTx/>
              <a:buFontTx/>
              <a:buNone/>
              <a:tabLst>
                <a:tab pos="449263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altLang="en-US" sz="2300" dirty="0" smtClean="0">
                <a:solidFill>
                  <a:srgbClr val="000099"/>
                </a:solidFill>
              </a:rPr>
              <a:t>Retained for negotiation</a:t>
            </a:r>
          </a:p>
          <a:p>
            <a:pPr marL="1025525" lvl="1" indent="-306388" eaLnBrk="1" hangingPunct="1">
              <a:lnSpc>
                <a:spcPct val="130000"/>
              </a:lnSpc>
              <a:spcBef>
                <a:spcPts val="575"/>
              </a:spcBef>
              <a:buClrTx/>
              <a:buFontTx/>
              <a:buNone/>
              <a:tabLst>
                <a:tab pos="449263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altLang="en-US" sz="2300" dirty="0" smtClean="0">
                <a:solidFill>
                  <a:srgbClr val="000099"/>
                </a:solidFill>
              </a:rPr>
              <a:t>317 = 14% of total</a:t>
            </a:r>
            <a:endParaRPr lang="en-GB" altLang="en-US" sz="2300" dirty="0">
              <a:solidFill>
                <a:srgbClr val="000099"/>
              </a:solidFill>
            </a:endParaRPr>
          </a:p>
          <a:p>
            <a:pPr marL="1025525" lvl="1" indent="-306388" eaLnBrk="1" hangingPunct="1">
              <a:lnSpc>
                <a:spcPct val="130000"/>
              </a:lnSpc>
              <a:spcBef>
                <a:spcPts val="575"/>
              </a:spcBef>
              <a:buClrTx/>
              <a:buFontTx/>
              <a:buNone/>
              <a:tabLst>
                <a:tab pos="449263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endParaRPr lang="en-GB" altLang="en-US" sz="2300" dirty="0" smtClean="0">
              <a:solidFill>
                <a:srgbClr val="000099"/>
              </a:solidFill>
            </a:endParaRP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4970463" y="2317750"/>
            <a:ext cx="3228975" cy="3241675"/>
            <a:chOff x="3131" y="1460"/>
            <a:chExt cx="2034" cy="2042"/>
          </a:xfrm>
        </p:grpSpPr>
        <p:sp>
          <p:nvSpPr>
            <p:cNvPr id="13323" name="Freeform 4"/>
            <p:cNvSpPr>
              <a:spLocks noChangeArrowheads="1"/>
            </p:cNvSpPr>
            <p:nvPr/>
          </p:nvSpPr>
          <p:spPr bwMode="auto">
            <a:xfrm>
              <a:off x="4144" y="1460"/>
              <a:ext cx="1022" cy="2013"/>
            </a:xfrm>
            <a:custGeom>
              <a:avLst/>
              <a:gdLst>
                <a:gd name="T0" fmla="*/ 211223 w 102"/>
                <a:gd name="T1" fmla="*/ 2022023 h 201"/>
                <a:gd name="T2" fmla="*/ 1028022 w 102"/>
                <a:gd name="T3" fmla="*/ 1026560 h 201"/>
                <a:gd name="T4" fmla="*/ 0 w 102"/>
                <a:gd name="T5" fmla="*/ 10025 h 201"/>
                <a:gd name="T6" fmla="*/ 0 w 102"/>
                <a:gd name="T7" fmla="*/ 10025 h 201"/>
                <a:gd name="T8" fmla="*/ 0 w 102"/>
                <a:gd name="T9" fmla="*/ 1026560 h 201"/>
                <a:gd name="T10" fmla="*/ 211223 w 102"/>
                <a:gd name="T11" fmla="*/ 2022023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01"/>
                <a:gd name="T20" fmla="*/ 102 w 102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01">
                  <a:moveTo>
                    <a:pt x="21" y="201"/>
                  </a:moveTo>
                  <a:cubicBezTo>
                    <a:pt x="68" y="192"/>
                    <a:pt x="102" y="150"/>
                    <a:pt x="102" y="102"/>
                  </a:cubicBezTo>
                  <a:cubicBezTo>
                    <a:pt x="102" y="46"/>
                    <a:pt x="56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02"/>
                  </a:lnTo>
                  <a:lnTo>
                    <a:pt x="21" y="201"/>
                  </a:lnTo>
                  <a:close/>
                </a:path>
              </a:pathLst>
            </a:custGeom>
            <a:solidFill>
              <a:srgbClr val="FFFFCC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4" name="Freeform 5"/>
            <p:cNvSpPr>
              <a:spLocks noChangeArrowheads="1"/>
            </p:cNvSpPr>
            <p:nvPr/>
          </p:nvSpPr>
          <p:spPr bwMode="auto">
            <a:xfrm>
              <a:off x="3131" y="1470"/>
              <a:ext cx="1222" cy="2033"/>
            </a:xfrm>
            <a:custGeom>
              <a:avLst/>
              <a:gdLst>
                <a:gd name="T0" fmla="*/ 1017025 w 122"/>
                <a:gd name="T1" fmla="*/ 0 h 203"/>
                <a:gd name="T2" fmla="*/ 0 w 122"/>
                <a:gd name="T3" fmla="*/ 1015499 h 203"/>
                <a:gd name="T4" fmla="*/ 1017025 w 122"/>
                <a:gd name="T5" fmla="*/ 2042023 h 203"/>
                <a:gd name="T6" fmla="*/ 1228020 w 122"/>
                <a:gd name="T7" fmla="*/ 2011929 h 203"/>
                <a:gd name="T8" fmla="*/ 1017025 w 122"/>
                <a:gd name="T9" fmla="*/ 1015499 h 203"/>
                <a:gd name="T10" fmla="*/ 1017025 w 122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03"/>
                <a:gd name="T20" fmla="*/ 122 w 122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03">
                  <a:moveTo>
                    <a:pt x="101" y="0"/>
                  </a:move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08" y="202"/>
                    <a:pt x="115" y="202"/>
                    <a:pt x="122" y="200"/>
                  </a:cubicBezTo>
                  <a:lnTo>
                    <a:pt x="101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CC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180013" y="3276600"/>
            <a:ext cx="10302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  <a:t>Below </a:t>
            </a:r>
            <a:b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  <a:t>Thresholds</a:t>
            </a:r>
            <a:b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  <a:t> 1012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7054850" y="3949700"/>
            <a:ext cx="75723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  <a:t>Eligible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  <a:t>For</a:t>
            </a:r>
            <a:b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  <a:t>Funding</a:t>
            </a:r>
            <a:b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  <a:t> 884</a:t>
            </a:r>
          </a:p>
        </p:txBody>
      </p:sp>
      <p:sp>
        <p:nvSpPr>
          <p:cNvPr id="31752" name="Freeform 8"/>
          <p:cNvSpPr>
            <a:spLocks noChangeArrowheads="1"/>
          </p:cNvSpPr>
          <p:nvPr/>
        </p:nvSpPr>
        <p:spPr bwMode="auto">
          <a:xfrm>
            <a:off x="6596063" y="2335213"/>
            <a:ext cx="1384300" cy="1617662"/>
          </a:xfrm>
          <a:custGeom>
            <a:avLst/>
            <a:gdLst>
              <a:gd name="T0" fmla="*/ 2147483647 w 60"/>
              <a:gd name="T1" fmla="*/ 2147483647 h 70"/>
              <a:gd name="T2" fmla="*/ 0 w 60"/>
              <a:gd name="T3" fmla="*/ 0 h 70"/>
              <a:gd name="T4" fmla="*/ 0 w 60"/>
              <a:gd name="T5" fmla="*/ 2147483647 h 70"/>
              <a:gd name="T6" fmla="*/ 2147483647 w 60"/>
              <a:gd name="T7" fmla="*/ 2147483647 h 7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70"/>
              <a:gd name="T14" fmla="*/ 60 w 60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70">
                <a:moveTo>
                  <a:pt x="60" y="35"/>
                </a:moveTo>
                <a:cubicBezTo>
                  <a:pt x="48" y="13"/>
                  <a:pt x="25" y="0"/>
                  <a:pt x="0" y="0"/>
                </a:cubicBezTo>
                <a:lnTo>
                  <a:pt x="0" y="70"/>
                </a:lnTo>
                <a:lnTo>
                  <a:pt x="60" y="35"/>
                </a:lnTo>
                <a:close/>
              </a:path>
            </a:pathLst>
          </a:custGeom>
          <a:solidFill>
            <a:srgbClr val="CCFFCC"/>
          </a:solidFill>
          <a:ln w="237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6718301" y="2768597"/>
            <a:ext cx="999033" cy="52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accent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  <a:t>Retained</a:t>
            </a:r>
          </a:p>
          <a:p>
            <a:pPr eaLnBrk="1" hangingPunct="1">
              <a:buClrTx/>
              <a:buFontTx/>
              <a:buNone/>
            </a:pPr>
            <a:r>
              <a:rPr lang="en-GB" altLang="en-US" sz="1500">
                <a:solidFill>
                  <a:srgbClr val="000000"/>
                </a:solidFill>
                <a:latin typeface="Arial Black" pitchFamily="34" charset="0"/>
              </a:rPr>
              <a:t>317</a:t>
            </a:r>
          </a:p>
        </p:txBody>
      </p:sp>
    </p:spTree>
    <p:extLst>
      <p:ext uri="{BB962C8B-B14F-4D97-AF65-F5344CB8AC3E}">
        <p14:creationId xmlns:p14="http://schemas.microsoft.com/office/powerpoint/2010/main" val="3739011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1000" y="2771775"/>
            <a:ext cx="1177925" cy="1803400"/>
            <a:chOff x="240" y="2352"/>
            <a:chExt cx="742" cy="1136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auto">
            <a:xfrm>
              <a:off x="240" y="2688"/>
              <a:ext cx="742" cy="3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53876"/>
                  </a:solidFill>
                  <a:latin typeface="+mn-lt"/>
                </a:rPr>
                <a:t>Full/short </a:t>
              </a:r>
            </a:p>
            <a:p>
              <a:pPr>
                <a:defRPr/>
              </a:pPr>
              <a:r>
                <a:rPr lang="en-US" sz="1600" b="1" dirty="0">
                  <a:solidFill>
                    <a:srgbClr val="053876"/>
                  </a:solidFill>
                  <a:latin typeface="+mn-lt"/>
                </a:rPr>
                <a:t>Proposal</a:t>
              </a: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240" y="3120"/>
              <a:ext cx="669" cy="36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53876"/>
                  </a:solidFill>
                  <a:latin typeface="+mn-lt"/>
                </a:rPr>
                <a:t>Proposal</a:t>
              </a:r>
            </a:p>
            <a:p>
              <a:pPr>
                <a:defRPr/>
              </a:pPr>
              <a:r>
                <a:rPr lang="en-US" sz="1600" b="1" dirty="0">
                  <a:solidFill>
                    <a:srgbClr val="053876"/>
                  </a:solidFill>
                  <a:latin typeface="+mn-lt"/>
                </a:rPr>
                <a:t>forms</a:t>
              </a:r>
            </a:p>
          </p:txBody>
        </p:sp>
        <p:cxnSp>
          <p:nvCxnSpPr>
            <p:cNvPr id="5158" name="AutoShape 5"/>
            <p:cNvCxnSpPr>
              <a:cxnSpLocks noChangeShapeType="1"/>
              <a:stCxn id="90137" idx="2"/>
              <a:endCxn id="90115" idx="1"/>
            </p:cNvCxnSpPr>
            <p:nvPr/>
          </p:nvCxnSpPr>
          <p:spPr bwMode="auto">
            <a:xfrm rot="5400000">
              <a:off x="160" y="2432"/>
              <a:ext cx="520" cy="360"/>
            </a:xfrm>
            <a:prstGeom prst="bentConnector4">
              <a:avLst>
                <a:gd name="adj1" fmla="val 32310"/>
                <a:gd name="adj2" fmla="val 140000"/>
              </a:avLst>
            </a:prstGeom>
            <a:noFill/>
            <a:ln w="0">
              <a:solidFill>
                <a:srgbClr val="05387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9" name="AutoShape 6"/>
            <p:cNvCxnSpPr>
              <a:cxnSpLocks noChangeShapeType="1"/>
              <a:stCxn id="90115" idx="1"/>
              <a:endCxn id="90116" idx="1"/>
            </p:cNvCxnSpPr>
            <p:nvPr/>
          </p:nvCxnSpPr>
          <p:spPr bwMode="auto">
            <a:xfrm rot="10800000" flipV="1">
              <a:off x="240" y="2872"/>
              <a:ext cx="1" cy="432"/>
            </a:xfrm>
            <a:prstGeom prst="bentConnector3">
              <a:avLst>
                <a:gd name="adj1" fmla="val 14395468"/>
              </a:avLst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209800" y="3246438"/>
            <a:ext cx="1233488" cy="3381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Evaluators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209800" y="3686175"/>
            <a:ext cx="904875" cy="338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Criteria</a:t>
            </a:r>
          </a:p>
        </p:txBody>
      </p:sp>
      <p:cxnSp>
        <p:nvCxnSpPr>
          <p:cNvPr id="5125" name="AutoShape 9"/>
          <p:cNvCxnSpPr>
            <a:cxnSpLocks noChangeShapeType="1"/>
          </p:cNvCxnSpPr>
          <p:nvPr/>
        </p:nvCxnSpPr>
        <p:spPr bwMode="auto">
          <a:xfrm rot="5400000">
            <a:off x="2174081" y="2807494"/>
            <a:ext cx="642938" cy="571500"/>
          </a:xfrm>
          <a:prstGeom prst="bentConnector4">
            <a:avLst>
              <a:gd name="adj1" fmla="val 25185"/>
              <a:gd name="adj2" fmla="val 140000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" name="AutoShape 10"/>
          <p:cNvCxnSpPr>
            <a:cxnSpLocks noChangeShapeType="1"/>
            <a:stCxn id="90119" idx="1"/>
            <a:endCxn id="90120" idx="1"/>
          </p:cNvCxnSpPr>
          <p:nvPr/>
        </p:nvCxnSpPr>
        <p:spPr bwMode="auto">
          <a:xfrm rot="10800000" flipV="1">
            <a:off x="2209800" y="3416300"/>
            <a:ext cx="1588" cy="439738"/>
          </a:xfrm>
          <a:prstGeom prst="bentConnector3">
            <a:avLst>
              <a:gd name="adj1" fmla="val 14395468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81000" y="4600575"/>
            <a:ext cx="1100138" cy="338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Eligibility</a:t>
            </a:r>
          </a:p>
        </p:txBody>
      </p:sp>
      <p:cxnSp>
        <p:nvCxnSpPr>
          <p:cNvPr id="5128" name="AutoShape 12"/>
          <p:cNvCxnSpPr>
            <a:cxnSpLocks noChangeShapeType="1"/>
            <a:endCxn id="90123" idx="1"/>
          </p:cNvCxnSpPr>
          <p:nvPr/>
        </p:nvCxnSpPr>
        <p:spPr bwMode="auto">
          <a:xfrm rot="10800000" flipV="1">
            <a:off x="381000" y="4283075"/>
            <a:ext cx="1588" cy="487363"/>
          </a:xfrm>
          <a:prstGeom prst="bentConnector3">
            <a:avLst>
              <a:gd name="adj1" fmla="val 14395468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3886200" y="3246438"/>
            <a:ext cx="1233488" cy="3381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Evaluators</a:t>
            </a: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886200" y="3686175"/>
            <a:ext cx="904875" cy="338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Criteria</a:t>
            </a:r>
          </a:p>
        </p:txBody>
      </p:sp>
      <p:cxnSp>
        <p:nvCxnSpPr>
          <p:cNvPr id="5131" name="AutoShape 15"/>
          <p:cNvCxnSpPr>
            <a:cxnSpLocks noChangeShapeType="1"/>
          </p:cNvCxnSpPr>
          <p:nvPr/>
        </p:nvCxnSpPr>
        <p:spPr bwMode="auto">
          <a:xfrm rot="5400000">
            <a:off x="3850481" y="2807494"/>
            <a:ext cx="642938" cy="571500"/>
          </a:xfrm>
          <a:prstGeom prst="bentConnector4">
            <a:avLst>
              <a:gd name="adj1" fmla="val 25185"/>
              <a:gd name="adj2" fmla="val 140000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16"/>
          <p:cNvCxnSpPr>
            <a:cxnSpLocks noChangeShapeType="1"/>
            <a:stCxn id="90125" idx="1"/>
            <a:endCxn id="90126" idx="1"/>
          </p:cNvCxnSpPr>
          <p:nvPr/>
        </p:nvCxnSpPr>
        <p:spPr bwMode="auto">
          <a:xfrm rot="10800000" flipV="1">
            <a:off x="3886200" y="3416300"/>
            <a:ext cx="1588" cy="439738"/>
          </a:xfrm>
          <a:prstGeom prst="bentConnector3">
            <a:avLst>
              <a:gd name="adj1" fmla="val 14395468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5638800" y="3246438"/>
            <a:ext cx="1233488" cy="3381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Evaluators</a:t>
            </a: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5638800" y="3686175"/>
            <a:ext cx="904875" cy="338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Criteria</a:t>
            </a:r>
          </a:p>
        </p:txBody>
      </p:sp>
      <p:cxnSp>
        <p:nvCxnSpPr>
          <p:cNvPr id="5135" name="AutoShape 19"/>
          <p:cNvCxnSpPr>
            <a:cxnSpLocks noChangeShapeType="1"/>
          </p:cNvCxnSpPr>
          <p:nvPr/>
        </p:nvCxnSpPr>
        <p:spPr bwMode="auto">
          <a:xfrm rot="5400000">
            <a:off x="5603081" y="2807494"/>
            <a:ext cx="642938" cy="571500"/>
          </a:xfrm>
          <a:prstGeom prst="bentConnector4">
            <a:avLst>
              <a:gd name="adj1" fmla="val 25185"/>
              <a:gd name="adj2" fmla="val 140000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AutoShape 20"/>
          <p:cNvCxnSpPr>
            <a:cxnSpLocks noChangeShapeType="1"/>
            <a:stCxn id="90129" idx="1"/>
            <a:endCxn id="90130" idx="1"/>
          </p:cNvCxnSpPr>
          <p:nvPr/>
        </p:nvCxnSpPr>
        <p:spPr bwMode="auto">
          <a:xfrm rot="10800000" flipV="1">
            <a:off x="5638800" y="3416300"/>
            <a:ext cx="1588" cy="439738"/>
          </a:xfrm>
          <a:prstGeom prst="bentConnector3">
            <a:avLst>
              <a:gd name="adj1" fmla="val 14395468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7716838" y="3152775"/>
            <a:ext cx="1462087" cy="584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Final ranking</a:t>
            </a:r>
          </a:p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list</a:t>
            </a:r>
          </a:p>
        </p:txBody>
      </p:sp>
      <p:cxnSp>
        <p:nvCxnSpPr>
          <p:cNvPr id="5138" name="AutoShape 22"/>
          <p:cNvCxnSpPr>
            <a:cxnSpLocks noChangeShapeType="1"/>
            <a:stCxn id="90138" idx="3"/>
            <a:endCxn id="90136" idx="1"/>
          </p:cNvCxnSpPr>
          <p:nvPr/>
        </p:nvCxnSpPr>
        <p:spPr bwMode="auto">
          <a:xfrm>
            <a:off x="5257800" y="2314575"/>
            <a:ext cx="381000" cy="0"/>
          </a:xfrm>
          <a:prstGeom prst="straightConnector1">
            <a:avLst/>
          </a:prstGeom>
          <a:noFill/>
          <a:ln w="0">
            <a:solidFill>
              <a:srgbClr val="05387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AutoShape 23"/>
          <p:cNvCxnSpPr>
            <a:cxnSpLocks noChangeShapeType="1"/>
            <a:stCxn id="90136" idx="3"/>
            <a:endCxn id="90147" idx="1"/>
          </p:cNvCxnSpPr>
          <p:nvPr/>
        </p:nvCxnSpPr>
        <p:spPr bwMode="auto">
          <a:xfrm>
            <a:off x="6934200" y="2314575"/>
            <a:ext cx="457200" cy="0"/>
          </a:xfrm>
          <a:prstGeom prst="straightConnector1">
            <a:avLst/>
          </a:prstGeom>
          <a:noFill/>
          <a:ln w="0">
            <a:solidFill>
              <a:srgbClr val="05387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5638800" y="1857375"/>
            <a:ext cx="1295400" cy="914400"/>
          </a:xfrm>
          <a:prstGeom prst="rect">
            <a:avLst/>
          </a:prstGeom>
          <a:solidFill>
            <a:srgbClr val="053876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Panel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with optional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Hearings</a:t>
            </a:r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228600" y="1857375"/>
            <a:ext cx="1447800" cy="914400"/>
          </a:xfrm>
          <a:prstGeom prst="rect">
            <a:avLst/>
          </a:prstGeom>
          <a:solidFill>
            <a:srgbClr val="053876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Submission</a:t>
            </a:r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3962400" y="1857375"/>
            <a:ext cx="1295400" cy="914400"/>
          </a:xfrm>
          <a:prstGeom prst="rect">
            <a:avLst/>
          </a:prstGeom>
          <a:solidFill>
            <a:srgbClr val="053876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Consensus</a:t>
            </a:r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2133600" y="1857375"/>
            <a:ext cx="1447800" cy="914400"/>
          </a:xfrm>
          <a:prstGeom prst="rect">
            <a:avLst/>
          </a:prstGeom>
          <a:solidFill>
            <a:srgbClr val="053876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Individual 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reading</a:t>
            </a:r>
          </a:p>
        </p:txBody>
      </p:sp>
      <p:cxnSp>
        <p:nvCxnSpPr>
          <p:cNvPr id="5144" name="AutoShape 28"/>
          <p:cNvCxnSpPr>
            <a:cxnSpLocks noChangeShapeType="1"/>
            <a:stCxn id="90137" idx="3"/>
            <a:endCxn id="90139" idx="1"/>
          </p:cNvCxnSpPr>
          <p:nvPr/>
        </p:nvCxnSpPr>
        <p:spPr bwMode="auto">
          <a:xfrm>
            <a:off x="1676400" y="2314575"/>
            <a:ext cx="457200" cy="0"/>
          </a:xfrm>
          <a:prstGeom prst="straightConnector1">
            <a:avLst/>
          </a:prstGeom>
          <a:noFill/>
          <a:ln w="0">
            <a:solidFill>
              <a:srgbClr val="05387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AutoShape 29"/>
          <p:cNvCxnSpPr>
            <a:cxnSpLocks noChangeShapeType="1"/>
            <a:stCxn id="90139" idx="3"/>
            <a:endCxn id="90138" idx="1"/>
          </p:cNvCxnSpPr>
          <p:nvPr/>
        </p:nvCxnSpPr>
        <p:spPr bwMode="auto">
          <a:xfrm>
            <a:off x="3581400" y="2314575"/>
            <a:ext cx="381000" cy="0"/>
          </a:xfrm>
          <a:prstGeom prst="straightConnector1">
            <a:avLst/>
          </a:prstGeom>
          <a:noFill/>
          <a:ln w="0">
            <a:solidFill>
              <a:srgbClr val="05387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2" name="Rectangle 30"/>
          <p:cNvSpPr>
            <a:spLocks noChangeArrowheads="1"/>
          </p:cNvSpPr>
          <p:nvPr/>
        </p:nvSpPr>
        <p:spPr bwMode="auto">
          <a:xfrm>
            <a:off x="5638800" y="4371975"/>
            <a:ext cx="1474788" cy="8302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Proposals in</a:t>
            </a:r>
          </a:p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suggested</a:t>
            </a:r>
          </a:p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priority order</a:t>
            </a:r>
          </a:p>
        </p:txBody>
      </p:sp>
      <p:cxnSp>
        <p:nvCxnSpPr>
          <p:cNvPr id="5147" name="AutoShape 31"/>
          <p:cNvCxnSpPr>
            <a:cxnSpLocks noChangeShapeType="1"/>
            <a:stCxn id="90130" idx="1"/>
            <a:endCxn id="90142" idx="1"/>
          </p:cNvCxnSpPr>
          <p:nvPr/>
        </p:nvCxnSpPr>
        <p:spPr bwMode="auto">
          <a:xfrm rot="10800000" flipV="1">
            <a:off x="5638800" y="3856038"/>
            <a:ext cx="1588" cy="931862"/>
          </a:xfrm>
          <a:prstGeom prst="bentConnector3">
            <a:avLst>
              <a:gd name="adj1" fmla="val 14395468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4" name="Rectangle 32"/>
          <p:cNvSpPr>
            <a:spLocks noChangeArrowheads="1"/>
          </p:cNvSpPr>
          <p:nvPr/>
        </p:nvSpPr>
        <p:spPr bwMode="auto">
          <a:xfrm>
            <a:off x="7653338" y="3914775"/>
            <a:ext cx="1490662" cy="336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Rejection list</a:t>
            </a:r>
          </a:p>
        </p:txBody>
      </p:sp>
      <p:cxnSp>
        <p:nvCxnSpPr>
          <p:cNvPr id="5149" name="AutoShape 33"/>
          <p:cNvCxnSpPr>
            <a:cxnSpLocks noChangeShapeType="1"/>
            <a:stCxn id="90147" idx="2"/>
            <a:endCxn id="90133" idx="1"/>
          </p:cNvCxnSpPr>
          <p:nvPr/>
        </p:nvCxnSpPr>
        <p:spPr bwMode="auto">
          <a:xfrm rot="5400000">
            <a:off x="7598569" y="2890044"/>
            <a:ext cx="673100" cy="436562"/>
          </a:xfrm>
          <a:prstGeom prst="bentConnector4">
            <a:avLst>
              <a:gd name="adj1" fmla="val 28292"/>
              <a:gd name="adj2" fmla="val 152366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0" name="AutoShape 34"/>
          <p:cNvCxnSpPr>
            <a:cxnSpLocks noChangeShapeType="1"/>
            <a:endCxn id="90144" idx="1"/>
          </p:cNvCxnSpPr>
          <p:nvPr/>
        </p:nvCxnSpPr>
        <p:spPr bwMode="auto">
          <a:xfrm rot="16200000" flipH="1">
            <a:off x="7258050" y="3687763"/>
            <a:ext cx="625475" cy="165100"/>
          </a:xfrm>
          <a:prstGeom prst="bentConnector2">
            <a:avLst/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47" name="Rectangle 35"/>
          <p:cNvSpPr>
            <a:spLocks noChangeArrowheads="1"/>
          </p:cNvSpPr>
          <p:nvPr/>
        </p:nvSpPr>
        <p:spPr bwMode="auto">
          <a:xfrm>
            <a:off x="7391400" y="1857375"/>
            <a:ext cx="1524000" cy="914400"/>
          </a:xfrm>
          <a:prstGeom prst="rect">
            <a:avLst/>
          </a:prstGeom>
          <a:solidFill>
            <a:srgbClr val="053876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Commission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latin typeface="+mn-lt"/>
                <a:cs typeface="Arial" pitchFamily="34" charset="0"/>
              </a:rPr>
              <a:t>Follow-up</a:t>
            </a:r>
          </a:p>
        </p:txBody>
      </p:sp>
      <p:sp>
        <p:nvSpPr>
          <p:cNvPr id="90148" name="Rectangle 36"/>
          <p:cNvSpPr>
            <a:spLocks noChangeArrowheads="1"/>
          </p:cNvSpPr>
          <p:nvPr/>
        </p:nvSpPr>
        <p:spPr bwMode="auto">
          <a:xfrm>
            <a:off x="5638800" y="4067175"/>
            <a:ext cx="1187450" cy="338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53876"/>
                </a:solidFill>
                <a:latin typeface="+mn-lt"/>
              </a:rPr>
              <a:t>Questions</a:t>
            </a:r>
          </a:p>
        </p:txBody>
      </p:sp>
      <p:sp>
        <p:nvSpPr>
          <p:cNvPr id="5153" name="Text Box 39"/>
          <p:cNvSpPr txBox="1">
            <a:spLocks noChangeArrowheads="1"/>
          </p:cNvSpPr>
          <p:nvPr/>
        </p:nvSpPr>
        <p:spPr bwMode="auto">
          <a:xfrm>
            <a:off x="6500813" y="5786438"/>
            <a:ext cx="240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400" dirty="0">
                <a:latin typeface="Verdana" pitchFamily="34" charset="0"/>
              </a:rPr>
              <a:t>Illustration from DG RTD</a:t>
            </a:r>
            <a:endParaRPr lang="de-DE" altLang="en-US" sz="1400" dirty="0">
              <a:latin typeface="Verdana" pitchFamily="34" charset="0"/>
            </a:endParaRPr>
          </a:p>
        </p:txBody>
      </p:sp>
      <p:cxnSp>
        <p:nvCxnSpPr>
          <p:cNvPr id="5154" name="AutoShape 10"/>
          <p:cNvCxnSpPr>
            <a:cxnSpLocks noChangeShapeType="1"/>
          </p:cNvCxnSpPr>
          <p:nvPr/>
        </p:nvCxnSpPr>
        <p:spPr bwMode="auto">
          <a:xfrm rot="10800000" flipV="1">
            <a:off x="5643563" y="3857625"/>
            <a:ext cx="1587" cy="439738"/>
          </a:xfrm>
          <a:prstGeom prst="bentConnector3">
            <a:avLst>
              <a:gd name="adj1" fmla="val 14395468"/>
            </a:avLst>
          </a:prstGeom>
          <a:noFill/>
          <a:ln w="0">
            <a:solidFill>
              <a:srgbClr val="0538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/>
              <a:t>Evaluation Process - Commission Overview</a:t>
            </a:r>
            <a:endParaRPr lang="de-DE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2761970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Evaluation Process – Evaluator’s Viewpoint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GB" dirty="0" smtClean="0"/>
              <a:t>Does the proposal have a bright idea (or two)</a:t>
            </a:r>
          </a:p>
          <a:p>
            <a:r>
              <a:rPr lang="en-GB" dirty="0" smtClean="0"/>
              <a:t>Do the partners complement each other</a:t>
            </a:r>
          </a:p>
          <a:p>
            <a:r>
              <a:rPr lang="en-GB" dirty="0" smtClean="0"/>
              <a:t>Does the proposal match the Call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71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de-DE" altLang="en-US" dirty="0" smtClean="0"/>
              <a:t>Evaluation principles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848600" cy="4459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en-US" sz="2400" smtClean="0"/>
              <a:t>Transparent</a:t>
            </a:r>
          </a:p>
          <a:p>
            <a:pPr lvl="1">
              <a:lnSpc>
                <a:spcPct val="80000"/>
              </a:lnSpc>
            </a:pPr>
            <a:r>
              <a:rPr lang="de-DE" altLang="en-US" sz="2000" smtClean="0"/>
              <a:t> Criteria are laid down in legislation</a:t>
            </a:r>
          </a:p>
          <a:p>
            <a:pPr lvl="1">
              <a:lnSpc>
                <a:spcPct val="80000"/>
              </a:lnSpc>
            </a:pPr>
            <a:r>
              <a:rPr lang="de-DE" altLang="en-US" sz="2000" smtClean="0"/>
              <a:t>Standardised procedures</a:t>
            </a:r>
          </a:p>
          <a:p>
            <a:pPr lvl="1">
              <a:lnSpc>
                <a:spcPct val="80000"/>
              </a:lnSpc>
            </a:pPr>
            <a:r>
              <a:rPr lang="de-DE" altLang="en-US" sz="2000" smtClean="0"/>
              <a:t>The process is observed</a:t>
            </a:r>
          </a:p>
          <a:p>
            <a:pPr lvl="1">
              <a:lnSpc>
                <a:spcPct val="80000"/>
              </a:lnSpc>
            </a:pPr>
            <a:r>
              <a:rPr lang="de-DE" altLang="en-US" sz="2000" smtClean="0"/>
              <a:t>The list of evaluators is made public </a:t>
            </a:r>
          </a:p>
          <a:p>
            <a:pPr lvl="2">
              <a:lnSpc>
                <a:spcPct val="80000"/>
              </a:lnSpc>
            </a:pPr>
            <a:r>
              <a:rPr lang="de-DE" altLang="en-US" sz="1600" smtClean="0"/>
              <a:t>(once selection is made, but not who read which proposal!)</a:t>
            </a:r>
          </a:p>
          <a:p>
            <a:pPr>
              <a:lnSpc>
                <a:spcPct val="80000"/>
              </a:lnSpc>
            </a:pPr>
            <a:r>
              <a:rPr lang="de-DE" altLang="en-US" sz="2400" smtClean="0"/>
              <a:t>Fair</a:t>
            </a:r>
          </a:p>
          <a:p>
            <a:pPr lvl="1">
              <a:lnSpc>
                <a:spcPct val="80000"/>
              </a:lnSpc>
            </a:pPr>
            <a:r>
              <a:rPr lang="de-DE" altLang="en-US" sz="2000" smtClean="0"/>
              <a:t>It is the proposal that is judged on its merits – not the proposing organisations</a:t>
            </a:r>
          </a:p>
          <a:p>
            <a:pPr lvl="1">
              <a:lnSpc>
                <a:spcPct val="80000"/>
              </a:lnSpc>
            </a:pPr>
            <a:r>
              <a:rPr lang="de-DE" altLang="en-US" sz="2000" smtClean="0"/>
              <a:t>Every proposal is handled the same way whether good or bad</a:t>
            </a:r>
          </a:p>
          <a:p>
            <a:pPr>
              <a:lnSpc>
                <a:spcPct val="80000"/>
              </a:lnSpc>
            </a:pPr>
            <a:r>
              <a:rPr lang="de-DE" altLang="en-US" sz="2400" smtClean="0"/>
              <a:t>Independent</a:t>
            </a:r>
          </a:p>
          <a:p>
            <a:pPr lvl="1">
              <a:lnSpc>
                <a:spcPct val="80000"/>
              </a:lnSpc>
            </a:pPr>
            <a:r>
              <a:rPr lang="de-DE" altLang="en-US" sz="2000" smtClean="0"/>
              <a:t>Commission officials may not intervene in the judgement of the proposal</a:t>
            </a:r>
          </a:p>
        </p:txBody>
      </p:sp>
    </p:spTree>
    <p:extLst>
      <p:ext uri="{BB962C8B-B14F-4D97-AF65-F5344CB8AC3E}">
        <p14:creationId xmlns:p14="http://schemas.microsoft.com/office/powerpoint/2010/main" val="2887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4474"/>
            <a:ext cx="8229600" cy="1143000"/>
          </a:xfrm>
        </p:spPr>
        <p:txBody>
          <a:bodyPr/>
          <a:lstStyle/>
          <a:p>
            <a:r>
              <a:rPr lang="de-DE" altLang="en-US" dirty="0" smtClean="0"/>
              <a:t>Individual Reading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134350" cy="4459288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dirty="0"/>
              <a:t>Similar to reviewing a conference or journal </a:t>
            </a:r>
            <a:r>
              <a:rPr lang="en-GB" altLang="en-US" dirty="0" smtClean="0"/>
              <a:t>paper</a:t>
            </a:r>
          </a:p>
          <a:p>
            <a:r>
              <a:rPr lang="de-DE" altLang="en-US" dirty="0"/>
              <a:t>D</a:t>
            </a:r>
            <a:r>
              <a:rPr lang="de-DE" altLang="en-US" dirty="0" smtClean="0"/>
              <a:t>one remotely in reviewer‘s own time</a:t>
            </a:r>
          </a:p>
          <a:p>
            <a:pPr lvl="1"/>
            <a:r>
              <a:rPr lang="de-DE" altLang="en-US" dirty="0" smtClean="0"/>
              <a:t>At home or travelling. Internet access essential for submission of reviewer‘s evaluation report</a:t>
            </a:r>
          </a:p>
          <a:p>
            <a:r>
              <a:rPr lang="de-DE" altLang="en-US" dirty="0"/>
              <a:t>S</a:t>
            </a:r>
            <a:r>
              <a:rPr lang="de-DE" altLang="en-US" dirty="0" smtClean="0"/>
              <a:t>trict timetable for completion of reports</a:t>
            </a:r>
          </a:p>
          <a:p>
            <a:r>
              <a:rPr lang="de-DE" altLang="en-US" dirty="0" smtClean="0"/>
              <a:t>Assumed reviewers can evaluate 2 proposals per day </a:t>
            </a:r>
          </a:p>
          <a:p>
            <a:r>
              <a:rPr lang="de-DE" altLang="en-US" dirty="0" smtClean="0"/>
              <a:t>No access to opinion of other evaluators until reviewer‘s own report is completed online</a:t>
            </a:r>
          </a:p>
          <a:p>
            <a:r>
              <a:rPr lang="de-DE" altLang="en-US" dirty="0" smtClean="0"/>
              <a:t>Reviewer‘s scores have to be justified by commenting on the three </a:t>
            </a:r>
            <a:r>
              <a:rPr lang="en-GB" altLang="en-US" dirty="0" smtClean="0"/>
              <a:t>specific</a:t>
            </a:r>
            <a:r>
              <a:rPr lang="de-DE" altLang="en-US" dirty="0" smtClean="0"/>
              <a:t> criteria</a:t>
            </a:r>
          </a:p>
        </p:txBody>
      </p:sp>
    </p:spTree>
    <p:extLst>
      <p:ext uri="{BB962C8B-B14F-4D97-AF65-F5344CB8AC3E}">
        <p14:creationId xmlns:p14="http://schemas.microsoft.com/office/powerpoint/2010/main" val="8900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</Template>
  <TotalTime>255</TotalTime>
  <Words>1903</Words>
  <Application>Microsoft Office PowerPoint</Application>
  <PresentationFormat>On-screen Show (4:3)</PresentationFormat>
  <Paragraphs>339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TRAIN</vt:lpstr>
      <vt:lpstr>1_Kantoorthema</vt:lpstr>
      <vt:lpstr>PowerPoint Presentation</vt:lpstr>
      <vt:lpstr>Proposal Evaluation</vt:lpstr>
      <vt:lpstr> Three Evaluation Criteria for FP7</vt:lpstr>
      <vt:lpstr>Scoring</vt:lpstr>
      <vt:lpstr>Results of FP7 Call 1 </vt:lpstr>
      <vt:lpstr>Evaluation Process - Commission Overview</vt:lpstr>
      <vt:lpstr>Evaluation Process – Evaluator’s Viewpoint</vt:lpstr>
      <vt:lpstr>Evaluation principles</vt:lpstr>
      <vt:lpstr>Individual Reading</vt:lpstr>
      <vt:lpstr>Individual Evaluation Report - Scientific</vt:lpstr>
      <vt:lpstr>What Will Your Project Achieve Scientifically?</vt:lpstr>
      <vt:lpstr>Individual Evaluation Report - Implementation</vt:lpstr>
      <vt:lpstr>Appropriate Management Structure 1</vt:lpstr>
      <vt:lpstr>Appropriate Management Structure 2</vt:lpstr>
      <vt:lpstr>Things to Consider</vt:lpstr>
      <vt:lpstr>Management Procedures and Processes</vt:lpstr>
      <vt:lpstr>Balancing The Consortium</vt:lpstr>
      <vt:lpstr>Partner Profiles</vt:lpstr>
      <vt:lpstr>Justifying Person Effort</vt:lpstr>
      <vt:lpstr>Justifying Travel</vt:lpstr>
      <vt:lpstr>Justifying Other Resources</vt:lpstr>
      <vt:lpstr>Individual Evaluation Report - Impact</vt:lpstr>
      <vt:lpstr>Who Feels the Impact?</vt:lpstr>
      <vt:lpstr>Impact Should Be Measurable</vt:lpstr>
      <vt:lpstr>EC’s Definition of Impact</vt:lpstr>
      <vt:lpstr>Dissemination</vt:lpstr>
      <vt:lpstr>Exploitation</vt:lpstr>
      <vt:lpstr>Standards</vt:lpstr>
      <vt:lpstr>Other Issues</vt:lpstr>
      <vt:lpstr>To Summarise</vt:lpstr>
      <vt:lpstr>In the words of one seasoned reviewer</vt:lpstr>
      <vt:lpstr>Consensus meeting</vt:lpstr>
      <vt:lpstr>Ranking of Proposals</vt:lpstr>
      <vt:lpstr>Things to Watch Out For</vt:lpstr>
      <vt:lpstr>Remember - Horizon 2020</vt:lpstr>
      <vt:lpstr>Acknowledgements</vt:lpstr>
      <vt:lpstr>Any Questions??????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19</cp:revision>
  <dcterms:created xsi:type="dcterms:W3CDTF">2013-09-04T14:39:41Z</dcterms:created>
  <dcterms:modified xsi:type="dcterms:W3CDTF">2013-09-09T17:17:50Z</dcterms:modified>
</cp:coreProperties>
</file>