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59"/>
  </p:notesMasterIdLst>
  <p:handoutMasterIdLst>
    <p:handoutMasterId r:id="rId6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6" r:id="rId57"/>
    <p:sldId id="317" r:id="rId5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81" autoAdjust="0"/>
  </p:normalViewPr>
  <p:slideViewPr>
    <p:cSldViewPr>
      <p:cViewPr varScale="1">
        <p:scale>
          <a:sx n="78" d="100"/>
          <a:sy n="78" d="100"/>
        </p:scale>
        <p:origin x="-1650" y="-90"/>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6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B5EA34-EBA4-4B6D-9B5D-ADC572E2FBAF}" type="datetimeFigureOut">
              <a:rPr lang="en-GB" smtClean="0"/>
              <a:pPr/>
              <a:t>19/09/2013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EF1A8B-B35E-49D1-A2E0-E2ED239C8500}" type="slidenum">
              <a:rPr lang="en-GB" smtClean="0"/>
              <a:pPr/>
              <a:t>‹N›</a:t>
            </a:fld>
            <a:endParaRPr lang="en-GB"/>
          </a:p>
        </p:txBody>
      </p:sp>
    </p:spTree>
    <p:extLst>
      <p:ext uri="{BB962C8B-B14F-4D97-AF65-F5344CB8AC3E}">
        <p14:creationId xmlns:p14="http://schemas.microsoft.com/office/powerpoint/2010/main" xmlns="" val="1892868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D24B42-73FD-4499-890F-10E8F7229211}" type="datetimeFigureOut">
              <a:rPr lang="en-GB" smtClean="0"/>
              <a:pPr/>
              <a:t>19/09/2013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5DBF1-A8A0-4173-BFF3-5549FB9C65D2}" type="slidenum">
              <a:rPr lang="en-GB" smtClean="0"/>
              <a:pPr/>
              <a:t>‹N›</a:t>
            </a:fld>
            <a:endParaRPr lang="en-GB"/>
          </a:p>
        </p:txBody>
      </p:sp>
    </p:spTree>
    <p:extLst>
      <p:ext uri="{BB962C8B-B14F-4D97-AF65-F5344CB8AC3E}">
        <p14:creationId xmlns:p14="http://schemas.microsoft.com/office/powerpoint/2010/main" xmlns="" val="277663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85BBC-7508-4A49-A29F-BE0E73034D14}" type="slidenum">
              <a:rPr lang="en-GB" altLang="en-US"/>
              <a:pPr/>
              <a:t>3</a:t>
            </a:fld>
            <a:endParaRPr lang="en-GB" alt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FC95B-0A78-4832-83E1-1835C1DB6C11}" type="slidenum">
              <a:rPr lang="en-GB" altLang="en-US"/>
              <a:pPr/>
              <a:t>12</a:t>
            </a:fld>
            <a:endParaRPr lang="en-GB" alt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59574-19E8-4501-A1AD-10D648227783}" type="slidenum">
              <a:rPr lang="en-GB" altLang="en-US"/>
              <a:pPr/>
              <a:t>13</a:t>
            </a:fld>
            <a:endParaRPr lang="en-GB" alt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D3D8A-9110-40CE-82FE-40F1F38E0954}" type="slidenum">
              <a:rPr lang="en-GB" altLang="en-US"/>
              <a:pPr/>
              <a:t>14</a:t>
            </a:fld>
            <a:endParaRPr lang="en-GB" alt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BE6D7-1625-4C61-9667-9CAB22762CCE}" type="slidenum">
              <a:rPr lang="en-GB" altLang="en-US"/>
              <a:pPr/>
              <a:t>15</a:t>
            </a:fld>
            <a:endParaRPr lang="en-GB" altLang="en-US"/>
          </a:p>
        </p:txBody>
      </p:sp>
      <p:sp>
        <p:nvSpPr>
          <p:cNvPr id="72706" name="Rectangle 1026"/>
          <p:cNvSpPr>
            <a:spLocks noGrp="1" noRot="1" noChangeAspect="1" noChangeArrowheads="1" noTextEdit="1"/>
          </p:cNvSpPr>
          <p:nvPr>
            <p:ph type="sldImg"/>
          </p:nvPr>
        </p:nvSpPr>
        <p:spPr>
          <a:ln/>
        </p:spPr>
      </p:sp>
      <p:sp>
        <p:nvSpPr>
          <p:cNvPr id="72707" name="Rectangle 1027"/>
          <p:cNvSpPr>
            <a:spLocks noGrp="1" noChangeArrowheads="1"/>
          </p:cNvSpPr>
          <p:nvPr>
            <p:ph type="body" idx="1"/>
          </p:nvPr>
        </p:nvSpPr>
        <p:spPr/>
        <p:txBody>
          <a:bodyPr/>
          <a:lstStyle/>
          <a:p>
            <a:r>
              <a:rPr lang="en-GB" altLang="en-US" dirty="0"/>
              <a:t>This list was compiled by John Adair, a British expert on leadership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403B7-BACA-4B6C-ACFC-D94859FC4615}" type="slidenum">
              <a:rPr lang="en-GB" altLang="en-US"/>
              <a:pPr/>
              <a:t>16</a:t>
            </a:fld>
            <a:endParaRPr lang="en-GB" alt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BE5EF-3950-415C-B87C-5601165A647B}" type="slidenum">
              <a:rPr lang="en-GB" altLang="en-US"/>
              <a:pPr/>
              <a:t>17</a:t>
            </a:fld>
            <a:endParaRPr lang="en-GB" alt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7B2D9-56A4-42E5-A52C-FF47E89C81AE}" type="slidenum">
              <a:rPr lang="en-GB" altLang="en-US"/>
              <a:pPr/>
              <a:t>18</a:t>
            </a:fld>
            <a:endParaRPr lang="en-GB" alt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C2DF0-260B-4ACA-ACFC-B04AC0A39FBB}" type="slidenum">
              <a:rPr lang="en-GB" altLang="en-US"/>
              <a:pPr/>
              <a:t>19</a:t>
            </a:fld>
            <a:endParaRPr lang="en-GB" alt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8BDAF-4618-44C1-96D0-66E236C71278}" type="slidenum">
              <a:rPr lang="en-GB" altLang="en-US"/>
              <a:pPr/>
              <a:t>20</a:t>
            </a:fld>
            <a:endParaRPr lang="en-GB" alt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34BBF-046D-4022-B248-7B70AB621C87}" type="slidenum">
              <a:rPr lang="en-GB" altLang="en-US"/>
              <a:pPr/>
              <a:t>21</a:t>
            </a:fld>
            <a:endParaRPr lang="en-GB" alt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AA353-21E6-4F31-82A0-9281EE2320DD}" type="slidenum">
              <a:rPr lang="en-GB" altLang="en-US"/>
              <a:pPr/>
              <a:t>4</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4EB6D-4787-4D2D-B779-3CD670F874B8}" type="slidenum">
              <a:rPr lang="en-GB" altLang="en-US"/>
              <a:pPr/>
              <a:t>22</a:t>
            </a:fld>
            <a:endParaRPr lang="en-GB"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C467D-4D92-42D4-BA94-D10248A14330}" type="slidenum">
              <a:rPr lang="en-GB" altLang="en-US"/>
              <a:pPr/>
              <a:t>23</a:t>
            </a:fld>
            <a:endParaRPr lang="en-GB"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2505A-4448-4A12-925E-3B128E0CB025}" type="slidenum">
              <a:rPr lang="en-GB" altLang="en-US"/>
              <a:pPr/>
              <a:t>24</a:t>
            </a:fld>
            <a:endParaRPr lang="en-GB" alt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7384B-E26D-4805-B547-0AD36A06C5CE}" type="slidenum">
              <a:rPr lang="en-GB" altLang="en-US"/>
              <a:pPr/>
              <a:t>25</a:t>
            </a:fld>
            <a:endParaRPr lang="en-GB" alt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D2DBE-A6B7-4123-BAE4-ACFC76D78907}" type="slidenum">
              <a:rPr lang="en-GB" altLang="en-US"/>
              <a:pPr/>
              <a:t>26</a:t>
            </a:fld>
            <a:endParaRPr lang="en-GB" alt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9744E-5A43-4A5B-8537-D97656A5FA87}" type="slidenum">
              <a:rPr lang="en-GB" altLang="en-US"/>
              <a:pPr/>
              <a:t>36</a:t>
            </a:fld>
            <a:endParaRPr lang="en-GB"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F3E60-4233-4D43-98A8-1D45D64BFEDC}" type="slidenum">
              <a:rPr lang="en-GB" altLang="en-US"/>
              <a:pPr/>
              <a:t>37</a:t>
            </a:fld>
            <a:endParaRPr lang="en-GB"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ltLang="en-US" dirty="0"/>
              <a:t>A person detects an unsatisfied need, and determines a goal that will help him satisfy that need. He then plans a course of action to take, and upon executing this should attain his goal. This goal may or may not fully satisfy his need, and if it does not, he will establish a further goal to be attained. This process is ongoing as need after need is identified.</a:t>
            </a:r>
          </a:p>
          <a:p>
            <a:endParaRPr lang="en-GB" altLang="en-US" dirty="0"/>
          </a:p>
          <a:p>
            <a:r>
              <a:rPr lang="en-GB" altLang="en-US" dirty="0"/>
              <a:t>The selection of goals and actions is determined by the experience and expectations of the person.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C6152-8282-4E26-A48F-78EFFF7FDDB4}" type="slidenum">
              <a:rPr lang="en-GB" altLang="en-US"/>
              <a:pPr/>
              <a:t>38</a:t>
            </a:fld>
            <a:endParaRPr lang="en-GB"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altLang="en-US"/>
              <a:t>People learn from experience which goals they are likely to attain and which they are not, and also which actions are likely to result in successfully achieving their goals. People will not usually continue to try to attain unreachable goals, or use methods and actions that have proved fruitless in the past. Although some people do learn at quicker rates than others which goals and actions are the most likely to be successful for themselves. (Others with less perception may continue to strive for unreachable goals, believing themselves to be more capable than they are.)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EC961-1790-48A0-B512-ED5079105C6F}" type="slidenum">
              <a:rPr lang="en-GB" altLang="en-US"/>
              <a:pPr/>
              <a:t>39</a:t>
            </a:fld>
            <a:endParaRPr lang="en-GB"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GB" altLang="en-US"/>
              <a:t>Maslow identified this hierarchy of needs that people try to fulfil. People always try to satisfy the lowest level (Physiological) first. When one level of need is satisfied, the next level of need becomes dominant, although the lower level of need still remains in the background. Only Self-fulfilment can never be fully satisfied.</a:t>
            </a:r>
          </a:p>
          <a:p>
            <a:endParaRPr lang="en-GB" altLang="en-US"/>
          </a:p>
          <a:p>
            <a:r>
              <a:rPr lang="en-GB" altLang="en-US"/>
              <a:t>Only an unsatisfied need can motivate people to take action.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41372-EDC1-4F3B-A078-FA8DE5E2D317}" type="slidenum">
              <a:rPr lang="en-GB" altLang="en-US"/>
              <a:pPr/>
              <a:t>40</a:t>
            </a:fld>
            <a:endParaRPr lang="en-GB"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GB" altLang="en-US"/>
              <a:t>The ERG model is a simplification of Maslow’s model.</a:t>
            </a:r>
          </a:p>
          <a:p>
            <a:endParaRPr lang="en-GB" altLang="en-US"/>
          </a:p>
          <a:p>
            <a:r>
              <a:rPr lang="en-GB" altLang="en-US"/>
              <a:t>McClelland identified the needs of managers. Success in a competitive world often springs from an urge to achieve power.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C853E-3550-4773-9A7D-D4E8B9D852B5}" type="slidenum">
              <a:rPr lang="en-GB" altLang="en-US"/>
              <a:pPr/>
              <a:t>5</a:t>
            </a:fld>
            <a:endParaRPr lang="en-GB" alt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C2F90-D5AF-4EC7-B3DD-84B99AF93C55}" type="slidenum">
              <a:rPr lang="en-GB" altLang="en-US"/>
              <a:pPr/>
              <a:t>41</a:t>
            </a:fld>
            <a:endParaRPr lang="en-GB"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ltLang="en-US" dirty="0"/>
              <a:t>People were asked to describe events that made them feel satisfied or dissatisfied with work, and how long the feeling lasted.</a:t>
            </a:r>
          </a:p>
          <a:p>
            <a:endParaRPr lang="en-GB" altLang="en-US" dirty="0"/>
          </a:p>
          <a:p>
            <a:r>
              <a:rPr lang="en-GB" altLang="en-US" dirty="0"/>
              <a:t>Responsibility was the satisfier that had the longest lasting feeling.</a:t>
            </a:r>
          </a:p>
          <a:p>
            <a:endParaRPr lang="en-GB" altLang="en-US" dirty="0"/>
          </a:p>
          <a:p>
            <a:r>
              <a:rPr lang="en-GB" altLang="en-US" dirty="0"/>
              <a:t>The </a:t>
            </a:r>
            <a:r>
              <a:rPr lang="en-GB" altLang="en-US" dirty="0" err="1"/>
              <a:t>dissatisfiers</a:t>
            </a:r>
            <a:r>
              <a:rPr lang="en-GB" altLang="en-US" dirty="0"/>
              <a:t> could produce short term feelings of satisfaction if handled correctly e.g. a pay rise, or new office conditions, but were more likely to be a cause for dissatisfaction. Herzberg called them the “Hygiene” factors, as they were essential to the good health of the organisation. By ignoring them the organisation was courting trouble. Only the satisfiers produced long lasting results.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D406-2A9E-4453-9AC0-DA4F55DBF5EA}" type="slidenum">
              <a:rPr lang="en-GB" altLang="en-US"/>
              <a:pPr/>
              <a:t>42</a:t>
            </a:fld>
            <a:endParaRPr lang="en-GB"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F8A33-B163-47F3-9BFE-EDE3654618D8}" type="slidenum">
              <a:rPr lang="en-GB" altLang="en-US"/>
              <a:pPr/>
              <a:t>43</a:t>
            </a:fld>
            <a:endParaRPr lang="en-GB"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E3E0E-FCAC-4AA5-94CD-2449B4ADFEA2}" type="slidenum">
              <a:rPr lang="en-GB" altLang="en-US"/>
              <a:pPr/>
              <a:t>44</a:t>
            </a:fld>
            <a:endParaRPr lang="en-GB"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GB" altLang="en-US"/>
              <a:t>The complex motivational model by Lawler and Porter attempts to describe the complex relationships between ability, motivation, feelings and the performance on the job. Of course, how these different forces interact in an individual can never be known to any degree of certainty, hence the ? in the diagram.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13F70-7F04-4533-8529-1195E2B22D55}" type="slidenum">
              <a:rPr lang="en-GB" altLang="en-US"/>
              <a:pPr/>
              <a:t>45</a:t>
            </a:fld>
            <a:endParaRPr lang="en-GB"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GB" altLang="en-US"/>
              <a:t>Good managers will use as many of the above as possible and wont simply settle for just one or two.</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E4A40-AD51-4E88-996B-C3EBFFE7942A}" type="slidenum">
              <a:rPr lang="en-GB" altLang="en-US"/>
              <a:pPr/>
              <a:t>46</a:t>
            </a:fld>
            <a:endParaRPr lang="en-GB" alt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E7C70-D73B-47D4-847A-2E7B526373ED}" type="slidenum">
              <a:rPr lang="en-GB" altLang="en-US"/>
              <a:pPr/>
              <a:t>47</a:t>
            </a:fld>
            <a:endParaRPr lang="en-GB" alt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3AA4B-4580-4114-B38A-7A29AD674E71}" type="slidenum">
              <a:rPr lang="en-GB" altLang="en-US"/>
              <a:pPr/>
              <a:t>48</a:t>
            </a:fld>
            <a:endParaRPr lang="en-GB"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2A692-4467-46EE-B5B0-F4DEFB64D4F4}" type="slidenum">
              <a:rPr lang="en-GB" altLang="en-US"/>
              <a:pPr/>
              <a:t>49</a:t>
            </a:fld>
            <a:endParaRPr lang="en-GB"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6D776-D40A-4A75-BC90-10D6E9BB49F8}" type="slidenum">
              <a:rPr lang="en-GB" altLang="en-US"/>
              <a:pPr/>
              <a:t>50</a:t>
            </a:fld>
            <a:endParaRPr lang="en-GB"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80201-08A2-4D79-B59F-FBB8261CE855}" type="slidenum">
              <a:rPr lang="en-GB" altLang="en-US"/>
              <a:pPr/>
              <a:t>6</a:t>
            </a:fld>
            <a:endParaRPr lang="en-GB" alt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E4983-8E94-41D9-843F-195AABFEC323}" type="slidenum">
              <a:rPr lang="en-GB" altLang="en-US"/>
              <a:pPr/>
              <a:t>55</a:t>
            </a:fld>
            <a:endParaRPr lang="en-GB"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947FC-306D-4DA2-8B38-323525E007E6}" type="slidenum">
              <a:rPr lang="en-GB" altLang="en-US"/>
              <a:pPr/>
              <a:t>7</a:t>
            </a:fld>
            <a:endParaRPr lang="en-GB" alt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0B2E9-276E-4863-9205-747DEA76E87D}" type="slidenum">
              <a:rPr lang="en-GB" altLang="en-US"/>
              <a:pPr/>
              <a:t>8</a:t>
            </a:fld>
            <a:endParaRPr lang="en-GB" alt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DC024-11A4-4A89-95DF-05ED733673E7}" type="slidenum">
              <a:rPr lang="en-GB" altLang="en-US"/>
              <a:pPr/>
              <a:t>9</a:t>
            </a:fld>
            <a:endParaRPr lang="en-GB" alt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AD467C-4CB0-4A7D-BB91-9962838E99A2}" type="slidenum">
              <a:rPr lang="en-GB" altLang="en-US"/>
              <a:pPr/>
              <a:t>10</a:t>
            </a:fld>
            <a:endParaRPr lang="en-GB"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GB" altLang="en-US" dirty="0"/>
              <a:t>Theory X and Y are old theories</a:t>
            </a:r>
          </a:p>
          <a:p>
            <a:r>
              <a:rPr lang="en-GB" altLang="en-US" dirty="0"/>
              <a:t>Theory Z came from studying the Japanese. Workers are moved between job junctions and know many aspects of the organisation. Collective decision making and strong peer pressures are attributes of this management style</a:t>
            </a:r>
          </a:p>
          <a:p>
            <a:r>
              <a:rPr lang="en-GB" altLang="en-US" dirty="0"/>
              <a:t>Theory W was proposed by Barry Boehm in 1989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8B17B-28D8-4737-8537-509E55398BD0}" type="slidenum">
              <a:rPr lang="en-GB" altLang="en-US"/>
              <a:pPr/>
              <a:t>11</a:t>
            </a:fld>
            <a:endParaRPr lang="en-GB" alt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43609" y="2158990"/>
            <a:ext cx="7128792" cy="2269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kstvak 7"/>
          <p:cNvSpPr txBox="1"/>
          <p:nvPr userDrawn="1"/>
        </p:nvSpPr>
        <p:spPr>
          <a:xfrm>
            <a:off x="683568" y="404664"/>
            <a:ext cx="7920880" cy="1754326"/>
          </a:xfrm>
          <a:prstGeom prst="rect">
            <a:avLst/>
          </a:prstGeom>
          <a:noFill/>
        </p:spPr>
        <p:txBody>
          <a:bodyPr wrap="square" rtlCol="0">
            <a:spAutoFit/>
          </a:bodyPr>
          <a:lstStyle/>
          <a:p>
            <a:pPr algn="ctr"/>
            <a:r>
              <a:rPr lang="nl-NL" sz="5400" dirty="0">
                <a:latin typeface="Arial Unicode MS" pitchFamily="34" charset="-128"/>
                <a:ea typeface="Arial Unicode MS" pitchFamily="34" charset="-128"/>
                <a:cs typeface="Arial Unicode MS" pitchFamily="34" charset="-128"/>
              </a:rPr>
              <a:t>t</a:t>
            </a:r>
            <a:r>
              <a:rPr lang="nl-NL" sz="5400" dirty="0" smtClean="0">
                <a:latin typeface="Arial Unicode MS" pitchFamily="34" charset="-128"/>
                <a:ea typeface="Arial Unicode MS" pitchFamily="34" charset="-128"/>
                <a:cs typeface="Arial Unicode MS" pitchFamily="34" charset="-128"/>
              </a:rPr>
              <a:t>raining &amp; research </a:t>
            </a:r>
          </a:p>
          <a:p>
            <a:pPr algn="ctr"/>
            <a:r>
              <a:rPr lang="nl-NL" sz="5400" dirty="0" err="1">
                <a:latin typeface="Arial Unicode MS" pitchFamily="34" charset="-128"/>
                <a:ea typeface="Arial Unicode MS" pitchFamily="34" charset="-128"/>
                <a:cs typeface="Arial Unicode MS" pitchFamily="34" charset="-128"/>
              </a:rPr>
              <a:t>f</a:t>
            </a:r>
            <a:r>
              <a:rPr lang="nl-NL" sz="5400" dirty="0" err="1" smtClean="0">
                <a:latin typeface="Arial Unicode MS" pitchFamily="34" charset="-128"/>
                <a:ea typeface="Arial Unicode MS" pitchFamily="34" charset="-128"/>
                <a:cs typeface="Arial Unicode MS" pitchFamily="34" charset="-128"/>
              </a:rPr>
              <a:t>or</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academic</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newcomers</a:t>
            </a:r>
            <a:endParaRPr lang="nl-BE" sz="5400" dirty="0">
              <a:latin typeface="Arial Unicode MS" pitchFamily="34" charset="-128"/>
              <a:ea typeface="Arial Unicode MS" pitchFamily="34" charset="-128"/>
              <a:cs typeface="Arial Unicode MS" pitchFamily="34" charset="-128"/>
            </a:endParaRPr>
          </a:p>
        </p:txBody>
      </p:sp>
      <p:sp>
        <p:nvSpPr>
          <p:cNvPr id="9" name="Rechthoek 8"/>
          <p:cNvSpPr/>
          <p:nvPr userDrawn="1"/>
        </p:nvSpPr>
        <p:spPr>
          <a:xfrm>
            <a:off x="107504" y="116632"/>
            <a:ext cx="8928992" cy="6624736"/>
          </a:xfrm>
          <a:prstGeom prst="rect">
            <a:avLst/>
          </a:prstGeom>
          <a:noFill/>
          <a:ln w="76200">
            <a:solidFill>
              <a:srgbClr val="64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32240" y="5505899"/>
            <a:ext cx="3333532" cy="1370274"/>
          </a:xfrm>
          <a:prstGeom prst="rect">
            <a:avLst/>
          </a:prstGeom>
        </p:spPr>
      </p:pic>
      <p:sp>
        <p:nvSpPr>
          <p:cNvPr id="11" name="Tekstvak 10"/>
          <p:cNvSpPr txBox="1"/>
          <p:nvPr userDrawn="1"/>
        </p:nvSpPr>
        <p:spPr>
          <a:xfrm>
            <a:off x="1039913" y="5085184"/>
            <a:ext cx="7128792" cy="400110"/>
          </a:xfrm>
          <a:prstGeom prst="rect">
            <a:avLst/>
          </a:prstGeom>
          <a:noFill/>
        </p:spPr>
        <p:txBody>
          <a:bodyPr wrap="square" rtlCol="0">
            <a:spAutoFit/>
          </a:bodyPr>
          <a:lstStyle/>
          <a:p>
            <a:pPr algn="ctr"/>
            <a:r>
              <a:rPr lang="en-US" sz="2000" b="1" dirty="0">
                <a:latin typeface="Arial" pitchFamily="34" charset="0"/>
                <a:cs typeface="Arial" pitchFamily="34" charset="0"/>
              </a:rPr>
              <a:t>A project of the King </a:t>
            </a:r>
            <a:r>
              <a:rPr lang="en-US" sz="2000" b="1" dirty="0" err="1">
                <a:latin typeface="Arial" pitchFamily="34" charset="0"/>
                <a:cs typeface="Arial" pitchFamily="34" charset="0"/>
              </a:rPr>
              <a:t>Baudouin</a:t>
            </a:r>
            <a:r>
              <a:rPr lang="en-US" sz="2000" b="1" dirty="0">
                <a:latin typeface="Arial" pitchFamily="34" charset="0"/>
                <a:cs typeface="Arial" pitchFamily="34" charset="0"/>
              </a:rPr>
              <a:t> Foundation</a:t>
            </a:r>
            <a:endParaRPr lang="nl-BE" sz="2000" b="1" dirty="0">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43413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076F55C-860E-43B9-A046-CF930D79563F}" type="datetime1">
              <a:rPr lang="nl-BE" smtClean="0"/>
              <a:pPr/>
              <a:t>19/09/2013</a:t>
            </a:fld>
            <a:endParaRPr lang="nl-BE"/>
          </a:p>
        </p:txBody>
      </p:sp>
      <p:sp>
        <p:nvSpPr>
          <p:cNvPr id="6" name="Tijdelijke aanduiding voor voettekst 5"/>
          <p:cNvSpPr>
            <a:spLocks noGrp="1"/>
          </p:cNvSpPr>
          <p:nvPr>
            <p:ph type="ftr" sz="quarter" idx="11"/>
          </p:nvPr>
        </p:nvSpPr>
        <p:spPr/>
        <p:txBody>
          <a:bodyPr/>
          <a:lstStyle/>
          <a:p>
            <a:r>
              <a:rPr lang="nl-BE" smtClean="0"/>
              <a:t>© 2013  TrueTrust Ltd</a:t>
            </a:r>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18081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AE532B6-D02E-43EE-A606-F882C90C1BC4}" type="datetime1">
              <a:rPr lang="nl-BE" smtClean="0"/>
              <a:pPr/>
              <a:t>19/09/2013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470069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C6334F5-973D-4E09-BDC7-BF90CD1DBA36}" type="datetime1">
              <a:rPr lang="nl-BE" smtClean="0"/>
              <a:pPr/>
              <a:t>19/09/2013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19270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91EF9B81-8871-4039-8339-1075D004E02E}" type="datetime1">
              <a:rPr lang="nl-BE" smtClean="0"/>
              <a:pPr/>
              <a:t>19/09/2013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hthoek 7"/>
          <p:cNvSpPr/>
          <p:nvPr userDrawn="1"/>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xmlns="" val="71821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A151CB2-824E-481B-8B91-00266C140417}" type="datetime1">
              <a:rPr lang="nl-BE" smtClean="0"/>
              <a:pPr/>
              <a:t>19/09/2013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9616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B2396EE-EAA4-4CFE-B5E7-BDFAA8E0EF68}" type="datetime1">
              <a:rPr lang="nl-BE" smtClean="0"/>
              <a:pPr/>
              <a:t>19/09/2013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4032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6FEFCC6B-E21F-4A1B-B502-39BDD3A89309}" type="datetime1">
              <a:rPr lang="nl-BE" smtClean="0"/>
              <a:pPr/>
              <a:t>19/09/2013</a:t>
            </a:fld>
            <a:endParaRPr lang="nl-BE"/>
          </a:p>
        </p:txBody>
      </p:sp>
      <p:sp>
        <p:nvSpPr>
          <p:cNvPr id="6" name="Tijdelijke aanduiding voor voettekst 5"/>
          <p:cNvSpPr>
            <a:spLocks noGrp="1"/>
          </p:cNvSpPr>
          <p:nvPr>
            <p:ph type="ftr" sz="quarter" idx="11"/>
          </p:nvPr>
        </p:nvSpPr>
        <p:spPr/>
        <p:txBody>
          <a:bodyPr/>
          <a:lstStyle/>
          <a:p>
            <a:r>
              <a:rPr lang="nl-BE" smtClean="0"/>
              <a:t>© 2013  TrueTrust Ltd</a:t>
            </a:r>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4575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6C748A6A-33CA-41B8-80BF-85D9949EB15A}" type="datetime1">
              <a:rPr lang="nl-BE" smtClean="0"/>
              <a:pPr/>
              <a:t>19/09/2013</a:t>
            </a:fld>
            <a:endParaRPr lang="nl-BE"/>
          </a:p>
        </p:txBody>
      </p:sp>
      <p:sp>
        <p:nvSpPr>
          <p:cNvPr id="8" name="Tijdelijke aanduiding voor voettekst 7"/>
          <p:cNvSpPr>
            <a:spLocks noGrp="1"/>
          </p:cNvSpPr>
          <p:nvPr>
            <p:ph type="ftr" sz="quarter" idx="11"/>
          </p:nvPr>
        </p:nvSpPr>
        <p:spPr/>
        <p:txBody>
          <a:bodyPr/>
          <a:lstStyle/>
          <a:p>
            <a:r>
              <a:rPr lang="nl-BE" smtClean="0"/>
              <a:t>© 2013  TrueTrust Ltd</a:t>
            </a:r>
            <a:endParaRPr lang="nl-BE"/>
          </a:p>
        </p:txBody>
      </p:sp>
      <p:sp>
        <p:nvSpPr>
          <p:cNvPr id="9" name="Tijdelijke aanduiding voor dianummer 8"/>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96137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21EA5BBD-7A8A-41AE-BF14-D63EC8708055}" type="datetime1">
              <a:rPr lang="nl-BE" smtClean="0"/>
              <a:pPr/>
              <a:t>19/09/2013</a:t>
            </a:fld>
            <a:endParaRPr lang="nl-BE"/>
          </a:p>
        </p:txBody>
      </p:sp>
      <p:sp>
        <p:nvSpPr>
          <p:cNvPr id="4" name="Tijdelijke aanduiding voor voettekst 3"/>
          <p:cNvSpPr>
            <a:spLocks noGrp="1"/>
          </p:cNvSpPr>
          <p:nvPr>
            <p:ph type="ftr" sz="quarter" idx="11"/>
          </p:nvPr>
        </p:nvSpPr>
        <p:spPr/>
        <p:txBody>
          <a:bodyPr/>
          <a:lstStyle/>
          <a:p>
            <a:r>
              <a:rPr lang="nl-BE" smtClean="0"/>
              <a:t>© 2013  TrueTrust Ltd</a:t>
            </a:r>
            <a:endParaRPr lang="nl-BE"/>
          </a:p>
        </p:txBody>
      </p:sp>
      <p:sp>
        <p:nvSpPr>
          <p:cNvPr id="5" name="Tijdelijke aanduiding voor dianummer 4"/>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406294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D35869C-7505-4FCA-9FDB-719F73559F3F}" type="datetime1">
              <a:rPr lang="nl-BE" smtClean="0"/>
              <a:pPr/>
              <a:t>19/09/2013</a:t>
            </a:fld>
            <a:endParaRPr lang="nl-BE"/>
          </a:p>
        </p:txBody>
      </p:sp>
      <p:sp>
        <p:nvSpPr>
          <p:cNvPr id="3" name="Tijdelijke aanduiding voor voettekst 2"/>
          <p:cNvSpPr>
            <a:spLocks noGrp="1"/>
          </p:cNvSpPr>
          <p:nvPr>
            <p:ph type="ftr" sz="quarter" idx="11"/>
          </p:nvPr>
        </p:nvSpPr>
        <p:spPr/>
        <p:txBody>
          <a:bodyPr/>
          <a:lstStyle/>
          <a:p>
            <a:r>
              <a:rPr lang="nl-BE" smtClean="0"/>
              <a:t>© 2013  TrueTrust Ltd</a:t>
            </a:r>
            <a:endParaRPr lang="nl-BE"/>
          </a:p>
        </p:txBody>
      </p:sp>
      <p:sp>
        <p:nvSpPr>
          <p:cNvPr id="4" name="Tijdelijke aanduiding voor dianummer 3"/>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2990501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E31CB6E-6D6D-4329-A9D7-28018264A869}" type="datetime1">
              <a:rPr lang="nl-BE" smtClean="0"/>
              <a:pPr/>
              <a:t>19/09/2013</a:t>
            </a:fld>
            <a:endParaRPr lang="nl-BE"/>
          </a:p>
        </p:txBody>
      </p:sp>
      <p:sp>
        <p:nvSpPr>
          <p:cNvPr id="6" name="Tijdelijke aanduiding voor voettekst 5"/>
          <p:cNvSpPr>
            <a:spLocks noGrp="1"/>
          </p:cNvSpPr>
          <p:nvPr>
            <p:ph type="ftr" sz="quarter" idx="11"/>
          </p:nvPr>
        </p:nvSpPr>
        <p:spPr/>
        <p:txBody>
          <a:bodyPr/>
          <a:lstStyle/>
          <a:p>
            <a:r>
              <a:rPr lang="nl-BE" smtClean="0"/>
              <a:t>© 2013  TrueTrust Ltd</a:t>
            </a:r>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874273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FE463-BD85-4726-BA18-F929C8E9E8A0}" type="datetime1">
              <a:rPr lang="nl-BE" smtClean="0"/>
              <a:pPr/>
              <a:t>19/09/2013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smtClean="0"/>
              <a:t>© 2013  TrueTrust Ltd</a:t>
            </a: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554210502"/>
      </p:ext>
    </p:extLst>
  </p:cSld>
  <p:clrMap bg1="lt1" tx1="dk1" bg2="lt2" tx2="dk2" accent1="accent1" accent2="accent2" accent3="accent3" accent4="accent4" accent5="accent5" accent6="accent6" hlink="hlink" folHlink="folHlink"/>
  <p:sldLayoutIdLst>
    <p:sldLayoutId id="2147483680" r:id="rId1"/>
  </p:sldLayoutIdLst>
  <p:hf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588AC-6C61-4F9E-B282-05498EC7E156}" type="datetime1">
              <a:rPr lang="nl-BE" smtClean="0"/>
              <a:pPr/>
              <a:t>19/09/2013</a:t>
            </a:fld>
            <a:endParaRPr lang="nl-BE"/>
          </a:p>
        </p:txBody>
      </p:sp>
      <p:sp>
        <p:nvSpPr>
          <p:cNvPr id="5" name="Tijdelijke aanduiding voor voettekst 4"/>
          <p:cNvSpPr>
            <a:spLocks noGrp="1"/>
          </p:cNvSpPr>
          <p:nvPr>
            <p:ph type="ftr" sz="quarter" idx="3"/>
          </p:nvPr>
        </p:nvSpPr>
        <p:spPr>
          <a:xfrm>
            <a:off x="3131840" y="6721214"/>
            <a:ext cx="2895600" cy="18256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smtClean="0"/>
              <a:t>© 2013  TrueTrust Ltd</a:t>
            </a:r>
            <a:endParaRPr lang="nl-BE"/>
          </a:p>
        </p:txBody>
      </p:sp>
      <p:sp>
        <p:nvSpPr>
          <p:cNvPr id="6" name="Tijdelijke aanduiding voor dianummer 5"/>
          <p:cNvSpPr>
            <a:spLocks noGrp="1"/>
          </p:cNvSpPr>
          <p:nvPr>
            <p:ph type="sldNum" sz="quarter" idx="4"/>
          </p:nvPr>
        </p:nvSpPr>
        <p:spPr>
          <a:xfrm>
            <a:off x="7018978" y="6597352"/>
            <a:ext cx="2133600" cy="260648"/>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554210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70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5818E180-7445-4B08-9431-87E290401417}" type="slidenum">
              <a:rPr lang="en-US" altLang="en-US"/>
              <a:pPr/>
              <a:t>10</a:t>
            </a:fld>
            <a:endParaRPr lang="en-US" altLang="en-US"/>
          </a:p>
        </p:txBody>
      </p:sp>
      <p:sp>
        <p:nvSpPr>
          <p:cNvPr id="185346" name="Rectangle 2"/>
          <p:cNvSpPr>
            <a:spLocks noGrp="1" noChangeArrowheads="1"/>
          </p:cNvSpPr>
          <p:nvPr>
            <p:ph type="title"/>
          </p:nvPr>
        </p:nvSpPr>
        <p:spPr>
          <a:xfrm>
            <a:off x="762000" y="0"/>
            <a:ext cx="7772400" cy="685800"/>
          </a:xfrm>
        </p:spPr>
        <p:txBody>
          <a:bodyPr>
            <a:normAutofit fontScale="90000"/>
          </a:bodyPr>
          <a:lstStyle/>
          <a:p>
            <a:r>
              <a:rPr lang="en-GB" altLang="en-US"/>
              <a:t>Management Theories</a:t>
            </a:r>
          </a:p>
        </p:txBody>
      </p:sp>
      <p:sp>
        <p:nvSpPr>
          <p:cNvPr id="185347" name="Rectangle 3"/>
          <p:cNvSpPr>
            <a:spLocks noGrp="1" noChangeArrowheads="1"/>
          </p:cNvSpPr>
          <p:nvPr>
            <p:ph type="body" idx="1"/>
          </p:nvPr>
        </p:nvSpPr>
        <p:spPr>
          <a:xfrm>
            <a:off x="228600" y="762000"/>
            <a:ext cx="8686800" cy="5638800"/>
          </a:xfrm>
        </p:spPr>
        <p:txBody>
          <a:bodyPr>
            <a:normAutofit fontScale="92500"/>
          </a:bodyPr>
          <a:lstStyle/>
          <a:p>
            <a:pPr>
              <a:lnSpc>
                <a:spcPct val="90000"/>
              </a:lnSpc>
            </a:pPr>
            <a:r>
              <a:rPr lang="en-GB" altLang="en-US" sz="2800" dirty="0"/>
              <a:t>Theory X – people dislike work and will avoid it, therefore management should control, coerce, direct, threaten</a:t>
            </a:r>
          </a:p>
          <a:p>
            <a:pPr>
              <a:lnSpc>
                <a:spcPct val="90000"/>
              </a:lnSpc>
            </a:pPr>
            <a:r>
              <a:rPr lang="en-GB" altLang="en-US" sz="2800" dirty="0"/>
              <a:t>Theory Y – people like work and will seek responsibility, therefore management should provide resources, articulate goals and let workers get on with the job</a:t>
            </a:r>
          </a:p>
          <a:p>
            <a:pPr>
              <a:lnSpc>
                <a:spcPct val="90000"/>
              </a:lnSpc>
            </a:pPr>
            <a:r>
              <a:rPr lang="en-GB" altLang="en-US" sz="2800" dirty="0"/>
              <a:t>Theory Z – employees will stay for life with a single employer and have a strong bond with it. Collective decision making, high cross functionality, peer pressure</a:t>
            </a:r>
          </a:p>
          <a:p>
            <a:pPr>
              <a:lnSpc>
                <a:spcPct val="90000"/>
              </a:lnSpc>
            </a:pPr>
            <a:r>
              <a:rPr lang="en-GB" altLang="en-US" sz="2800" dirty="0"/>
              <a:t>Theory W – managers should set win-win conditions for employees and projects</a:t>
            </a:r>
          </a:p>
          <a:p>
            <a:pPr>
              <a:lnSpc>
                <a:spcPct val="90000"/>
              </a:lnSpc>
              <a:buNone/>
            </a:pPr>
            <a:endParaRPr lang="en-GB" altLang="en-US" sz="2800" dirty="0" smtClean="0"/>
          </a:p>
          <a:p>
            <a:pPr>
              <a:lnSpc>
                <a:spcPct val="90000"/>
              </a:lnSpc>
              <a:buNone/>
            </a:pPr>
            <a:r>
              <a:rPr lang="en-GB" altLang="en-US" sz="2800" dirty="0" smtClean="0"/>
              <a:t>Of </a:t>
            </a:r>
            <a:r>
              <a:rPr lang="en-GB" altLang="en-US" sz="2800" dirty="0"/>
              <a:t>course, a good manager will use different styles with different team members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98B2BB00-C204-44F1-B7C7-8BFA702BF10F}" type="slidenum">
              <a:rPr lang="en-US" altLang="en-US"/>
              <a:pPr/>
              <a:t>11</a:t>
            </a:fld>
            <a:endParaRPr lang="en-US" altLang="en-US"/>
          </a:p>
        </p:txBody>
      </p:sp>
      <p:sp>
        <p:nvSpPr>
          <p:cNvPr id="62466" name="Rectangle 2"/>
          <p:cNvSpPr>
            <a:spLocks noGrp="1" noChangeArrowheads="1"/>
          </p:cNvSpPr>
          <p:nvPr>
            <p:ph type="title"/>
          </p:nvPr>
        </p:nvSpPr>
        <p:spPr/>
        <p:txBody>
          <a:bodyPr>
            <a:normAutofit fontScale="90000"/>
          </a:bodyPr>
          <a:lstStyle/>
          <a:p>
            <a:r>
              <a:rPr lang="en-GB" altLang="en-US" dirty="0"/>
              <a:t>Roles of </a:t>
            </a:r>
            <a:r>
              <a:rPr lang="en-GB" altLang="en-US" dirty="0" smtClean="0"/>
              <a:t>Project Manager / Team Leader</a:t>
            </a:r>
            <a:endParaRPr lang="en-GB" altLang="en-US" dirty="0"/>
          </a:p>
        </p:txBody>
      </p:sp>
      <p:sp>
        <p:nvSpPr>
          <p:cNvPr id="62467" name="Rectangle 3"/>
          <p:cNvSpPr>
            <a:spLocks noGrp="1" noChangeArrowheads="1"/>
          </p:cNvSpPr>
          <p:nvPr>
            <p:ph type="body" idx="1"/>
          </p:nvPr>
        </p:nvSpPr>
        <p:spPr/>
        <p:txBody>
          <a:bodyPr/>
          <a:lstStyle/>
          <a:p>
            <a:r>
              <a:rPr lang="en-GB" altLang="en-US"/>
              <a:t>Create a climate for creativity</a:t>
            </a:r>
          </a:p>
          <a:p>
            <a:r>
              <a:rPr lang="en-GB" altLang="en-US"/>
              <a:t>Encourage all team members to speak out and contribute</a:t>
            </a:r>
          </a:p>
          <a:p>
            <a:r>
              <a:rPr lang="en-GB" altLang="en-US"/>
              <a:t>Allow differing points of view and ideas to emerge</a:t>
            </a:r>
          </a:p>
          <a:p>
            <a:r>
              <a:rPr lang="en-GB" altLang="en-US"/>
              <a:t>Remove barriers to idea generation</a:t>
            </a:r>
          </a:p>
          <a:p>
            <a:r>
              <a:rPr lang="en-GB" altLang="en-US"/>
              <a:t>Support and motivate all team members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41122CB2-8896-4966-A33C-4085D6748483}" type="slidenum">
              <a:rPr lang="en-US" altLang="en-US"/>
              <a:pPr/>
              <a:t>12</a:t>
            </a:fld>
            <a:endParaRPr lang="en-US" altLang="en-US"/>
          </a:p>
        </p:txBody>
      </p:sp>
      <p:sp>
        <p:nvSpPr>
          <p:cNvPr id="63490" name="Rectangle 1026"/>
          <p:cNvSpPr>
            <a:spLocks noGrp="1" noChangeArrowheads="1"/>
          </p:cNvSpPr>
          <p:nvPr>
            <p:ph type="title"/>
          </p:nvPr>
        </p:nvSpPr>
        <p:spPr>
          <a:xfrm>
            <a:off x="685800" y="116632"/>
            <a:ext cx="7772400" cy="705693"/>
          </a:xfrm>
        </p:spPr>
        <p:txBody>
          <a:bodyPr>
            <a:normAutofit fontScale="90000"/>
          </a:bodyPr>
          <a:lstStyle/>
          <a:p>
            <a:r>
              <a:rPr lang="en-GB" altLang="en-US" dirty="0"/>
              <a:t>Roles of </a:t>
            </a:r>
            <a:r>
              <a:rPr lang="en-GB" altLang="en-US" dirty="0" smtClean="0"/>
              <a:t>Project Team </a:t>
            </a:r>
            <a:r>
              <a:rPr lang="en-GB" altLang="en-US" dirty="0"/>
              <a:t>Members</a:t>
            </a:r>
          </a:p>
        </p:txBody>
      </p:sp>
      <p:sp>
        <p:nvSpPr>
          <p:cNvPr id="63491" name="Rectangle 1027"/>
          <p:cNvSpPr>
            <a:spLocks noGrp="1" noChangeArrowheads="1"/>
          </p:cNvSpPr>
          <p:nvPr>
            <p:ph type="body" idx="1"/>
          </p:nvPr>
        </p:nvSpPr>
        <p:spPr>
          <a:xfrm>
            <a:off x="533400" y="1219200"/>
            <a:ext cx="7924800" cy="4114800"/>
          </a:xfrm>
        </p:spPr>
        <p:txBody>
          <a:bodyPr>
            <a:normAutofit fontScale="92500" lnSpcReduction="20000"/>
          </a:bodyPr>
          <a:lstStyle/>
          <a:p>
            <a:r>
              <a:rPr lang="en-GB" altLang="en-US"/>
              <a:t>Prepare well for meetings by collecting information</a:t>
            </a:r>
          </a:p>
          <a:p>
            <a:r>
              <a:rPr lang="en-GB" altLang="en-US"/>
              <a:t>Share ideas and opinions</a:t>
            </a:r>
          </a:p>
          <a:p>
            <a:r>
              <a:rPr lang="en-GB" altLang="en-US"/>
              <a:t>Encourage other points of view</a:t>
            </a:r>
          </a:p>
          <a:p>
            <a:r>
              <a:rPr lang="en-GB" altLang="en-US"/>
              <a:t>Listen openly to alternative approaches</a:t>
            </a:r>
          </a:p>
          <a:p>
            <a:r>
              <a:rPr lang="en-GB" altLang="en-US"/>
              <a:t>Help the team determine the best solution</a:t>
            </a:r>
          </a:p>
          <a:p>
            <a:r>
              <a:rPr lang="en-GB" altLang="en-US"/>
              <a:t>Reserve judgement until all arguments have been presented</a:t>
            </a:r>
          </a:p>
          <a:p>
            <a:r>
              <a:rPr lang="en-GB" altLang="en-US"/>
              <a:t>Accept individual and team responsibility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3C3B6DCB-0CE2-454C-9ECC-A04941B1874F}" type="slidenum">
              <a:rPr lang="en-US" altLang="en-US"/>
              <a:pPr/>
              <a:t>13</a:t>
            </a:fld>
            <a:endParaRPr lang="en-US" altLang="en-US"/>
          </a:p>
        </p:txBody>
      </p:sp>
      <p:sp>
        <p:nvSpPr>
          <p:cNvPr id="8194" name="Rectangle 2"/>
          <p:cNvSpPr>
            <a:spLocks noGrp="1" noChangeArrowheads="1"/>
          </p:cNvSpPr>
          <p:nvPr>
            <p:ph type="title"/>
          </p:nvPr>
        </p:nvSpPr>
        <p:spPr>
          <a:xfrm>
            <a:off x="683568" y="0"/>
            <a:ext cx="7772400" cy="1267544"/>
          </a:xfrm>
        </p:spPr>
        <p:txBody>
          <a:bodyPr>
            <a:normAutofit fontScale="90000"/>
          </a:bodyPr>
          <a:lstStyle/>
          <a:p>
            <a:r>
              <a:rPr lang="en-GB" altLang="en-US" dirty="0"/>
              <a:t>Being a Project Manager / Team Leader</a:t>
            </a:r>
          </a:p>
        </p:txBody>
      </p:sp>
      <p:sp>
        <p:nvSpPr>
          <p:cNvPr id="8195" name="Rectangle 3"/>
          <p:cNvSpPr>
            <a:spLocks noGrp="1" noChangeArrowheads="1"/>
          </p:cNvSpPr>
          <p:nvPr>
            <p:ph type="body" idx="1"/>
          </p:nvPr>
        </p:nvSpPr>
        <p:spPr/>
        <p:txBody>
          <a:bodyPr/>
          <a:lstStyle/>
          <a:p>
            <a:r>
              <a:rPr lang="en-GB" altLang="en-US" dirty="0"/>
              <a:t>Is essentially </a:t>
            </a:r>
            <a:r>
              <a:rPr lang="en-GB" altLang="en-US" i="1" dirty="0"/>
              <a:t>“Getting things done through people”</a:t>
            </a:r>
          </a:p>
          <a:p>
            <a:r>
              <a:rPr lang="en-GB" altLang="en-US" dirty="0"/>
              <a:t>Gain commitment and co-operation of the team</a:t>
            </a:r>
          </a:p>
          <a:p>
            <a:r>
              <a:rPr lang="en-GB" altLang="en-US" dirty="0"/>
              <a:t>Get the group to achieve agreed objectives</a:t>
            </a:r>
          </a:p>
          <a:p>
            <a:r>
              <a:rPr lang="en-GB" altLang="en-US" dirty="0"/>
              <a:t>Make the best use of the skills, energies and talents of the team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97459749-2468-439B-BE76-8410B3A12FBC}" type="slidenum">
              <a:rPr lang="en-US" altLang="en-US"/>
              <a:pPr/>
              <a:t>14</a:t>
            </a:fld>
            <a:endParaRPr lang="en-US" altLang="en-US"/>
          </a:p>
        </p:txBody>
      </p:sp>
      <p:sp>
        <p:nvSpPr>
          <p:cNvPr id="67586" name="Rectangle 1026"/>
          <p:cNvSpPr>
            <a:spLocks noGrp="1" noChangeArrowheads="1"/>
          </p:cNvSpPr>
          <p:nvPr>
            <p:ph type="title"/>
          </p:nvPr>
        </p:nvSpPr>
        <p:spPr>
          <a:xfrm>
            <a:off x="685800" y="152400"/>
            <a:ext cx="7772400" cy="609600"/>
          </a:xfrm>
        </p:spPr>
        <p:txBody>
          <a:bodyPr>
            <a:normAutofit fontScale="90000"/>
          </a:bodyPr>
          <a:lstStyle/>
          <a:p>
            <a:r>
              <a:rPr lang="en-GB" altLang="en-US"/>
              <a:t>Leadership Functions</a:t>
            </a:r>
          </a:p>
        </p:txBody>
      </p:sp>
      <p:sp>
        <p:nvSpPr>
          <p:cNvPr id="67587" name="Rectangle 1027"/>
          <p:cNvSpPr>
            <a:spLocks noGrp="1" noChangeArrowheads="1"/>
          </p:cNvSpPr>
          <p:nvPr>
            <p:ph type="body" idx="1"/>
          </p:nvPr>
        </p:nvSpPr>
        <p:spPr>
          <a:xfrm>
            <a:off x="-18583" y="1268760"/>
            <a:ext cx="8334999" cy="5040560"/>
          </a:xfrm>
        </p:spPr>
        <p:txBody>
          <a:bodyPr>
            <a:normAutofit fontScale="92500" lnSpcReduction="20000"/>
          </a:bodyPr>
          <a:lstStyle/>
          <a:p>
            <a:r>
              <a:rPr lang="en-GB" altLang="en-US" b="1" dirty="0"/>
              <a:t>Visionary</a:t>
            </a:r>
            <a:r>
              <a:rPr lang="en-GB" altLang="en-US" dirty="0"/>
              <a:t> - vision for future and conveys it to team</a:t>
            </a:r>
          </a:p>
          <a:p>
            <a:r>
              <a:rPr lang="en-GB" altLang="en-US" b="1" dirty="0"/>
              <a:t>Executive</a:t>
            </a:r>
            <a:r>
              <a:rPr lang="en-GB" altLang="en-US" dirty="0"/>
              <a:t> - determines objectives of team and direct and co-ordinates their activities</a:t>
            </a:r>
          </a:p>
          <a:p>
            <a:r>
              <a:rPr lang="en-GB" altLang="en-US" b="1" dirty="0"/>
              <a:t>Planner</a:t>
            </a:r>
            <a:r>
              <a:rPr lang="en-GB" altLang="en-US" dirty="0"/>
              <a:t> - decides how the group should achieve its objectives</a:t>
            </a:r>
          </a:p>
          <a:p>
            <a:r>
              <a:rPr lang="en-GB" altLang="en-US" b="1" dirty="0"/>
              <a:t>Policy Maker </a:t>
            </a:r>
            <a:r>
              <a:rPr lang="en-GB" altLang="en-US" dirty="0"/>
              <a:t>- formulates policies for team</a:t>
            </a:r>
          </a:p>
          <a:p>
            <a:r>
              <a:rPr lang="en-GB" altLang="en-US" b="1" dirty="0"/>
              <a:t>Expert</a:t>
            </a:r>
            <a:r>
              <a:rPr lang="en-GB" altLang="en-US" dirty="0"/>
              <a:t> - has information and expertise required by team</a:t>
            </a:r>
          </a:p>
          <a:p>
            <a:r>
              <a:rPr lang="en-GB" altLang="en-US" b="1" dirty="0"/>
              <a:t>Controller of Relationships </a:t>
            </a:r>
            <a:r>
              <a:rPr lang="en-GB" altLang="en-US" dirty="0"/>
              <a:t>- influences how team works together</a:t>
            </a:r>
          </a:p>
          <a:p>
            <a:r>
              <a:rPr lang="en-GB" altLang="en-US" b="1" dirty="0"/>
              <a:t>Purveyor</a:t>
            </a:r>
            <a:r>
              <a:rPr lang="en-GB" altLang="en-US" dirty="0"/>
              <a:t> of Rewards and Punishments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3131840" y="6525344"/>
            <a:ext cx="2895600" cy="378432"/>
          </a:xfrm>
        </p:spPr>
        <p:txBody>
          <a:bodyPr/>
          <a:lstStyle/>
          <a:p>
            <a:r>
              <a:rPr lang="en-US" altLang="en-US" smtClean="0"/>
              <a:t>© 2013  TrueTrust Ltd</a:t>
            </a:r>
            <a:endParaRPr lang="en-US" altLang="en-US"/>
          </a:p>
        </p:txBody>
      </p:sp>
      <p:sp>
        <p:nvSpPr>
          <p:cNvPr id="6" name="Slide Number Placeholder 6"/>
          <p:cNvSpPr>
            <a:spLocks noGrp="1"/>
          </p:cNvSpPr>
          <p:nvPr>
            <p:ph type="sldNum" sz="quarter" idx="12"/>
          </p:nvPr>
        </p:nvSpPr>
        <p:spPr/>
        <p:txBody>
          <a:bodyPr/>
          <a:lstStyle/>
          <a:p>
            <a:fld id="{C9F26BE7-47BB-4B17-9949-E02448B52E94}" type="slidenum">
              <a:rPr lang="en-US" altLang="en-US"/>
              <a:pPr/>
              <a:t>15</a:t>
            </a:fld>
            <a:endParaRPr lang="en-US" altLang="en-US"/>
          </a:p>
        </p:txBody>
      </p:sp>
      <p:sp>
        <p:nvSpPr>
          <p:cNvPr id="69634" name="Rectangle 2"/>
          <p:cNvSpPr>
            <a:spLocks noGrp="1" noChangeArrowheads="1"/>
          </p:cNvSpPr>
          <p:nvPr>
            <p:ph type="title"/>
          </p:nvPr>
        </p:nvSpPr>
        <p:spPr/>
        <p:txBody>
          <a:bodyPr/>
          <a:lstStyle/>
          <a:p>
            <a:r>
              <a:rPr lang="en-GB" altLang="en-US"/>
              <a:t>Leadership Qualities</a:t>
            </a:r>
          </a:p>
        </p:txBody>
      </p:sp>
      <p:sp>
        <p:nvSpPr>
          <p:cNvPr id="69635" name="Rectangle 3"/>
          <p:cNvSpPr>
            <a:spLocks noGrp="1" noChangeArrowheads="1"/>
          </p:cNvSpPr>
          <p:nvPr>
            <p:ph type="body" sz="half" idx="1"/>
          </p:nvPr>
        </p:nvSpPr>
        <p:spPr>
          <a:xfrm>
            <a:off x="457200" y="1556792"/>
            <a:ext cx="3898776" cy="4752528"/>
          </a:xfrm>
        </p:spPr>
        <p:txBody>
          <a:bodyPr/>
          <a:lstStyle/>
          <a:p>
            <a:r>
              <a:rPr lang="en-GB" altLang="en-US" dirty="0"/>
              <a:t>Decisiveness</a:t>
            </a:r>
          </a:p>
          <a:p>
            <a:r>
              <a:rPr lang="en-GB" altLang="en-US" dirty="0"/>
              <a:t>Integrity</a:t>
            </a:r>
          </a:p>
          <a:p>
            <a:r>
              <a:rPr lang="en-GB" altLang="en-US" dirty="0"/>
              <a:t>Enthusiasm</a:t>
            </a:r>
          </a:p>
          <a:p>
            <a:r>
              <a:rPr lang="en-GB" altLang="en-US" dirty="0"/>
              <a:t>Imagination</a:t>
            </a:r>
          </a:p>
          <a:p>
            <a:r>
              <a:rPr lang="en-GB" altLang="en-US" dirty="0"/>
              <a:t>Analytical ability</a:t>
            </a:r>
          </a:p>
          <a:p>
            <a:r>
              <a:rPr lang="en-GB" altLang="en-US" dirty="0"/>
              <a:t>Understanding of others</a:t>
            </a:r>
          </a:p>
          <a:p>
            <a:r>
              <a:rPr lang="en-GB" altLang="en-US" dirty="0"/>
              <a:t>Lead others</a:t>
            </a:r>
          </a:p>
        </p:txBody>
      </p:sp>
      <p:sp>
        <p:nvSpPr>
          <p:cNvPr id="69636" name="Rectangle 4"/>
          <p:cNvSpPr>
            <a:spLocks noGrp="1" noChangeArrowheads="1"/>
          </p:cNvSpPr>
          <p:nvPr>
            <p:ph type="body" sz="half" idx="2"/>
          </p:nvPr>
        </p:nvSpPr>
        <p:spPr>
          <a:xfrm>
            <a:off x="4644008" y="1556792"/>
            <a:ext cx="3960440" cy="4680520"/>
          </a:xfrm>
        </p:spPr>
        <p:txBody>
          <a:bodyPr>
            <a:normAutofit lnSpcReduction="10000"/>
          </a:bodyPr>
          <a:lstStyle/>
          <a:p>
            <a:r>
              <a:rPr lang="en-GB" altLang="en-US" dirty="0"/>
              <a:t>Ability to spot opportunities</a:t>
            </a:r>
          </a:p>
          <a:p>
            <a:r>
              <a:rPr lang="en-GB" altLang="en-US" dirty="0"/>
              <a:t>Ability to confront unpleasant situations</a:t>
            </a:r>
          </a:p>
          <a:p>
            <a:r>
              <a:rPr lang="en-GB" altLang="en-US" dirty="0"/>
              <a:t>Ability to adapt quickly to change</a:t>
            </a:r>
          </a:p>
          <a:p>
            <a:r>
              <a:rPr lang="en-GB" altLang="en-US" dirty="0"/>
              <a:t>Willingness to take risks</a:t>
            </a:r>
          </a:p>
          <a:p>
            <a:r>
              <a:rPr lang="en-GB" altLang="en-US" dirty="0"/>
              <a:t>Willingness to work hard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smtClean="0"/>
              <a:t>© 2013  TrueTrust Ltd</a:t>
            </a:r>
            <a:endParaRPr lang="en-US" altLang="en-US"/>
          </a:p>
        </p:txBody>
      </p:sp>
      <p:sp>
        <p:nvSpPr>
          <p:cNvPr id="7" name="Slide Number Placeholder 6"/>
          <p:cNvSpPr>
            <a:spLocks noGrp="1"/>
          </p:cNvSpPr>
          <p:nvPr>
            <p:ph type="sldNum" sz="quarter" idx="12"/>
          </p:nvPr>
        </p:nvSpPr>
        <p:spPr/>
        <p:txBody>
          <a:bodyPr/>
          <a:lstStyle/>
          <a:p>
            <a:fld id="{90FA5EE3-CD14-4BC6-9100-9DBAC4537060}" type="slidenum">
              <a:rPr lang="en-US" altLang="en-US"/>
              <a:pPr/>
              <a:t>16</a:t>
            </a:fld>
            <a:endParaRPr lang="en-US" altLang="en-US"/>
          </a:p>
        </p:txBody>
      </p:sp>
      <p:sp>
        <p:nvSpPr>
          <p:cNvPr id="125954" name="Rectangle 1026"/>
          <p:cNvSpPr>
            <a:spLocks noGrp="1" noChangeArrowheads="1"/>
          </p:cNvSpPr>
          <p:nvPr>
            <p:ph type="title"/>
          </p:nvPr>
        </p:nvSpPr>
        <p:spPr>
          <a:xfrm>
            <a:off x="494506" y="0"/>
            <a:ext cx="8229600" cy="1143000"/>
          </a:xfrm>
        </p:spPr>
        <p:txBody>
          <a:bodyPr/>
          <a:lstStyle/>
          <a:p>
            <a:r>
              <a:rPr lang="en-GB" altLang="en-US" dirty="0"/>
              <a:t>Factors Influencing Success</a:t>
            </a:r>
          </a:p>
        </p:txBody>
      </p:sp>
      <p:sp>
        <p:nvSpPr>
          <p:cNvPr id="125955" name="Rectangle 1027"/>
          <p:cNvSpPr>
            <a:spLocks noGrp="1" noChangeArrowheads="1"/>
          </p:cNvSpPr>
          <p:nvPr>
            <p:ph type="body" sz="half" idx="1"/>
          </p:nvPr>
        </p:nvSpPr>
        <p:spPr>
          <a:xfrm>
            <a:off x="609600" y="1295400"/>
            <a:ext cx="3810000" cy="4114800"/>
          </a:xfrm>
        </p:spPr>
        <p:txBody>
          <a:bodyPr>
            <a:normAutofit lnSpcReduction="10000"/>
          </a:bodyPr>
          <a:lstStyle/>
          <a:p>
            <a:pPr>
              <a:buNone/>
            </a:pPr>
            <a:r>
              <a:rPr lang="en-GB" altLang="en-US" dirty="0" smtClean="0"/>
              <a:t>        ABILITIES</a:t>
            </a:r>
            <a:endParaRPr lang="en-GB" altLang="en-US" dirty="0"/>
          </a:p>
          <a:p>
            <a:r>
              <a:rPr lang="en-GB" altLang="en-US" dirty="0"/>
              <a:t>Ability to work with people</a:t>
            </a:r>
          </a:p>
          <a:p>
            <a:r>
              <a:rPr lang="en-GB" altLang="en-US" dirty="0"/>
              <a:t>A need to achieve results</a:t>
            </a:r>
          </a:p>
          <a:p>
            <a:r>
              <a:rPr lang="en-GB" altLang="en-US" dirty="0"/>
              <a:t>Ability to do deals and negotiate</a:t>
            </a:r>
          </a:p>
          <a:p>
            <a:r>
              <a:rPr lang="en-GB" altLang="en-US" dirty="0"/>
              <a:t>Willingness to take risks</a:t>
            </a:r>
          </a:p>
        </p:txBody>
      </p:sp>
      <p:sp>
        <p:nvSpPr>
          <p:cNvPr id="125956" name="Rectangle 1028"/>
          <p:cNvSpPr>
            <a:spLocks noGrp="1" noChangeArrowheads="1"/>
          </p:cNvSpPr>
          <p:nvPr>
            <p:ph type="body" sz="half" idx="2"/>
          </p:nvPr>
        </p:nvSpPr>
        <p:spPr>
          <a:xfrm>
            <a:off x="4572000" y="1196752"/>
            <a:ext cx="3810000" cy="4213448"/>
          </a:xfrm>
        </p:spPr>
        <p:txBody>
          <a:bodyPr/>
          <a:lstStyle/>
          <a:p>
            <a:pPr>
              <a:buNone/>
            </a:pPr>
            <a:r>
              <a:rPr lang="en-GB" altLang="en-US" dirty="0" smtClean="0"/>
              <a:t>      EXPERIENCE</a:t>
            </a:r>
            <a:endParaRPr lang="en-GB" altLang="en-US" dirty="0"/>
          </a:p>
          <a:p>
            <a:r>
              <a:rPr lang="en-GB" altLang="en-US" dirty="0"/>
              <a:t>Responsibility early in career</a:t>
            </a:r>
          </a:p>
          <a:p>
            <a:r>
              <a:rPr lang="en-GB" altLang="en-US" dirty="0"/>
              <a:t>Leadership experience early in career</a:t>
            </a:r>
          </a:p>
          <a:p>
            <a:r>
              <a:rPr lang="en-GB" altLang="en-US" dirty="0"/>
              <a:t>Wide experience in many functions</a:t>
            </a:r>
          </a:p>
        </p:txBody>
      </p:sp>
      <p:sp>
        <p:nvSpPr>
          <p:cNvPr id="125957" name="Text Box 1029"/>
          <p:cNvSpPr txBox="1">
            <a:spLocks noChangeArrowheads="1"/>
          </p:cNvSpPr>
          <p:nvPr/>
        </p:nvSpPr>
        <p:spPr bwMode="auto">
          <a:xfrm>
            <a:off x="762000" y="5867400"/>
            <a:ext cx="76946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Taken from a study of Chief Executives in the UK by Charles Margerison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smtClean="0"/>
              <a:t>© 2013  TrueTrust Ltd</a:t>
            </a:r>
            <a:endParaRPr lang="en-US" altLang="en-US"/>
          </a:p>
        </p:txBody>
      </p:sp>
      <p:sp>
        <p:nvSpPr>
          <p:cNvPr id="7" name="Slide Number Placeholder 6"/>
          <p:cNvSpPr>
            <a:spLocks noGrp="1"/>
          </p:cNvSpPr>
          <p:nvPr>
            <p:ph type="sldNum" sz="quarter" idx="12"/>
          </p:nvPr>
        </p:nvSpPr>
        <p:spPr/>
        <p:txBody>
          <a:bodyPr/>
          <a:lstStyle/>
          <a:p>
            <a:fld id="{2D152826-2E4A-44E1-AECD-A50DD417B1EE}" type="slidenum">
              <a:rPr lang="en-US" altLang="en-US"/>
              <a:pPr/>
              <a:t>17</a:t>
            </a:fld>
            <a:endParaRPr lang="en-US" altLang="en-US"/>
          </a:p>
        </p:txBody>
      </p:sp>
      <p:sp>
        <p:nvSpPr>
          <p:cNvPr id="129026" name="Rectangle 1026"/>
          <p:cNvSpPr>
            <a:spLocks noGrp="1" noChangeArrowheads="1"/>
          </p:cNvSpPr>
          <p:nvPr>
            <p:ph type="title"/>
          </p:nvPr>
        </p:nvSpPr>
        <p:spPr>
          <a:xfrm>
            <a:off x="377031" y="0"/>
            <a:ext cx="8229600" cy="1143000"/>
          </a:xfrm>
        </p:spPr>
        <p:txBody>
          <a:bodyPr/>
          <a:lstStyle/>
          <a:p>
            <a:r>
              <a:rPr lang="en-GB" altLang="en-US" dirty="0"/>
              <a:t>Types of Leader</a:t>
            </a:r>
          </a:p>
        </p:txBody>
      </p:sp>
      <p:sp>
        <p:nvSpPr>
          <p:cNvPr id="129027" name="Rectangle 1027"/>
          <p:cNvSpPr>
            <a:spLocks noGrp="1" noChangeArrowheads="1"/>
          </p:cNvSpPr>
          <p:nvPr>
            <p:ph type="body" sz="half" idx="1"/>
          </p:nvPr>
        </p:nvSpPr>
        <p:spPr>
          <a:xfrm>
            <a:off x="0" y="1219200"/>
            <a:ext cx="4788024" cy="4343400"/>
          </a:xfrm>
        </p:spPr>
        <p:txBody>
          <a:bodyPr>
            <a:normAutofit/>
          </a:bodyPr>
          <a:lstStyle/>
          <a:p>
            <a:r>
              <a:rPr lang="en-GB" altLang="en-US" dirty="0"/>
              <a:t>Charismatic - Aura and personality inspires others</a:t>
            </a:r>
          </a:p>
          <a:p>
            <a:r>
              <a:rPr lang="en-GB" altLang="en-US" dirty="0"/>
              <a:t>Autocratic - Imposes his decisions and surrounds himself with Yes men</a:t>
            </a:r>
          </a:p>
          <a:p>
            <a:r>
              <a:rPr lang="en-GB" altLang="en-US" dirty="0"/>
              <a:t>Visionary/enabler - Inspires with vision of future and encourages others to participate</a:t>
            </a:r>
          </a:p>
        </p:txBody>
      </p:sp>
      <p:sp>
        <p:nvSpPr>
          <p:cNvPr id="129028" name="Rectangle 1028"/>
          <p:cNvSpPr>
            <a:spLocks noGrp="1" noChangeArrowheads="1"/>
          </p:cNvSpPr>
          <p:nvPr>
            <p:ph type="body" sz="half" idx="2"/>
          </p:nvPr>
        </p:nvSpPr>
        <p:spPr>
          <a:xfrm>
            <a:off x="4876800" y="1219200"/>
            <a:ext cx="4267200" cy="4343400"/>
          </a:xfrm>
        </p:spPr>
        <p:txBody>
          <a:bodyPr>
            <a:normAutofit lnSpcReduction="10000"/>
          </a:bodyPr>
          <a:lstStyle/>
          <a:p>
            <a:r>
              <a:rPr lang="en-GB" altLang="en-US" dirty="0"/>
              <a:t>Expert - Know how and ability inspires others</a:t>
            </a:r>
          </a:p>
          <a:p>
            <a:r>
              <a:rPr lang="en-GB" altLang="en-US" dirty="0"/>
              <a:t>Democratic - Encourages participation in decision making</a:t>
            </a:r>
          </a:p>
          <a:p>
            <a:r>
              <a:rPr lang="en-GB" altLang="en-US" dirty="0"/>
              <a:t>Controller/manipulator - Administrator who coerces people to follow the system</a:t>
            </a:r>
          </a:p>
        </p:txBody>
      </p:sp>
      <p:sp>
        <p:nvSpPr>
          <p:cNvPr id="129029" name="Text Box 1029"/>
          <p:cNvSpPr txBox="1">
            <a:spLocks noChangeArrowheads="1"/>
          </p:cNvSpPr>
          <p:nvPr/>
        </p:nvSpPr>
        <p:spPr bwMode="auto">
          <a:xfrm>
            <a:off x="152400" y="5733256"/>
            <a:ext cx="867886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sz="2000" b="1" dirty="0"/>
              <a:t>Most leaders combine some or all of the above approaches to leading their team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8B2169AD-D0E8-43DE-B8DF-BE9C18103400}" type="slidenum">
              <a:rPr lang="en-US" altLang="en-US"/>
              <a:pPr/>
              <a:t>18</a:t>
            </a:fld>
            <a:endParaRPr lang="en-US" altLang="en-US"/>
          </a:p>
        </p:txBody>
      </p:sp>
      <p:sp>
        <p:nvSpPr>
          <p:cNvPr id="123906" name="Rectangle 1026"/>
          <p:cNvSpPr>
            <a:spLocks noGrp="1" noChangeArrowheads="1"/>
          </p:cNvSpPr>
          <p:nvPr>
            <p:ph type="title"/>
          </p:nvPr>
        </p:nvSpPr>
        <p:spPr>
          <a:xfrm>
            <a:off x="685800" y="188640"/>
            <a:ext cx="7772400" cy="1411560"/>
          </a:xfrm>
        </p:spPr>
        <p:txBody>
          <a:bodyPr>
            <a:normAutofit fontScale="90000"/>
          </a:bodyPr>
          <a:lstStyle/>
          <a:p>
            <a:r>
              <a:rPr lang="en-GB" altLang="en-US" dirty="0"/>
              <a:t>What Followers Expect of Leaders</a:t>
            </a:r>
          </a:p>
        </p:txBody>
      </p:sp>
      <p:sp>
        <p:nvSpPr>
          <p:cNvPr id="123907" name="Rectangle 1027"/>
          <p:cNvSpPr>
            <a:spLocks noGrp="1" noChangeArrowheads="1"/>
          </p:cNvSpPr>
          <p:nvPr>
            <p:ph type="body" idx="1"/>
          </p:nvPr>
        </p:nvSpPr>
        <p:spPr>
          <a:xfrm>
            <a:off x="467544" y="1916832"/>
            <a:ext cx="8229600" cy="4525963"/>
          </a:xfrm>
        </p:spPr>
        <p:txBody>
          <a:bodyPr/>
          <a:lstStyle/>
          <a:p>
            <a:r>
              <a:rPr lang="en-GB" altLang="en-US" dirty="0"/>
              <a:t>Is One of Us - not an outsider</a:t>
            </a:r>
          </a:p>
          <a:p>
            <a:r>
              <a:rPr lang="en-GB" altLang="en-US" dirty="0"/>
              <a:t>Is Most of Us - agrees with norms and values of the team</a:t>
            </a:r>
          </a:p>
          <a:p>
            <a:r>
              <a:rPr lang="en-GB" altLang="en-US" dirty="0"/>
              <a:t>Is Best of Us - is an expert in the task facing the team</a:t>
            </a:r>
          </a:p>
          <a:p>
            <a:r>
              <a:rPr lang="en-GB" altLang="en-US" dirty="0"/>
              <a:t>Is What is Expected - conforms to teams expectations of what a leader 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1"/>
          </p:nvPr>
        </p:nvSpPr>
        <p:spPr/>
        <p:txBody>
          <a:bodyPr/>
          <a:lstStyle/>
          <a:p>
            <a:r>
              <a:rPr lang="en-US" altLang="en-US" smtClean="0"/>
              <a:t>© 2013  TrueTrust Ltd</a:t>
            </a:r>
            <a:endParaRPr lang="en-US" altLang="en-US"/>
          </a:p>
        </p:txBody>
      </p:sp>
      <p:sp>
        <p:nvSpPr>
          <p:cNvPr id="18" name="Slide Number Placeholder 4"/>
          <p:cNvSpPr>
            <a:spLocks noGrp="1"/>
          </p:cNvSpPr>
          <p:nvPr>
            <p:ph type="sldNum" sz="quarter" idx="12"/>
          </p:nvPr>
        </p:nvSpPr>
        <p:spPr/>
        <p:txBody>
          <a:bodyPr/>
          <a:lstStyle/>
          <a:p>
            <a:fld id="{829CCAE7-F678-4FB3-9A3F-6F1C345EAFA1}" type="slidenum">
              <a:rPr lang="en-US" altLang="en-US"/>
              <a:pPr/>
              <a:t>19</a:t>
            </a:fld>
            <a:endParaRPr lang="en-US" altLang="en-US"/>
          </a:p>
        </p:txBody>
      </p:sp>
      <p:sp>
        <p:nvSpPr>
          <p:cNvPr id="122882" name="Rectangle 1026"/>
          <p:cNvSpPr>
            <a:spLocks noGrp="1" noChangeArrowheads="1"/>
          </p:cNvSpPr>
          <p:nvPr>
            <p:ph type="title"/>
          </p:nvPr>
        </p:nvSpPr>
        <p:spPr>
          <a:xfrm>
            <a:off x="685800" y="228600"/>
            <a:ext cx="8305800" cy="685800"/>
          </a:xfrm>
        </p:spPr>
        <p:txBody>
          <a:bodyPr>
            <a:normAutofit fontScale="90000"/>
          </a:bodyPr>
          <a:lstStyle/>
          <a:p>
            <a:r>
              <a:rPr lang="en-GB" altLang="en-US"/>
              <a:t>Leadership Decision Making Styles</a:t>
            </a:r>
          </a:p>
        </p:txBody>
      </p:sp>
      <p:sp>
        <p:nvSpPr>
          <p:cNvPr id="122885" name="Text Box 1029"/>
          <p:cNvSpPr txBox="1">
            <a:spLocks noChangeArrowheads="1"/>
          </p:cNvSpPr>
          <p:nvPr/>
        </p:nvSpPr>
        <p:spPr bwMode="auto">
          <a:xfrm>
            <a:off x="1598531" y="4602580"/>
            <a:ext cx="801688"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Tells</a:t>
            </a:r>
          </a:p>
        </p:txBody>
      </p:sp>
      <p:sp>
        <p:nvSpPr>
          <p:cNvPr id="122886" name="Text Box 1030"/>
          <p:cNvSpPr txBox="1">
            <a:spLocks noChangeArrowheads="1"/>
          </p:cNvSpPr>
          <p:nvPr/>
        </p:nvSpPr>
        <p:spPr bwMode="auto">
          <a:xfrm>
            <a:off x="2803525" y="3775075"/>
            <a:ext cx="785813"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Sells</a:t>
            </a:r>
          </a:p>
        </p:txBody>
      </p:sp>
      <p:sp>
        <p:nvSpPr>
          <p:cNvPr id="122887" name="Text Box 1031"/>
          <p:cNvSpPr txBox="1">
            <a:spLocks noChangeArrowheads="1"/>
          </p:cNvSpPr>
          <p:nvPr/>
        </p:nvSpPr>
        <p:spPr bwMode="auto">
          <a:xfrm>
            <a:off x="3946525" y="3013075"/>
            <a:ext cx="836613"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Tests</a:t>
            </a:r>
          </a:p>
        </p:txBody>
      </p:sp>
      <p:sp>
        <p:nvSpPr>
          <p:cNvPr id="122888" name="Text Box 1032"/>
          <p:cNvSpPr txBox="1">
            <a:spLocks noChangeArrowheads="1"/>
          </p:cNvSpPr>
          <p:nvPr/>
        </p:nvSpPr>
        <p:spPr bwMode="auto">
          <a:xfrm>
            <a:off x="5181600" y="2209800"/>
            <a:ext cx="1260475"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Consults</a:t>
            </a:r>
          </a:p>
        </p:txBody>
      </p:sp>
      <p:sp>
        <p:nvSpPr>
          <p:cNvPr id="122889" name="Text Box 1033"/>
          <p:cNvSpPr txBox="1">
            <a:spLocks noChangeArrowheads="1"/>
          </p:cNvSpPr>
          <p:nvPr/>
        </p:nvSpPr>
        <p:spPr bwMode="auto">
          <a:xfrm>
            <a:off x="6781800" y="1447800"/>
            <a:ext cx="820738"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Joins</a:t>
            </a:r>
          </a:p>
        </p:txBody>
      </p:sp>
      <p:sp>
        <p:nvSpPr>
          <p:cNvPr id="122892" name="Text Box 1036"/>
          <p:cNvSpPr txBox="1">
            <a:spLocks noChangeArrowheads="1"/>
          </p:cNvSpPr>
          <p:nvPr/>
        </p:nvSpPr>
        <p:spPr bwMode="auto">
          <a:xfrm>
            <a:off x="4191000" y="5181600"/>
            <a:ext cx="39036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Degree of Freedom for Subordinates</a:t>
            </a:r>
          </a:p>
        </p:txBody>
      </p:sp>
      <p:sp>
        <p:nvSpPr>
          <p:cNvPr id="122894" name="Text Box 1038"/>
          <p:cNvSpPr txBox="1">
            <a:spLocks noChangeArrowheads="1"/>
          </p:cNvSpPr>
          <p:nvPr/>
        </p:nvSpPr>
        <p:spPr bwMode="auto">
          <a:xfrm rot="-5400000">
            <a:off x="-556418" y="2993231"/>
            <a:ext cx="31861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Use of Authority by Manager</a:t>
            </a:r>
          </a:p>
        </p:txBody>
      </p:sp>
      <p:sp>
        <p:nvSpPr>
          <p:cNvPr id="122895" name="Text Box 1039"/>
          <p:cNvSpPr txBox="1">
            <a:spLocks noChangeArrowheads="1"/>
          </p:cNvSpPr>
          <p:nvPr/>
        </p:nvSpPr>
        <p:spPr bwMode="auto">
          <a:xfrm>
            <a:off x="4022725" y="3824288"/>
            <a:ext cx="38719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i="1"/>
              <a:t>Make decision and explain it to staff</a:t>
            </a:r>
          </a:p>
        </p:txBody>
      </p:sp>
      <p:sp>
        <p:nvSpPr>
          <p:cNvPr id="122896" name="Text Box 1040"/>
          <p:cNvSpPr txBox="1">
            <a:spLocks noChangeArrowheads="1"/>
          </p:cNvSpPr>
          <p:nvPr/>
        </p:nvSpPr>
        <p:spPr bwMode="auto">
          <a:xfrm>
            <a:off x="2514600" y="4648200"/>
            <a:ext cx="29845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i="1"/>
              <a:t>Make decision and tell staff</a:t>
            </a:r>
          </a:p>
        </p:txBody>
      </p:sp>
      <p:sp>
        <p:nvSpPr>
          <p:cNvPr id="122897" name="Text Box 1041"/>
          <p:cNvSpPr txBox="1">
            <a:spLocks noChangeArrowheads="1"/>
          </p:cNvSpPr>
          <p:nvPr/>
        </p:nvSpPr>
        <p:spPr bwMode="auto">
          <a:xfrm>
            <a:off x="4876800" y="2971800"/>
            <a:ext cx="399891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i="1"/>
              <a:t>Make provisional decision and test it </a:t>
            </a:r>
          </a:p>
          <a:p>
            <a:r>
              <a:rPr lang="en-GB" altLang="en-US" sz="2000" i="1"/>
              <a:t>out on staff before finally deciding</a:t>
            </a:r>
          </a:p>
        </p:txBody>
      </p:sp>
      <p:sp>
        <p:nvSpPr>
          <p:cNvPr id="122898" name="Text Box 1042"/>
          <p:cNvSpPr txBox="1">
            <a:spLocks noChangeArrowheads="1"/>
          </p:cNvSpPr>
          <p:nvPr/>
        </p:nvSpPr>
        <p:spPr bwMode="auto">
          <a:xfrm>
            <a:off x="1600200" y="1981200"/>
            <a:ext cx="34290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r>
              <a:rPr lang="en-GB" altLang="en-US" sz="2000" i="1"/>
              <a:t>Define problem, propose alternatives, seek suggestions, then decides</a:t>
            </a:r>
          </a:p>
        </p:txBody>
      </p:sp>
      <p:sp>
        <p:nvSpPr>
          <p:cNvPr id="122899" name="Text Box 1043"/>
          <p:cNvSpPr txBox="1">
            <a:spLocks noChangeArrowheads="1"/>
          </p:cNvSpPr>
          <p:nvPr/>
        </p:nvSpPr>
        <p:spPr bwMode="auto">
          <a:xfrm>
            <a:off x="1447800" y="1447800"/>
            <a:ext cx="51498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i="1"/>
              <a:t>Define problem and join staff in making decision</a:t>
            </a:r>
          </a:p>
        </p:txBody>
      </p:sp>
      <p:cxnSp>
        <p:nvCxnSpPr>
          <p:cNvPr id="3" name="Straight Arrow Connector 2"/>
          <p:cNvCxnSpPr>
            <a:stCxn id="122899" idx="1"/>
          </p:cNvCxnSpPr>
          <p:nvPr/>
        </p:nvCxnSpPr>
        <p:spPr>
          <a:xfrm>
            <a:off x="1447800" y="1646238"/>
            <a:ext cx="0" cy="345916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447800" y="5105400"/>
            <a:ext cx="6796608" cy="952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Human Factors in Project Management</a:t>
            </a:r>
            <a:endParaRPr lang="en-GB" dirty="0"/>
          </a:p>
        </p:txBody>
      </p:sp>
      <p:sp>
        <p:nvSpPr>
          <p:cNvPr id="3" name="Subtitle 2"/>
          <p:cNvSpPr>
            <a:spLocks noGrp="1"/>
          </p:cNvSpPr>
          <p:nvPr>
            <p:ph type="subTitle" idx="1"/>
          </p:nvPr>
        </p:nvSpPr>
        <p:spPr/>
        <p:txBody>
          <a:bodyPr/>
          <a:lstStyle/>
          <a:p>
            <a:r>
              <a:rPr lang="en-GB" dirty="0" smtClean="0"/>
              <a:t>Gabriella Calderari</a:t>
            </a:r>
          </a:p>
          <a:p>
            <a:r>
              <a:rPr lang="en-GB" dirty="0" smtClean="0"/>
              <a:t>David W Chadwick</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2</a:t>
            </a:fld>
            <a:endParaRPr lang="nl-BE"/>
          </a:p>
        </p:txBody>
      </p:sp>
    </p:spTree>
    <p:extLst>
      <p:ext uri="{BB962C8B-B14F-4D97-AF65-F5344CB8AC3E}">
        <p14:creationId xmlns:p14="http://schemas.microsoft.com/office/powerpoint/2010/main" xmlns="" val="17200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1"/>
          </p:nvPr>
        </p:nvSpPr>
        <p:spPr/>
        <p:txBody>
          <a:bodyPr/>
          <a:lstStyle/>
          <a:p>
            <a:r>
              <a:rPr lang="en-US" altLang="en-US" smtClean="0"/>
              <a:t>© 2013  TrueTrust Ltd</a:t>
            </a:r>
            <a:endParaRPr lang="en-US" altLang="en-US"/>
          </a:p>
        </p:txBody>
      </p:sp>
      <p:sp>
        <p:nvSpPr>
          <p:cNvPr id="18" name="Slide Number Placeholder 4"/>
          <p:cNvSpPr>
            <a:spLocks noGrp="1"/>
          </p:cNvSpPr>
          <p:nvPr>
            <p:ph type="sldNum" sz="quarter" idx="12"/>
          </p:nvPr>
        </p:nvSpPr>
        <p:spPr/>
        <p:txBody>
          <a:bodyPr/>
          <a:lstStyle/>
          <a:p>
            <a:fld id="{4C87643C-E0BD-4F17-BD1A-8A7FA953C302}" type="slidenum">
              <a:rPr lang="en-US" altLang="en-US"/>
              <a:pPr/>
              <a:t>20</a:t>
            </a:fld>
            <a:endParaRPr lang="en-US" altLang="en-US"/>
          </a:p>
        </p:txBody>
      </p:sp>
      <p:sp>
        <p:nvSpPr>
          <p:cNvPr id="132098" name="Rectangle 1026"/>
          <p:cNvSpPr>
            <a:spLocks noGrp="1" noChangeArrowheads="1"/>
          </p:cNvSpPr>
          <p:nvPr>
            <p:ph type="title"/>
          </p:nvPr>
        </p:nvSpPr>
        <p:spPr>
          <a:xfrm>
            <a:off x="403067" y="0"/>
            <a:ext cx="8229600" cy="1143000"/>
          </a:xfrm>
        </p:spPr>
        <p:txBody>
          <a:bodyPr/>
          <a:lstStyle/>
          <a:p>
            <a:r>
              <a:rPr lang="en-GB" altLang="en-US" dirty="0"/>
              <a:t>Management Styles</a:t>
            </a:r>
          </a:p>
        </p:txBody>
      </p:sp>
      <p:sp>
        <p:nvSpPr>
          <p:cNvPr id="132099" name="Line 1027"/>
          <p:cNvSpPr>
            <a:spLocks noChangeShapeType="1"/>
          </p:cNvSpPr>
          <p:nvPr/>
        </p:nvSpPr>
        <p:spPr bwMode="auto">
          <a:xfrm>
            <a:off x="1676400" y="1447800"/>
            <a:ext cx="0" cy="4038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2100" name="Line 1028"/>
          <p:cNvSpPr>
            <a:spLocks noChangeShapeType="1"/>
          </p:cNvSpPr>
          <p:nvPr/>
        </p:nvSpPr>
        <p:spPr bwMode="auto">
          <a:xfrm>
            <a:off x="1676400" y="5486400"/>
            <a:ext cx="541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2101" name="Text Box 1029"/>
          <p:cNvSpPr txBox="1">
            <a:spLocks noChangeArrowheads="1"/>
          </p:cNvSpPr>
          <p:nvPr/>
        </p:nvSpPr>
        <p:spPr bwMode="auto">
          <a:xfrm>
            <a:off x="381000" y="2133600"/>
            <a:ext cx="121602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Concern</a:t>
            </a:r>
          </a:p>
          <a:p>
            <a:r>
              <a:rPr lang="en-GB" altLang="en-US"/>
              <a:t>for </a:t>
            </a:r>
          </a:p>
          <a:p>
            <a:r>
              <a:rPr lang="en-GB" altLang="en-US"/>
              <a:t>People</a:t>
            </a:r>
          </a:p>
        </p:txBody>
      </p:sp>
      <p:sp>
        <p:nvSpPr>
          <p:cNvPr id="132102" name="Text Box 1030"/>
          <p:cNvSpPr txBox="1">
            <a:spLocks noChangeArrowheads="1"/>
          </p:cNvSpPr>
          <p:nvPr/>
        </p:nvSpPr>
        <p:spPr bwMode="auto">
          <a:xfrm>
            <a:off x="3352800" y="5486400"/>
            <a:ext cx="2763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Concern for the Task</a:t>
            </a:r>
          </a:p>
        </p:txBody>
      </p:sp>
      <p:sp>
        <p:nvSpPr>
          <p:cNvPr id="132103" name="Text Box 1031"/>
          <p:cNvSpPr txBox="1">
            <a:spLocks noChangeArrowheads="1"/>
          </p:cNvSpPr>
          <p:nvPr/>
        </p:nvSpPr>
        <p:spPr bwMode="auto">
          <a:xfrm>
            <a:off x="4114800" y="3124200"/>
            <a:ext cx="445452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5:5</a:t>
            </a:r>
            <a:r>
              <a:rPr lang="en-GB" altLang="en-US" sz="2000"/>
              <a:t> Compromise. Do as much as possible</a:t>
            </a:r>
          </a:p>
          <a:p>
            <a:r>
              <a:rPr lang="en-GB" altLang="en-US" sz="2000"/>
              <a:t>without upsetting people</a:t>
            </a:r>
            <a:endParaRPr lang="en-GB" altLang="en-US"/>
          </a:p>
        </p:txBody>
      </p:sp>
      <p:sp>
        <p:nvSpPr>
          <p:cNvPr id="132104" name="Text Box 1032"/>
          <p:cNvSpPr txBox="1">
            <a:spLocks noChangeArrowheads="1"/>
          </p:cNvSpPr>
          <p:nvPr/>
        </p:nvSpPr>
        <p:spPr bwMode="auto">
          <a:xfrm>
            <a:off x="1279525" y="5070475"/>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1</a:t>
            </a:r>
          </a:p>
        </p:txBody>
      </p:sp>
      <p:sp>
        <p:nvSpPr>
          <p:cNvPr id="132105" name="Text Box 1033"/>
          <p:cNvSpPr txBox="1">
            <a:spLocks noChangeArrowheads="1"/>
          </p:cNvSpPr>
          <p:nvPr/>
        </p:nvSpPr>
        <p:spPr bwMode="auto">
          <a:xfrm>
            <a:off x="1355725" y="1260475"/>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9</a:t>
            </a:r>
          </a:p>
        </p:txBody>
      </p:sp>
      <p:sp>
        <p:nvSpPr>
          <p:cNvPr id="132106" name="Text Box 1034"/>
          <p:cNvSpPr txBox="1">
            <a:spLocks noChangeArrowheads="1"/>
          </p:cNvSpPr>
          <p:nvPr/>
        </p:nvSpPr>
        <p:spPr bwMode="auto">
          <a:xfrm>
            <a:off x="1752600" y="55626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1</a:t>
            </a:r>
          </a:p>
        </p:txBody>
      </p:sp>
      <p:sp>
        <p:nvSpPr>
          <p:cNvPr id="132107" name="Text Box 1035"/>
          <p:cNvSpPr txBox="1">
            <a:spLocks noChangeArrowheads="1"/>
          </p:cNvSpPr>
          <p:nvPr/>
        </p:nvSpPr>
        <p:spPr bwMode="auto">
          <a:xfrm>
            <a:off x="6553200" y="55626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9</a:t>
            </a:r>
          </a:p>
        </p:txBody>
      </p:sp>
      <p:sp>
        <p:nvSpPr>
          <p:cNvPr id="132108" name="Text Box 1036"/>
          <p:cNvSpPr txBox="1">
            <a:spLocks noChangeArrowheads="1"/>
          </p:cNvSpPr>
          <p:nvPr/>
        </p:nvSpPr>
        <p:spPr bwMode="auto">
          <a:xfrm>
            <a:off x="1676400" y="4724400"/>
            <a:ext cx="355123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      </a:t>
            </a:r>
            <a:r>
              <a:rPr lang="en-GB" altLang="en-US" sz="2000"/>
              <a:t>Little concern for either.</a:t>
            </a:r>
            <a:endParaRPr lang="en-GB" altLang="en-US"/>
          </a:p>
          <a:p>
            <a:r>
              <a:rPr lang="en-GB" altLang="en-US"/>
              <a:t>1:1 </a:t>
            </a:r>
            <a:r>
              <a:rPr lang="en-GB" altLang="en-US" sz="2000"/>
              <a:t>Keep job, stay out of trouble</a:t>
            </a:r>
            <a:endParaRPr lang="en-GB" altLang="en-US"/>
          </a:p>
        </p:txBody>
      </p:sp>
      <p:sp>
        <p:nvSpPr>
          <p:cNvPr id="132109" name="Text Box 1037"/>
          <p:cNvSpPr txBox="1">
            <a:spLocks noChangeArrowheads="1"/>
          </p:cNvSpPr>
          <p:nvPr/>
        </p:nvSpPr>
        <p:spPr bwMode="auto">
          <a:xfrm>
            <a:off x="1736725" y="1260475"/>
            <a:ext cx="20447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1:9 </a:t>
            </a:r>
            <a:r>
              <a:rPr lang="en-GB" altLang="en-US" sz="2000"/>
              <a:t>Country club.</a:t>
            </a:r>
          </a:p>
          <a:p>
            <a:r>
              <a:rPr lang="en-GB" altLang="en-US" sz="2000"/>
              <a:t>People come first</a:t>
            </a:r>
            <a:endParaRPr lang="en-GB" altLang="en-US"/>
          </a:p>
        </p:txBody>
      </p:sp>
      <p:sp>
        <p:nvSpPr>
          <p:cNvPr id="132110" name="Text Box 1038"/>
          <p:cNvSpPr txBox="1">
            <a:spLocks noChangeArrowheads="1"/>
          </p:cNvSpPr>
          <p:nvPr/>
        </p:nvSpPr>
        <p:spPr bwMode="auto">
          <a:xfrm>
            <a:off x="6156325" y="1260475"/>
            <a:ext cx="30003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9:9 </a:t>
            </a:r>
            <a:r>
              <a:rPr lang="en-GB" altLang="en-US" sz="2000"/>
              <a:t>Highly productive.</a:t>
            </a:r>
          </a:p>
          <a:p>
            <a:r>
              <a:rPr lang="en-GB" altLang="en-US" sz="2000"/>
              <a:t>Harness group commitment</a:t>
            </a:r>
            <a:endParaRPr lang="en-GB" altLang="en-US"/>
          </a:p>
        </p:txBody>
      </p:sp>
      <p:sp>
        <p:nvSpPr>
          <p:cNvPr id="132111" name="Text Box 1039"/>
          <p:cNvSpPr txBox="1">
            <a:spLocks noChangeArrowheads="1"/>
          </p:cNvSpPr>
          <p:nvPr/>
        </p:nvSpPr>
        <p:spPr bwMode="auto">
          <a:xfrm>
            <a:off x="6400800" y="4648200"/>
            <a:ext cx="282372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t>     </a:t>
            </a:r>
            <a:r>
              <a:rPr lang="en-GB" altLang="en-US" sz="2000" dirty="0"/>
              <a:t>Task oriented. Do</a:t>
            </a:r>
            <a:endParaRPr lang="en-GB" altLang="en-US" dirty="0"/>
          </a:p>
          <a:p>
            <a:r>
              <a:rPr lang="en-GB" altLang="en-US" dirty="0" smtClean="0"/>
              <a:t>9:1 </a:t>
            </a:r>
            <a:r>
              <a:rPr lang="en-GB" altLang="en-US" sz="2000" dirty="0" smtClean="0"/>
              <a:t>task </a:t>
            </a:r>
            <a:r>
              <a:rPr lang="en-GB" altLang="en-US" sz="2000" dirty="0"/>
              <a:t>in spite of people</a:t>
            </a:r>
            <a:endParaRPr lang="en-GB" altLang="en-US" dirty="0"/>
          </a:p>
        </p:txBody>
      </p:sp>
      <p:sp>
        <p:nvSpPr>
          <p:cNvPr id="132112" name="Text Box 1040"/>
          <p:cNvSpPr txBox="1">
            <a:spLocks noChangeArrowheads="1"/>
          </p:cNvSpPr>
          <p:nvPr/>
        </p:nvSpPr>
        <p:spPr bwMode="auto">
          <a:xfrm>
            <a:off x="365125" y="6110288"/>
            <a:ext cx="52212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This is taken from the work of Blake and Mouton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1EE09CDA-EAC2-488B-B757-875B61708B02}" type="slidenum">
              <a:rPr lang="en-US" altLang="en-US"/>
              <a:pPr/>
              <a:t>21</a:t>
            </a:fld>
            <a:endParaRPr lang="en-US" altLang="en-US"/>
          </a:p>
        </p:txBody>
      </p:sp>
      <p:sp>
        <p:nvSpPr>
          <p:cNvPr id="133122" name="Rectangle 2"/>
          <p:cNvSpPr>
            <a:spLocks noGrp="1" noChangeArrowheads="1"/>
          </p:cNvSpPr>
          <p:nvPr>
            <p:ph type="title"/>
          </p:nvPr>
        </p:nvSpPr>
        <p:spPr>
          <a:xfrm>
            <a:off x="533400" y="0"/>
            <a:ext cx="8458200" cy="980728"/>
          </a:xfrm>
        </p:spPr>
        <p:txBody>
          <a:bodyPr>
            <a:normAutofit fontScale="90000"/>
          </a:bodyPr>
          <a:lstStyle/>
          <a:p>
            <a:r>
              <a:rPr lang="en-GB" altLang="en-US" dirty="0"/>
              <a:t>To Be An Effective Project Manager</a:t>
            </a:r>
          </a:p>
        </p:txBody>
      </p:sp>
      <p:sp>
        <p:nvSpPr>
          <p:cNvPr id="133123" name="Rectangle 3"/>
          <p:cNvSpPr>
            <a:spLocks noGrp="1" noChangeArrowheads="1"/>
          </p:cNvSpPr>
          <p:nvPr>
            <p:ph type="body" idx="1"/>
          </p:nvPr>
        </p:nvSpPr>
        <p:spPr>
          <a:xfrm>
            <a:off x="323528" y="1628800"/>
            <a:ext cx="8686800" cy="4814664"/>
          </a:xfrm>
        </p:spPr>
        <p:txBody>
          <a:bodyPr>
            <a:normAutofit fontScale="92500" lnSpcReduction="20000"/>
          </a:bodyPr>
          <a:lstStyle/>
          <a:p>
            <a:r>
              <a:rPr lang="en-GB" altLang="en-US" dirty="0"/>
              <a:t>Know Yourself - what are your styles and skills</a:t>
            </a:r>
          </a:p>
          <a:p>
            <a:r>
              <a:rPr lang="en-GB" altLang="en-US" dirty="0"/>
              <a:t>Know your Situation - understand your task, team and members</a:t>
            </a:r>
          </a:p>
          <a:p>
            <a:r>
              <a:rPr lang="en-GB" altLang="en-US" dirty="0"/>
              <a:t>Select Leadership Style appropriate to Situation</a:t>
            </a:r>
          </a:p>
          <a:p>
            <a:r>
              <a:rPr lang="en-GB" altLang="en-US" dirty="0"/>
              <a:t>Satisfy Task Needs - convey vision, plan, allocate, take decisive actions</a:t>
            </a:r>
          </a:p>
          <a:p>
            <a:r>
              <a:rPr lang="en-GB" altLang="en-US" dirty="0"/>
              <a:t>Satisfy Team Needs - involve group, communicate, resolve conflicts, be approachable</a:t>
            </a:r>
          </a:p>
          <a:p>
            <a:r>
              <a:rPr lang="en-GB" altLang="en-US" dirty="0"/>
              <a:t>Satisfy Individual Needs - achievement, recognition, challenging task, rewards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478C4C08-EA42-45C8-A45C-041E7587D289}" type="slidenum">
              <a:rPr lang="en-US" altLang="en-US"/>
              <a:pPr/>
              <a:t>22</a:t>
            </a:fld>
            <a:endParaRPr lang="en-US" altLang="en-US"/>
          </a:p>
        </p:txBody>
      </p:sp>
      <p:sp>
        <p:nvSpPr>
          <p:cNvPr id="89090" name="Rectangle 2"/>
          <p:cNvSpPr>
            <a:spLocks noGrp="1" noChangeArrowheads="1"/>
          </p:cNvSpPr>
          <p:nvPr>
            <p:ph type="title"/>
          </p:nvPr>
        </p:nvSpPr>
        <p:spPr/>
        <p:txBody>
          <a:bodyPr/>
          <a:lstStyle/>
          <a:p>
            <a:r>
              <a:rPr lang="en-GB" altLang="en-US"/>
              <a:t>Communication</a:t>
            </a:r>
          </a:p>
        </p:txBody>
      </p:sp>
      <p:sp>
        <p:nvSpPr>
          <p:cNvPr id="89091" name="Rectangle 3"/>
          <p:cNvSpPr>
            <a:spLocks noGrp="1" noChangeArrowheads="1"/>
          </p:cNvSpPr>
          <p:nvPr>
            <p:ph type="body" idx="1"/>
          </p:nvPr>
        </p:nvSpPr>
        <p:spPr/>
        <p:txBody>
          <a:bodyPr>
            <a:normAutofit lnSpcReduction="10000"/>
          </a:bodyPr>
          <a:lstStyle/>
          <a:p>
            <a:r>
              <a:rPr lang="en-GB" altLang="en-US"/>
              <a:t>Is continually a problem in organisations and projects</a:t>
            </a:r>
          </a:p>
          <a:p>
            <a:r>
              <a:rPr lang="en-GB" altLang="en-US"/>
              <a:t>Why?</a:t>
            </a:r>
          </a:p>
          <a:p>
            <a:pPr lvl="1"/>
            <a:r>
              <a:rPr lang="en-GB" altLang="en-US"/>
              <a:t>People are unaware of the need to communicate</a:t>
            </a:r>
          </a:p>
          <a:p>
            <a:pPr lvl="1"/>
            <a:r>
              <a:rPr lang="en-GB" altLang="en-US"/>
              <a:t>People do not know what to communicate</a:t>
            </a:r>
          </a:p>
          <a:p>
            <a:pPr lvl="1"/>
            <a:r>
              <a:rPr lang="en-GB" altLang="en-US"/>
              <a:t>People don’t know how to communicate</a:t>
            </a:r>
          </a:p>
          <a:p>
            <a:pPr lvl="1"/>
            <a:r>
              <a:rPr lang="en-GB" altLang="en-US"/>
              <a:t>Proper channels for communication are not always available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altLang="en-US" smtClean="0"/>
              <a:t>© 2013  TrueTrust Ltd</a:t>
            </a:r>
            <a:endParaRPr lang="en-US" altLang="en-US"/>
          </a:p>
        </p:txBody>
      </p:sp>
      <p:sp>
        <p:nvSpPr>
          <p:cNvPr id="16" name="Slide Number Placeholder 5"/>
          <p:cNvSpPr>
            <a:spLocks noGrp="1"/>
          </p:cNvSpPr>
          <p:nvPr>
            <p:ph type="sldNum" sz="quarter" idx="12"/>
          </p:nvPr>
        </p:nvSpPr>
        <p:spPr/>
        <p:txBody>
          <a:bodyPr/>
          <a:lstStyle/>
          <a:p>
            <a:fld id="{2DDFD341-AC2C-44DD-A451-B02079D9239D}" type="slidenum">
              <a:rPr lang="en-US" altLang="en-US"/>
              <a:pPr/>
              <a:t>23</a:t>
            </a:fld>
            <a:endParaRPr lang="en-US" altLang="en-US"/>
          </a:p>
        </p:txBody>
      </p:sp>
      <p:sp>
        <p:nvSpPr>
          <p:cNvPr id="92162" name="Rectangle 2"/>
          <p:cNvSpPr>
            <a:spLocks noGrp="1" noChangeArrowheads="1"/>
          </p:cNvSpPr>
          <p:nvPr>
            <p:ph type="title"/>
          </p:nvPr>
        </p:nvSpPr>
        <p:spPr>
          <a:xfrm>
            <a:off x="392353" y="0"/>
            <a:ext cx="8229600" cy="1143000"/>
          </a:xfrm>
        </p:spPr>
        <p:txBody>
          <a:bodyPr/>
          <a:lstStyle/>
          <a:p>
            <a:r>
              <a:rPr lang="en-GB" altLang="en-US"/>
              <a:t>The Process of Communication</a:t>
            </a:r>
          </a:p>
        </p:txBody>
      </p:sp>
      <p:sp>
        <p:nvSpPr>
          <p:cNvPr id="92164" name="Text Box 4"/>
          <p:cNvSpPr txBox="1">
            <a:spLocks noChangeArrowheads="1"/>
          </p:cNvSpPr>
          <p:nvPr/>
        </p:nvSpPr>
        <p:spPr bwMode="auto">
          <a:xfrm>
            <a:off x="304800" y="2133600"/>
            <a:ext cx="3352800"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a:t>Intent </a:t>
            </a:r>
          </a:p>
          <a:p>
            <a:pPr algn="ctr"/>
            <a:r>
              <a:rPr lang="en-GB" altLang="en-US"/>
              <a:t>(motive to communicate)</a:t>
            </a:r>
          </a:p>
        </p:txBody>
      </p:sp>
      <p:sp>
        <p:nvSpPr>
          <p:cNvPr id="92165" name="Text Box 5"/>
          <p:cNvSpPr txBox="1">
            <a:spLocks noChangeArrowheads="1"/>
          </p:cNvSpPr>
          <p:nvPr/>
        </p:nvSpPr>
        <p:spPr bwMode="auto">
          <a:xfrm>
            <a:off x="5791200" y="1981200"/>
            <a:ext cx="2851150" cy="11969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a:t>Expression</a:t>
            </a:r>
          </a:p>
          <a:p>
            <a:pPr algn="ctr"/>
            <a:r>
              <a:rPr lang="en-GB" altLang="en-US"/>
              <a:t>(what is said and how</a:t>
            </a:r>
          </a:p>
          <a:p>
            <a:pPr algn="ctr"/>
            <a:r>
              <a:rPr lang="en-GB" altLang="en-US"/>
              <a:t>it is transmitted)</a:t>
            </a:r>
          </a:p>
        </p:txBody>
      </p:sp>
      <p:sp>
        <p:nvSpPr>
          <p:cNvPr id="92167" name="Text Box 7"/>
          <p:cNvSpPr txBox="1">
            <a:spLocks noChangeArrowheads="1"/>
          </p:cNvSpPr>
          <p:nvPr/>
        </p:nvSpPr>
        <p:spPr bwMode="auto">
          <a:xfrm>
            <a:off x="5851525" y="4232275"/>
            <a:ext cx="3154363"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a:t>Impression</a:t>
            </a:r>
          </a:p>
          <a:p>
            <a:pPr algn="ctr"/>
            <a:r>
              <a:rPr lang="en-GB" altLang="en-US"/>
              <a:t>(what is seen and heard)</a:t>
            </a:r>
          </a:p>
        </p:txBody>
      </p:sp>
      <p:sp>
        <p:nvSpPr>
          <p:cNvPr id="92168" name="Text Box 8"/>
          <p:cNvSpPr txBox="1">
            <a:spLocks noChangeArrowheads="1"/>
          </p:cNvSpPr>
          <p:nvPr/>
        </p:nvSpPr>
        <p:spPr bwMode="auto">
          <a:xfrm>
            <a:off x="685800" y="4267200"/>
            <a:ext cx="2698750"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a:t>Interpretation</a:t>
            </a:r>
          </a:p>
          <a:p>
            <a:pPr algn="ctr"/>
            <a:r>
              <a:rPr lang="en-GB" altLang="en-US"/>
              <a:t>(what is understood)</a:t>
            </a:r>
          </a:p>
        </p:txBody>
      </p:sp>
      <p:graphicFrame>
        <p:nvGraphicFramePr>
          <p:cNvPr id="92169" name="Object 9"/>
          <p:cNvGraphicFramePr>
            <a:graphicFrameLocks noChangeAspect="1"/>
          </p:cNvGraphicFramePr>
          <p:nvPr/>
        </p:nvGraphicFramePr>
        <p:xfrm>
          <a:off x="4267200" y="990600"/>
          <a:ext cx="798513" cy="1389063"/>
        </p:xfrm>
        <a:graphic>
          <a:graphicData uri="http://schemas.openxmlformats.org/presentationml/2006/ole">
            <p:oleObj spid="_x0000_s1034" name="Clip" r:id="rId4" imgW="799465" imgH="1390015" progId="">
              <p:embed/>
            </p:oleObj>
          </a:graphicData>
        </a:graphic>
      </p:graphicFrame>
      <p:graphicFrame>
        <p:nvGraphicFramePr>
          <p:cNvPr id="92170" name="Object 10"/>
          <p:cNvGraphicFramePr>
            <a:graphicFrameLocks noChangeAspect="1"/>
          </p:cNvGraphicFramePr>
          <p:nvPr/>
        </p:nvGraphicFramePr>
        <p:xfrm>
          <a:off x="4038600" y="4953000"/>
          <a:ext cx="1455738" cy="914400"/>
        </p:xfrm>
        <a:graphic>
          <a:graphicData uri="http://schemas.openxmlformats.org/presentationml/2006/ole">
            <p:oleObj spid="_x0000_s1035" name="Clip" r:id="rId5" imgW="1456690" imgH="914400" progId="">
              <p:embed/>
            </p:oleObj>
          </a:graphicData>
        </a:graphic>
      </p:graphicFrame>
      <p:sp>
        <p:nvSpPr>
          <p:cNvPr id="92171" name="Line 11"/>
          <p:cNvSpPr>
            <a:spLocks noChangeShapeType="1"/>
          </p:cNvSpPr>
          <p:nvPr/>
        </p:nvSpPr>
        <p:spPr bwMode="auto">
          <a:xfrm>
            <a:off x="3657600" y="2590800"/>
            <a:ext cx="2133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172" name="Line 12"/>
          <p:cNvSpPr>
            <a:spLocks noChangeShapeType="1"/>
          </p:cNvSpPr>
          <p:nvPr/>
        </p:nvSpPr>
        <p:spPr bwMode="auto">
          <a:xfrm>
            <a:off x="7162800" y="3200400"/>
            <a:ext cx="0" cy="1066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173" name="Line 13"/>
          <p:cNvSpPr>
            <a:spLocks noChangeShapeType="1"/>
          </p:cNvSpPr>
          <p:nvPr/>
        </p:nvSpPr>
        <p:spPr bwMode="auto">
          <a:xfrm flipH="1">
            <a:off x="3429000" y="4724400"/>
            <a:ext cx="24384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174" name="Text Box 14"/>
          <p:cNvSpPr txBox="1">
            <a:spLocks noChangeArrowheads="1"/>
          </p:cNvSpPr>
          <p:nvPr/>
        </p:nvSpPr>
        <p:spPr bwMode="auto">
          <a:xfrm>
            <a:off x="3657600" y="2743200"/>
            <a:ext cx="21066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The communicator</a:t>
            </a:r>
          </a:p>
        </p:txBody>
      </p:sp>
      <p:sp>
        <p:nvSpPr>
          <p:cNvPr id="92175" name="Text Box 15"/>
          <p:cNvSpPr txBox="1">
            <a:spLocks noChangeArrowheads="1"/>
          </p:cNvSpPr>
          <p:nvPr/>
        </p:nvSpPr>
        <p:spPr bwMode="auto">
          <a:xfrm>
            <a:off x="3962400" y="4267200"/>
            <a:ext cx="15573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The receivers</a:t>
            </a:r>
          </a:p>
        </p:txBody>
      </p:sp>
      <p:sp>
        <p:nvSpPr>
          <p:cNvPr id="92177" name="WordArt 17"/>
          <p:cNvSpPr>
            <a:spLocks noChangeArrowheads="1" noChangeShapeType="1" noTextEdit="1"/>
          </p:cNvSpPr>
          <p:nvPr/>
        </p:nvSpPr>
        <p:spPr bwMode="auto">
          <a:xfrm>
            <a:off x="1524000" y="3581400"/>
            <a:ext cx="5540375" cy="420688"/>
          </a:xfrm>
          <a:prstGeom prst="rect">
            <a:avLst/>
          </a:prstGeom>
        </p:spPr>
        <p:txBody>
          <a:bodyPr wrap="none" fromWordArt="1">
            <a:prstTxWarp prst="textDoubleWave1">
              <a:avLst>
                <a:gd name="adj1" fmla="val 6500"/>
                <a:gd name="adj2" fmla="val 0"/>
              </a:avLst>
            </a:prstTxWarp>
          </a:bodyPr>
          <a:lstStyle/>
          <a:p>
            <a:pPr algn="ctr"/>
            <a:r>
              <a:rPr lang="en-GB" kern="10" spc="-240">
                <a:ln w="12700">
                  <a:solidFill>
                    <a:srgbClr val="000099"/>
                  </a:solidFill>
                  <a:round/>
                  <a:headEnd/>
                  <a:tailEnd/>
                </a:ln>
                <a:solidFill>
                  <a:srgbClr val="33CCFF"/>
                </a:solidFill>
                <a:effectLst>
                  <a:outerShdw dist="125724" dir="18900000" algn="ctr" rotWithShape="0">
                    <a:srgbClr val="000099"/>
                  </a:outerShdw>
                </a:effectLst>
                <a:latin typeface="Impact"/>
              </a:rPr>
              <a:t>The message can get distorted at each stage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617B4BC3-1700-4D1E-97D1-3B574B99C6AD}" type="slidenum">
              <a:rPr lang="en-US" altLang="en-US"/>
              <a:pPr/>
              <a:t>24</a:t>
            </a:fld>
            <a:endParaRPr lang="en-US" altLang="en-US"/>
          </a:p>
        </p:txBody>
      </p:sp>
      <p:sp>
        <p:nvSpPr>
          <p:cNvPr id="94210" name="Rectangle 1026"/>
          <p:cNvSpPr>
            <a:spLocks noGrp="1" noChangeArrowheads="1"/>
          </p:cNvSpPr>
          <p:nvPr>
            <p:ph type="title"/>
          </p:nvPr>
        </p:nvSpPr>
        <p:spPr>
          <a:xfrm>
            <a:off x="0" y="152400"/>
            <a:ext cx="9144000" cy="1116360"/>
          </a:xfrm>
        </p:spPr>
        <p:txBody>
          <a:bodyPr>
            <a:noAutofit/>
          </a:bodyPr>
          <a:lstStyle/>
          <a:p>
            <a:r>
              <a:rPr lang="en-GB" altLang="en-US" sz="4000" dirty="0"/>
              <a:t>Some Barriers to Effective Communication</a:t>
            </a:r>
          </a:p>
        </p:txBody>
      </p:sp>
      <p:sp>
        <p:nvSpPr>
          <p:cNvPr id="94211" name="Rectangle 1027"/>
          <p:cNvSpPr>
            <a:spLocks noGrp="1" noChangeArrowheads="1"/>
          </p:cNvSpPr>
          <p:nvPr>
            <p:ph type="body" idx="1"/>
          </p:nvPr>
        </p:nvSpPr>
        <p:spPr>
          <a:xfrm>
            <a:off x="4573" y="1556792"/>
            <a:ext cx="8527867" cy="4536504"/>
          </a:xfrm>
        </p:spPr>
        <p:txBody>
          <a:bodyPr>
            <a:normAutofit fontScale="92500" lnSpcReduction="20000"/>
          </a:bodyPr>
          <a:lstStyle/>
          <a:p>
            <a:r>
              <a:rPr lang="en-GB" altLang="en-US" dirty="0"/>
              <a:t>Ignoring information that conflicts with our existing beliefs</a:t>
            </a:r>
          </a:p>
          <a:p>
            <a:r>
              <a:rPr lang="en-GB" altLang="en-US" dirty="0"/>
              <a:t>Prejudices about the communicator</a:t>
            </a:r>
          </a:p>
          <a:p>
            <a:r>
              <a:rPr lang="en-GB" altLang="en-US" dirty="0"/>
              <a:t>Group influences and peer pressures</a:t>
            </a:r>
          </a:p>
          <a:p>
            <a:r>
              <a:rPr lang="en-GB" altLang="en-US" dirty="0"/>
              <a:t>The same words mean different things to different people</a:t>
            </a:r>
          </a:p>
          <a:p>
            <a:r>
              <a:rPr lang="en-GB" altLang="en-US" dirty="0"/>
              <a:t>Too much use of jargon</a:t>
            </a:r>
          </a:p>
          <a:p>
            <a:r>
              <a:rPr lang="en-GB" altLang="en-US" dirty="0"/>
              <a:t>Emotional contexts of parties</a:t>
            </a:r>
          </a:p>
          <a:p>
            <a:r>
              <a:rPr lang="en-GB" altLang="en-US" dirty="0"/>
              <a:t>Noise, either audible or superfluous material</a:t>
            </a:r>
          </a:p>
          <a:p>
            <a:r>
              <a:rPr lang="en-GB" altLang="en-US" dirty="0"/>
              <a:t>Lack of clarity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37FEE2C0-A7D7-4C22-9CFF-405D6E6B8C63}" type="slidenum">
              <a:rPr lang="en-US" altLang="en-US"/>
              <a:pPr/>
              <a:t>25</a:t>
            </a:fld>
            <a:endParaRPr lang="en-US" altLang="en-US"/>
          </a:p>
        </p:txBody>
      </p:sp>
      <p:sp>
        <p:nvSpPr>
          <p:cNvPr id="96258" name="Rectangle 2"/>
          <p:cNvSpPr>
            <a:spLocks noGrp="1" noChangeArrowheads="1"/>
          </p:cNvSpPr>
          <p:nvPr>
            <p:ph type="title"/>
          </p:nvPr>
        </p:nvSpPr>
        <p:spPr/>
        <p:txBody>
          <a:bodyPr/>
          <a:lstStyle/>
          <a:p>
            <a:r>
              <a:rPr lang="en-GB" altLang="en-US"/>
              <a:t>Overcoming the Barriers</a:t>
            </a:r>
          </a:p>
        </p:txBody>
      </p:sp>
      <p:sp>
        <p:nvSpPr>
          <p:cNvPr id="96259" name="Rectangle 3"/>
          <p:cNvSpPr>
            <a:spLocks noGrp="1" noChangeArrowheads="1"/>
          </p:cNvSpPr>
          <p:nvPr>
            <p:ph type="body" idx="1"/>
          </p:nvPr>
        </p:nvSpPr>
        <p:spPr/>
        <p:txBody>
          <a:bodyPr/>
          <a:lstStyle/>
          <a:p>
            <a:r>
              <a:rPr lang="en-GB" altLang="en-US"/>
              <a:t>Adjust to the world of the receiver (understand needs and potential reactions)</a:t>
            </a:r>
          </a:p>
          <a:p>
            <a:r>
              <a:rPr lang="en-GB" altLang="en-US"/>
              <a:t>Use feedback</a:t>
            </a:r>
          </a:p>
          <a:p>
            <a:r>
              <a:rPr lang="en-GB" altLang="en-US"/>
              <a:t>Use reinforcement/restatement</a:t>
            </a:r>
          </a:p>
          <a:p>
            <a:r>
              <a:rPr lang="en-GB" altLang="en-US"/>
              <a:t>Use face to face communications</a:t>
            </a:r>
          </a:p>
          <a:p>
            <a:r>
              <a:rPr lang="en-GB" altLang="en-US"/>
              <a:t>Use direct simple language</a:t>
            </a:r>
          </a:p>
          <a:p>
            <a:r>
              <a:rPr lang="en-GB" altLang="en-US"/>
              <a:t>Reinforce words with actions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52535880-FEB6-451F-B124-DF442C3E5408}" type="slidenum">
              <a:rPr lang="en-US" altLang="en-US"/>
              <a:pPr/>
              <a:t>26</a:t>
            </a:fld>
            <a:endParaRPr lang="en-US" altLang="en-US"/>
          </a:p>
        </p:txBody>
      </p:sp>
      <p:sp>
        <p:nvSpPr>
          <p:cNvPr id="98306" name="Rectangle 2"/>
          <p:cNvSpPr>
            <a:spLocks noGrp="1" noChangeArrowheads="1"/>
          </p:cNvSpPr>
          <p:nvPr>
            <p:ph type="title"/>
          </p:nvPr>
        </p:nvSpPr>
        <p:spPr>
          <a:xfrm>
            <a:off x="0" y="152400"/>
            <a:ext cx="9144000" cy="457200"/>
          </a:xfrm>
        </p:spPr>
        <p:txBody>
          <a:bodyPr>
            <a:normAutofit fontScale="90000"/>
          </a:bodyPr>
          <a:lstStyle/>
          <a:p>
            <a:r>
              <a:rPr lang="en-GB" altLang="en-US"/>
              <a:t>Some Golden Rules in Communicating</a:t>
            </a:r>
          </a:p>
        </p:txBody>
      </p:sp>
      <p:sp>
        <p:nvSpPr>
          <p:cNvPr id="98307" name="Rectangle 3"/>
          <p:cNvSpPr>
            <a:spLocks noGrp="1" noChangeArrowheads="1"/>
          </p:cNvSpPr>
          <p:nvPr>
            <p:ph type="body" idx="1"/>
          </p:nvPr>
        </p:nvSpPr>
        <p:spPr>
          <a:xfrm>
            <a:off x="-18583" y="764704"/>
            <a:ext cx="9144000" cy="5791200"/>
          </a:xfrm>
        </p:spPr>
        <p:txBody>
          <a:bodyPr>
            <a:normAutofit lnSpcReduction="10000"/>
          </a:bodyPr>
          <a:lstStyle/>
          <a:p>
            <a:pPr>
              <a:lnSpc>
                <a:spcPct val="90000"/>
              </a:lnSpc>
            </a:pPr>
            <a:r>
              <a:rPr lang="en-GB" altLang="en-US" sz="2600" dirty="0"/>
              <a:t>Assume that in an information vacuum people will believe the worst</a:t>
            </a:r>
          </a:p>
          <a:p>
            <a:pPr>
              <a:lnSpc>
                <a:spcPct val="90000"/>
              </a:lnSpc>
            </a:pPr>
            <a:r>
              <a:rPr lang="en-GB" altLang="en-US" sz="2600" dirty="0"/>
              <a:t>Never take it for granted that people know what you are talking about</a:t>
            </a:r>
          </a:p>
          <a:p>
            <a:pPr>
              <a:lnSpc>
                <a:spcPct val="90000"/>
              </a:lnSpc>
            </a:pPr>
            <a:r>
              <a:rPr lang="en-GB" altLang="en-US" sz="2600" dirty="0"/>
              <a:t>Always take it for granted that people doing a task know more about it than you do</a:t>
            </a:r>
          </a:p>
          <a:p>
            <a:pPr>
              <a:lnSpc>
                <a:spcPct val="90000"/>
              </a:lnSpc>
            </a:pPr>
            <a:r>
              <a:rPr lang="en-GB" altLang="en-US" sz="2600" dirty="0"/>
              <a:t>Telling people something once is not much better than not telling them at all</a:t>
            </a:r>
          </a:p>
          <a:p>
            <a:pPr>
              <a:lnSpc>
                <a:spcPct val="90000"/>
              </a:lnSpc>
            </a:pPr>
            <a:r>
              <a:rPr lang="en-GB" altLang="en-US" sz="2600" dirty="0"/>
              <a:t>Never assume that people will tell you anything that reflects unfavourably upon them</a:t>
            </a:r>
          </a:p>
          <a:p>
            <a:pPr>
              <a:lnSpc>
                <a:spcPct val="90000"/>
              </a:lnSpc>
            </a:pPr>
            <a:r>
              <a:rPr lang="en-GB" altLang="en-US" sz="2600" dirty="0"/>
              <a:t>Do not be afraid to admit you were wrong, its shows you know what you are doing</a:t>
            </a:r>
          </a:p>
          <a:p>
            <a:pPr>
              <a:lnSpc>
                <a:spcPct val="90000"/>
              </a:lnSpc>
            </a:pPr>
            <a:r>
              <a:rPr lang="en-GB" altLang="en-US" sz="2600" dirty="0"/>
              <a:t>Asking for help, listening and taking advice are signs of strength</a:t>
            </a:r>
          </a:p>
          <a:p>
            <a:pPr>
              <a:lnSpc>
                <a:spcPct val="90000"/>
              </a:lnSpc>
            </a:pPr>
            <a:r>
              <a:rPr lang="en-GB" altLang="en-US" sz="2600" dirty="0"/>
              <a:t>Communicating good news is easy, bad news will travel through the grapevine if you don’t communicate 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D8D2D76D-B5C8-46E1-8665-4392A60B7CB7}" type="slidenum">
              <a:rPr lang="en-US" altLang="en-US"/>
              <a:pPr/>
              <a:t>27</a:t>
            </a:fld>
            <a:endParaRPr lang="en-US" altLang="en-US"/>
          </a:p>
        </p:txBody>
      </p:sp>
      <p:sp>
        <p:nvSpPr>
          <p:cNvPr id="10242" name="Rectangle 2"/>
          <p:cNvSpPr>
            <a:spLocks noGrp="1" noChangeArrowheads="1"/>
          </p:cNvSpPr>
          <p:nvPr>
            <p:ph type="title"/>
          </p:nvPr>
        </p:nvSpPr>
        <p:spPr/>
        <p:txBody>
          <a:bodyPr/>
          <a:lstStyle/>
          <a:p>
            <a:r>
              <a:rPr lang="en-GB" altLang="en-US"/>
              <a:t>Organising Meetings</a:t>
            </a:r>
          </a:p>
        </p:txBody>
      </p:sp>
      <p:sp>
        <p:nvSpPr>
          <p:cNvPr id="10243" name="Rectangle 3"/>
          <p:cNvSpPr>
            <a:spLocks noGrp="1" noChangeArrowheads="1"/>
          </p:cNvSpPr>
          <p:nvPr>
            <p:ph type="body" idx="1"/>
          </p:nvPr>
        </p:nvSpPr>
        <p:spPr/>
        <p:txBody>
          <a:bodyPr/>
          <a:lstStyle/>
          <a:p>
            <a:r>
              <a:rPr lang="en-GB" altLang="en-US"/>
              <a:t>Meetings are essential during projects</a:t>
            </a:r>
          </a:p>
          <a:p>
            <a:pPr lvl="1"/>
            <a:r>
              <a:rPr lang="en-GB" altLang="en-US"/>
              <a:t>team meetings, review meetings, QA meetings etc.</a:t>
            </a:r>
          </a:p>
          <a:p>
            <a:r>
              <a:rPr lang="en-GB" altLang="en-US"/>
              <a:t>Many people hate meetings</a:t>
            </a:r>
          </a:p>
          <a:p>
            <a:pPr lvl="1"/>
            <a:r>
              <a:rPr lang="en-GB" altLang="en-US"/>
              <a:t>time wasting, too many of them etc.</a:t>
            </a:r>
          </a:p>
          <a:p>
            <a:r>
              <a:rPr lang="en-GB" altLang="en-US"/>
              <a:t>But meetings should be purposeful and productive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smtClean="0"/>
              <a:t>© 2013  TrueTrust Ltd</a:t>
            </a:r>
            <a:endParaRPr lang="en-US" altLang="en-US"/>
          </a:p>
        </p:txBody>
      </p:sp>
      <p:sp>
        <p:nvSpPr>
          <p:cNvPr id="6" name="Slide Number Placeholder 6"/>
          <p:cNvSpPr>
            <a:spLocks noGrp="1"/>
          </p:cNvSpPr>
          <p:nvPr>
            <p:ph type="sldNum" sz="quarter" idx="12"/>
          </p:nvPr>
        </p:nvSpPr>
        <p:spPr/>
        <p:txBody>
          <a:bodyPr/>
          <a:lstStyle/>
          <a:p>
            <a:fld id="{BA3E188F-5A7B-4B20-9003-0524D59ACA05}" type="slidenum">
              <a:rPr lang="en-US" altLang="en-US"/>
              <a:pPr/>
              <a:t>28</a:t>
            </a:fld>
            <a:endParaRPr lang="en-US" altLang="en-US"/>
          </a:p>
        </p:txBody>
      </p:sp>
      <p:sp>
        <p:nvSpPr>
          <p:cNvPr id="101378" name="Rectangle 1026"/>
          <p:cNvSpPr>
            <a:spLocks noGrp="1" noChangeArrowheads="1"/>
          </p:cNvSpPr>
          <p:nvPr>
            <p:ph type="title"/>
          </p:nvPr>
        </p:nvSpPr>
        <p:spPr>
          <a:xfrm>
            <a:off x="762000" y="228600"/>
            <a:ext cx="7772400" cy="685800"/>
          </a:xfrm>
        </p:spPr>
        <p:txBody>
          <a:bodyPr>
            <a:normAutofit fontScale="90000"/>
          </a:bodyPr>
          <a:lstStyle/>
          <a:p>
            <a:r>
              <a:rPr lang="en-GB" altLang="en-US"/>
              <a:t>Why People Hate Meetings</a:t>
            </a:r>
          </a:p>
        </p:txBody>
      </p:sp>
      <p:sp>
        <p:nvSpPr>
          <p:cNvPr id="101379" name="Rectangle 1027"/>
          <p:cNvSpPr>
            <a:spLocks noGrp="1" noChangeArrowheads="1"/>
          </p:cNvSpPr>
          <p:nvPr>
            <p:ph type="body" sz="half" idx="1"/>
          </p:nvPr>
        </p:nvSpPr>
        <p:spPr>
          <a:xfrm>
            <a:off x="304800" y="1219200"/>
            <a:ext cx="4495800" cy="4730080"/>
          </a:xfrm>
        </p:spPr>
        <p:txBody>
          <a:bodyPr>
            <a:normAutofit fontScale="92500"/>
          </a:bodyPr>
          <a:lstStyle/>
          <a:p>
            <a:r>
              <a:rPr lang="en-GB" altLang="en-US" dirty="0"/>
              <a:t>Purpose of meeting is unclear</a:t>
            </a:r>
          </a:p>
          <a:p>
            <a:r>
              <a:rPr lang="en-GB" altLang="en-US" dirty="0"/>
              <a:t>Wrong people attend</a:t>
            </a:r>
          </a:p>
          <a:p>
            <a:r>
              <a:rPr lang="en-GB" altLang="en-US" dirty="0"/>
              <a:t>Too many meetings</a:t>
            </a:r>
          </a:p>
          <a:p>
            <a:r>
              <a:rPr lang="en-GB" altLang="en-US" dirty="0"/>
              <a:t>Minutes of previous meeting are poor/unpublished</a:t>
            </a:r>
          </a:p>
          <a:p>
            <a:r>
              <a:rPr lang="en-GB" altLang="en-US" dirty="0"/>
              <a:t>Irrelevant talk takes up time</a:t>
            </a:r>
          </a:p>
          <a:p>
            <a:r>
              <a:rPr lang="en-GB" altLang="en-US" dirty="0"/>
              <a:t>No conclusions are drawn</a:t>
            </a:r>
          </a:p>
        </p:txBody>
      </p:sp>
      <p:sp>
        <p:nvSpPr>
          <p:cNvPr id="101380" name="Rectangle 1028"/>
          <p:cNvSpPr>
            <a:spLocks noGrp="1" noChangeArrowheads="1"/>
          </p:cNvSpPr>
          <p:nvPr>
            <p:ph type="body" sz="half" idx="2"/>
          </p:nvPr>
        </p:nvSpPr>
        <p:spPr>
          <a:xfrm>
            <a:off x="4648200" y="1219200"/>
            <a:ext cx="4495800" cy="4514056"/>
          </a:xfrm>
        </p:spPr>
        <p:txBody>
          <a:bodyPr>
            <a:normAutofit fontScale="92500"/>
          </a:bodyPr>
          <a:lstStyle/>
          <a:p>
            <a:r>
              <a:rPr lang="en-GB" altLang="en-US" dirty="0"/>
              <a:t>No follow up takes place</a:t>
            </a:r>
          </a:p>
          <a:p>
            <a:r>
              <a:rPr lang="en-GB" altLang="en-US" dirty="0"/>
              <a:t>Indecision means meeting achieves nothing</a:t>
            </a:r>
          </a:p>
          <a:p>
            <a:r>
              <a:rPr lang="en-GB" altLang="en-US" dirty="0"/>
              <a:t>Meeting fails to start on time</a:t>
            </a:r>
          </a:p>
          <a:p>
            <a:r>
              <a:rPr lang="en-GB" altLang="en-US" dirty="0"/>
              <a:t>Too many interruptions during the meeting</a:t>
            </a:r>
          </a:p>
          <a:p>
            <a:r>
              <a:rPr lang="en-GB" altLang="en-US" dirty="0"/>
              <a:t>Chairperson does not stick to agenda</a:t>
            </a:r>
          </a:p>
          <a:p>
            <a:r>
              <a:rPr lang="en-GB" altLang="en-US" dirty="0"/>
              <a:t>Meeting goes on too long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FE15ADAF-4F06-42F2-A287-3D6A992B4597}" type="slidenum">
              <a:rPr lang="en-US" altLang="en-US"/>
              <a:pPr/>
              <a:t>29</a:t>
            </a:fld>
            <a:endParaRPr lang="en-US" altLang="en-US"/>
          </a:p>
        </p:txBody>
      </p:sp>
      <p:sp>
        <p:nvSpPr>
          <p:cNvPr id="104450" name="Rectangle 2"/>
          <p:cNvSpPr>
            <a:spLocks noGrp="1" noChangeArrowheads="1"/>
          </p:cNvSpPr>
          <p:nvPr>
            <p:ph type="title"/>
          </p:nvPr>
        </p:nvSpPr>
        <p:spPr/>
        <p:txBody>
          <a:bodyPr/>
          <a:lstStyle/>
          <a:p>
            <a:r>
              <a:rPr lang="en-GB" altLang="en-US"/>
              <a:t>What Should People Expect</a:t>
            </a:r>
          </a:p>
        </p:txBody>
      </p:sp>
      <p:sp>
        <p:nvSpPr>
          <p:cNvPr id="104451" name="Rectangle 3"/>
          <p:cNvSpPr>
            <a:spLocks noGrp="1" noChangeArrowheads="1"/>
          </p:cNvSpPr>
          <p:nvPr>
            <p:ph type="body" idx="1"/>
          </p:nvPr>
        </p:nvSpPr>
        <p:spPr>
          <a:xfrm>
            <a:off x="467544" y="1988840"/>
            <a:ext cx="8305800" cy="4114800"/>
          </a:xfrm>
        </p:spPr>
        <p:txBody>
          <a:bodyPr>
            <a:normAutofit fontScale="92500" lnSpcReduction="20000"/>
          </a:bodyPr>
          <a:lstStyle/>
          <a:p>
            <a:r>
              <a:rPr lang="en-GB" altLang="en-US" dirty="0"/>
              <a:t>A sense of belonging/joint responsibility</a:t>
            </a:r>
          </a:p>
          <a:p>
            <a:r>
              <a:rPr lang="en-GB" altLang="en-US" dirty="0"/>
              <a:t>A sense of purpose</a:t>
            </a:r>
          </a:p>
          <a:p>
            <a:r>
              <a:rPr lang="en-GB" altLang="en-US" dirty="0"/>
              <a:t>Effective use of attendees time</a:t>
            </a:r>
          </a:p>
          <a:p>
            <a:r>
              <a:rPr lang="en-GB" altLang="en-US" dirty="0"/>
              <a:t>Opportunity to contribute according to ability</a:t>
            </a:r>
          </a:p>
          <a:p>
            <a:r>
              <a:rPr lang="en-GB" altLang="en-US" dirty="0"/>
              <a:t>Decisions are taken and follow up occurs</a:t>
            </a:r>
          </a:p>
          <a:p>
            <a:r>
              <a:rPr lang="en-GB" altLang="en-US" dirty="0"/>
              <a:t>Procedure which gives a purposeful framework but which can be changed if there is a more effective way of achieving goals</a:t>
            </a:r>
          </a:p>
          <a:p>
            <a:r>
              <a:rPr lang="en-GB" altLang="en-US" dirty="0"/>
              <a:t>Adequate time to prepare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65C74FE1-56F2-4E8B-AAC5-E632A5D7ED60}" type="slidenum">
              <a:rPr lang="en-US" altLang="en-US"/>
              <a:pPr/>
              <a:t>3</a:t>
            </a:fld>
            <a:endParaRPr lang="en-US" altLang="en-US"/>
          </a:p>
        </p:txBody>
      </p:sp>
      <p:sp>
        <p:nvSpPr>
          <p:cNvPr id="5122" name="Rectangle 2"/>
          <p:cNvSpPr>
            <a:spLocks noGrp="1" noChangeArrowheads="1"/>
          </p:cNvSpPr>
          <p:nvPr>
            <p:ph type="title"/>
          </p:nvPr>
        </p:nvSpPr>
        <p:spPr>
          <a:xfrm>
            <a:off x="3124200" y="0"/>
            <a:ext cx="3429000" cy="685800"/>
          </a:xfrm>
        </p:spPr>
        <p:txBody>
          <a:bodyPr>
            <a:normAutofit fontScale="90000"/>
          </a:bodyPr>
          <a:lstStyle/>
          <a:p>
            <a:r>
              <a:rPr lang="en-GB" altLang="en-US"/>
              <a:t>Contents</a:t>
            </a:r>
          </a:p>
        </p:txBody>
      </p:sp>
      <p:sp>
        <p:nvSpPr>
          <p:cNvPr id="5123" name="Rectangle 3"/>
          <p:cNvSpPr>
            <a:spLocks noGrp="1" noChangeArrowheads="1"/>
          </p:cNvSpPr>
          <p:nvPr>
            <p:ph type="body" idx="1"/>
          </p:nvPr>
        </p:nvSpPr>
        <p:spPr>
          <a:xfrm>
            <a:off x="179512" y="980728"/>
            <a:ext cx="8820472" cy="5428456"/>
          </a:xfrm>
        </p:spPr>
        <p:txBody>
          <a:bodyPr>
            <a:normAutofit/>
          </a:bodyPr>
          <a:lstStyle/>
          <a:p>
            <a:pPr>
              <a:lnSpc>
                <a:spcPct val="90000"/>
              </a:lnSpc>
            </a:pPr>
            <a:r>
              <a:rPr lang="en-GB" altLang="en-US" sz="2800" dirty="0"/>
              <a:t>What is a </a:t>
            </a:r>
            <a:r>
              <a:rPr lang="en-GB" altLang="en-US" sz="2800" dirty="0" smtClean="0"/>
              <a:t>Project Team</a:t>
            </a:r>
            <a:endParaRPr lang="en-GB" altLang="en-US" sz="2800" dirty="0"/>
          </a:p>
          <a:p>
            <a:pPr lvl="1">
              <a:lnSpc>
                <a:spcPct val="90000"/>
              </a:lnSpc>
            </a:pPr>
            <a:r>
              <a:rPr lang="en-GB" altLang="en-US" sz="2400" dirty="0"/>
              <a:t>Good teams, bad teams, stages of team development, </a:t>
            </a:r>
            <a:r>
              <a:rPr lang="en-GB" altLang="en-US" sz="2400" dirty="0" err="1"/>
              <a:t>superteams</a:t>
            </a:r>
            <a:r>
              <a:rPr lang="en-GB" altLang="en-US" sz="2400" dirty="0"/>
              <a:t>, roles of team leader and team members</a:t>
            </a:r>
          </a:p>
          <a:p>
            <a:pPr>
              <a:lnSpc>
                <a:spcPct val="90000"/>
              </a:lnSpc>
            </a:pPr>
            <a:r>
              <a:rPr lang="en-GB" altLang="en-US" sz="2800" dirty="0"/>
              <a:t>Management theories</a:t>
            </a:r>
          </a:p>
          <a:p>
            <a:pPr>
              <a:lnSpc>
                <a:spcPct val="90000"/>
              </a:lnSpc>
            </a:pPr>
            <a:r>
              <a:rPr lang="en-GB" altLang="en-US" sz="2800" dirty="0"/>
              <a:t>Leadership Issues</a:t>
            </a:r>
          </a:p>
          <a:p>
            <a:pPr lvl="1">
              <a:lnSpc>
                <a:spcPct val="90000"/>
              </a:lnSpc>
            </a:pPr>
            <a:r>
              <a:rPr lang="en-GB" altLang="en-US" sz="2400" dirty="0"/>
              <a:t>What makes a good leader, leadership functions, leadership qualities</a:t>
            </a:r>
          </a:p>
          <a:p>
            <a:pPr lvl="1">
              <a:lnSpc>
                <a:spcPct val="90000"/>
              </a:lnSpc>
            </a:pPr>
            <a:r>
              <a:rPr lang="en-GB" altLang="en-US" sz="2400" dirty="0"/>
              <a:t>Types of leader, leadership styles</a:t>
            </a:r>
          </a:p>
          <a:p>
            <a:pPr>
              <a:lnSpc>
                <a:spcPct val="90000"/>
              </a:lnSpc>
            </a:pPr>
            <a:r>
              <a:rPr lang="en-GB" altLang="en-US" sz="2800" dirty="0"/>
              <a:t>Leadership Skills</a:t>
            </a:r>
          </a:p>
          <a:p>
            <a:pPr lvl="1">
              <a:lnSpc>
                <a:spcPct val="90000"/>
              </a:lnSpc>
            </a:pPr>
            <a:r>
              <a:rPr lang="en-GB" altLang="en-US" sz="2400" dirty="0"/>
              <a:t>Communication, Leading Team Meetings, Motivation, Delegation, Team Building, Managing Conflict, Managing Change</a:t>
            </a:r>
          </a:p>
          <a:p>
            <a:pPr>
              <a:lnSpc>
                <a:spcPct val="90000"/>
              </a:lnSpc>
            </a:pPr>
            <a:r>
              <a:rPr lang="en-GB" altLang="en-US" sz="2800" dirty="0" smtClean="0"/>
              <a:t>Team </a:t>
            </a:r>
            <a:r>
              <a:rPr lang="en-GB" altLang="en-US" sz="2800" dirty="0"/>
              <a:t>Types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E4403E57-E91A-4125-87FD-63A6B48C7307}" type="slidenum">
              <a:rPr lang="en-US" altLang="en-US"/>
              <a:pPr/>
              <a:t>30</a:t>
            </a:fld>
            <a:endParaRPr lang="en-US" altLang="en-US"/>
          </a:p>
        </p:txBody>
      </p:sp>
      <p:sp>
        <p:nvSpPr>
          <p:cNvPr id="107522" name="Rectangle 1026"/>
          <p:cNvSpPr>
            <a:spLocks noGrp="1" noChangeArrowheads="1"/>
          </p:cNvSpPr>
          <p:nvPr>
            <p:ph type="title"/>
          </p:nvPr>
        </p:nvSpPr>
        <p:spPr/>
        <p:txBody>
          <a:bodyPr/>
          <a:lstStyle/>
          <a:p>
            <a:r>
              <a:rPr lang="en-GB" altLang="en-US"/>
              <a:t>Organising Good Meetings</a:t>
            </a:r>
          </a:p>
        </p:txBody>
      </p:sp>
      <p:sp>
        <p:nvSpPr>
          <p:cNvPr id="107523" name="Rectangle 1027"/>
          <p:cNvSpPr>
            <a:spLocks noGrp="1" noChangeArrowheads="1"/>
          </p:cNvSpPr>
          <p:nvPr>
            <p:ph type="body" idx="1"/>
          </p:nvPr>
        </p:nvSpPr>
        <p:spPr/>
        <p:txBody>
          <a:bodyPr/>
          <a:lstStyle/>
          <a:p>
            <a:r>
              <a:rPr lang="en-GB" altLang="en-US"/>
              <a:t>Prepare well</a:t>
            </a:r>
          </a:p>
          <a:p>
            <a:pPr lvl="1"/>
            <a:r>
              <a:rPr lang="en-GB" altLang="en-US"/>
              <a:t>Why, who, when, what?</a:t>
            </a:r>
          </a:p>
          <a:p>
            <a:pPr lvl="1"/>
            <a:r>
              <a:rPr lang="en-GB" altLang="en-US"/>
              <a:t>Circulate documentation in good time</a:t>
            </a:r>
          </a:p>
          <a:p>
            <a:r>
              <a:rPr lang="en-GB" altLang="en-US"/>
              <a:t>Run the meeting well</a:t>
            </a:r>
          </a:p>
          <a:p>
            <a:pPr lvl="1"/>
            <a:r>
              <a:rPr lang="en-GB" altLang="en-US"/>
              <a:t>the topics</a:t>
            </a:r>
          </a:p>
          <a:p>
            <a:pPr lvl="1"/>
            <a:r>
              <a:rPr lang="en-GB" altLang="en-US"/>
              <a:t>the people</a:t>
            </a:r>
          </a:p>
          <a:p>
            <a:r>
              <a:rPr lang="en-GB" altLang="en-US"/>
              <a:t>Close well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61C2CB49-8A32-4A61-8C5E-1CC2115FC2F9}" type="slidenum">
              <a:rPr lang="en-US" altLang="en-US"/>
              <a:pPr/>
              <a:t>31</a:t>
            </a:fld>
            <a:endParaRPr lang="en-US" altLang="en-US"/>
          </a:p>
        </p:txBody>
      </p:sp>
      <p:sp>
        <p:nvSpPr>
          <p:cNvPr id="109570" name="Rectangle 2"/>
          <p:cNvSpPr>
            <a:spLocks noGrp="1" noChangeArrowheads="1"/>
          </p:cNvSpPr>
          <p:nvPr>
            <p:ph type="title"/>
          </p:nvPr>
        </p:nvSpPr>
        <p:spPr>
          <a:xfrm>
            <a:off x="685800" y="0"/>
            <a:ext cx="7772400" cy="685800"/>
          </a:xfrm>
        </p:spPr>
        <p:txBody>
          <a:bodyPr>
            <a:normAutofit fontScale="90000"/>
          </a:bodyPr>
          <a:lstStyle/>
          <a:p>
            <a:r>
              <a:rPr lang="en-GB" altLang="en-US"/>
              <a:t>Meeting Preparation</a:t>
            </a:r>
          </a:p>
        </p:txBody>
      </p:sp>
      <p:sp>
        <p:nvSpPr>
          <p:cNvPr id="109571" name="Rectangle 3"/>
          <p:cNvSpPr>
            <a:spLocks noGrp="1" noChangeArrowheads="1"/>
          </p:cNvSpPr>
          <p:nvPr>
            <p:ph type="body" idx="1"/>
          </p:nvPr>
        </p:nvSpPr>
        <p:spPr>
          <a:xfrm>
            <a:off x="179512" y="1556792"/>
            <a:ext cx="8839200" cy="4114800"/>
          </a:xfrm>
        </p:spPr>
        <p:txBody>
          <a:bodyPr>
            <a:normAutofit fontScale="77500" lnSpcReduction="20000"/>
          </a:bodyPr>
          <a:lstStyle/>
          <a:p>
            <a:r>
              <a:rPr lang="en-GB" altLang="en-US" dirty="0"/>
              <a:t>Why are we having the meeting? Clarify purpose</a:t>
            </a:r>
          </a:p>
          <a:p>
            <a:pPr lvl="1"/>
            <a:r>
              <a:rPr lang="en-GB" altLang="en-US" dirty="0"/>
              <a:t>Is it progress update, allocating responsibilities, problem solving, notification of changes?</a:t>
            </a:r>
          </a:p>
          <a:p>
            <a:pPr lvl="1"/>
            <a:r>
              <a:rPr lang="en-GB" altLang="en-US" dirty="0"/>
              <a:t>What would happen if we </a:t>
            </a:r>
            <a:r>
              <a:rPr lang="en-GB" altLang="en-US" b="1" dirty="0"/>
              <a:t>didn’t</a:t>
            </a:r>
            <a:r>
              <a:rPr lang="en-GB" altLang="en-US" dirty="0"/>
              <a:t> have the meeting?</a:t>
            </a:r>
          </a:p>
          <a:p>
            <a:r>
              <a:rPr lang="en-GB" altLang="en-US" dirty="0"/>
              <a:t>Who should attend?</a:t>
            </a:r>
          </a:p>
          <a:p>
            <a:pPr lvl="1"/>
            <a:r>
              <a:rPr lang="en-GB" altLang="en-US" dirty="0"/>
              <a:t>4-7 ideal, 12 max</a:t>
            </a:r>
            <a:r>
              <a:rPr lang="en-GB" altLang="en-US" dirty="0" smtClean="0"/>
              <a:t>. Each </a:t>
            </a:r>
            <a:r>
              <a:rPr lang="en-GB" altLang="en-US" dirty="0"/>
              <a:t>person must be able to make a valid contribution and should be prepared</a:t>
            </a:r>
          </a:p>
          <a:p>
            <a:r>
              <a:rPr lang="en-GB" altLang="en-US" dirty="0"/>
              <a:t>When will it be? And how long?</a:t>
            </a:r>
          </a:p>
          <a:p>
            <a:pPr lvl="1"/>
            <a:r>
              <a:rPr lang="en-GB" altLang="en-US" dirty="0"/>
              <a:t>Fix time and date and </a:t>
            </a:r>
            <a:r>
              <a:rPr lang="en-GB" altLang="en-US" b="1" dirty="0"/>
              <a:t>start on time</a:t>
            </a:r>
            <a:endParaRPr lang="en-GB" altLang="en-US" dirty="0"/>
          </a:p>
          <a:p>
            <a:pPr lvl="1"/>
            <a:r>
              <a:rPr lang="en-GB" altLang="en-US" dirty="0"/>
              <a:t>Keep to 90 </a:t>
            </a:r>
            <a:r>
              <a:rPr lang="en-GB" altLang="en-US" dirty="0" err="1"/>
              <a:t>mins</a:t>
            </a:r>
            <a:r>
              <a:rPr lang="en-GB" altLang="en-US" dirty="0"/>
              <a:t> max, 45 </a:t>
            </a:r>
            <a:r>
              <a:rPr lang="en-GB" altLang="en-US" dirty="0" err="1"/>
              <a:t>mins</a:t>
            </a:r>
            <a:r>
              <a:rPr lang="en-GB" altLang="en-US" dirty="0"/>
              <a:t> per topic. </a:t>
            </a:r>
          </a:p>
          <a:p>
            <a:pPr lvl="1"/>
            <a:r>
              <a:rPr lang="en-GB" altLang="en-US" dirty="0"/>
              <a:t>Finish on time, unless new agenda items presented, then see if overrun is acceptable or new meeting</a:t>
            </a:r>
            <a:endParaRPr lang="en-GB" alt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390B49B7-481C-4155-A360-93A1556EA35B}" type="slidenum">
              <a:rPr lang="en-US" altLang="en-US"/>
              <a:pPr/>
              <a:t>32</a:t>
            </a:fld>
            <a:endParaRPr lang="en-US" altLang="en-US"/>
          </a:p>
        </p:txBody>
      </p:sp>
      <p:sp>
        <p:nvSpPr>
          <p:cNvPr id="111618" name="Rectangle 1026"/>
          <p:cNvSpPr>
            <a:spLocks noGrp="1" noChangeArrowheads="1"/>
          </p:cNvSpPr>
          <p:nvPr>
            <p:ph type="title"/>
          </p:nvPr>
        </p:nvSpPr>
        <p:spPr/>
        <p:txBody>
          <a:bodyPr/>
          <a:lstStyle/>
          <a:p>
            <a:r>
              <a:rPr lang="en-GB" altLang="en-US"/>
              <a:t>Meeting Preparation (cont.)</a:t>
            </a:r>
          </a:p>
        </p:txBody>
      </p:sp>
      <p:sp>
        <p:nvSpPr>
          <p:cNvPr id="111619" name="Rectangle 1027"/>
          <p:cNvSpPr>
            <a:spLocks noGrp="1" noChangeArrowheads="1"/>
          </p:cNvSpPr>
          <p:nvPr>
            <p:ph type="body" idx="1"/>
          </p:nvPr>
        </p:nvSpPr>
        <p:spPr/>
        <p:txBody>
          <a:bodyPr/>
          <a:lstStyle/>
          <a:p>
            <a:r>
              <a:rPr lang="en-GB" altLang="en-US"/>
              <a:t>What are the objectives and how can success be judged?</a:t>
            </a:r>
          </a:p>
          <a:p>
            <a:pPr lvl="1"/>
            <a:r>
              <a:rPr lang="en-GB" altLang="en-US"/>
              <a:t>Agenda should specify topics to be discussed</a:t>
            </a:r>
          </a:p>
          <a:p>
            <a:pPr lvl="1"/>
            <a:r>
              <a:rPr lang="en-GB" altLang="en-US"/>
              <a:t>Be clear about objectives of each topic and introduce at start of discussion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86B27540-1444-4398-9BD0-762EE863CB74}" type="slidenum">
              <a:rPr lang="en-US" altLang="en-US"/>
              <a:pPr/>
              <a:t>33</a:t>
            </a:fld>
            <a:endParaRPr lang="en-US" altLang="en-US"/>
          </a:p>
        </p:txBody>
      </p:sp>
      <p:sp>
        <p:nvSpPr>
          <p:cNvPr id="112642" name="Rectangle 2"/>
          <p:cNvSpPr>
            <a:spLocks noGrp="1" noChangeArrowheads="1"/>
          </p:cNvSpPr>
          <p:nvPr>
            <p:ph type="title"/>
          </p:nvPr>
        </p:nvSpPr>
        <p:spPr>
          <a:xfrm>
            <a:off x="762000" y="152400"/>
            <a:ext cx="7772400" cy="685800"/>
          </a:xfrm>
        </p:spPr>
        <p:txBody>
          <a:bodyPr>
            <a:normAutofit fontScale="90000"/>
          </a:bodyPr>
          <a:lstStyle/>
          <a:p>
            <a:r>
              <a:rPr lang="en-GB" altLang="en-US"/>
              <a:t>Running the Meeting</a:t>
            </a:r>
          </a:p>
        </p:txBody>
      </p:sp>
      <p:sp>
        <p:nvSpPr>
          <p:cNvPr id="112643" name="Rectangle 3"/>
          <p:cNvSpPr>
            <a:spLocks noGrp="1" noChangeArrowheads="1"/>
          </p:cNvSpPr>
          <p:nvPr>
            <p:ph type="body" idx="1"/>
          </p:nvPr>
        </p:nvSpPr>
        <p:spPr>
          <a:xfrm>
            <a:off x="539552" y="1340768"/>
            <a:ext cx="8305800" cy="5178896"/>
          </a:xfrm>
        </p:spPr>
        <p:txBody>
          <a:bodyPr>
            <a:normAutofit fontScale="92500" lnSpcReduction="20000"/>
          </a:bodyPr>
          <a:lstStyle/>
          <a:p>
            <a:r>
              <a:rPr lang="en-GB" altLang="en-US" sz="2800" dirty="0"/>
              <a:t>Dealing with the topics</a:t>
            </a:r>
          </a:p>
          <a:p>
            <a:pPr lvl="1"/>
            <a:r>
              <a:rPr lang="en-GB" altLang="en-US" sz="2400" dirty="0"/>
              <a:t>Clarify objectives to participants and outline issues involved</a:t>
            </a:r>
          </a:p>
          <a:p>
            <a:pPr lvl="1"/>
            <a:r>
              <a:rPr lang="en-GB" altLang="en-US" sz="2400" dirty="0"/>
              <a:t>Summarise decisions and agreements reached</a:t>
            </a:r>
          </a:p>
          <a:p>
            <a:pPr lvl="1"/>
            <a:r>
              <a:rPr lang="en-GB" altLang="en-US" sz="2400" dirty="0"/>
              <a:t>Close discussion when agreements reached or when it is apparent none can be reached</a:t>
            </a:r>
          </a:p>
          <a:p>
            <a:pPr lvl="1"/>
            <a:r>
              <a:rPr lang="en-GB" altLang="en-US" sz="2400" dirty="0"/>
              <a:t>Ensure every topic is covered</a:t>
            </a:r>
          </a:p>
          <a:p>
            <a:r>
              <a:rPr lang="en-GB" altLang="en-US" sz="2800" dirty="0"/>
              <a:t>Dealing with the people</a:t>
            </a:r>
          </a:p>
          <a:p>
            <a:pPr lvl="1"/>
            <a:r>
              <a:rPr lang="en-GB" altLang="en-US" sz="2400" dirty="0"/>
              <a:t>Stimulate and enthuse the participants</a:t>
            </a:r>
          </a:p>
          <a:p>
            <a:pPr lvl="1"/>
            <a:r>
              <a:rPr lang="en-GB" altLang="en-US" sz="2400" dirty="0"/>
              <a:t>Ensure every participant contributes effectively</a:t>
            </a:r>
          </a:p>
          <a:p>
            <a:pPr lvl="2"/>
            <a:r>
              <a:rPr lang="en-GB" altLang="en-US" sz="2000" dirty="0"/>
              <a:t>Bring a rambler back to the point, deal with over-talkative member</a:t>
            </a:r>
          </a:p>
          <a:p>
            <a:pPr lvl="2"/>
            <a:r>
              <a:rPr lang="en-GB" altLang="en-US" sz="2000" dirty="0"/>
              <a:t>Clarify the inarticulate, deal with the complainer, correct the wrong</a:t>
            </a:r>
          </a:p>
          <a:p>
            <a:pPr lvl="1"/>
            <a:r>
              <a:rPr lang="en-GB" altLang="en-US" sz="2400" dirty="0"/>
              <a:t>Defuse arguments</a:t>
            </a:r>
          </a:p>
          <a:p>
            <a:r>
              <a:rPr lang="en-GB" altLang="en-US" sz="2800" dirty="0"/>
              <a:t>Delegate specific tasks to individuals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3AC0DBF6-AD7C-4CCB-9684-2BD2E3F3C963}" type="slidenum">
              <a:rPr lang="en-US" altLang="en-US"/>
              <a:pPr/>
              <a:t>34</a:t>
            </a:fld>
            <a:endParaRPr lang="en-US" altLang="en-US"/>
          </a:p>
        </p:txBody>
      </p:sp>
      <p:sp>
        <p:nvSpPr>
          <p:cNvPr id="114690" name="Rectangle 2"/>
          <p:cNvSpPr>
            <a:spLocks noGrp="1" noChangeArrowheads="1"/>
          </p:cNvSpPr>
          <p:nvPr>
            <p:ph type="title"/>
          </p:nvPr>
        </p:nvSpPr>
        <p:spPr/>
        <p:txBody>
          <a:bodyPr/>
          <a:lstStyle/>
          <a:p>
            <a:r>
              <a:rPr lang="en-GB" altLang="en-US"/>
              <a:t>Closing the Meeting</a:t>
            </a:r>
          </a:p>
        </p:txBody>
      </p:sp>
      <p:sp>
        <p:nvSpPr>
          <p:cNvPr id="114691" name="Rectangle 3"/>
          <p:cNvSpPr>
            <a:spLocks noGrp="1" noChangeArrowheads="1"/>
          </p:cNvSpPr>
          <p:nvPr>
            <p:ph type="body" idx="1"/>
          </p:nvPr>
        </p:nvSpPr>
        <p:spPr>
          <a:xfrm>
            <a:off x="609600" y="1447800"/>
            <a:ext cx="7772400" cy="4114800"/>
          </a:xfrm>
        </p:spPr>
        <p:txBody>
          <a:bodyPr>
            <a:normAutofit fontScale="92500" lnSpcReduction="10000"/>
          </a:bodyPr>
          <a:lstStyle/>
          <a:p>
            <a:r>
              <a:rPr lang="en-GB" altLang="en-US"/>
              <a:t>Thank people for attending</a:t>
            </a:r>
          </a:p>
          <a:p>
            <a:r>
              <a:rPr lang="en-GB" altLang="en-US"/>
              <a:t>Ensure that minutes/notes are recorded, including</a:t>
            </a:r>
          </a:p>
          <a:p>
            <a:pPr lvl="1"/>
            <a:r>
              <a:rPr lang="en-GB" altLang="en-US"/>
              <a:t>All decisions that have been reached</a:t>
            </a:r>
          </a:p>
          <a:p>
            <a:pPr lvl="1"/>
            <a:r>
              <a:rPr lang="en-GB" altLang="en-US"/>
              <a:t>All action items agreed and who is responsible for carrying them out</a:t>
            </a:r>
          </a:p>
          <a:p>
            <a:pPr lvl="1"/>
            <a:r>
              <a:rPr lang="en-GB" altLang="en-US"/>
              <a:t>List of attendees, plus chair and secretary</a:t>
            </a:r>
          </a:p>
          <a:p>
            <a:pPr lvl="1"/>
            <a:r>
              <a:rPr lang="en-GB" altLang="en-US"/>
              <a:t>Time meeting finished</a:t>
            </a:r>
          </a:p>
          <a:p>
            <a:pPr lvl="1"/>
            <a:r>
              <a:rPr lang="en-GB" altLang="en-US"/>
              <a:t>Date and time of next meeting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35DA42BC-C423-45B2-A1AD-D92094F7FC67}" type="slidenum">
              <a:rPr lang="en-US" altLang="en-US"/>
              <a:pPr/>
              <a:t>35</a:t>
            </a:fld>
            <a:endParaRPr lang="en-US" altLang="en-US"/>
          </a:p>
        </p:txBody>
      </p:sp>
      <p:sp>
        <p:nvSpPr>
          <p:cNvPr id="117762" name="Rectangle 2"/>
          <p:cNvSpPr>
            <a:spLocks noGrp="1" noChangeArrowheads="1"/>
          </p:cNvSpPr>
          <p:nvPr>
            <p:ph type="title"/>
          </p:nvPr>
        </p:nvSpPr>
        <p:spPr>
          <a:xfrm>
            <a:off x="152400" y="0"/>
            <a:ext cx="8991600" cy="685800"/>
          </a:xfrm>
        </p:spPr>
        <p:txBody>
          <a:bodyPr>
            <a:normAutofit fontScale="90000"/>
          </a:bodyPr>
          <a:lstStyle/>
          <a:p>
            <a:r>
              <a:rPr lang="en-GB" altLang="en-US"/>
              <a:t>How to Ruin a Meeting </a:t>
            </a:r>
            <a:r>
              <a:rPr lang="en-GB" altLang="en-US" sz="3600"/>
              <a:t>(in 8 easy steps)</a:t>
            </a:r>
            <a:endParaRPr lang="en-GB" altLang="en-US"/>
          </a:p>
        </p:txBody>
      </p:sp>
      <p:sp>
        <p:nvSpPr>
          <p:cNvPr id="117763" name="Rectangle 3"/>
          <p:cNvSpPr>
            <a:spLocks noGrp="1" noChangeArrowheads="1"/>
          </p:cNvSpPr>
          <p:nvPr>
            <p:ph type="body" idx="1"/>
          </p:nvPr>
        </p:nvSpPr>
        <p:spPr>
          <a:xfrm>
            <a:off x="0" y="1340768"/>
            <a:ext cx="8915400" cy="4690864"/>
          </a:xfrm>
        </p:spPr>
        <p:txBody>
          <a:bodyPr>
            <a:normAutofit fontScale="85000" lnSpcReduction="10000"/>
          </a:bodyPr>
          <a:lstStyle/>
          <a:p>
            <a:pPr>
              <a:buFont typeface="Monotype Sorts" pitchFamily="2" charset="2"/>
              <a:buNone/>
            </a:pPr>
            <a:r>
              <a:rPr lang="en-GB" altLang="en-US" sz="2800" dirty="0"/>
              <a:t>1. Let vocal members always dominate, preferably let it be you</a:t>
            </a:r>
          </a:p>
          <a:p>
            <a:pPr>
              <a:buFont typeface="Monotype Sorts" pitchFamily="2" charset="2"/>
              <a:buNone/>
            </a:pPr>
            <a:r>
              <a:rPr lang="en-GB" altLang="en-US" sz="2800" dirty="0"/>
              <a:t>2. Have room too hot or too cold, ideally too hot at start and too cold at end</a:t>
            </a:r>
          </a:p>
          <a:p>
            <a:pPr>
              <a:buFont typeface="Monotype Sorts" pitchFamily="2" charset="2"/>
              <a:buNone/>
            </a:pPr>
            <a:r>
              <a:rPr lang="en-GB" altLang="en-US" sz="2800" dirty="0"/>
              <a:t>3. Never listen to what anyone says, and always summarise with your own opinions</a:t>
            </a:r>
          </a:p>
          <a:p>
            <a:pPr>
              <a:buFont typeface="Monotype Sorts" pitchFamily="2" charset="2"/>
              <a:buNone/>
            </a:pPr>
            <a:r>
              <a:rPr lang="en-GB" altLang="en-US" sz="2800" dirty="0"/>
              <a:t>4. Place visual aids where half can’t see them</a:t>
            </a:r>
          </a:p>
          <a:p>
            <a:pPr>
              <a:buFont typeface="Monotype Sorts" pitchFamily="2" charset="2"/>
              <a:buNone/>
            </a:pPr>
            <a:r>
              <a:rPr lang="en-GB" altLang="en-US" sz="2800" dirty="0"/>
              <a:t>5. Allow derogatory remarks about other attendees and set example by doing the same yourself</a:t>
            </a:r>
          </a:p>
          <a:p>
            <a:pPr>
              <a:buFont typeface="Monotype Sorts" pitchFamily="2" charset="2"/>
              <a:buNone/>
            </a:pPr>
            <a:r>
              <a:rPr lang="en-GB" altLang="en-US" sz="2800" dirty="0"/>
              <a:t>6. Ensure nothing is ever completed satisfactorily</a:t>
            </a:r>
          </a:p>
          <a:p>
            <a:pPr>
              <a:buFont typeface="Monotype Sorts" pitchFamily="2" charset="2"/>
              <a:buNone/>
            </a:pPr>
            <a:r>
              <a:rPr lang="en-GB" altLang="en-US" sz="2800" dirty="0"/>
              <a:t>7. Ensure your mobile phone is always on, and answer any calls in public</a:t>
            </a:r>
          </a:p>
          <a:p>
            <a:pPr>
              <a:buFont typeface="Monotype Sorts" pitchFamily="2" charset="2"/>
              <a:buNone/>
            </a:pPr>
            <a:r>
              <a:rPr lang="en-GB" altLang="en-US" sz="2800" dirty="0"/>
              <a:t>8. Never record decisions, preferably don’t have decisions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8A4B0542-7658-4B19-AD78-8A0A9DD4FC30}" type="slidenum">
              <a:rPr lang="en-US" altLang="en-US"/>
              <a:pPr/>
              <a:t>36</a:t>
            </a:fld>
            <a:endParaRPr lang="en-US" altLang="en-US"/>
          </a:p>
        </p:txBody>
      </p:sp>
      <p:sp>
        <p:nvSpPr>
          <p:cNvPr id="11266" name="Rectangle 2"/>
          <p:cNvSpPr>
            <a:spLocks noGrp="1" noChangeArrowheads="1"/>
          </p:cNvSpPr>
          <p:nvPr>
            <p:ph type="title"/>
          </p:nvPr>
        </p:nvSpPr>
        <p:spPr>
          <a:xfrm>
            <a:off x="685800" y="228600"/>
            <a:ext cx="7772400" cy="1143000"/>
          </a:xfrm>
        </p:spPr>
        <p:txBody>
          <a:bodyPr/>
          <a:lstStyle/>
          <a:p>
            <a:r>
              <a:rPr lang="en-GB" altLang="en-US"/>
              <a:t>Motivation</a:t>
            </a:r>
          </a:p>
        </p:txBody>
      </p:sp>
      <p:sp>
        <p:nvSpPr>
          <p:cNvPr id="11267" name="Rectangle 3"/>
          <p:cNvSpPr>
            <a:spLocks noGrp="1" noChangeArrowheads="1"/>
          </p:cNvSpPr>
          <p:nvPr>
            <p:ph type="body" idx="1"/>
          </p:nvPr>
        </p:nvSpPr>
        <p:spPr>
          <a:xfrm>
            <a:off x="685800" y="1524000"/>
            <a:ext cx="7772400" cy="4114800"/>
          </a:xfrm>
        </p:spPr>
        <p:txBody>
          <a:bodyPr>
            <a:normAutofit fontScale="92500" lnSpcReduction="10000"/>
          </a:bodyPr>
          <a:lstStyle/>
          <a:p>
            <a:r>
              <a:rPr lang="en-GB" altLang="en-US"/>
              <a:t>Motivation is what makes people act in certain ways</a:t>
            </a:r>
          </a:p>
          <a:p>
            <a:r>
              <a:rPr lang="en-GB" altLang="en-US"/>
              <a:t>Two types</a:t>
            </a:r>
          </a:p>
          <a:p>
            <a:pPr lvl="1"/>
            <a:r>
              <a:rPr lang="en-GB" altLang="en-US"/>
              <a:t>Extrinsic - externally generated by other people or events</a:t>
            </a:r>
          </a:p>
          <a:p>
            <a:pPr lvl="1"/>
            <a:r>
              <a:rPr lang="en-GB" altLang="en-US"/>
              <a:t>Intrinsic - self generated</a:t>
            </a:r>
          </a:p>
          <a:p>
            <a:r>
              <a:rPr lang="en-GB" altLang="en-US"/>
              <a:t>But interlinked</a:t>
            </a:r>
          </a:p>
          <a:p>
            <a:pPr lvl="1"/>
            <a:r>
              <a:rPr lang="en-GB" altLang="en-US"/>
              <a:t>What you do for me can effect my self-motivation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smtClean="0"/>
              <a:t>© 2013  TrueTrust Ltd</a:t>
            </a:r>
            <a:endParaRPr lang="en-US" altLang="en-US"/>
          </a:p>
        </p:txBody>
      </p:sp>
      <p:sp>
        <p:nvSpPr>
          <p:cNvPr id="13" name="Slide Number Placeholder 5"/>
          <p:cNvSpPr>
            <a:spLocks noGrp="1"/>
          </p:cNvSpPr>
          <p:nvPr>
            <p:ph type="sldNum" sz="quarter" idx="12"/>
          </p:nvPr>
        </p:nvSpPr>
        <p:spPr/>
        <p:txBody>
          <a:bodyPr/>
          <a:lstStyle/>
          <a:p>
            <a:fld id="{66813D65-67CB-4464-BE18-8D06D68ACF72}" type="slidenum">
              <a:rPr lang="en-US" altLang="en-US"/>
              <a:pPr/>
              <a:t>37</a:t>
            </a:fld>
            <a:endParaRPr lang="en-US" altLang="en-US"/>
          </a:p>
        </p:txBody>
      </p:sp>
      <p:sp>
        <p:nvSpPr>
          <p:cNvPr id="24578" name="Rectangle 2"/>
          <p:cNvSpPr>
            <a:spLocks noGrp="1" noChangeArrowheads="1"/>
          </p:cNvSpPr>
          <p:nvPr>
            <p:ph type="title"/>
          </p:nvPr>
        </p:nvSpPr>
        <p:spPr>
          <a:xfrm>
            <a:off x="685800" y="457200"/>
            <a:ext cx="7772400" cy="411163"/>
          </a:xfrm>
        </p:spPr>
        <p:txBody>
          <a:bodyPr>
            <a:normAutofit fontScale="90000"/>
          </a:bodyPr>
          <a:lstStyle/>
          <a:p>
            <a:r>
              <a:rPr lang="en-GB" altLang="en-US"/>
              <a:t>Motivating Staff</a:t>
            </a:r>
          </a:p>
        </p:txBody>
      </p:sp>
      <p:sp>
        <p:nvSpPr>
          <p:cNvPr id="24579" name="Rectangle 3"/>
          <p:cNvSpPr>
            <a:spLocks noGrp="1" noChangeArrowheads="1"/>
          </p:cNvSpPr>
          <p:nvPr>
            <p:ph type="body" idx="1"/>
          </p:nvPr>
        </p:nvSpPr>
        <p:spPr>
          <a:xfrm>
            <a:off x="609600" y="1219200"/>
            <a:ext cx="8077200" cy="5378152"/>
          </a:xfrm>
        </p:spPr>
        <p:txBody>
          <a:bodyPr>
            <a:normAutofit/>
          </a:bodyPr>
          <a:lstStyle/>
          <a:p>
            <a:r>
              <a:rPr lang="en-GB" altLang="en-US" dirty="0"/>
              <a:t>Is complex</a:t>
            </a:r>
          </a:p>
          <a:p>
            <a:r>
              <a:rPr lang="en-GB" altLang="en-US" dirty="0"/>
              <a:t>Depends upon satisfying needs (but you don’t always see them, only the actions)</a:t>
            </a:r>
          </a:p>
          <a:p>
            <a:endParaRPr lang="en-GB" altLang="en-US" dirty="0"/>
          </a:p>
          <a:p>
            <a:endParaRPr lang="en-GB" altLang="en-US" dirty="0"/>
          </a:p>
          <a:p>
            <a:endParaRPr lang="en-GB" altLang="en-US" dirty="0"/>
          </a:p>
          <a:p>
            <a:endParaRPr lang="en-GB" altLang="en-US" dirty="0"/>
          </a:p>
          <a:p>
            <a:endParaRPr lang="en-GB" altLang="en-US" dirty="0"/>
          </a:p>
          <a:p>
            <a:r>
              <a:rPr lang="en-GB" altLang="en-US" dirty="0"/>
              <a:t>Influenced by experience and expectation</a:t>
            </a:r>
          </a:p>
        </p:txBody>
      </p:sp>
      <p:sp>
        <p:nvSpPr>
          <p:cNvPr id="24580" name="Text Box 4"/>
          <p:cNvSpPr txBox="1">
            <a:spLocks noChangeArrowheads="1"/>
          </p:cNvSpPr>
          <p:nvPr/>
        </p:nvSpPr>
        <p:spPr bwMode="auto">
          <a:xfrm>
            <a:off x="1143000" y="3810000"/>
            <a:ext cx="1581150"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Unsatisfied</a:t>
            </a:r>
          </a:p>
          <a:p>
            <a:r>
              <a:rPr lang="en-GB" altLang="en-US"/>
              <a:t>Need</a:t>
            </a:r>
          </a:p>
        </p:txBody>
      </p:sp>
      <p:sp>
        <p:nvSpPr>
          <p:cNvPr id="24581" name="Text Box 5"/>
          <p:cNvSpPr txBox="1">
            <a:spLocks noChangeArrowheads="1"/>
          </p:cNvSpPr>
          <p:nvPr/>
        </p:nvSpPr>
        <p:spPr bwMode="auto">
          <a:xfrm>
            <a:off x="3886200" y="2971800"/>
            <a:ext cx="1309688"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Establish</a:t>
            </a:r>
          </a:p>
          <a:p>
            <a:r>
              <a:rPr lang="en-GB" altLang="en-US"/>
              <a:t>Goal</a:t>
            </a:r>
          </a:p>
        </p:txBody>
      </p:sp>
      <p:sp>
        <p:nvSpPr>
          <p:cNvPr id="24582" name="Text Box 6"/>
          <p:cNvSpPr txBox="1">
            <a:spLocks noChangeArrowheads="1"/>
          </p:cNvSpPr>
          <p:nvPr/>
        </p:nvSpPr>
        <p:spPr bwMode="auto">
          <a:xfrm>
            <a:off x="6324600" y="3886200"/>
            <a:ext cx="1022350"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Take</a:t>
            </a:r>
          </a:p>
          <a:p>
            <a:r>
              <a:rPr lang="en-GB" altLang="en-US"/>
              <a:t>Action</a:t>
            </a:r>
          </a:p>
        </p:txBody>
      </p:sp>
      <p:sp>
        <p:nvSpPr>
          <p:cNvPr id="24583" name="Text Box 7"/>
          <p:cNvSpPr txBox="1">
            <a:spLocks noChangeArrowheads="1"/>
          </p:cNvSpPr>
          <p:nvPr/>
        </p:nvSpPr>
        <p:spPr bwMode="auto">
          <a:xfrm>
            <a:off x="3581400" y="4876800"/>
            <a:ext cx="954088"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Attain</a:t>
            </a:r>
          </a:p>
          <a:p>
            <a:r>
              <a:rPr lang="en-GB" altLang="en-US"/>
              <a:t>Goal</a:t>
            </a:r>
          </a:p>
        </p:txBody>
      </p:sp>
      <p:sp>
        <p:nvSpPr>
          <p:cNvPr id="24584" name="Line 8"/>
          <p:cNvSpPr>
            <a:spLocks noChangeShapeType="1"/>
          </p:cNvSpPr>
          <p:nvPr/>
        </p:nvSpPr>
        <p:spPr bwMode="auto">
          <a:xfrm flipV="1">
            <a:off x="2759075" y="3387725"/>
            <a:ext cx="1143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4585" name="Line 9"/>
          <p:cNvSpPr>
            <a:spLocks noChangeShapeType="1"/>
          </p:cNvSpPr>
          <p:nvPr/>
        </p:nvSpPr>
        <p:spPr bwMode="auto">
          <a:xfrm>
            <a:off x="5197475" y="3463925"/>
            <a:ext cx="1143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4586" name="Line 10"/>
          <p:cNvSpPr>
            <a:spLocks noChangeShapeType="1"/>
          </p:cNvSpPr>
          <p:nvPr/>
        </p:nvSpPr>
        <p:spPr bwMode="auto">
          <a:xfrm flipH="1">
            <a:off x="4587875" y="4454525"/>
            <a:ext cx="1752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4587" name="Line 11"/>
          <p:cNvSpPr>
            <a:spLocks noChangeShapeType="1"/>
          </p:cNvSpPr>
          <p:nvPr/>
        </p:nvSpPr>
        <p:spPr bwMode="auto">
          <a:xfrm flipH="1" flipV="1">
            <a:off x="2454275" y="4683125"/>
            <a:ext cx="1143000" cy="609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FCCDD2B3-1DB9-4EEC-B555-30D03FCB3931}" type="slidenum">
              <a:rPr lang="en-US" altLang="en-US"/>
              <a:pPr/>
              <a:t>38</a:t>
            </a:fld>
            <a:endParaRPr lang="en-US" altLang="en-US"/>
          </a:p>
        </p:txBody>
      </p:sp>
      <p:sp>
        <p:nvSpPr>
          <p:cNvPr id="27650" name="Rectangle 2"/>
          <p:cNvSpPr>
            <a:spLocks noGrp="1" noChangeArrowheads="1"/>
          </p:cNvSpPr>
          <p:nvPr>
            <p:ph type="title"/>
          </p:nvPr>
        </p:nvSpPr>
        <p:spPr>
          <a:xfrm>
            <a:off x="685800" y="457200"/>
            <a:ext cx="7772400" cy="411163"/>
          </a:xfrm>
        </p:spPr>
        <p:txBody>
          <a:bodyPr>
            <a:normAutofit fontScale="90000"/>
          </a:bodyPr>
          <a:lstStyle/>
          <a:p>
            <a:r>
              <a:rPr lang="en-GB" altLang="en-US"/>
              <a:t>Motivation Influences</a:t>
            </a:r>
          </a:p>
        </p:txBody>
      </p:sp>
      <p:sp>
        <p:nvSpPr>
          <p:cNvPr id="27651" name="Rectangle 3"/>
          <p:cNvSpPr>
            <a:spLocks noGrp="1" noChangeArrowheads="1"/>
          </p:cNvSpPr>
          <p:nvPr>
            <p:ph type="body" idx="1"/>
          </p:nvPr>
        </p:nvSpPr>
        <p:spPr>
          <a:xfrm>
            <a:off x="685800" y="1447800"/>
            <a:ext cx="7772400" cy="4717504"/>
          </a:xfrm>
        </p:spPr>
        <p:txBody>
          <a:bodyPr>
            <a:normAutofit/>
          </a:bodyPr>
          <a:lstStyle/>
          <a:p>
            <a:r>
              <a:rPr lang="en-GB" altLang="en-US" dirty="0"/>
              <a:t>People learn from experience that certain actions help them achieve goals while others are less successful</a:t>
            </a:r>
          </a:p>
          <a:p>
            <a:pPr lvl="1"/>
            <a:r>
              <a:rPr lang="en-GB" altLang="en-US" dirty="0"/>
              <a:t>Some people learn quicker than others</a:t>
            </a:r>
          </a:p>
          <a:p>
            <a:r>
              <a:rPr lang="en-GB" altLang="en-US" dirty="0"/>
              <a:t>In new or changing situations (experience absent) people must have a reasonable expectation that an action will lead to a goal, otherwise motivation is reduced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smtClean="0"/>
              <a:t>© 2013  TrueTrust Ltd</a:t>
            </a:r>
            <a:endParaRPr lang="en-US" altLang="en-US"/>
          </a:p>
        </p:txBody>
      </p:sp>
      <p:sp>
        <p:nvSpPr>
          <p:cNvPr id="14" name="Slide Number Placeholder 5"/>
          <p:cNvSpPr>
            <a:spLocks noGrp="1"/>
          </p:cNvSpPr>
          <p:nvPr>
            <p:ph type="sldNum" sz="quarter" idx="12"/>
          </p:nvPr>
        </p:nvSpPr>
        <p:spPr/>
        <p:txBody>
          <a:bodyPr/>
          <a:lstStyle/>
          <a:p>
            <a:fld id="{03EDD156-1722-4CF9-B5D9-8E7445130E74}" type="slidenum">
              <a:rPr lang="en-US" altLang="en-US"/>
              <a:pPr/>
              <a:t>39</a:t>
            </a:fld>
            <a:endParaRPr lang="en-US" altLang="en-US"/>
          </a:p>
        </p:txBody>
      </p:sp>
      <p:sp>
        <p:nvSpPr>
          <p:cNvPr id="29698" name="Rectangle 2"/>
          <p:cNvSpPr>
            <a:spLocks noGrp="1" noChangeArrowheads="1"/>
          </p:cNvSpPr>
          <p:nvPr>
            <p:ph type="title"/>
          </p:nvPr>
        </p:nvSpPr>
        <p:spPr>
          <a:xfrm>
            <a:off x="685800" y="228600"/>
            <a:ext cx="7772400" cy="533400"/>
          </a:xfrm>
        </p:spPr>
        <p:txBody>
          <a:bodyPr>
            <a:normAutofit fontScale="90000"/>
          </a:bodyPr>
          <a:lstStyle/>
          <a:p>
            <a:r>
              <a:rPr lang="en-GB" altLang="en-US"/>
              <a:t>Maslow’s Hierarchy of Needs</a:t>
            </a:r>
          </a:p>
        </p:txBody>
      </p:sp>
      <p:sp>
        <p:nvSpPr>
          <p:cNvPr id="29700" name="Text Box 4"/>
          <p:cNvSpPr txBox="1">
            <a:spLocks noChangeArrowheads="1"/>
          </p:cNvSpPr>
          <p:nvPr/>
        </p:nvSpPr>
        <p:spPr bwMode="auto">
          <a:xfrm>
            <a:off x="3279930" y="1949116"/>
            <a:ext cx="245548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t>Self-fulfilment</a:t>
            </a:r>
          </a:p>
          <a:p>
            <a:pPr algn="ctr"/>
            <a:r>
              <a:rPr lang="en-GB" altLang="en-US" sz="1800" dirty="0"/>
              <a:t>Develop to full potential</a:t>
            </a:r>
            <a:endParaRPr lang="en-GB" altLang="en-US" dirty="0"/>
          </a:p>
        </p:txBody>
      </p:sp>
      <p:sp>
        <p:nvSpPr>
          <p:cNvPr id="29701" name="Text Box 5"/>
          <p:cNvSpPr txBox="1">
            <a:spLocks noChangeArrowheads="1"/>
          </p:cNvSpPr>
          <p:nvPr/>
        </p:nvSpPr>
        <p:spPr bwMode="auto">
          <a:xfrm>
            <a:off x="2227865" y="2667000"/>
            <a:ext cx="468827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t>Esteem</a:t>
            </a:r>
          </a:p>
          <a:p>
            <a:pPr algn="ctr"/>
            <a:r>
              <a:rPr lang="en-GB" altLang="en-US" sz="1800" dirty="0"/>
              <a:t>High evaluation of oneself and respect of others</a:t>
            </a:r>
            <a:endParaRPr lang="en-GB" altLang="en-US" dirty="0"/>
          </a:p>
        </p:txBody>
      </p:sp>
      <p:sp>
        <p:nvSpPr>
          <p:cNvPr id="29702" name="AutoShape 6"/>
          <p:cNvSpPr>
            <a:spLocks noChangeArrowheads="1"/>
          </p:cNvSpPr>
          <p:nvPr/>
        </p:nvSpPr>
        <p:spPr bwMode="auto">
          <a:xfrm>
            <a:off x="152400" y="838200"/>
            <a:ext cx="8839200" cy="4724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703" name="Text Box 7"/>
          <p:cNvSpPr txBox="1">
            <a:spLocks noChangeArrowheads="1"/>
          </p:cNvSpPr>
          <p:nvPr/>
        </p:nvSpPr>
        <p:spPr bwMode="auto">
          <a:xfrm>
            <a:off x="2350869" y="3429000"/>
            <a:ext cx="437876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t>Social</a:t>
            </a:r>
          </a:p>
          <a:p>
            <a:pPr algn="ctr"/>
            <a:r>
              <a:rPr lang="en-GB" altLang="en-US" sz="1800" dirty="0"/>
              <a:t>Love, affection and belonging to social group</a:t>
            </a:r>
            <a:endParaRPr lang="en-GB" altLang="en-US" dirty="0"/>
          </a:p>
        </p:txBody>
      </p:sp>
      <p:sp>
        <p:nvSpPr>
          <p:cNvPr id="29704" name="Line 8"/>
          <p:cNvSpPr>
            <a:spLocks noChangeShapeType="1"/>
          </p:cNvSpPr>
          <p:nvPr/>
        </p:nvSpPr>
        <p:spPr bwMode="auto">
          <a:xfrm>
            <a:off x="2895600" y="2667000"/>
            <a:ext cx="3352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706" name="Text Box 10"/>
          <p:cNvSpPr txBox="1">
            <a:spLocks noChangeArrowheads="1"/>
          </p:cNvSpPr>
          <p:nvPr/>
        </p:nvSpPr>
        <p:spPr bwMode="auto">
          <a:xfrm>
            <a:off x="1628185" y="4114800"/>
            <a:ext cx="591303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t>Safety</a:t>
            </a:r>
          </a:p>
          <a:p>
            <a:pPr algn="ctr"/>
            <a:r>
              <a:rPr lang="en-GB" altLang="en-US" sz="1800" dirty="0"/>
              <a:t>Protection and against danger and deprivation of </a:t>
            </a:r>
            <a:r>
              <a:rPr lang="en-GB" altLang="en-US" sz="1800" dirty="0" err="1"/>
              <a:t>Pysiological</a:t>
            </a:r>
            <a:endParaRPr lang="en-GB" altLang="en-US" dirty="0"/>
          </a:p>
        </p:txBody>
      </p:sp>
      <p:sp>
        <p:nvSpPr>
          <p:cNvPr id="29707" name="Text Box 11"/>
          <p:cNvSpPr txBox="1">
            <a:spLocks noChangeArrowheads="1"/>
          </p:cNvSpPr>
          <p:nvPr/>
        </p:nvSpPr>
        <p:spPr bwMode="auto">
          <a:xfrm>
            <a:off x="2085817" y="4800600"/>
            <a:ext cx="503586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b="1" dirty="0"/>
              <a:t>Physiological</a:t>
            </a:r>
          </a:p>
          <a:p>
            <a:pPr algn="ctr"/>
            <a:r>
              <a:rPr lang="en-GB" altLang="en-US" sz="1800" dirty="0"/>
              <a:t>Food, drink, shelter and other essentials for survival</a:t>
            </a:r>
            <a:endParaRPr lang="en-GB" altLang="en-US" dirty="0"/>
          </a:p>
        </p:txBody>
      </p:sp>
      <p:sp>
        <p:nvSpPr>
          <p:cNvPr id="29708" name="Line 12"/>
          <p:cNvSpPr>
            <a:spLocks noChangeShapeType="1"/>
          </p:cNvSpPr>
          <p:nvPr/>
        </p:nvSpPr>
        <p:spPr bwMode="auto">
          <a:xfrm>
            <a:off x="838200" y="4800600"/>
            <a:ext cx="739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709" name="Line 13"/>
          <p:cNvSpPr>
            <a:spLocks noChangeShapeType="1"/>
          </p:cNvSpPr>
          <p:nvPr/>
        </p:nvSpPr>
        <p:spPr bwMode="auto">
          <a:xfrm>
            <a:off x="2133600" y="3429000"/>
            <a:ext cx="4876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9710" name="Line 14"/>
          <p:cNvSpPr>
            <a:spLocks noChangeShapeType="1"/>
          </p:cNvSpPr>
          <p:nvPr/>
        </p:nvSpPr>
        <p:spPr bwMode="auto">
          <a:xfrm>
            <a:off x="1524000" y="4114800"/>
            <a:ext cx="6096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A673191C-CFA5-42A2-A6E9-A82589FD8DD5}" type="slidenum">
              <a:rPr lang="en-US" altLang="en-US"/>
              <a:pPr/>
              <a:t>4</a:t>
            </a:fld>
            <a:endParaRPr lang="en-US" altLang="en-US"/>
          </a:p>
        </p:txBody>
      </p:sp>
      <p:sp>
        <p:nvSpPr>
          <p:cNvPr id="13314" name="Rectangle 2"/>
          <p:cNvSpPr>
            <a:spLocks noGrp="1" noChangeArrowheads="1"/>
          </p:cNvSpPr>
          <p:nvPr>
            <p:ph type="title"/>
          </p:nvPr>
        </p:nvSpPr>
        <p:spPr>
          <a:xfrm>
            <a:off x="685800" y="381000"/>
            <a:ext cx="7772400" cy="533400"/>
          </a:xfrm>
        </p:spPr>
        <p:txBody>
          <a:bodyPr>
            <a:normAutofit fontScale="90000"/>
          </a:bodyPr>
          <a:lstStyle/>
          <a:p>
            <a:r>
              <a:rPr lang="en-GB" altLang="en-US" dirty="0"/>
              <a:t>What is a Team?</a:t>
            </a:r>
          </a:p>
        </p:txBody>
      </p:sp>
      <p:sp>
        <p:nvSpPr>
          <p:cNvPr id="13315" name="Rectangle 3"/>
          <p:cNvSpPr>
            <a:spLocks noGrp="1" noChangeArrowheads="1"/>
          </p:cNvSpPr>
          <p:nvPr>
            <p:ph type="body" idx="1"/>
          </p:nvPr>
        </p:nvSpPr>
        <p:spPr>
          <a:xfrm>
            <a:off x="685800" y="1600200"/>
            <a:ext cx="8153400" cy="4114800"/>
          </a:xfrm>
        </p:spPr>
        <p:txBody>
          <a:bodyPr>
            <a:normAutofit fontScale="92500" lnSpcReduction="20000"/>
          </a:bodyPr>
          <a:lstStyle/>
          <a:p>
            <a:r>
              <a:rPr lang="en-GB" altLang="en-US" dirty="0"/>
              <a:t>All projects are performed by teams of people</a:t>
            </a:r>
          </a:p>
          <a:p>
            <a:endParaRPr lang="en-GB" altLang="en-US" dirty="0"/>
          </a:p>
          <a:p>
            <a:r>
              <a:rPr lang="en-GB" altLang="en-US" dirty="0"/>
              <a:t>“A team is a group of individuals who work together to produce products and deliver services for which they are mutually accountable. Team members share goals, are inter-dependent in their accomplishments and affect the results through their interactions with one another.”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91D599AC-8A32-4581-8784-222DB9CAF9F0}" type="slidenum">
              <a:rPr lang="en-US" altLang="en-US"/>
              <a:pPr/>
              <a:t>40</a:t>
            </a:fld>
            <a:endParaRPr lang="en-US" altLang="en-US"/>
          </a:p>
        </p:txBody>
      </p:sp>
      <p:sp>
        <p:nvSpPr>
          <p:cNvPr id="30722" name="Rectangle 2"/>
          <p:cNvSpPr>
            <a:spLocks noGrp="1" noChangeArrowheads="1"/>
          </p:cNvSpPr>
          <p:nvPr>
            <p:ph type="title"/>
          </p:nvPr>
        </p:nvSpPr>
        <p:spPr>
          <a:xfrm>
            <a:off x="685800" y="228600"/>
            <a:ext cx="7772400" cy="1143000"/>
          </a:xfrm>
        </p:spPr>
        <p:txBody>
          <a:bodyPr/>
          <a:lstStyle/>
          <a:p>
            <a:r>
              <a:rPr lang="en-GB" altLang="en-US"/>
              <a:t>Other Needs Models</a:t>
            </a:r>
          </a:p>
        </p:txBody>
      </p:sp>
      <p:sp>
        <p:nvSpPr>
          <p:cNvPr id="30723" name="Rectangle 3"/>
          <p:cNvSpPr>
            <a:spLocks noGrp="1" noChangeArrowheads="1"/>
          </p:cNvSpPr>
          <p:nvPr>
            <p:ph type="body" idx="1"/>
          </p:nvPr>
        </p:nvSpPr>
        <p:spPr>
          <a:xfrm>
            <a:off x="685800" y="1600200"/>
            <a:ext cx="7772400" cy="4781128"/>
          </a:xfrm>
        </p:spPr>
        <p:txBody>
          <a:bodyPr>
            <a:normAutofit fontScale="92500" lnSpcReduction="10000"/>
          </a:bodyPr>
          <a:lstStyle/>
          <a:p>
            <a:r>
              <a:rPr lang="en-GB" altLang="en-US" dirty="0" err="1"/>
              <a:t>Alderfer</a:t>
            </a:r>
            <a:r>
              <a:rPr lang="en-GB" altLang="en-US" dirty="0"/>
              <a:t> developed ERG model of needs</a:t>
            </a:r>
          </a:p>
          <a:p>
            <a:pPr lvl="1"/>
            <a:r>
              <a:rPr lang="en-GB" altLang="en-US" dirty="0"/>
              <a:t>Existence (food, shelter, money)</a:t>
            </a:r>
          </a:p>
          <a:p>
            <a:pPr lvl="1"/>
            <a:r>
              <a:rPr lang="en-GB" altLang="en-US" dirty="0"/>
              <a:t>Relatedness (mutual sharing of thoughts and feelings)</a:t>
            </a:r>
          </a:p>
          <a:p>
            <a:pPr lvl="1"/>
            <a:r>
              <a:rPr lang="en-GB" altLang="en-US" dirty="0"/>
              <a:t>Growth (to develop abilities that are important</a:t>
            </a:r>
            <a:r>
              <a:rPr lang="en-GB" altLang="en-US" dirty="0" smtClean="0"/>
              <a:t>)</a:t>
            </a:r>
          </a:p>
          <a:p>
            <a:pPr lvl="1"/>
            <a:endParaRPr lang="en-GB" altLang="en-US" dirty="0"/>
          </a:p>
          <a:p>
            <a:r>
              <a:rPr lang="en-GB" altLang="en-US" dirty="0"/>
              <a:t>McClelland identified 3 needs of managers</a:t>
            </a:r>
          </a:p>
          <a:p>
            <a:pPr lvl="1"/>
            <a:r>
              <a:rPr lang="en-GB" altLang="en-US" dirty="0"/>
              <a:t>Achievement (competitive success)</a:t>
            </a:r>
          </a:p>
          <a:p>
            <a:pPr lvl="1"/>
            <a:r>
              <a:rPr lang="en-GB" altLang="en-US" dirty="0"/>
              <a:t>Affiliation (friendly relationships)</a:t>
            </a:r>
          </a:p>
          <a:p>
            <a:pPr lvl="1"/>
            <a:r>
              <a:rPr lang="en-GB" altLang="en-US" dirty="0"/>
              <a:t>Power (control or influence others)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smtClean="0"/>
              <a:t>© 2013  TrueTrust Ltd</a:t>
            </a:r>
            <a:endParaRPr lang="en-US" altLang="en-US"/>
          </a:p>
        </p:txBody>
      </p:sp>
      <p:sp>
        <p:nvSpPr>
          <p:cNvPr id="6" name="Slide Number Placeholder 6"/>
          <p:cNvSpPr>
            <a:spLocks noGrp="1"/>
          </p:cNvSpPr>
          <p:nvPr>
            <p:ph type="sldNum" sz="quarter" idx="12"/>
          </p:nvPr>
        </p:nvSpPr>
        <p:spPr/>
        <p:txBody>
          <a:bodyPr/>
          <a:lstStyle/>
          <a:p>
            <a:fld id="{9CB0125E-E4E9-46E2-8015-580210FD2BA1}" type="slidenum">
              <a:rPr lang="en-US" altLang="en-US"/>
              <a:pPr/>
              <a:t>41</a:t>
            </a:fld>
            <a:endParaRPr lang="en-US" altLang="en-US"/>
          </a:p>
        </p:txBody>
      </p:sp>
      <p:sp>
        <p:nvSpPr>
          <p:cNvPr id="33794" name="Rectangle 2"/>
          <p:cNvSpPr>
            <a:spLocks noGrp="1" noChangeArrowheads="1"/>
          </p:cNvSpPr>
          <p:nvPr>
            <p:ph type="title"/>
          </p:nvPr>
        </p:nvSpPr>
        <p:spPr>
          <a:xfrm>
            <a:off x="0" y="304800"/>
            <a:ext cx="9144000" cy="1295400"/>
          </a:xfrm>
        </p:spPr>
        <p:txBody>
          <a:bodyPr>
            <a:normAutofit fontScale="90000"/>
          </a:bodyPr>
          <a:lstStyle/>
          <a:p>
            <a:pPr algn="ctr"/>
            <a:r>
              <a:rPr lang="en-GB" altLang="en-US"/>
              <a:t>Herzberg</a:t>
            </a:r>
            <a:br>
              <a:rPr lang="en-GB" altLang="en-US"/>
            </a:br>
            <a:r>
              <a:rPr lang="en-GB" altLang="en-US" sz="4000"/>
              <a:t>Satisfying Events vs. Dissatisfying Events</a:t>
            </a:r>
            <a:endParaRPr lang="en-GB" altLang="en-US"/>
          </a:p>
        </p:txBody>
      </p:sp>
      <p:sp>
        <p:nvSpPr>
          <p:cNvPr id="33795" name="Rectangle 3"/>
          <p:cNvSpPr>
            <a:spLocks noGrp="1" noChangeArrowheads="1"/>
          </p:cNvSpPr>
          <p:nvPr>
            <p:ph type="body" sz="half" idx="1"/>
          </p:nvPr>
        </p:nvSpPr>
        <p:spPr>
          <a:xfrm>
            <a:off x="457200" y="2204864"/>
            <a:ext cx="4038600" cy="4104456"/>
          </a:xfrm>
        </p:spPr>
        <p:txBody>
          <a:bodyPr/>
          <a:lstStyle/>
          <a:p>
            <a:r>
              <a:rPr lang="en-GB" altLang="en-US" dirty="0"/>
              <a:t>Achievement</a:t>
            </a:r>
          </a:p>
          <a:p>
            <a:r>
              <a:rPr lang="en-GB" altLang="en-US" dirty="0"/>
              <a:t>Recognition</a:t>
            </a:r>
          </a:p>
          <a:p>
            <a:r>
              <a:rPr lang="en-GB" altLang="en-US" dirty="0"/>
              <a:t>The work itself</a:t>
            </a:r>
          </a:p>
          <a:p>
            <a:r>
              <a:rPr lang="en-GB" altLang="en-US" dirty="0"/>
              <a:t>Responsibility ***</a:t>
            </a:r>
          </a:p>
          <a:p>
            <a:r>
              <a:rPr lang="en-GB" altLang="en-US" dirty="0"/>
              <a:t>Advancement</a:t>
            </a:r>
          </a:p>
          <a:p>
            <a:endParaRPr lang="en-GB" altLang="en-US" dirty="0"/>
          </a:p>
        </p:txBody>
      </p:sp>
      <p:sp>
        <p:nvSpPr>
          <p:cNvPr id="33796" name="Rectangle 4"/>
          <p:cNvSpPr>
            <a:spLocks noGrp="1" noChangeArrowheads="1"/>
          </p:cNvSpPr>
          <p:nvPr>
            <p:ph type="body" sz="half" idx="2"/>
          </p:nvPr>
        </p:nvSpPr>
        <p:spPr>
          <a:xfrm>
            <a:off x="4572000" y="2132856"/>
            <a:ext cx="3810000" cy="4616152"/>
          </a:xfrm>
        </p:spPr>
        <p:txBody>
          <a:bodyPr>
            <a:normAutofit fontScale="92500"/>
          </a:bodyPr>
          <a:lstStyle/>
          <a:p>
            <a:r>
              <a:rPr lang="en-GB" altLang="en-US" dirty="0"/>
              <a:t>Company policy</a:t>
            </a:r>
          </a:p>
          <a:p>
            <a:r>
              <a:rPr lang="en-GB" altLang="en-US" dirty="0"/>
              <a:t>Administration</a:t>
            </a:r>
          </a:p>
          <a:p>
            <a:r>
              <a:rPr lang="en-GB" altLang="en-US" dirty="0"/>
              <a:t>Technical supervision</a:t>
            </a:r>
          </a:p>
          <a:p>
            <a:r>
              <a:rPr lang="en-GB" altLang="en-US" dirty="0"/>
              <a:t>Salary</a:t>
            </a:r>
          </a:p>
          <a:p>
            <a:r>
              <a:rPr lang="en-GB" altLang="en-US" dirty="0"/>
              <a:t>Relationships with supervisors</a:t>
            </a:r>
          </a:p>
          <a:p>
            <a:r>
              <a:rPr lang="en-GB" altLang="en-US" dirty="0"/>
              <a:t>Working conditions</a:t>
            </a:r>
          </a:p>
          <a:p>
            <a:endParaRPr lang="en-GB" altLang="en-US" dirty="0"/>
          </a:p>
          <a:p>
            <a:r>
              <a:rPr lang="en-GB" altLang="en-US" dirty="0"/>
              <a:t>The Hygiene Factors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892D8E8E-CE10-4C7C-B582-0FDB100B177D}" type="slidenum">
              <a:rPr lang="en-US" altLang="en-US"/>
              <a:pPr/>
              <a:t>42</a:t>
            </a:fld>
            <a:endParaRPr lang="en-US" altLang="en-US"/>
          </a:p>
        </p:txBody>
      </p:sp>
      <p:sp>
        <p:nvSpPr>
          <p:cNvPr id="41986" name="Rectangle 2"/>
          <p:cNvSpPr>
            <a:spLocks noGrp="1" noChangeArrowheads="1"/>
          </p:cNvSpPr>
          <p:nvPr>
            <p:ph type="title"/>
          </p:nvPr>
        </p:nvSpPr>
        <p:spPr>
          <a:xfrm>
            <a:off x="533400" y="404664"/>
            <a:ext cx="7772400" cy="1119336"/>
          </a:xfrm>
        </p:spPr>
        <p:txBody>
          <a:bodyPr>
            <a:normAutofit fontScale="90000"/>
          </a:bodyPr>
          <a:lstStyle/>
          <a:p>
            <a:r>
              <a:rPr lang="en-GB" altLang="en-US"/>
              <a:t>Linking Satisfaction to Motivation</a:t>
            </a:r>
          </a:p>
        </p:txBody>
      </p:sp>
      <p:sp>
        <p:nvSpPr>
          <p:cNvPr id="41987" name="Rectangle 3"/>
          <p:cNvSpPr>
            <a:spLocks noGrp="1" noChangeArrowheads="1"/>
          </p:cNvSpPr>
          <p:nvPr>
            <p:ph type="body" idx="1"/>
          </p:nvPr>
        </p:nvSpPr>
        <p:spPr>
          <a:xfrm>
            <a:off x="457200" y="2276872"/>
            <a:ext cx="8229600" cy="3849291"/>
          </a:xfrm>
        </p:spPr>
        <p:txBody>
          <a:bodyPr/>
          <a:lstStyle/>
          <a:p>
            <a:r>
              <a:rPr lang="en-GB" altLang="en-US" dirty="0"/>
              <a:t>Research has failed to prove a correlation between satisfaction and motivation</a:t>
            </a:r>
          </a:p>
          <a:p>
            <a:pPr lvl="1"/>
            <a:r>
              <a:rPr lang="en-GB" altLang="en-US" dirty="0"/>
              <a:t>E.g. a contented satisfied worker may do no more than the minimum</a:t>
            </a:r>
          </a:p>
          <a:p>
            <a:pPr lvl="1"/>
            <a:r>
              <a:rPr lang="en-GB" altLang="en-US" dirty="0"/>
              <a:t>a dissatisfied worker may be motivated to improve his lot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802FD526-9FCC-4F0F-84BF-CEF6E2F6E062}" type="slidenum">
              <a:rPr lang="en-US" altLang="en-US"/>
              <a:pPr/>
              <a:t>43</a:t>
            </a:fld>
            <a:endParaRPr lang="en-US" altLang="en-US"/>
          </a:p>
        </p:txBody>
      </p:sp>
      <p:sp>
        <p:nvSpPr>
          <p:cNvPr id="45058" name="Rectangle 2"/>
          <p:cNvSpPr>
            <a:spLocks noGrp="1" noChangeArrowheads="1"/>
          </p:cNvSpPr>
          <p:nvPr>
            <p:ph type="title"/>
          </p:nvPr>
        </p:nvSpPr>
        <p:spPr>
          <a:xfrm>
            <a:off x="685800" y="188640"/>
            <a:ext cx="7772400" cy="1411560"/>
          </a:xfrm>
        </p:spPr>
        <p:txBody>
          <a:bodyPr>
            <a:normAutofit fontScale="90000"/>
          </a:bodyPr>
          <a:lstStyle/>
          <a:p>
            <a:r>
              <a:rPr lang="en-GB" altLang="en-US" dirty="0"/>
              <a:t>Linking Motivation to Performance</a:t>
            </a:r>
          </a:p>
        </p:txBody>
      </p:sp>
      <p:sp>
        <p:nvSpPr>
          <p:cNvPr id="45059" name="Rectangle 3"/>
          <p:cNvSpPr>
            <a:spLocks noGrp="1" noChangeArrowheads="1"/>
          </p:cNvSpPr>
          <p:nvPr>
            <p:ph type="body" idx="1"/>
          </p:nvPr>
        </p:nvSpPr>
        <p:spPr>
          <a:xfrm>
            <a:off x="107504" y="1988840"/>
            <a:ext cx="8534400" cy="4114800"/>
          </a:xfrm>
        </p:spPr>
        <p:txBody>
          <a:bodyPr>
            <a:normAutofit fontScale="92500"/>
          </a:bodyPr>
          <a:lstStyle/>
          <a:p>
            <a:r>
              <a:rPr lang="en-GB" altLang="en-US" dirty="0"/>
              <a:t>Increased motivation usually results in improved performance, </a:t>
            </a:r>
            <a:r>
              <a:rPr lang="en-GB" altLang="en-US" i="1" dirty="0"/>
              <a:t>providing the person has the ability for the task</a:t>
            </a:r>
            <a:endParaRPr lang="en-GB" altLang="en-US" dirty="0"/>
          </a:p>
          <a:p>
            <a:r>
              <a:rPr lang="en-GB" altLang="en-US" dirty="0"/>
              <a:t>Improved performance can result in higher motivation</a:t>
            </a:r>
          </a:p>
          <a:p>
            <a:r>
              <a:rPr lang="en-GB" altLang="en-US" dirty="0" err="1"/>
              <a:t>Motivation</a:t>
            </a:r>
            <a:r>
              <a:rPr lang="en-GB" altLang="en-US" dirty="0" err="1">
                <a:sym typeface="Symbol" pitchFamily="18" charset="2"/>
              </a:rPr>
              <a:t></a:t>
            </a:r>
            <a:r>
              <a:rPr lang="en-GB" altLang="en-US" dirty="0" err="1"/>
              <a:t>Pressure</a:t>
            </a:r>
            <a:r>
              <a:rPr lang="en-GB" altLang="en-US" dirty="0" err="1">
                <a:sym typeface="Symbol" pitchFamily="18" charset="2"/>
              </a:rPr>
              <a:t></a:t>
            </a:r>
            <a:r>
              <a:rPr lang="en-GB" altLang="en-US" dirty="0" err="1"/>
              <a:t>Improved</a:t>
            </a:r>
            <a:r>
              <a:rPr lang="en-GB" altLang="en-US" dirty="0"/>
              <a:t> Performance</a:t>
            </a:r>
          </a:p>
          <a:p>
            <a:r>
              <a:rPr lang="en-GB" altLang="en-US" dirty="0"/>
              <a:t>But, Too Much </a:t>
            </a:r>
            <a:r>
              <a:rPr lang="en-GB" altLang="en-US" dirty="0" err="1"/>
              <a:t>Pressure</a:t>
            </a:r>
            <a:r>
              <a:rPr lang="en-GB" altLang="en-US" dirty="0" err="1">
                <a:sym typeface="Symbol" pitchFamily="18" charset="2"/>
              </a:rPr>
              <a:t></a:t>
            </a:r>
            <a:r>
              <a:rPr lang="en-GB" altLang="en-US" dirty="0" err="1"/>
              <a:t>Stress</a:t>
            </a:r>
            <a:r>
              <a:rPr lang="en-GB" altLang="en-US" dirty="0" err="1">
                <a:sym typeface="Symbol" pitchFamily="18" charset="2"/>
              </a:rPr>
              <a:t></a:t>
            </a:r>
            <a:r>
              <a:rPr lang="en-GB" altLang="en-US" dirty="0" err="1"/>
              <a:t>Lower</a:t>
            </a:r>
            <a:r>
              <a:rPr lang="en-GB" altLang="en-US" dirty="0"/>
              <a:t> Performance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ltLang="en-US" smtClean="0"/>
              <a:t>© 2013  TrueTrust Ltd</a:t>
            </a:r>
            <a:endParaRPr lang="en-US" altLang="en-US"/>
          </a:p>
        </p:txBody>
      </p:sp>
      <p:sp>
        <p:nvSpPr>
          <p:cNvPr id="19" name="Slide Number Placeholder 5"/>
          <p:cNvSpPr>
            <a:spLocks noGrp="1"/>
          </p:cNvSpPr>
          <p:nvPr>
            <p:ph type="sldNum" sz="quarter" idx="12"/>
          </p:nvPr>
        </p:nvSpPr>
        <p:spPr/>
        <p:txBody>
          <a:bodyPr/>
          <a:lstStyle/>
          <a:p>
            <a:fld id="{1DD70DD6-6AE0-42BF-867B-9C22C6D38F09}" type="slidenum">
              <a:rPr lang="en-US" altLang="en-US"/>
              <a:pPr/>
              <a:t>44</a:t>
            </a:fld>
            <a:endParaRPr lang="en-US" altLang="en-US"/>
          </a:p>
        </p:txBody>
      </p:sp>
      <p:sp>
        <p:nvSpPr>
          <p:cNvPr id="47106" name="Rectangle 2"/>
          <p:cNvSpPr>
            <a:spLocks noGrp="1" noChangeArrowheads="1"/>
          </p:cNvSpPr>
          <p:nvPr>
            <p:ph type="title"/>
          </p:nvPr>
        </p:nvSpPr>
        <p:spPr>
          <a:xfrm>
            <a:off x="685800" y="228600"/>
            <a:ext cx="7772400" cy="685800"/>
          </a:xfrm>
        </p:spPr>
        <p:txBody>
          <a:bodyPr>
            <a:normAutofit fontScale="90000"/>
          </a:bodyPr>
          <a:lstStyle/>
          <a:p>
            <a:r>
              <a:rPr lang="en-GB" altLang="en-US"/>
              <a:t>Complex Motivation Model</a:t>
            </a:r>
          </a:p>
        </p:txBody>
      </p:sp>
      <p:sp>
        <p:nvSpPr>
          <p:cNvPr id="47108" name="Text Box 4"/>
          <p:cNvSpPr txBox="1">
            <a:spLocks noChangeArrowheads="1"/>
          </p:cNvSpPr>
          <p:nvPr/>
        </p:nvSpPr>
        <p:spPr bwMode="auto">
          <a:xfrm>
            <a:off x="381000" y="1371600"/>
            <a:ext cx="1977593" cy="70788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Value of Rewards</a:t>
            </a:r>
          </a:p>
          <a:p>
            <a:r>
              <a:rPr lang="en-GB" altLang="en-US" sz="2000"/>
              <a:t>to Individual</a:t>
            </a:r>
          </a:p>
        </p:txBody>
      </p:sp>
      <p:sp>
        <p:nvSpPr>
          <p:cNvPr id="47109" name="Text Box 5"/>
          <p:cNvSpPr txBox="1">
            <a:spLocks noChangeArrowheads="1"/>
          </p:cNvSpPr>
          <p:nvPr/>
        </p:nvSpPr>
        <p:spPr bwMode="auto">
          <a:xfrm>
            <a:off x="228600" y="4267200"/>
            <a:ext cx="2533322" cy="70788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Expectation that Effort</a:t>
            </a:r>
          </a:p>
          <a:p>
            <a:r>
              <a:rPr lang="en-GB" altLang="en-US" sz="2000"/>
              <a:t>will produce Rewards</a:t>
            </a:r>
          </a:p>
        </p:txBody>
      </p:sp>
      <p:sp>
        <p:nvSpPr>
          <p:cNvPr id="47110" name="Text Box 6"/>
          <p:cNvSpPr txBox="1">
            <a:spLocks noChangeArrowheads="1"/>
          </p:cNvSpPr>
          <p:nvPr/>
        </p:nvSpPr>
        <p:spPr bwMode="auto">
          <a:xfrm>
            <a:off x="1219200" y="2819400"/>
            <a:ext cx="1850315" cy="70788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Amount of</a:t>
            </a:r>
          </a:p>
          <a:p>
            <a:r>
              <a:rPr lang="en-GB" altLang="en-US" sz="2000"/>
              <a:t>Effort Expended</a:t>
            </a:r>
          </a:p>
        </p:txBody>
      </p:sp>
      <p:sp>
        <p:nvSpPr>
          <p:cNvPr id="47111" name="Text Box 7"/>
          <p:cNvSpPr txBox="1">
            <a:spLocks noChangeArrowheads="1"/>
          </p:cNvSpPr>
          <p:nvPr/>
        </p:nvSpPr>
        <p:spPr bwMode="auto">
          <a:xfrm>
            <a:off x="4724400" y="1295400"/>
            <a:ext cx="1292341" cy="70788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Abilities of</a:t>
            </a:r>
          </a:p>
          <a:p>
            <a:r>
              <a:rPr lang="en-GB" altLang="en-US" sz="2000"/>
              <a:t>Individual</a:t>
            </a:r>
          </a:p>
        </p:txBody>
      </p:sp>
      <p:sp>
        <p:nvSpPr>
          <p:cNvPr id="47112" name="Text Box 8"/>
          <p:cNvSpPr txBox="1">
            <a:spLocks noChangeArrowheads="1"/>
          </p:cNvSpPr>
          <p:nvPr/>
        </p:nvSpPr>
        <p:spPr bwMode="auto">
          <a:xfrm>
            <a:off x="4572000" y="4191000"/>
            <a:ext cx="1702133" cy="70788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Feelings about</a:t>
            </a:r>
          </a:p>
          <a:p>
            <a:r>
              <a:rPr lang="en-GB" altLang="en-US" sz="2000"/>
              <a:t>the Job</a:t>
            </a:r>
          </a:p>
        </p:txBody>
      </p:sp>
      <p:sp>
        <p:nvSpPr>
          <p:cNvPr id="47113" name="Line 9"/>
          <p:cNvSpPr>
            <a:spLocks noChangeShapeType="1"/>
          </p:cNvSpPr>
          <p:nvPr/>
        </p:nvSpPr>
        <p:spPr bwMode="auto">
          <a:xfrm flipV="1">
            <a:off x="1371600" y="3657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2000"/>
          </a:p>
        </p:txBody>
      </p:sp>
      <p:sp>
        <p:nvSpPr>
          <p:cNvPr id="47114" name="Line 10"/>
          <p:cNvSpPr>
            <a:spLocks noChangeShapeType="1"/>
          </p:cNvSpPr>
          <p:nvPr/>
        </p:nvSpPr>
        <p:spPr bwMode="auto">
          <a:xfrm>
            <a:off x="1371600" y="2209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2000"/>
          </a:p>
        </p:txBody>
      </p:sp>
      <p:sp>
        <p:nvSpPr>
          <p:cNvPr id="47116" name="Text Box 12"/>
          <p:cNvSpPr txBox="1">
            <a:spLocks noChangeArrowheads="1"/>
          </p:cNvSpPr>
          <p:nvPr/>
        </p:nvSpPr>
        <p:spPr bwMode="auto">
          <a:xfrm>
            <a:off x="5394325" y="3013075"/>
            <a:ext cx="1847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GB" altLang="en-US" sz="2000"/>
          </a:p>
        </p:txBody>
      </p:sp>
      <p:sp>
        <p:nvSpPr>
          <p:cNvPr id="47118" name="Text Box 14"/>
          <p:cNvSpPr txBox="1">
            <a:spLocks noChangeArrowheads="1"/>
          </p:cNvSpPr>
          <p:nvPr/>
        </p:nvSpPr>
        <p:spPr bwMode="auto">
          <a:xfrm>
            <a:off x="5334000" y="2971800"/>
            <a:ext cx="42191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4000" b="1"/>
              <a:t>?</a:t>
            </a:r>
          </a:p>
        </p:txBody>
      </p:sp>
      <p:sp>
        <p:nvSpPr>
          <p:cNvPr id="47119" name="Line 15"/>
          <p:cNvSpPr>
            <a:spLocks noChangeShapeType="1"/>
          </p:cNvSpPr>
          <p:nvPr/>
        </p:nvSpPr>
        <p:spPr bwMode="auto">
          <a:xfrm>
            <a:off x="3069515" y="3248054"/>
            <a:ext cx="2264485" cy="285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2000"/>
          </a:p>
        </p:txBody>
      </p:sp>
      <p:sp>
        <p:nvSpPr>
          <p:cNvPr id="47120" name="Line 16"/>
          <p:cNvSpPr>
            <a:spLocks noChangeShapeType="1"/>
          </p:cNvSpPr>
          <p:nvPr/>
        </p:nvSpPr>
        <p:spPr bwMode="auto">
          <a:xfrm>
            <a:off x="5486400" y="2133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2000"/>
          </a:p>
        </p:txBody>
      </p:sp>
      <p:sp>
        <p:nvSpPr>
          <p:cNvPr id="47121" name="Line 17"/>
          <p:cNvSpPr>
            <a:spLocks noChangeShapeType="1"/>
          </p:cNvSpPr>
          <p:nvPr/>
        </p:nvSpPr>
        <p:spPr bwMode="auto">
          <a:xfrm flipV="1">
            <a:off x="5486400" y="3505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2000"/>
          </a:p>
        </p:txBody>
      </p:sp>
      <p:sp>
        <p:nvSpPr>
          <p:cNvPr id="47122" name="Line 18"/>
          <p:cNvSpPr>
            <a:spLocks noChangeShapeType="1"/>
          </p:cNvSpPr>
          <p:nvPr/>
        </p:nvSpPr>
        <p:spPr bwMode="auto">
          <a:xfrm>
            <a:off x="5715000" y="32766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2000"/>
          </a:p>
        </p:txBody>
      </p:sp>
      <p:sp>
        <p:nvSpPr>
          <p:cNvPr id="47123" name="Text Box 19"/>
          <p:cNvSpPr txBox="1">
            <a:spLocks noChangeArrowheads="1"/>
          </p:cNvSpPr>
          <p:nvPr/>
        </p:nvSpPr>
        <p:spPr bwMode="auto">
          <a:xfrm>
            <a:off x="6858000" y="3048000"/>
            <a:ext cx="1528688" cy="4001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Performance</a:t>
            </a:r>
          </a:p>
        </p:txBody>
      </p:sp>
      <p:sp>
        <p:nvSpPr>
          <p:cNvPr id="47124" name="Text Box 20"/>
          <p:cNvSpPr txBox="1">
            <a:spLocks noChangeArrowheads="1"/>
          </p:cNvSpPr>
          <p:nvPr/>
        </p:nvSpPr>
        <p:spPr bwMode="auto">
          <a:xfrm>
            <a:off x="762000" y="6019800"/>
            <a:ext cx="23764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By Lawler and Porter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4563FCB3-594D-46CC-80CD-FF094300BA19}" type="slidenum">
              <a:rPr lang="en-US" altLang="en-US"/>
              <a:pPr/>
              <a:t>45</a:t>
            </a:fld>
            <a:endParaRPr lang="en-US" altLang="en-US"/>
          </a:p>
        </p:txBody>
      </p:sp>
      <p:sp>
        <p:nvSpPr>
          <p:cNvPr id="48130" name="Rectangle 2"/>
          <p:cNvSpPr>
            <a:spLocks noGrp="1" noChangeArrowheads="1"/>
          </p:cNvSpPr>
          <p:nvPr>
            <p:ph type="title"/>
          </p:nvPr>
        </p:nvSpPr>
        <p:spPr>
          <a:xfrm>
            <a:off x="685800" y="228600"/>
            <a:ext cx="7772400" cy="762000"/>
          </a:xfrm>
        </p:spPr>
        <p:txBody>
          <a:bodyPr/>
          <a:lstStyle/>
          <a:p>
            <a:r>
              <a:rPr lang="en-GB" altLang="en-US"/>
              <a:t>Motivation Strategies</a:t>
            </a:r>
          </a:p>
        </p:txBody>
      </p:sp>
      <p:sp>
        <p:nvSpPr>
          <p:cNvPr id="48131" name="Rectangle 3"/>
          <p:cNvSpPr>
            <a:spLocks noGrp="1" noChangeArrowheads="1"/>
          </p:cNvSpPr>
          <p:nvPr>
            <p:ph type="body" idx="1"/>
          </p:nvPr>
        </p:nvSpPr>
        <p:spPr>
          <a:xfrm>
            <a:off x="107504" y="1412776"/>
            <a:ext cx="8610600" cy="4906888"/>
          </a:xfrm>
        </p:spPr>
        <p:txBody>
          <a:bodyPr>
            <a:normAutofit fontScale="92500" lnSpcReduction="10000"/>
          </a:bodyPr>
          <a:lstStyle/>
          <a:p>
            <a:r>
              <a:rPr lang="en-GB" altLang="en-US" dirty="0"/>
              <a:t>Carrot and Stick approach: reward achievements and punish poor performance</a:t>
            </a:r>
          </a:p>
          <a:p>
            <a:r>
              <a:rPr lang="en-GB" altLang="en-US" dirty="0"/>
              <a:t>Motivate through the work: give fulfilling tasks</a:t>
            </a:r>
          </a:p>
          <a:p>
            <a:r>
              <a:rPr lang="en-GB" altLang="en-US" dirty="0"/>
              <a:t>Fast feedback: set goals and give +</a:t>
            </a:r>
            <a:r>
              <a:rPr lang="en-GB" altLang="en-US" dirty="0" err="1"/>
              <a:t>ve</a:t>
            </a:r>
            <a:r>
              <a:rPr lang="en-GB" altLang="en-US" dirty="0"/>
              <a:t> or -</a:t>
            </a:r>
            <a:r>
              <a:rPr lang="en-GB" altLang="en-US" dirty="0" err="1"/>
              <a:t>ve</a:t>
            </a:r>
            <a:r>
              <a:rPr lang="en-GB" altLang="en-US" dirty="0"/>
              <a:t> feedback</a:t>
            </a:r>
          </a:p>
          <a:p>
            <a:r>
              <a:rPr lang="en-GB" altLang="en-US" dirty="0"/>
              <a:t>Develop commitment: integrate needs of organisation with needs of individual</a:t>
            </a:r>
          </a:p>
          <a:p>
            <a:r>
              <a:rPr lang="en-GB" altLang="en-US" dirty="0"/>
              <a:t>Train and develop: skill enhancement</a:t>
            </a:r>
          </a:p>
          <a:p>
            <a:r>
              <a:rPr lang="en-GB" altLang="en-US" dirty="0"/>
              <a:t>Build up teamwork: enthusiasm is infectious</a:t>
            </a:r>
          </a:p>
          <a:p>
            <a:r>
              <a:rPr lang="en-GB" altLang="en-US" dirty="0"/>
              <a:t>Eliminate negatives: Herzberg’s hygiene factors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2013  TrueTrust Ltd</a:t>
            </a:r>
            <a:endParaRPr lang="en-US" altLang="en-US"/>
          </a:p>
        </p:txBody>
      </p:sp>
      <p:sp>
        <p:nvSpPr>
          <p:cNvPr id="6" name="Slide Number Placeholder 5"/>
          <p:cNvSpPr>
            <a:spLocks noGrp="1"/>
          </p:cNvSpPr>
          <p:nvPr>
            <p:ph type="sldNum" sz="quarter" idx="12"/>
          </p:nvPr>
        </p:nvSpPr>
        <p:spPr/>
        <p:txBody>
          <a:bodyPr/>
          <a:lstStyle/>
          <a:p>
            <a:fld id="{4B3FF9D8-5929-42D8-9C6F-71F72E8C1D6C}" type="slidenum">
              <a:rPr lang="en-US" altLang="en-US"/>
              <a:pPr/>
              <a:t>46</a:t>
            </a:fld>
            <a:endParaRPr lang="en-US" altLang="en-US"/>
          </a:p>
        </p:txBody>
      </p:sp>
      <p:sp>
        <p:nvSpPr>
          <p:cNvPr id="21506" name="Rectangle 2"/>
          <p:cNvSpPr>
            <a:spLocks noGrp="1" noChangeArrowheads="1"/>
          </p:cNvSpPr>
          <p:nvPr>
            <p:ph type="title"/>
          </p:nvPr>
        </p:nvSpPr>
        <p:spPr>
          <a:xfrm>
            <a:off x="685800" y="152400"/>
            <a:ext cx="7772400" cy="685800"/>
          </a:xfrm>
        </p:spPr>
        <p:txBody>
          <a:bodyPr>
            <a:normAutofit fontScale="90000"/>
          </a:bodyPr>
          <a:lstStyle/>
          <a:p>
            <a:r>
              <a:rPr lang="en-GB" altLang="en-US"/>
              <a:t>Delegation</a:t>
            </a:r>
          </a:p>
        </p:txBody>
      </p:sp>
      <p:sp>
        <p:nvSpPr>
          <p:cNvPr id="21507" name="Rectangle 3"/>
          <p:cNvSpPr>
            <a:spLocks noGrp="1" noChangeArrowheads="1"/>
          </p:cNvSpPr>
          <p:nvPr>
            <p:ph type="body" idx="1"/>
          </p:nvPr>
        </p:nvSpPr>
        <p:spPr>
          <a:xfrm>
            <a:off x="323528" y="1052736"/>
            <a:ext cx="8458200" cy="4968552"/>
          </a:xfrm>
        </p:spPr>
        <p:txBody>
          <a:bodyPr>
            <a:normAutofit fontScale="85000" lnSpcReduction="20000"/>
          </a:bodyPr>
          <a:lstStyle/>
          <a:p>
            <a:r>
              <a:rPr lang="en-GB" altLang="en-US" dirty="0"/>
              <a:t>Natural reluctance in most people to delegate because</a:t>
            </a:r>
          </a:p>
          <a:p>
            <a:pPr lvl="1"/>
            <a:r>
              <a:rPr lang="en-GB" altLang="en-US" dirty="0"/>
              <a:t>You are responsible for what someone else does</a:t>
            </a:r>
          </a:p>
          <a:p>
            <a:pPr lvl="1"/>
            <a:r>
              <a:rPr lang="en-GB" altLang="en-US" dirty="0"/>
              <a:t>Don’t trust them to do it as well as you could</a:t>
            </a:r>
          </a:p>
          <a:p>
            <a:pPr lvl="1"/>
            <a:r>
              <a:rPr lang="en-GB" altLang="en-US" dirty="0"/>
              <a:t>Don’t believe they are able to do it as well as </a:t>
            </a:r>
            <a:r>
              <a:rPr lang="en-GB" altLang="en-US" dirty="0" smtClean="0"/>
              <a:t>you</a:t>
            </a:r>
          </a:p>
          <a:p>
            <a:pPr lvl="1"/>
            <a:endParaRPr lang="en-GB" altLang="en-US" dirty="0"/>
          </a:p>
          <a:p>
            <a:r>
              <a:rPr lang="en-GB" altLang="en-US" dirty="0"/>
              <a:t>Delegation is important because</a:t>
            </a:r>
          </a:p>
          <a:p>
            <a:pPr lvl="1"/>
            <a:r>
              <a:rPr lang="en-GB" altLang="en-US" dirty="0"/>
              <a:t>You don’t have time to do everything</a:t>
            </a:r>
          </a:p>
          <a:p>
            <a:pPr lvl="1"/>
            <a:r>
              <a:rPr lang="en-GB" altLang="en-US" dirty="0"/>
              <a:t>It motivates your staff by giving them </a:t>
            </a:r>
            <a:r>
              <a:rPr lang="en-GB" altLang="en-US" dirty="0" smtClean="0"/>
              <a:t>responsibility</a:t>
            </a:r>
          </a:p>
          <a:p>
            <a:pPr lvl="1"/>
            <a:endParaRPr lang="en-GB" altLang="en-US" dirty="0"/>
          </a:p>
          <a:p>
            <a:r>
              <a:rPr lang="en-GB" altLang="en-US" dirty="0"/>
              <a:t>Draw a balance </a:t>
            </a:r>
            <a:r>
              <a:rPr lang="en-GB" altLang="en-US" dirty="0" smtClean="0"/>
              <a:t>between</a:t>
            </a:r>
          </a:p>
          <a:p>
            <a:endParaRPr lang="en-GB" altLang="en-US" dirty="0"/>
          </a:p>
          <a:p>
            <a:pPr lvl="1">
              <a:buFont typeface="Monotype Sorts" pitchFamily="2" charset="2"/>
              <a:buNone/>
            </a:pPr>
            <a:r>
              <a:rPr lang="en-GB" altLang="en-US" dirty="0"/>
              <a:t>		Abdication of Responsibility  		 Dictatorship</a:t>
            </a:r>
          </a:p>
          <a:p>
            <a:endParaRPr lang="en-GB" altLang="en-US" dirty="0"/>
          </a:p>
        </p:txBody>
      </p:sp>
      <p:graphicFrame>
        <p:nvGraphicFramePr>
          <p:cNvPr id="21508" name="Object 4"/>
          <p:cNvGraphicFramePr>
            <a:graphicFrameLocks noChangeAspect="1"/>
          </p:cNvGraphicFramePr>
          <p:nvPr/>
        </p:nvGraphicFramePr>
        <p:xfrm>
          <a:off x="5334000" y="5410200"/>
          <a:ext cx="1619250" cy="1192213"/>
        </p:xfrm>
        <a:graphic>
          <a:graphicData uri="http://schemas.openxmlformats.org/presentationml/2006/ole">
            <p:oleObj spid="_x0000_s2054" name="Clip" r:id="rId4" imgW="4762500" imgH="3505200" progId="">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2013  TrueTrust Ltd</a:t>
            </a:r>
            <a:endParaRPr lang="en-US" altLang="en-US"/>
          </a:p>
        </p:txBody>
      </p:sp>
      <p:sp>
        <p:nvSpPr>
          <p:cNvPr id="6" name="Slide Number Placeholder 5"/>
          <p:cNvSpPr>
            <a:spLocks noGrp="1"/>
          </p:cNvSpPr>
          <p:nvPr>
            <p:ph type="sldNum" sz="quarter" idx="12"/>
          </p:nvPr>
        </p:nvSpPr>
        <p:spPr/>
        <p:txBody>
          <a:bodyPr/>
          <a:lstStyle/>
          <a:p>
            <a:fld id="{0AC9B0DD-DDF3-4CD1-95C9-FF79B6E629AD}" type="slidenum">
              <a:rPr lang="en-US" altLang="en-US"/>
              <a:pPr/>
              <a:t>47</a:t>
            </a:fld>
            <a:endParaRPr lang="en-US" altLang="en-US"/>
          </a:p>
        </p:txBody>
      </p:sp>
      <p:sp>
        <p:nvSpPr>
          <p:cNvPr id="121858" name="Rectangle 2"/>
          <p:cNvSpPr>
            <a:spLocks noGrp="1" noChangeArrowheads="1"/>
          </p:cNvSpPr>
          <p:nvPr>
            <p:ph type="title"/>
          </p:nvPr>
        </p:nvSpPr>
        <p:spPr>
          <a:xfrm>
            <a:off x="539552" y="17113"/>
            <a:ext cx="8229600" cy="1143000"/>
          </a:xfrm>
        </p:spPr>
        <p:txBody>
          <a:bodyPr/>
          <a:lstStyle/>
          <a:p>
            <a:r>
              <a:rPr lang="en-GB" altLang="en-US" dirty="0"/>
              <a:t>When Delegating				</a:t>
            </a:r>
          </a:p>
        </p:txBody>
      </p:sp>
      <p:sp>
        <p:nvSpPr>
          <p:cNvPr id="121859" name="Rectangle 3"/>
          <p:cNvSpPr>
            <a:spLocks noGrp="1" noChangeArrowheads="1"/>
          </p:cNvSpPr>
          <p:nvPr>
            <p:ph type="body" idx="1"/>
          </p:nvPr>
        </p:nvSpPr>
        <p:spPr>
          <a:xfrm>
            <a:off x="609600" y="1066800"/>
            <a:ext cx="7772400" cy="5242520"/>
          </a:xfrm>
        </p:spPr>
        <p:txBody>
          <a:bodyPr>
            <a:normAutofit/>
          </a:bodyPr>
          <a:lstStyle/>
          <a:p>
            <a:r>
              <a:rPr lang="en-GB" altLang="en-US" dirty="0"/>
              <a:t>Make it clear </a:t>
            </a:r>
          </a:p>
          <a:p>
            <a:pPr lvl="1"/>
            <a:r>
              <a:rPr lang="en-GB" altLang="en-US" dirty="0"/>
              <a:t>what needs to be done</a:t>
            </a:r>
          </a:p>
          <a:p>
            <a:pPr lvl="1"/>
            <a:r>
              <a:rPr lang="en-GB" altLang="en-US" dirty="0"/>
              <a:t>the required quality of the work </a:t>
            </a:r>
          </a:p>
          <a:p>
            <a:pPr lvl="1"/>
            <a:r>
              <a:rPr lang="en-GB" altLang="en-US" dirty="0"/>
              <a:t>when it is needed for</a:t>
            </a:r>
          </a:p>
          <a:p>
            <a:pPr lvl="1"/>
            <a:r>
              <a:rPr lang="en-GB" altLang="en-US" dirty="0"/>
              <a:t>why it has to be done</a:t>
            </a:r>
          </a:p>
          <a:p>
            <a:pPr lvl="1"/>
            <a:endParaRPr lang="en-GB" altLang="en-US" dirty="0"/>
          </a:p>
          <a:p>
            <a:endParaRPr lang="en-GB" altLang="en-US" dirty="0"/>
          </a:p>
          <a:p>
            <a:r>
              <a:rPr lang="en-GB" altLang="en-US" dirty="0"/>
              <a:t>High level decision making</a:t>
            </a:r>
          </a:p>
          <a:p>
            <a:r>
              <a:rPr lang="en-GB" altLang="en-US" dirty="0"/>
              <a:t>Personal issues, conflict resolutions</a:t>
            </a:r>
          </a:p>
        </p:txBody>
      </p:sp>
      <p:sp>
        <p:nvSpPr>
          <p:cNvPr id="121860" name="Text Box 4"/>
          <p:cNvSpPr txBox="1">
            <a:spLocks noChangeArrowheads="1"/>
          </p:cNvSpPr>
          <p:nvPr/>
        </p:nvSpPr>
        <p:spPr bwMode="auto">
          <a:xfrm>
            <a:off x="762000" y="3962400"/>
            <a:ext cx="5380038"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4400"/>
              <a:t>When Not To Delegate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14D55271-AE34-42A4-8600-AB1C2C087A4A}" type="slidenum">
              <a:rPr lang="en-US" altLang="en-US"/>
              <a:pPr/>
              <a:t>48</a:t>
            </a:fld>
            <a:endParaRPr lang="en-US" altLang="en-US"/>
          </a:p>
        </p:txBody>
      </p:sp>
      <p:sp>
        <p:nvSpPr>
          <p:cNvPr id="14338" name="Rectangle 2"/>
          <p:cNvSpPr>
            <a:spLocks noGrp="1" noChangeArrowheads="1"/>
          </p:cNvSpPr>
          <p:nvPr>
            <p:ph type="title"/>
          </p:nvPr>
        </p:nvSpPr>
        <p:spPr>
          <a:xfrm>
            <a:off x="395536" y="1071"/>
            <a:ext cx="8229600" cy="1143000"/>
          </a:xfrm>
        </p:spPr>
        <p:txBody>
          <a:bodyPr/>
          <a:lstStyle/>
          <a:p>
            <a:r>
              <a:rPr lang="en-GB" altLang="en-US" dirty="0"/>
              <a:t>Team Building</a:t>
            </a:r>
          </a:p>
        </p:txBody>
      </p:sp>
      <p:sp>
        <p:nvSpPr>
          <p:cNvPr id="14339" name="Rectangle 3"/>
          <p:cNvSpPr>
            <a:spLocks noGrp="1" noChangeArrowheads="1"/>
          </p:cNvSpPr>
          <p:nvPr>
            <p:ph type="body" idx="1"/>
          </p:nvPr>
        </p:nvSpPr>
        <p:spPr>
          <a:xfrm>
            <a:off x="0" y="1143000"/>
            <a:ext cx="9144000" cy="4878288"/>
          </a:xfrm>
        </p:spPr>
        <p:txBody>
          <a:bodyPr>
            <a:normAutofit fontScale="92500" lnSpcReduction="20000"/>
          </a:bodyPr>
          <a:lstStyle/>
          <a:p>
            <a:r>
              <a:rPr lang="en-GB" altLang="en-US" dirty="0"/>
              <a:t>Know where you want them to go</a:t>
            </a:r>
          </a:p>
          <a:p>
            <a:r>
              <a:rPr lang="en-GB" altLang="en-US" dirty="0"/>
              <a:t>Know how they are going to get there</a:t>
            </a:r>
          </a:p>
          <a:p>
            <a:r>
              <a:rPr lang="en-GB" altLang="en-US" dirty="0"/>
              <a:t>Know what you expect each member to achieve</a:t>
            </a:r>
          </a:p>
          <a:p>
            <a:r>
              <a:rPr lang="en-GB" altLang="en-US" dirty="0"/>
              <a:t>Know what you are doing</a:t>
            </a:r>
          </a:p>
          <a:p>
            <a:r>
              <a:rPr lang="en-GB" altLang="en-US" dirty="0"/>
              <a:t>Encourage participation in agreeing objectives</a:t>
            </a:r>
          </a:p>
          <a:p>
            <a:r>
              <a:rPr lang="en-GB" altLang="en-US" dirty="0"/>
              <a:t>Group related tasks together to increase co-operation</a:t>
            </a:r>
          </a:p>
          <a:p>
            <a:r>
              <a:rPr lang="en-GB" altLang="en-US" dirty="0"/>
              <a:t>Rotate jobs within groups so that members identify with team not job</a:t>
            </a:r>
          </a:p>
          <a:p>
            <a:r>
              <a:rPr lang="en-GB" altLang="en-US" dirty="0"/>
              <a:t>Ensure communication flow within and between teams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8F230388-86EB-4E00-8B6F-5B73FB130A71}" type="slidenum">
              <a:rPr lang="en-US" altLang="en-US"/>
              <a:pPr/>
              <a:t>49</a:t>
            </a:fld>
            <a:endParaRPr lang="en-US" altLang="en-US"/>
          </a:p>
        </p:txBody>
      </p:sp>
      <p:sp>
        <p:nvSpPr>
          <p:cNvPr id="144386" name="Rectangle 2"/>
          <p:cNvSpPr>
            <a:spLocks noGrp="1" noChangeArrowheads="1"/>
          </p:cNvSpPr>
          <p:nvPr>
            <p:ph type="title"/>
          </p:nvPr>
        </p:nvSpPr>
        <p:spPr/>
        <p:txBody>
          <a:bodyPr/>
          <a:lstStyle/>
          <a:p>
            <a:r>
              <a:rPr lang="en-GB" altLang="en-US"/>
              <a:t>Attributes of Team Members</a:t>
            </a:r>
          </a:p>
        </p:txBody>
      </p:sp>
      <p:sp>
        <p:nvSpPr>
          <p:cNvPr id="144387" name="Rectangle 3"/>
          <p:cNvSpPr>
            <a:spLocks noGrp="1" noChangeArrowheads="1"/>
          </p:cNvSpPr>
          <p:nvPr>
            <p:ph type="body" idx="1"/>
          </p:nvPr>
        </p:nvSpPr>
        <p:spPr/>
        <p:txBody>
          <a:bodyPr>
            <a:normAutofit lnSpcReduction="10000"/>
          </a:bodyPr>
          <a:lstStyle/>
          <a:p>
            <a:r>
              <a:rPr lang="en-GB" altLang="en-US"/>
              <a:t>Knowledge/Skill necessary for one or more tasks</a:t>
            </a:r>
          </a:p>
          <a:p>
            <a:r>
              <a:rPr lang="en-GB" altLang="en-US"/>
              <a:t>Problem solving ability - understand overall problem, develop and choose best solutions</a:t>
            </a:r>
          </a:p>
          <a:p>
            <a:r>
              <a:rPr lang="en-GB" altLang="en-US"/>
              <a:t>Openness to other’s perspectives - question assumptions including your own</a:t>
            </a:r>
          </a:p>
          <a:p>
            <a:r>
              <a:rPr lang="en-GB" altLang="en-US"/>
              <a:t>Support group decisions esp. when conflict with own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smtClean="0"/>
              <a:t>© 2013  TrueTrust Ltd</a:t>
            </a:r>
            <a:endParaRPr lang="en-US" altLang="en-US"/>
          </a:p>
        </p:txBody>
      </p:sp>
      <p:sp>
        <p:nvSpPr>
          <p:cNvPr id="6" name="Slide Number Placeholder 6"/>
          <p:cNvSpPr>
            <a:spLocks noGrp="1"/>
          </p:cNvSpPr>
          <p:nvPr>
            <p:ph type="sldNum" sz="quarter" idx="12"/>
          </p:nvPr>
        </p:nvSpPr>
        <p:spPr/>
        <p:txBody>
          <a:bodyPr/>
          <a:lstStyle/>
          <a:p>
            <a:fld id="{C5BB005B-FCC4-4DE5-B19A-9BC76FCDB8FF}" type="slidenum">
              <a:rPr lang="en-US" altLang="en-US"/>
              <a:pPr/>
              <a:t>5</a:t>
            </a:fld>
            <a:endParaRPr lang="en-US" altLang="en-US"/>
          </a:p>
        </p:txBody>
      </p:sp>
      <p:sp>
        <p:nvSpPr>
          <p:cNvPr id="7170" name="Rectangle 2"/>
          <p:cNvSpPr>
            <a:spLocks noGrp="1" noChangeArrowheads="1"/>
          </p:cNvSpPr>
          <p:nvPr>
            <p:ph type="title"/>
          </p:nvPr>
        </p:nvSpPr>
        <p:spPr/>
        <p:txBody>
          <a:bodyPr/>
          <a:lstStyle/>
          <a:p>
            <a:r>
              <a:rPr lang="en-GB" altLang="en-US"/>
              <a:t>Ten Common Group Problems</a:t>
            </a:r>
          </a:p>
        </p:txBody>
      </p:sp>
      <p:sp>
        <p:nvSpPr>
          <p:cNvPr id="7171" name="Rectangle 3"/>
          <p:cNvSpPr>
            <a:spLocks noGrp="1" noChangeArrowheads="1"/>
          </p:cNvSpPr>
          <p:nvPr>
            <p:ph type="body" sz="half" idx="1"/>
          </p:nvPr>
        </p:nvSpPr>
        <p:spPr/>
        <p:txBody>
          <a:bodyPr/>
          <a:lstStyle/>
          <a:p>
            <a:r>
              <a:rPr lang="en-GB" altLang="en-US" dirty="0"/>
              <a:t>Floundering</a:t>
            </a:r>
          </a:p>
          <a:p>
            <a:r>
              <a:rPr lang="en-GB" altLang="en-US" dirty="0"/>
              <a:t>Overbearing participants</a:t>
            </a:r>
          </a:p>
          <a:p>
            <a:r>
              <a:rPr lang="en-GB" altLang="en-US" dirty="0"/>
              <a:t>Dominating participants</a:t>
            </a:r>
          </a:p>
          <a:p>
            <a:r>
              <a:rPr lang="en-GB" altLang="en-US" dirty="0"/>
              <a:t>Reluctant participants</a:t>
            </a:r>
          </a:p>
          <a:p>
            <a:r>
              <a:rPr lang="en-GB" altLang="en-US" dirty="0"/>
              <a:t>Unquestioned acceptance of opinions as facts</a:t>
            </a:r>
          </a:p>
        </p:txBody>
      </p:sp>
      <p:sp>
        <p:nvSpPr>
          <p:cNvPr id="7172" name="Rectangle 4"/>
          <p:cNvSpPr>
            <a:spLocks noGrp="1" noChangeArrowheads="1"/>
          </p:cNvSpPr>
          <p:nvPr>
            <p:ph type="body" sz="half" idx="2"/>
          </p:nvPr>
        </p:nvSpPr>
        <p:spPr/>
        <p:txBody>
          <a:bodyPr/>
          <a:lstStyle/>
          <a:p>
            <a:r>
              <a:rPr lang="en-GB" altLang="en-US" dirty="0"/>
              <a:t>Rush to accomplish</a:t>
            </a:r>
          </a:p>
          <a:p>
            <a:r>
              <a:rPr lang="en-GB" altLang="en-US" dirty="0"/>
              <a:t>Gradual loss of membership</a:t>
            </a:r>
          </a:p>
          <a:p>
            <a:r>
              <a:rPr lang="en-GB" altLang="en-US" dirty="0"/>
              <a:t>Wanderlust: off on digressions and tangents</a:t>
            </a:r>
          </a:p>
          <a:p>
            <a:r>
              <a:rPr lang="en-GB" altLang="en-US" dirty="0"/>
              <a:t>Feuding members</a:t>
            </a:r>
          </a:p>
          <a:p>
            <a:r>
              <a:rPr lang="en-GB" altLang="en-US" dirty="0"/>
              <a:t>Discounted opinions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FF4B0A04-15E0-4947-A826-D35067553242}" type="slidenum">
              <a:rPr lang="en-US" altLang="en-US"/>
              <a:pPr/>
              <a:t>50</a:t>
            </a:fld>
            <a:endParaRPr lang="en-US" altLang="en-US"/>
          </a:p>
        </p:txBody>
      </p:sp>
      <p:sp>
        <p:nvSpPr>
          <p:cNvPr id="15362" name="Rectangle 2"/>
          <p:cNvSpPr>
            <a:spLocks noGrp="1" noChangeArrowheads="1"/>
          </p:cNvSpPr>
          <p:nvPr>
            <p:ph type="title"/>
          </p:nvPr>
        </p:nvSpPr>
        <p:spPr/>
        <p:txBody>
          <a:bodyPr/>
          <a:lstStyle/>
          <a:p>
            <a:r>
              <a:rPr lang="en-GB" altLang="en-US"/>
              <a:t>Managing Conflict</a:t>
            </a:r>
          </a:p>
        </p:txBody>
      </p:sp>
      <p:sp>
        <p:nvSpPr>
          <p:cNvPr id="15363" name="Rectangle 3"/>
          <p:cNvSpPr>
            <a:spLocks noGrp="1" noChangeArrowheads="1"/>
          </p:cNvSpPr>
          <p:nvPr>
            <p:ph type="body" idx="1"/>
          </p:nvPr>
        </p:nvSpPr>
        <p:spPr/>
        <p:txBody>
          <a:bodyPr/>
          <a:lstStyle/>
          <a:p>
            <a:r>
              <a:rPr lang="en-GB" altLang="en-US"/>
              <a:t>Conflict about ways of doing things is healthy - unquestioning agreement usually means issues have not been properly thought through</a:t>
            </a:r>
          </a:p>
          <a:p>
            <a:r>
              <a:rPr lang="en-GB" altLang="en-US"/>
              <a:t>Conflict based on personality clashes in counter productive - attack the problem not the person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5E3C9274-7AF9-4A1A-A473-7FEF88991F8F}" type="slidenum">
              <a:rPr lang="en-US" altLang="en-US"/>
              <a:pPr/>
              <a:t>51</a:t>
            </a:fld>
            <a:endParaRPr lang="en-US" altLang="en-US"/>
          </a:p>
        </p:txBody>
      </p:sp>
      <p:sp>
        <p:nvSpPr>
          <p:cNvPr id="136194" name="Rectangle 2"/>
          <p:cNvSpPr>
            <a:spLocks noGrp="1" noChangeArrowheads="1"/>
          </p:cNvSpPr>
          <p:nvPr>
            <p:ph type="title"/>
          </p:nvPr>
        </p:nvSpPr>
        <p:spPr/>
        <p:txBody>
          <a:bodyPr/>
          <a:lstStyle/>
          <a:p>
            <a:r>
              <a:rPr lang="en-GB" altLang="en-US"/>
              <a:t>Resolving Conflict</a:t>
            </a:r>
          </a:p>
        </p:txBody>
      </p:sp>
      <p:sp>
        <p:nvSpPr>
          <p:cNvPr id="136195" name="Rectangle 3"/>
          <p:cNvSpPr>
            <a:spLocks noGrp="1" noChangeArrowheads="1"/>
          </p:cNvSpPr>
          <p:nvPr>
            <p:ph type="body" idx="1"/>
          </p:nvPr>
        </p:nvSpPr>
        <p:spPr/>
        <p:txBody>
          <a:bodyPr/>
          <a:lstStyle/>
          <a:p>
            <a:r>
              <a:rPr lang="en-GB" altLang="en-US"/>
              <a:t>Peaceful co-existence - Smooth the differences, emphasise the common ground</a:t>
            </a:r>
          </a:p>
          <a:p>
            <a:r>
              <a:rPr lang="en-GB" altLang="en-US"/>
              <a:t>Compromise - Split the difference, no winners, no losers</a:t>
            </a:r>
          </a:p>
          <a:p>
            <a:r>
              <a:rPr lang="en-GB" altLang="en-US"/>
              <a:t>Solve the problem - Find the best solution e.g.by rational decision making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8CD6E69A-5EB5-488B-9C6D-758F580A8E9B}" type="slidenum">
              <a:rPr lang="en-US" altLang="en-US"/>
              <a:pPr/>
              <a:t>52</a:t>
            </a:fld>
            <a:endParaRPr lang="en-US" altLang="en-US"/>
          </a:p>
        </p:txBody>
      </p:sp>
      <p:sp>
        <p:nvSpPr>
          <p:cNvPr id="16386" name="Rectangle 2"/>
          <p:cNvSpPr>
            <a:spLocks noGrp="1" noChangeArrowheads="1"/>
          </p:cNvSpPr>
          <p:nvPr>
            <p:ph type="title"/>
          </p:nvPr>
        </p:nvSpPr>
        <p:spPr/>
        <p:txBody>
          <a:bodyPr/>
          <a:lstStyle/>
          <a:p>
            <a:r>
              <a:rPr lang="en-GB" altLang="en-US"/>
              <a:t>Managing Change</a:t>
            </a:r>
          </a:p>
        </p:txBody>
      </p:sp>
      <p:sp>
        <p:nvSpPr>
          <p:cNvPr id="16387" name="Rectangle 3"/>
          <p:cNvSpPr>
            <a:spLocks noGrp="1" noChangeArrowheads="1"/>
          </p:cNvSpPr>
          <p:nvPr>
            <p:ph type="body" idx="1"/>
          </p:nvPr>
        </p:nvSpPr>
        <p:spPr>
          <a:xfrm>
            <a:off x="755576" y="1772816"/>
            <a:ext cx="7772400" cy="4114800"/>
          </a:xfrm>
        </p:spPr>
        <p:txBody>
          <a:bodyPr>
            <a:normAutofit fontScale="85000" lnSpcReduction="10000"/>
          </a:bodyPr>
          <a:lstStyle/>
          <a:p>
            <a:r>
              <a:rPr lang="en-GB" altLang="en-US" dirty="0"/>
              <a:t>Projects </a:t>
            </a:r>
            <a:r>
              <a:rPr lang="en-GB" altLang="en-US" dirty="0" smtClean="0"/>
              <a:t>are often </a:t>
            </a:r>
            <a:r>
              <a:rPr lang="en-GB" altLang="en-US" dirty="0"/>
              <a:t>about organisational change</a:t>
            </a:r>
          </a:p>
          <a:p>
            <a:r>
              <a:rPr lang="en-GB" altLang="en-US" dirty="0"/>
              <a:t>People are Resistant to Change (or actually to being changed) because of:</a:t>
            </a:r>
          </a:p>
          <a:p>
            <a:pPr lvl="1"/>
            <a:r>
              <a:rPr lang="en-GB" altLang="en-US" dirty="0"/>
              <a:t>Habit - familiarity brings comfort and acceptance</a:t>
            </a:r>
          </a:p>
          <a:p>
            <a:pPr lvl="1"/>
            <a:r>
              <a:rPr lang="en-GB" altLang="en-US" dirty="0"/>
              <a:t>Conformity - people like to conform to expected behaviour</a:t>
            </a:r>
          </a:p>
          <a:p>
            <a:pPr lvl="1"/>
            <a:r>
              <a:rPr lang="en-GB" altLang="en-US" dirty="0"/>
              <a:t>Threat change brings - loss of security, status, competence</a:t>
            </a:r>
          </a:p>
          <a:p>
            <a:pPr lvl="1"/>
            <a:r>
              <a:rPr lang="en-GB" altLang="en-US" dirty="0"/>
              <a:t>Perceived cost of change - people see the cost not the benefit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altLang="en-US" smtClean="0"/>
              <a:t>© 2013  TrueTrust Ltd</a:t>
            </a:r>
            <a:endParaRPr lang="en-US" altLang="en-US"/>
          </a:p>
        </p:txBody>
      </p:sp>
      <p:sp>
        <p:nvSpPr>
          <p:cNvPr id="18" name="Slide Number Placeholder 5"/>
          <p:cNvSpPr>
            <a:spLocks noGrp="1"/>
          </p:cNvSpPr>
          <p:nvPr>
            <p:ph type="sldNum" sz="quarter" idx="12"/>
          </p:nvPr>
        </p:nvSpPr>
        <p:spPr/>
        <p:txBody>
          <a:bodyPr/>
          <a:lstStyle/>
          <a:p>
            <a:fld id="{1BE86577-F805-4DCC-8144-73EBAD3E8C23}" type="slidenum">
              <a:rPr lang="en-US" altLang="en-US"/>
              <a:pPr/>
              <a:t>53</a:t>
            </a:fld>
            <a:endParaRPr lang="en-US" altLang="en-US"/>
          </a:p>
        </p:txBody>
      </p:sp>
      <p:sp>
        <p:nvSpPr>
          <p:cNvPr id="73730" name="Rectangle 2"/>
          <p:cNvSpPr>
            <a:spLocks noGrp="1" noChangeArrowheads="1"/>
          </p:cNvSpPr>
          <p:nvPr>
            <p:ph type="title"/>
          </p:nvPr>
        </p:nvSpPr>
        <p:spPr/>
        <p:txBody>
          <a:bodyPr/>
          <a:lstStyle/>
          <a:p>
            <a:r>
              <a:rPr lang="en-GB" altLang="en-US"/>
              <a:t>Force Field Analysis</a:t>
            </a:r>
          </a:p>
        </p:txBody>
      </p:sp>
      <p:sp>
        <p:nvSpPr>
          <p:cNvPr id="73732" name="Line 4"/>
          <p:cNvSpPr>
            <a:spLocks noChangeShapeType="1"/>
          </p:cNvSpPr>
          <p:nvPr/>
        </p:nvSpPr>
        <p:spPr bwMode="auto">
          <a:xfrm>
            <a:off x="4876800" y="1295400"/>
            <a:ext cx="0" cy="426720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33" name="Line 5"/>
          <p:cNvSpPr>
            <a:spLocks noChangeShapeType="1"/>
          </p:cNvSpPr>
          <p:nvPr/>
        </p:nvSpPr>
        <p:spPr bwMode="auto">
          <a:xfrm>
            <a:off x="2438400" y="16002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34" name="Line 6"/>
          <p:cNvSpPr>
            <a:spLocks noChangeShapeType="1"/>
          </p:cNvSpPr>
          <p:nvPr/>
        </p:nvSpPr>
        <p:spPr bwMode="auto">
          <a:xfrm>
            <a:off x="2362200" y="2667000"/>
            <a:ext cx="2514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35" name="Line 7"/>
          <p:cNvSpPr>
            <a:spLocks noChangeShapeType="1"/>
          </p:cNvSpPr>
          <p:nvPr/>
        </p:nvSpPr>
        <p:spPr bwMode="auto">
          <a:xfrm>
            <a:off x="2362200" y="3581400"/>
            <a:ext cx="2438400"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36" name="Line 8"/>
          <p:cNvSpPr>
            <a:spLocks noChangeShapeType="1"/>
          </p:cNvSpPr>
          <p:nvPr/>
        </p:nvSpPr>
        <p:spPr bwMode="auto">
          <a:xfrm>
            <a:off x="2286000" y="4419600"/>
            <a:ext cx="2514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37" name="Line 9"/>
          <p:cNvSpPr>
            <a:spLocks noChangeShapeType="1"/>
          </p:cNvSpPr>
          <p:nvPr/>
        </p:nvSpPr>
        <p:spPr bwMode="auto">
          <a:xfrm>
            <a:off x="2514600" y="52578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38" name="Line 10"/>
          <p:cNvSpPr>
            <a:spLocks noChangeShapeType="1"/>
          </p:cNvSpPr>
          <p:nvPr/>
        </p:nvSpPr>
        <p:spPr bwMode="auto">
          <a:xfrm>
            <a:off x="4953000" y="1905000"/>
            <a:ext cx="21336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39" name="Line 11"/>
          <p:cNvSpPr>
            <a:spLocks noChangeShapeType="1"/>
          </p:cNvSpPr>
          <p:nvPr/>
        </p:nvSpPr>
        <p:spPr bwMode="auto">
          <a:xfrm flipH="1">
            <a:off x="4953000" y="2667000"/>
            <a:ext cx="2057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40" name="Line 12"/>
          <p:cNvSpPr>
            <a:spLocks noChangeShapeType="1"/>
          </p:cNvSpPr>
          <p:nvPr/>
        </p:nvSpPr>
        <p:spPr bwMode="auto">
          <a:xfrm flipH="1">
            <a:off x="4876800" y="3657600"/>
            <a:ext cx="1981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41" name="Line 13"/>
          <p:cNvSpPr>
            <a:spLocks noChangeShapeType="1"/>
          </p:cNvSpPr>
          <p:nvPr/>
        </p:nvSpPr>
        <p:spPr bwMode="auto">
          <a:xfrm flipH="1">
            <a:off x="4876800" y="4419600"/>
            <a:ext cx="2057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42" name="Line 14"/>
          <p:cNvSpPr>
            <a:spLocks noChangeShapeType="1"/>
          </p:cNvSpPr>
          <p:nvPr/>
        </p:nvSpPr>
        <p:spPr bwMode="auto">
          <a:xfrm flipH="1">
            <a:off x="4876800" y="5257800"/>
            <a:ext cx="198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73743" name="Text Box 15"/>
          <p:cNvSpPr txBox="1">
            <a:spLocks noChangeArrowheads="1"/>
          </p:cNvSpPr>
          <p:nvPr/>
        </p:nvSpPr>
        <p:spPr bwMode="auto">
          <a:xfrm>
            <a:off x="7315200" y="2743200"/>
            <a:ext cx="1370013"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Forces</a:t>
            </a:r>
          </a:p>
          <a:p>
            <a:endParaRPr lang="en-GB" altLang="en-US"/>
          </a:p>
          <a:p>
            <a:r>
              <a:rPr lang="en-GB" altLang="en-US"/>
              <a:t>Opposing</a:t>
            </a:r>
          </a:p>
          <a:p>
            <a:endParaRPr lang="en-GB" altLang="en-US"/>
          </a:p>
          <a:p>
            <a:r>
              <a:rPr lang="en-GB" altLang="en-US"/>
              <a:t>Change</a:t>
            </a:r>
          </a:p>
        </p:txBody>
      </p:sp>
      <p:sp>
        <p:nvSpPr>
          <p:cNvPr id="73744" name="Text Box 16"/>
          <p:cNvSpPr txBox="1">
            <a:spLocks noChangeArrowheads="1"/>
          </p:cNvSpPr>
          <p:nvPr/>
        </p:nvSpPr>
        <p:spPr bwMode="auto">
          <a:xfrm>
            <a:off x="381000" y="2514600"/>
            <a:ext cx="1538288"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Forces</a:t>
            </a:r>
          </a:p>
          <a:p>
            <a:endParaRPr lang="en-GB" altLang="en-US"/>
          </a:p>
          <a:p>
            <a:r>
              <a:rPr lang="en-GB" altLang="en-US"/>
              <a:t>Supporting</a:t>
            </a:r>
          </a:p>
          <a:p>
            <a:endParaRPr lang="en-GB" altLang="en-US"/>
          </a:p>
          <a:p>
            <a:r>
              <a:rPr lang="en-GB" altLang="en-US"/>
              <a:t>Change</a:t>
            </a:r>
          </a:p>
        </p:txBody>
      </p:sp>
      <p:sp>
        <p:nvSpPr>
          <p:cNvPr id="73745" name="Text Box 17"/>
          <p:cNvSpPr txBox="1">
            <a:spLocks noChangeArrowheads="1"/>
          </p:cNvSpPr>
          <p:nvPr/>
        </p:nvSpPr>
        <p:spPr bwMode="auto">
          <a:xfrm>
            <a:off x="1127125" y="5756275"/>
            <a:ext cx="7091363"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To effect Change, Supporting Forces &gt; Opposing Forces</a:t>
            </a:r>
          </a:p>
          <a:p>
            <a:r>
              <a:rPr lang="en-GB" altLang="en-US"/>
              <a:t>Identify Opposing Forces and seek to minimise them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smtClean="0"/>
              <a:t>© 2013  TrueTrust Ltd</a:t>
            </a:r>
            <a:endParaRPr lang="en-US" altLang="en-US"/>
          </a:p>
        </p:txBody>
      </p:sp>
      <p:sp>
        <p:nvSpPr>
          <p:cNvPr id="13" name="Slide Number Placeholder 5"/>
          <p:cNvSpPr>
            <a:spLocks noGrp="1"/>
          </p:cNvSpPr>
          <p:nvPr>
            <p:ph type="sldNum" sz="quarter" idx="12"/>
          </p:nvPr>
        </p:nvSpPr>
        <p:spPr/>
        <p:txBody>
          <a:bodyPr/>
          <a:lstStyle/>
          <a:p>
            <a:fld id="{66B94157-0EC3-4A77-8F99-19447D2D492A}" type="slidenum">
              <a:rPr lang="en-US" altLang="en-US"/>
              <a:pPr/>
              <a:t>54</a:t>
            </a:fld>
            <a:endParaRPr lang="en-US" altLang="en-US"/>
          </a:p>
        </p:txBody>
      </p:sp>
      <p:sp>
        <p:nvSpPr>
          <p:cNvPr id="139266" name="Rectangle 2"/>
          <p:cNvSpPr>
            <a:spLocks noGrp="1" noChangeArrowheads="1"/>
          </p:cNvSpPr>
          <p:nvPr>
            <p:ph type="title"/>
          </p:nvPr>
        </p:nvSpPr>
        <p:spPr/>
        <p:txBody>
          <a:bodyPr/>
          <a:lstStyle/>
          <a:p>
            <a:r>
              <a:rPr lang="en-GB" altLang="en-US"/>
              <a:t>Lewin’s Change Model</a:t>
            </a:r>
          </a:p>
        </p:txBody>
      </p:sp>
      <p:sp>
        <p:nvSpPr>
          <p:cNvPr id="139268" name="Text Box 4"/>
          <p:cNvSpPr txBox="1">
            <a:spLocks noChangeArrowheads="1"/>
          </p:cNvSpPr>
          <p:nvPr/>
        </p:nvSpPr>
        <p:spPr bwMode="auto">
          <a:xfrm>
            <a:off x="990600" y="3505200"/>
            <a:ext cx="1563688"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Unfreezing</a:t>
            </a:r>
          </a:p>
        </p:txBody>
      </p:sp>
      <p:sp>
        <p:nvSpPr>
          <p:cNvPr id="139269" name="Text Box 5"/>
          <p:cNvSpPr txBox="1">
            <a:spLocks noChangeArrowheads="1"/>
          </p:cNvSpPr>
          <p:nvPr/>
        </p:nvSpPr>
        <p:spPr bwMode="auto">
          <a:xfrm>
            <a:off x="3962400" y="3505200"/>
            <a:ext cx="1158875"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Moving</a:t>
            </a:r>
          </a:p>
        </p:txBody>
      </p:sp>
      <p:sp>
        <p:nvSpPr>
          <p:cNvPr id="139270" name="Text Box 6"/>
          <p:cNvSpPr txBox="1">
            <a:spLocks noChangeArrowheads="1"/>
          </p:cNvSpPr>
          <p:nvPr/>
        </p:nvSpPr>
        <p:spPr bwMode="auto">
          <a:xfrm>
            <a:off x="6705600" y="3505200"/>
            <a:ext cx="1528763"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Refreezing</a:t>
            </a:r>
          </a:p>
        </p:txBody>
      </p:sp>
      <p:sp>
        <p:nvSpPr>
          <p:cNvPr id="139271" name="Line 7"/>
          <p:cNvSpPr>
            <a:spLocks noChangeShapeType="1"/>
          </p:cNvSpPr>
          <p:nvPr/>
        </p:nvSpPr>
        <p:spPr bwMode="auto">
          <a:xfrm>
            <a:off x="2590800" y="37338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9272" name="Line 8"/>
          <p:cNvSpPr>
            <a:spLocks noChangeShapeType="1"/>
          </p:cNvSpPr>
          <p:nvPr/>
        </p:nvSpPr>
        <p:spPr bwMode="auto">
          <a:xfrm>
            <a:off x="5105400" y="3733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9273" name="Freeform 9"/>
          <p:cNvSpPr>
            <a:spLocks/>
          </p:cNvSpPr>
          <p:nvPr/>
        </p:nvSpPr>
        <p:spPr bwMode="auto">
          <a:xfrm>
            <a:off x="1676400" y="3962400"/>
            <a:ext cx="5715000" cy="914400"/>
          </a:xfrm>
          <a:custGeom>
            <a:avLst/>
            <a:gdLst>
              <a:gd name="T0" fmla="*/ 3600 w 3600"/>
              <a:gd name="T1" fmla="*/ 0 h 1152"/>
              <a:gd name="T2" fmla="*/ 1824 w 3600"/>
              <a:gd name="T3" fmla="*/ 1152 h 1152"/>
              <a:gd name="T4" fmla="*/ 0 w 3600"/>
              <a:gd name="T5" fmla="*/ 0 h 1152"/>
            </a:gdLst>
            <a:ahLst/>
            <a:cxnLst>
              <a:cxn ang="0">
                <a:pos x="T0" y="T1"/>
              </a:cxn>
              <a:cxn ang="0">
                <a:pos x="T2" y="T3"/>
              </a:cxn>
              <a:cxn ang="0">
                <a:pos x="T4" y="T5"/>
              </a:cxn>
            </a:cxnLst>
            <a:rect l="0" t="0" r="r" b="b"/>
            <a:pathLst>
              <a:path w="3600" h="1152">
                <a:moveTo>
                  <a:pt x="3600" y="0"/>
                </a:moveTo>
                <a:cubicBezTo>
                  <a:pt x="3012" y="576"/>
                  <a:pt x="2424" y="1152"/>
                  <a:pt x="1824" y="1152"/>
                </a:cubicBezTo>
                <a:cubicBezTo>
                  <a:pt x="1224" y="1152"/>
                  <a:pt x="612" y="576"/>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39274" name="Text Box 10"/>
          <p:cNvSpPr txBox="1">
            <a:spLocks noChangeArrowheads="1"/>
          </p:cNvSpPr>
          <p:nvPr/>
        </p:nvSpPr>
        <p:spPr bwMode="auto">
          <a:xfrm>
            <a:off x="0" y="4876800"/>
            <a:ext cx="4365625"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Overcome resistance to change by</a:t>
            </a:r>
          </a:p>
          <a:p>
            <a:r>
              <a:rPr lang="en-GB" altLang="en-US" sz="2000"/>
              <a:t>Establishing a felt need</a:t>
            </a:r>
          </a:p>
          <a:p>
            <a:r>
              <a:rPr lang="en-GB" altLang="en-US" sz="2000"/>
              <a:t>Creating a safe atmosphere</a:t>
            </a:r>
          </a:p>
          <a:p>
            <a:r>
              <a:rPr lang="en-GB" altLang="en-US" sz="2000"/>
              <a:t>Group participation in problem diagnosis</a:t>
            </a:r>
          </a:p>
          <a:p>
            <a:r>
              <a:rPr lang="en-GB" altLang="en-US" sz="2000"/>
              <a:t>and change that is needed </a:t>
            </a:r>
          </a:p>
        </p:txBody>
      </p:sp>
      <p:sp>
        <p:nvSpPr>
          <p:cNvPr id="139275" name="Text Box 11"/>
          <p:cNvSpPr txBox="1">
            <a:spLocks noChangeArrowheads="1"/>
          </p:cNvSpPr>
          <p:nvPr/>
        </p:nvSpPr>
        <p:spPr bwMode="auto">
          <a:xfrm>
            <a:off x="2743200" y="1905000"/>
            <a:ext cx="485933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Move to new way of working by</a:t>
            </a:r>
          </a:p>
          <a:p>
            <a:r>
              <a:rPr lang="en-GB" altLang="en-US" sz="2000"/>
              <a:t>Providing necessary information</a:t>
            </a:r>
          </a:p>
          <a:p>
            <a:r>
              <a:rPr lang="en-GB" altLang="en-US" sz="2000"/>
              <a:t>Developing skills and assimilating knowledge</a:t>
            </a:r>
          </a:p>
        </p:txBody>
      </p:sp>
      <p:sp>
        <p:nvSpPr>
          <p:cNvPr id="139276" name="Text Box 12"/>
          <p:cNvSpPr txBox="1">
            <a:spLocks noChangeArrowheads="1"/>
          </p:cNvSpPr>
          <p:nvPr/>
        </p:nvSpPr>
        <p:spPr bwMode="auto">
          <a:xfrm>
            <a:off x="5486400" y="4800600"/>
            <a:ext cx="362585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Fix new behaviour by</a:t>
            </a:r>
          </a:p>
          <a:p>
            <a:r>
              <a:rPr lang="en-GB" altLang="en-US" sz="2000"/>
              <a:t>Integrating into working practices</a:t>
            </a:r>
          </a:p>
          <a:p>
            <a:r>
              <a:rPr lang="en-GB" altLang="en-US" sz="2000"/>
              <a:t>Diffuse to rest of organisation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smtClean="0"/>
              <a:t>© 2013  TrueTrust Ltd</a:t>
            </a:r>
            <a:endParaRPr lang="en-US" altLang="en-US"/>
          </a:p>
        </p:txBody>
      </p:sp>
      <p:sp>
        <p:nvSpPr>
          <p:cNvPr id="6" name="Slide Number Placeholder 6"/>
          <p:cNvSpPr>
            <a:spLocks noGrp="1"/>
          </p:cNvSpPr>
          <p:nvPr>
            <p:ph type="sldNum" sz="quarter" idx="12"/>
          </p:nvPr>
        </p:nvSpPr>
        <p:spPr/>
        <p:txBody>
          <a:bodyPr/>
          <a:lstStyle/>
          <a:p>
            <a:fld id="{86795B73-017B-4D78-9664-C227741E0CA2}" type="slidenum">
              <a:rPr lang="en-US" altLang="en-US" smtClean="0"/>
              <a:pPr/>
              <a:t>55</a:t>
            </a:fld>
            <a:endParaRPr lang="en-US" altLang="en-US"/>
          </a:p>
        </p:txBody>
      </p:sp>
      <p:sp>
        <p:nvSpPr>
          <p:cNvPr id="18434" name="Rectangle 2"/>
          <p:cNvSpPr>
            <a:spLocks noGrp="1" noChangeArrowheads="1"/>
          </p:cNvSpPr>
          <p:nvPr>
            <p:ph type="title"/>
          </p:nvPr>
        </p:nvSpPr>
        <p:spPr>
          <a:xfrm>
            <a:off x="685800" y="0"/>
            <a:ext cx="7772400" cy="609600"/>
          </a:xfrm>
        </p:spPr>
        <p:txBody>
          <a:bodyPr>
            <a:normAutofit fontScale="90000"/>
          </a:bodyPr>
          <a:lstStyle/>
          <a:p>
            <a:r>
              <a:rPr lang="en-GB" altLang="en-US" smtClean="0"/>
              <a:t>Belbin’s Team Types</a:t>
            </a:r>
            <a:endParaRPr lang="en-GB" altLang="en-US"/>
          </a:p>
        </p:txBody>
      </p:sp>
      <p:sp>
        <p:nvSpPr>
          <p:cNvPr id="18435" name="Rectangle 3"/>
          <p:cNvSpPr>
            <a:spLocks noGrp="1" noChangeArrowheads="1"/>
          </p:cNvSpPr>
          <p:nvPr>
            <p:ph type="body" sz="half" idx="1"/>
          </p:nvPr>
        </p:nvSpPr>
        <p:spPr>
          <a:xfrm>
            <a:off x="0" y="1268760"/>
            <a:ext cx="3810000" cy="4752528"/>
          </a:xfrm>
        </p:spPr>
        <p:txBody>
          <a:bodyPr>
            <a:normAutofit fontScale="85000" lnSpcReduction="20000"/>
          </a:bodyPr>
          <a:lstStyle/>
          <a:p>
            <a:pPr>
              <a:spcBef>
                <a:spcPct val="90000"/>
              </a:spcBef>
            </a:pPr>
            <a:r>
              <a:rPr lang="en-GB" altLang="en-US" dirty="0" smtClean="0"/>
              <a:t>Company Worker</a:t>
            </a:r>
          </a:p>
          <a:p>
            <a:pPr>
              <a:spcBef>
                <a:spcPct val="90000"/>
              </a:spcBef>
            </a:pPr>
            <a:r>
              <a:rPr lang="en-GB" altLang="en-US" dirty="0" smtClean="0"/>
              <a:t>Chairman</a:t>
            </a:r>
          </a:p>
          <a:p>
            <a:pPr>
              <a:spcBef>
                <a:spcPct val="90000"/>
              </a:spcBef>
            </a:pPr>
            <a:r>
              <a:rPr lang="en-GB" altLang="en-US" dirty="0" smtClean="0"/>
              <a:t>Shaper</a:t>
            </a:r>
          </a:p>
          <a:p>
            <a:pPr>
              <a:spcBef>
                <a:spcPct val="90000"/>
              </a:spcBef>
            </a:pPr>
            <a:r>
              <a:rPr lang="en-GB" altLang="en-US" dirty="0" smtClean="0"/>
              <a:t>Plant</a:t>
            </a:r>
          </a:p>
          <a:p>
            <a:pPr>
              <a:spcBef>
                <a:spcPct val="90000"/>
              </a:spcBef>
            </a:pPr>
            <a:r>
              <a:rPr lang="en-GB" altLang="en-US" dirty="0" smtClean="0"/>
              <a:t>Resource Investigator</a:t>
            </a:r>
          </a:p>
          <a:p>
            <a:pPr>
              <a:spcBef>
                <a:spcPct val="90000"/>
              </a:spcBef>
            </a:pPr>
            <a:r>
              <a:rPr lang="en-GB" altLang="en-US" dirty="0" smtClean="0"/>
              <a:t>Monitor-Evaluator</a:t>
            </a:r>
          </a:p>
          <a:p>
            <a:pPr>
              <a:spcBef>
                <a:spcPct val="90000"/>
              </a:spcBef>
            </a:pPr>
            <a:r>
              <a:rPr lang="en-GB" altLang="en-US" dirty="0" smtClean="0"/>
              <a:t>Team Worker</a:t>
            </a:r>
          </a:p>
          <a:p>
            <a:pPr>
              <a:spcBef>
                <a:spcPct val="90000"/>
              </a:spcBef>
            </a:pPr>
            <a:r>
              <a:rPr lang="en-GB" altLang="en-US" dirty="0" smtClean="0"/>
              <a:t>Completer/Finisher</a:t>
            </a:r>
            <a:endParaRPr lang="en-GB" altLang="en-US" dirty="0"/>
          </a:p>
        </p:txBody>
      </p:sp>
      <p:sp>
        <p:nvSpPr>
          <p:cNvPr id="18436" name="Rectangle 4"/>
          <p:cNvSpPr>
            <a:spLocks noGrp="1" noChangeArrowheads="1"/>
          </p:cNvSpPr>
          <p:nvPr>
            <p:ph type="body" sz="half" idx="2"/>
          </p:nvPr>
        </p:nvSpPr>
        <p:spPr>
          <a:xfrm>
            <a:off x="3419872" y="1268760"/>
            <a:ext cx="5562600" cy="4968552"/>
          </a:xfrm>
        </p:spPr>
        <p:txBody>
          <a:bodyPr>
            <a:normAutofit fontScale="92500" lnSpcReduction="20000"/>
          </a:bodyPr>
          <a:lstStyle/>
          <a:p>
            <a:r>
              <a:rPr lang="en-GB" altLang="en-US" sz="2400" dirty="0" smtClean="0"/>
              <a:t>Conservative, dutiful, predictable, hard working</a:t>
            </a:r>
          </a:p>
          <a:p>
            <a:r>
              <a:rPr lang="en-GB" altLang="en-US" sz="2400" dirty="0" smtClean="0"/>
              <a:t>Calm, self confident, controlled, welcomes all contributions</a:t>
            </a:r>
          </a:p>
          <a:p>
            <a:r>
              <a:rPr lang="en-GB" altLang="en-US" sz="2400" dirty="0" smtClean="0"/>
              <a:t>Highly strung, outgoing, challenges </a:t>
            </a:r>
            <a:r>
              <a:rPr lang="en-GB" altLang="en-US" sz="2400" dirty="0" err="1" smtClean="0"/>
              <a:t>complacency&amp;inertia</a:t>
            </a:r>
            <a:endParaRPr lang="en-GB" altLang="en-US" sz="2400" dirty="0" smtClean="0"/>
          </a:p>
          <a:p>
            <a:r>
              <a:rPr lang="en-GB" altLang="en-US" sz="2400" dirty="0" smtClean="0"/>
              <a:t>Individualistic, serious minded, genius, intellectual, imaginative</a:t>
            </a:r>
          </a:p>
          <a:p>
            <a:r>
              <a:rPr lang="en-GB" altLang="en-US" sz="2400" dirty="0" smtClean="0"/>
              <a:t>Extroverted, enthusiastic, curious, responds to challenges</a:t>
            </a:r>
          </a:p>
          <a:p>
            <a:r>
              <a:rPr lang="en-GB" altLang="en-US" sz="2400" dirty="0" smtClean="0"/>
              <a:t>Sober, unemotional, prudent, judgement, discretion, hard headed</a:t>
            </a:r>
          </a:p>
          <a:p>
            <a:r>
              <a:rPr lang="en-GB" altLang="en-US" sz="2400" dirty="0" smtClean="0"/>
              <a:t>Socially oriented, rather mild, responds to people, promotes harmony</a:t>
            </a:r>
          </a:p>
          <a:p>
            <a:r>
              <a:rPr lang="en-GB" altLang="en-US" sz="2400" dirty="0" smtClean="0"/>
              <a:t>Painstaking, orderly, conscientious, anxious, perfectionist, follows through</a:t>
            </a:r>
            <a:endParaRPr lang="en-GB"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7" name="Subtitle 6"/>
          <p:cNvSpPr>
            <a:spLocks noGrp="1"/>
          </p:cNvSpPr>
          <p:nvPr>
            <p:ph type="subTitle" idx="1"/>
          </p:nvPr>
        </p:nvSpPr>
        <p:spPr/>
        <p:txBody>
          <a:bodyPr/>
          <a:lstStyle/>
          <a:p>
            <a:r>
              <a:rPr lang="en-GB" dirty="0"/>
              <a:t>gabriella.calderari@uniroma1.it</a:t>
            </a:r>
          </a:p>
          <a:p>
            <a:r>
              <a:rPr lang="en-GB" dirty="0" smtClean="0"/>
              <a:t>d.w.chadwick@kent.ac.uk</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56</a:t>
            </a:fld>
            <a:endParaRPr lang="nl-BE"/>
          </a:p>
        </p:txBody>
      </p:sp>
    </p:spTree>
    <p:extLst>
      <p:ext uri="{BB962C8B-B14F-4D97-AF65-F5344CB8AC3E}">
        <p14:creationId xmlns:p14="http://schemas.microsoft.com/office/powerpoint/2010/main" xmlns="" val="422806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smtClean="0"/>
              <a:t>© 2013  TrueTrust Ltd</a:t>
            </a:r>
            <a:endParaRPr lang="en-US" altLang="en-US"/>
          </a:p>
        </p:txBody>
      </p:sp>
      <p:sp>
        <p:nvSpPr>
          <p:cNvPr id="6" name="Slide Number Placeholder 6"/>
          <p:cNvSpPr>
            <a:spLocks noGrp="1"/>
          </p:cNvSpPr>
          <p:nvPr>
            <p:ph type="sldNum" sz="quarter" idx="12"/>
          </p:nvPr>
        </p:nvSpPr>
        <p:spPr/>
        <p:txBody>
          <a:bodyPr/>
          <a:lstStyle/>
          <a:p>
            <a:fld id="{0C625B85-B0D9-46E8-B133-55F1C10A79C2}" type="slidenum">
              <a:rPr lang="en-US" altLang="en-US"/>
              <a:pPr/>
              <a:t>6</a:t>
            </a:fld>
            <a:endParaRPr lang="en-US" altLang="en-US"/>
          </a:p>
        </p:txBody>
      </p:sp>
      <p:sp>
        <p:nvSpPr>
          <p:cNvPr id="54274" name="Rectangle 1026"/>
          <p:cNvSpPr>
            <a:spLocks noGrp="1" noChangeArrowheads="1"/>
          </p:cNvSpPr>
          <p:nvPr>
            <p:ph type="title"/>
          </p:nvPr>
        </p:nvSpPr>
        <p:spPr>
          <a:xfrm>
            <a:off x="762000" y="0"/>
            <a:ext cx="8382000" cy="1268760"/>
          </a:xfrm>
        </p:spPr>
        <p:txBody>
          <a:bodyPr>
            <a:normAutofit fontScale="90000"/>
          </a:bodyPr>
          <a:lstStyle/>
          <a:p>
            <a:r>
              <a:rPr lang="en-GB" altLang="en-US" dirty="0"/>
              <a:t>Ten Ingredients for a Successful Team</a:t>
            </a:r>
          </a:p>
        </p:txBody>
      </p:sp>
      <p:sp>
        <p:nvSpPr>
          <p:cNvPr id="54275" name="Rectangle 1027"/>
          <p:cNvSpPr>
            <a:spLocks noGrp="1" noChangeArrowheads="1"/>
          </p:cNvSpPr>
          <p:nvPr>
            <p:ph type="body" sz="half" idx="1"/>
          </p:nvPr>
        </p:nvSpPr>
        <p:spPr/>
        <p:txBody>
          <a:bodyPr/>
          <a:lstStyle/>
          <a:p>
            <a:r>
              <a:rPr lang="en-GB" altLang="en-US"/>
              <a:t>Clarity in team goals</a:t>
            </a:r>
          </a:p>
          <a:p>
            <a:r>
              <a:rPr lang="en-GB" altLang="en-US"/>
              <a:t>An improvement plan</a:t>
            </a:r>
          </a:p>
          <a:p>
            <a:r>
              <a:rPr lang="en-GB" altLang="en-US"/>
              <a:t>Clearly defined roles</a:t>
            </a:r>
          </a:p>
          <a:p>
            <a:r>
              <a:rPr lang="en-GB" altLang="en-US"/>
              <a:t>Clear communications</a:t>
            </a:r>
          </a:p>
          <a:p>
            <a:r>
              <a:rPr lang="en-GB" altLang="en-US"/>
              <a:t>Beneficial team behaviours</a:t>
            </a:r>
          </a:p>
        </p:txBody>
      </p:sp>
      <p:sp>
        <p:nvSpPr>
          <p:cNvPr id="54276" name="Rectangle 1028"/>
          <p:cNvSpPr>
            <a:spLocks noGrp="1" noChangeArrowheads="1"/>
          </p:cNvSpPr>
          <p:nvPr>
            <p:ph type="body" sz="half" idx="2"/>
          </p:nvPr>
        </p:nvSpPr>
        <p:spPr/>
        <p:txBody>
          <a:bodyPr/>
          <a:lstStyle/>
          <a:p>
            <a:r>
              <a:rPr lang="en-GB" altLang="en-US"/>
              <a:t>Well defined decision procedures</a:t>
            </a:r>
          </a:p>
          <a:p>
            <a:r>
              <a:rPr lang="en-GB" altLang="en-US"/>
              <a:t>Balanced participation</a:t>
            </a:r>
          </a:p>
          <a:p>
            <a:r>
              <a:rPr lang="en-GB" altLang="en-US"/>
              <a:t>Established ground rules</a:t>
            </a:r>
          </a:p>
          <a:p>
            <a:r>
              <a:rPr lang="en-GB" altLang="en-US"/>
              <a:t>Awareness of the group process</a:t>
            </a:r>
          </a:p>
          <a:p>
            <a:r>
              <a:rPr lang="en-GB" altLang="en-US"/>
              <a:t>Use of scientific approach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47BC3910-F3A7-4346-B937-30C4A254CB25}" type="slidenum">
              <a:rPr lang="en-US" altLang="en-US"/>
              <a:pPr/>
              <a:t>7</a:t>
            </a:fld>
            <a:endParaRPr lang="en-US" altLang="en-US"/>
          </a:p>
        </p:txBody>
      </p:sp>
      <p:sp>
        <p:nvSpPr>
          <p:cNvPr id="19458" name="Rectangle 2"/>
          <p:cNvSpPr>
            <a:spLocks noGrp="1" noChangeArrowheads="1"/>
          </p:cNvSpPr>
          <p:nvPr>
            <p:ph type="title"/>
          </p:nvPr>
        </p:nvSpPr>
        <p:spPr>
          <a:xfrm>
            <a:off x="685800" y="0"/>
            <a:ext cx="7772400" cy="914400"/>
          </a:xfrm>
        </p:spPr>
        <p:txBody>
          <a:bodyPr/>
          <a:lstStyle/>
          <a:p>
            <a:r>
              <a:rPr lang="en-GB" altLang="en-US"/>
              <a:t>Stages of Team Development</a:t>
            </a:r>
          </a:p>
        </p:txBody>
      </p:sp>
      <p:sp>
        <p:nvSpPr>
          <p:cNvPr id="19459" name="Rectangle 3"/>
          <p:cNvSpPr>
            <a:spLocks noGrp="1" noChangeArrowheads="1"/>
          </p:cNvSpPr>
          <p:nvPr>
            <p:ph type="body" idx="1"/>
          </p:nvPr>
        </p:nvSpPr>
        <p:spPr>
          <a:xfrm>
            <a:off x="228600" y="1700808"/>
            <a:ext cx="8915400" cy="4114800"/>
          </a:xfrm>
        </p:spPr>
        <p:txBody>
          <a:bodyPr>
            <a:normAutofit fontScale="77500" lnSpcReduction="20000"/>
          </a:bodyPr>
          <a:lstStyle/>
          <a:p>
            <a:pPr>
              <a:buNone/>
            </a:pPr>
            <a:r>
              <a:rPr lang="en-GB" altLang="en-US" dirty="0" smtClean="0"/>
              <a:t>    All </a:t>
            </a:r>
            <a:r>
              <a:rPr lang="en-GB" altLang="en-US" dirty="0"/>
              <a:t>teams need to go through the following stages of development before they become fully </a:t>
            </a:r>
            <a:r>
              <a:rPr lang="en-GB" altLang="en-US" dirty="0" smtClean="0"/>
              <a:t>effective</a:t>
            </a:r>
          </a:p>
          <a:p>
            <a:endParaRPr lang="en-GB" altLang="en-US" dirty="0"/>
          </a:p>
          <a:p>
            <a:r>
              <a:rPr lang="en-GB" altLang="en-US" b="1" dirty="0"/>
              <a:t>Forming</a:t>
            </a:r>
            <a:r>
              <a:rPr lang="en-GB" altLang="en-US" dirty="0"/>
              <a:t> - where the team meets each other and members are on polite terms</a:t>
            </a:r>
          </a:p>
          <a:p>
            <a:r>
              <a:rPr lang="en-GB" altLang="en-US" b="1" dirty="0"/>
              <a:t>Storming</a:t>
            </a:r>
            <a:r>
              <a:rPr lang="en-GB" altLang="en-US" dirty="0"/>
              <a:t> - where individual differences start to emerge, people argue, disagree, power struggles</a:t>
            </a:r>
          </a:p>
          <a:p>
            <a:r>
              <a:rPr lang="en-GB" altLang="en-US" b="1" dirty="0"/>
              <a:t>Norming</a:t>
            </a:r>
            <a:r>
              <a:rPr lang="en-GB" altLang="en-US" dirty="0"/>
              <a:t> - where mutual respect, conflict handling procedures and ways of working are established</a:t>
            </a:r>
          </a:p>
          <a:p>
            <a:r>
              <a:rPr lang="en-GB" altLang="en-US" b="1" dirty="0"/>
              <a:t>Performing</a:t>
            </a:r>
            <a:r>
              <a:rPr lang="en-GB" altLang="en-US" dirty="0"/>
              <a:t> - where shared goals, vision and team spirit mean the team is fully effective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smtClean="0"/>
              <a:t>© 2013  TrueTrust Ltd</a:t>
            </a:r>
            <a:endParaRPr lang="en-US" altLang="en-US"/>
          </a:p>
        </p:txBody>
      </p:sp>
      <p:sp>
        <p:nvSpPr>
          <p:cNvPr id="6" name="Slide Number Placeholder 6"/>
          <p:cNvSpPr>
            <a:spLocks noGrp="1"/>
          </p:cNvSpPr>
          <p:nvPr>
            <p:ph type="sldNum" sz="quarter" idx="12"/>
          </p:nvPr>
        </p:nvSpPr>
        <p:spPr/>
        <p:txBody>
          <a:bodyPr/>
          <a:lstStyle/>
          <a:p>
            <a:fld id="{E9D97A09-02FD-4D5E-B0A3-A8B90A3BE416}" type="slidenum">
              <a:rPr lang="en-US" altLang="en-US"/>
              <a:pPr/>
              <a:t>8</a:t>
            </a:fld>
            <a:endParaRPr lang="en-US" altLang="en-US"/>
          </a:p>
        </p:txBody>
      </p:sp>
      <p:sp>
        <p:nvSpPr>
          <p:cNvPr id="9218" name="Rectangle 2"/>
          <p:cNvSpPr>
            <a:spLocks noGrp="1" noChangeArrowheads="1"/>
          </p:cNvSpPr>
          <p:nvPr>
            <p:ph type="title"/>
          </p:nvPr>
        </p:nvSpPr>
        <p:spPr>
          <a:xfrm>
            <a:off x="609600" y="0"/>
            <a:ext cx="7772400" cy="914400"/>
          </a:xfrm>
        </p:spPr>
        <p:txBody>
          <a:bodyPr>
            <a:normAutofit fontScale="90000"/>
          </a:bodyPr>
          <a:lstStyle/>
          <a:p>
            <a:r>
              <a:rPr lang="en-GB" altLang="en-US"/>
              <a:t>Characteristics of SuperTeams</a:t>
            </a:r>
          </a:p>
        </p:txBody>
      </p:sp>
      <p:sp>
        <p:nvSpPr>
          <p:cNvPr id="9219" name="Rectangle 3"/>
          <p:cNvSpPr>
            <a:spLocks noGrp="1" noChangeArrowheads="1"/>
          </p:cNvSpPr>
          <p:nvPr>
            <p:ph type="body" sz="half" idx="1"/>
          </p:nvPr>
        </p:nvSpPr>
        <p:spPr>
          <a:xfrm>
            <a:off x="0" y="1124744"/>
            <a:ext cx="5004048" cy="5733256"/>
          </a:xfrm>
        </p:spPr>
        <p:txBody>
          <a:bodyPr>
            <a:noAutofit/>
          </a:bodyPr>
          <a:lstStyle/>
          <a:p>
            <a:r>
              <a:rPr lang="en-GB" altLang="en-US" dirty="0"/>
              <a:t>Very clear and persistent in pursuit of aims</a:t>
            </a:r>
          </a:p>
          <a:p>
            <a:r>
              <a:rPr lang="en-GB" altLang="en-US" dirty="0"/>
              <a:t>Confront people and situations which lie in their path</a:t>
            </a:r>
          </a:p>
          <a:p>
            <a:r>
              <a:rPr lang="en-GB" altLang="en-US" dirty="0"/>
              <a:t>Committed to excellence in performance</a:t>
            </a:r>
          </a:p>
          <a:p>
            <a:r>
              <a:rPr lang="en-GB" altLang="en-US" dirty="0"/>
              <a:t>Understanding of organisation’s philosophy and strategy</a:t>
            </a:r>
          </a:p>
          <a:p>
            <a:r>
              <a:rPr lang="en-GB" altLang="en-US" dirty="0"/>
              <a:t>Inspired by a clear vision</a:t>
            </a:r>
          </a:p>
          <a:p>
            <a:r>
              <a:rPr lang="en-GB" altLang="en-US" dirty="0"/>
              <a:t>Value good leadership</a:t>
            </a:r>
          </a:p>
        </p:txBody>
      </p:sp>
      <p:sp>
        <p:nvSpPr>
          <p:cNvPr id="9220" name="Rectangle 4"/>
          <p:cNvSpPr>
            <a:spLocks noGrp="1" noChangeArrowheads="1"/>
          </p:cNvSpPr>
          <p:nvPr>
            <p:ph type="body" sz="half" idx="2"/>
          </p:nvPr>
        </p:nvSpPr>
        <p:spPr>
          <a:xfrm>
            <a:off x="4932040" y="1124744"/>
            <a:ext cx="4320480" cy="5544616"/>
          </a:xfrm>
        </p:spPr>
        <p:txBody>
          <a:bodyPr>
            <a:noAutofit/>
          </a:bodyPr>
          <a:lstStyle/>
          <a:p>
            <a:r>
              <a:rPr lang="en-GB" altLang="en-US" dirty="0"/>
              <a:t>Action-oriented</a:t>
            </a:r>
          </a:p>
          <a:p>
            <a:r>
              <a:rPr lang="en-GB" altLang="en-US" dirty="0"/>
              <a:t>Success driven</a:t>
            </a:r>
          </a:p>
          <a:p>
            <a:r>
              <a:rPr lang="en-GB" altLang="en-US" dirty="0"/>
              <a:t>Flexible - guidelines rather than rules</a:t>
            </a:r>
          </a:p>
          <a:p>
            <a:r>
              <a:rPr lang="en-GB" altLang="en-US" dirty="0"/>
              <a:t>Distinguish important from urgent</a:t>
            </a:r>
          </a:p>
          <a:p>
            <a:r>
              <a:rPr lang="en-GB" altLang="en-US" dirty="0"/>
              <a:t>Values knowledge, competence and contributions</a:t>
            </a:r>
          </a:p>
          <a:p>
            <a:r>
              <a:rPr lang="en-GB" altLang="en-US" dirty="0"/>
              <a:t>Creative and innovative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smtClean="0"/>
              <a:t>© 2013  TrueTrust Ltd</a:t>
            </a:r>
            <a:endParaRPr lang="en-US" altLang="en-US"/>
          </a:p>
        </p:txBody>
      </p:sp>
      <p:sp>
        <p:nvSpPr>
          <p:cNvPr id="5" name="Slide Number Placeholder 5"/>
          <p:cNvSpPr>
            <a:spLocks noGrp="1"/>
          </p:cNvSpPr>
          <p:nvPr>
            <p:ph type="sldNum" sz="quarter" idx="12"/>
          </p:nvPr>
        </p:nvSpPr>
        <p:spPr/>
        <p:txBody>
          <a:bodyPr/>
          <a:lstStyle/>
          <a:p>
            <a:fld id="{DF2197F6-1AF0-4A89-85AD-F5645A3F4EFC}" type="slidenum">
              <a:rPr lang="en-US" altLang="en-US"/>
              <a:pPr/>
              <a:t>9</a:t>
            </a:fld>
            <a:endParaRPr lang="en-US" altLang="en-US"/>
          </a:p>
        </p:txBody>
      </p:sp>
      <p:sp>
        <p:nvSpPr>
          <p:cNvPr id="17410" name="Rectangle 2"/>
          <p:cNvSpPr>
            <a:spLocks noGrp="1" noChangeArrowheads="1"/>
          </p:cNvSpPr>
          <p:nvPr>
            <p:ph type="title"/>
          </p:nvPr>
        </p:nvSpPr>
        <p:spPr/>
        <p:txBody>
          <a:bodyPr/>
          <a:lstStyle/>
          <a:p>
            <a:r>
              <a:rPr lang="en-GB" altLang="en-US"/>
              <a:t>So how do we get there?</a:t>
            </a:r>
          </a:p>
        </p:txBody>
      </p:sp>
      <p:sp>
        <p:nvSpPr>
          <p:cNvPr id="17411" name="Rectangle 3"/>
          <p:cNvSpPr>
            <a:spLocks noGrp="1" noChangeArrowheads="1"/>
          </p:cNvSpPr>
          <p:nvPr>
            <p:ph type="body" idx="1"/>
          </p:nvPr>
        </p:nvSpPr>
        <p:spPr/>
        <p:txBody>
          <a:bodyPr/>
          <a:lstStyle/>
          <a:p>
            <a:r>
              <a:rPr lang="en-GB" altLang="en-US"/>
              <a:t>Interactions between team members are vital to success</a:t>
            </a:r>
          </a:p>
          <a:p>
            <a:r>
              <a:rPr lang="en-GB" altLang="en-US"/>
              <a:t>SYNERGY 1+1=3</a:t>
            </a:r>
          </a:p>
          <a:p>
            <a:r>
              <a:rPr lang="en-GB" altLang="en-US"/>
              <a:t>Team Leader and Team Members each have their roles to play</a:t>
            </a:r>
          </a:p>
        </p:txBody>
      </p:sp>
    </p:spTree>
  </p:cSld>
  <p:clrMapOvr>
    <a:masterClrMapping/>
  </p:clrMapOvr>
</p:sld>
</file>

<file path=ppt/theme/theme1.xml><?xml version="1.0" encoding="utf-8"?>
<a:theme xmlns:a="http://schemas.openxmlformats.org/drawingml/2006/main" name="TRAI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Template>
  <TotalTime>66</TotalTime>
  <Words>3788</Words>
  <Application>Microsoft Office PowerPoint</Application>
  <PresentationFormat>Presentazione su schermo (4:3)</PresentationFormat>
  <Paragraphs>664</Paragraphs>
  <Slides>56</Slides>
  <Notes>40</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56</vt:i4>
      </vt:variant>
    </vt:vector>
  </HeadingPairs>
  <TitlesOfParts>
    <vt:vector size="59" baseType="lpstr">
      <vt:lpstr>TRAIN</vt:lpstr>
      <vt:lpstr>1_Kantoorthema</vt:lpstr>
      <vt:lpstr>Clip</vt:lpstr>
      <vt:lpstr>Diapositiva 1</vt:lpstr>
      <vt:lpstr>Human Factors in Project Management</vt:lpstr>
      <vt:lpstr>Contents</vt:lpstr>
      <vt:lpstr>What is a Team?</vt:lpstr>
      <vt:lpstr>Ten Common Group Problems</vt:lpstr>
      <vt:lpstr>Ten Ingredients for a Successful Team</vt:lpstr>
      <vt:lpstr>Stages of Team Development</vt:lpstr>
      <vt:lpstr>Characteristics of SuperTeams</vt:lpstr>
      <vt:lpstr>So how do we get there?</vt:lpstr>
      <vt:lpstr>Management Theories</vt:lpstr>
      <vt:lpstr>Roles of Project Manager / Team Leader</vt:lpstr>
      <vt:lpstr>Roles of Project Team Members</vt:lpstr>
      <vt:lpstr>Being a Project Manager / Team Leader</vt:lpstr>
      <vt:lpstr>Leadership Functions</vt:lpstr>
      <vt:lpstr>Leadership Qualities</vt:lpstr>
      <vt:lpstr>Factors Influencing Success</vt:lpstr>
      <vt:lpstr>Types of Leader</vt:lpstr>
      <vt:lpstr>What Followers Expect of Leaders</vt:lpstr>
      <vt:lpstr>Leadership Decision Making Styles</vt:lpstr>
      <vt:lpstr>Management Styles</vt:lpstr>
      <vt:lpstr>To Be An Effective Project Manager</vt:lpstr>
      <vt:lpstr>Communication</vt:lpstr>
      <vt:lpstr>The Process of Communication</vt:lpstr>
      <vt:lpstr>Some Barriers to Effective Communication</vt:lpstr>
      <vt:lpstr>Overcoming the Barriers</vt:lpstr>
      <vt:lpstr>Some Golden Rules in Communicating</vt:lpstr>
      <vt:lpstr>Organising Meetings</vt:lpstr>
      <vt:lpstr>Why People Hate Meetings</vt:lpstr>
      <vt:lpstr>What Should People Expect</vt:lpstr>
      <vt:lpstr>Organising Good Meetings</vt:lpstr>
      <vt:lpstr>Meeting Preparation</vt:lpstr>
      <vt:lpstr>Meeting Preparation (cont.)</vt:lpstr>
      <vt:lpstr>Running the Meeting</vt:lpstr>
      <vt:lpstr>Closing the Meeting</vt:lpstr>
      <vt:lpstr>How to Ruin a Meeting (in 8 easy steps)</vt:lpstr>
      <vt:lpstr>Motivation</vt:lpstr>
      <vt:lpstr>Motivating Staff</vt:lpstr>
      <vt:lpstr>Motivation Influences</vt:lpstr>
      <vt:lpstr>Maslow’s Hierarchy of Needs</vt:lpstr>
      <vt:lpstr>Other Needs Models</vt:lpstr>
      <vt:lpstr>Herzberg Satisfying Events vs. Dissatisfying Events</vt:lpstr>
      <vt:lpstr>Linking Satisfaction to Motivation</vt:lpstr>
      <vt:lpstr>Linking Motivation to Performance</vt:lpstr>
      <vt:lpstr>Complex Motivation Model</vt:lpstr>
      <vt:lpstr>Motivation Strategies</vt:lpstr>
      <vt:lpstr>Delegation</vt:lpstr>
      <vt:lpstr>When Delegating    </vt:lpstr>
      <vt:lpstr>Team Building</vt:lpstr>
      <vt:lpstr>Attributes of Team Members</vt:lpstr>
      <vt:lpstr>Managing Conflict</vt:lpstr>
      <vt:lpstr>Resolving Conflict</vt:lpstr>
      <vt:lpstr>Managing Change</vt:lpstr>
      <vt:lpstr>Force Field Analysis</vt:lpstr>
      <vt:lpstr>Lewin’s Change Model</vt:lpstr>
      <vt:lpstr>Belbin’s Team Types</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Gabriella</cp:lastModifiedBy>
  <cp:revision>9</cp:revision>
  <dcterms:created xsi:type="dcterms:W3CDTF">2013-09-04T13:51:06Z</dcterms:created>
  <dcterms:modified xsi:type="dcterms:W3CDTF">2013-09-19T14:27:00Z</dcterms:modified>
</cp:coreProperties>
</file>