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0" r:id="rId2"/>
    <p:sldId id="311" r:id="rId3"/>
    <p:sldId id="299" r:id="rId4"/>
    <p:sldId id="263" r:id="rId5"/>
    <p:sldId id="306" r:id="rId6"/>
    <p:sldId id="303" r:id="rId7"/>
    <p:sldId id="300" r:id="rId8"/>
    <p:sldId id="305" r:id="rId9"/>
    <p:sldId id="267" r:id="rId10"/>
    <p:sldId id="304" r:id="rId11"/>
    <p:sldId id="302" r:id="rId12"/>
    <p:sldId id="313" r:id="rId13"/>
    <p:sldId id="314" r:id="rId14"/>
    <p:sldId id="307" r:id="rId15"/>
    <p:sldId id="269" r:id="rId16"/>
    <p:sldId id="271" r:id="rId17"/>
    <p:sldId id="270" r:id="rId18"/>
    <p:sldId id="308" r:id="rId19"/>
    <p:sldId id="298" r:id="rId20"/>
    <p:sldId id="283" r:id="rId21"/>
    <p:sldId id="296" r:id="rId22"/>
    <p:sldId id="264" r:id="rId23"/>
    <p:sldId id="273" r:id="rId24"/>
    <p:sldId id="274" r:id="rId25"/>
    <p:sldId id="278" r:id="rId26"/>
    <p:sldId id="280" r:id="rId27"/>
    <p:sldId id="282" r:id="rId28"/>
    <p:sldId id="284" r:id="rId29"/>
    <p:sldId id="286" r:id="rId30"/>
    <p:sldId id="289" r:id="rId31"/>
    <p:sldId id="310" r:id="rId32"/>
    <p:sldId id="287" r:id="rId33"/>
    <p:sldId id="288" r:id="rId34"/>
    <p:sldId id="285" r:id="rId35"/>
    <p:sldId id="309" r:id="rId36"/>
    <p:sldId id="279" r:id="rId37"/>
    <p:sldId id="293" r:id="rId38"/>
    <p:sldId id="312" r:id="rId39"/>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696"/>
    <a:srgbClr val="637F78"/>
    <a:srgbClr val="84B6B5"/>
    <a:srgbClr val="64828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8AFCD0-F610-4603-BF7C-059C752DFA80}" type="datetimeFigureOut">
              <a:rPr lang="nl-BE"/>
              <a:pPr>
                <a:defRPr/>
              </a:pPr>
              <a:t>18/09/2013</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91D955-6749-463B-80C9-9E02D722682B}" type="slidenum">
              <a:rPr lang="nl-BE"/>
              <a:pPr>
                <a:defRPr/>
              </a:pPr>
              <a:t>‹N›</a:t>
            </a:fld>
            <a:endParaRPr lang="nl-BE"/>
          </a:p>
        </p:txBody>
      </p:sp>
    </p:spTree>
    <p:extLst>
      <p:ext uri="{BB962C8B-B14F-4D97-AF65-F5344CB8AC3E}">
        <p14:creationId xmlns="" xmlns:p14="http://schemas.microsoft.com/office/powerpoint/2010/main" val="3040851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Please use this slide at the beginning of your presentation.</a:t>
            </a:r>
          </a:p>
          <a:p>
            <a:pPr eaLnBrk="1" hangingPunct="1">
              <a:spcBef>
                <a:spcPct val="0"/>
              </a:spcBef>
            </a:pPr>
            <a:r>
              <a:rPr lang="nl-NL" altLang="en-US" smtClean="0"/>
              <a:t>Background color: red-120; green-150; blue-150; transparancy-80%</a:t>
            </a:r>
            <a:endParaRPr lang="nl-BE" altLang="en-US" smtClean="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35A520-5A5D-4003-88A7-6CB33F7BABC3}" type="slidenum">
              <a:rPr lang="nl-BE" smtClean="0"/>
              <a:pPr fontAlgn="base">
                <a:spcBef>
                  <a:spcPct val="0"/>
                </a:spcBef>
                <a:spcAft>
                  <a:spcPct val="0"/>
                </a:spcAft>
                <a:defRPr/>
              </a:pPr>
              <a:t>1</a:t>
            </a:fld>
            <a:endParaRPr lang="nl-B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4403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22B0F8-30B4-4F2E-8464-D5F081AA45D8}" type="slidenum">
              <a:rPr lang="nl-BE" smtClean="0"/>
              <a:pPr fontAlgn="base">
                <a:spcBef>
                  <a:spcPct val="0"/>
                </a:spcBef>
                <a:spcAft>
                  <a:spcPct val="0"/>
                </a:spcAft>
                <a:defRPr/>
              </a:pPr>
              <a:t>23</a:t>
            </a:fld>
            <a:endParaRPr lang="nl-B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4608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1FEF1F-E4FA-47A3-A23C-F790F8268125}" type="slidenum">
              <a:rPr lang="nl-BE" smtClean="0"/>
              <a:pPr fontAlgn="base">
                <a:spcBef>
                  <a:spcPct val="0"/>
                </a:spcBef>
                <a:spcAft>
                  <a:spcPct val="0"/>
                </a:spcAft>
                <a:defRPr/>
              </a:pPr>
              <a:t>24</a:t>
            </a:fld>
            <a:endParaRPr lang="nl-B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4813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D2214-4AFD-4731-9490-AD5F6FEBE7EC}" type="slidenum">
              <a:rPr lang="nl-BE" smtClean="0"/>
              <a:pPr fontAlgn="base">
                <a:spcBef>
                  <a:spcPct val="0"/>
                </a:spcBef>
                <a:spcAft>
                  <a:spcPct val="0"/>
                </a:spcAft>
                <a:defRPr/>
              </a:pPr>
              <a:t>25</a:t>
            </a:fld>
            <a:endParaRPr lang="nl-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5017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C2ACF1-8A75-4CC4-8DCB-7736E21C29A8}" type="slidenum">
              <a:rPr lang="nl-BE" smtClean="0"/>
              <a:pPr fontAlgn="base">
                <a:spcBef>
                  <a:spcPct val="0"/>
                </a:spcBef>
                <a:spcAft>
                  <a:spcPct val="0"/>
                </a:spcAft>
                <a:defRPr/>
              </a:pPr>
              <a:t>26</a:t>
            </a:fld>
            <a:endParaRPr lang="nl-B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5222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06A55F-E4B2-427B-A8A4-2FF2B5406DB2}" type="slidenum">
              <a:rPr lang="nl-BE" smtClean="0"/>
              <a:pPr fontAlgn="base">
                <a:spcBef>
                  <a:spcPct val="0"/>
                </a:spcBef>
                <a:spcAft>
                  <a:spcPct val="0"/>
                </a:spcAft>
                <a:defRPr/>
              </a:pPr>
              <a:t>27</a:t>
            </a:fld>
            <a:endParaRPr lang="nl-B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1B745-9F9C-4D86-A484-BA67EC6F5B11}" type="slidenum">
              <a:rPr lang="nl-BE" smtClean="0"/>
              <a:pPr fontAlgn="base">
                <a:spcBef>
                  <a:spcPct val="0"/>
                </a:spcBef>
                <a:spcAft>
                  <a:spcPct val="0"/>
                </a:spcAft>
                <a:defRPr/>
              </a:pPr>
              <a:t>28</a:t>
            </a:fld>
            <a:endParaRPr lang="nl-B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017E6F-DC20-495A-A2BE-6D0A375068E9}" type="slidenum">
              <a:rPr lang="nl-BE" smtClean="0"/>
              <a:pPr fontAlgn="base">
                <a:spcBef>
                  <a:spcPct val="0"/>
                </a:spcBef>
                <a:spcAft>
                  <a:spcPct val="0"/>
                </a:spcAft>
                <a:defRPr/>
              </a:pPr>
              <a:t>29</a:t>
            </a:fld>
            <a:endParaRPr lang="nl-B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6451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7F2D73-5B85-409D-B9BE-7D4B6CA61B2A}" type="slidenum">
              <a:rPr lang="nl-BE" smtClean="0"/>
              <a:pPr fontAlgn="base">
                <a:spcBef>
                  <a:spcPct val="0"/>
                </a:spcBef>
                <a:spcAft>
                  <a:spcPct val="0"/>
                </a:spcAft>
                <a:defRPr/>
              </a:pPr>
              <a:t>30</a:t>
            </a:fld>
            <a:endParaRPr lang="nl-B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092E19-79F0-4DF5-8193-A32AEA43E244}" type="slidenum">
              <a:rPr lang="nl-BE" smtClean="0"/>
              <a:pPr fontAlgn="base">
                <a:spcBef>
                  <a:spcPct val="0"/>
                </a:spcBef>
                <a:spcAft>
                  <a:spcPct val="0"/>
                </a:spcAft>
                <a:defRPr/>
              </a:pPr>
              <a:t>32</a:t>
            </a:fld>
            <a:endParaRPr lang="nl-B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6246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0435DA-5351-4FD6-B69A-8CD8D46048F4}" type="slidenum">
              <a:rPr lang="nl-BE" smtClean="0"/>
              <a:pPr fontAlgn="base">
                <a:spcBef>
                  <a:spcPct val="0"/>
                </a:spcBef>
                <a:spcAft>
                  <a:spcPct val="0"/>
                </a:spcAft>
                <a:defRPr/>
              </a:pPr>
              <a:t>33</a:t>
            </a:fld>
            <a:endParaRPr lang="nl-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Second slide.</a:t>
            </a:r>
            <a:endParaRPr lang="nl-BE" altLang="en-US" smtClean="0"/>
          </a:p>
        </p:txBody>
      </p:sp>
      <p:sp>
        <p:nvSpPr>
          <p:cNvPr id="4" name="Tijdelijke aanduiding voor dianummer 3"/>
          <p:cNvSpPr>
            <a:spLocks noGrp="1"/>
          </p:cNvSpPr>
          <p:nvPr>
            <p:ph type="sldNum" sz="quarter" idx="5"/>
          </p:nvPr>
        </p:nvSpPr>
        <p:spPr/>
        <p:txBody>
          <a:bodyPr/>
          <a:lstStyle/>
          <a:p>
            <a:pPr>
              <a:defRPr/>
            </a:pPr>
            <a:fld id="{DB451A76-088D-448E-B644-FBD1AB56AA25}" type="slidenum">
              <a:rPr lang="nl-BE" smtClean="0"/>
              <a:pPr>
                <a:defRPr/>
              </a:pPr>
              <a:t>2</a:t>
            </a:fld>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665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AC5436-2B56-4DB3-B0D2-6EDEBEA8E3B7}" type="slidenum">
              <a:rPr lang="nl-BE" smtClean="0"/>
              <a:pPr fontAlgn="base">
                <a:spcBef>
                  <a:spcPct val="0"/>
                </a:spcBef>
                <a:spcAft>
                  <a:spcPct val="0"/>
                </a:spcAft>
                <a:defRPr/>
              </a:pPr>
              <a:t>34</a:t>
            </a:fld>
            <a:endParaRPr lang="nl-B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6861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C58647-518F-46E2-A61E-78AA43FEA71F}" type="slidenum">
              <a:rPr lang="nl-BE" smtClean="0"/>
              <a:pPr fontAlgn="base">
                <a:spcBef>
                  <a:spcPct val="0"/>
                </a:spcBef>
                <a:spcAft>
                  <a:spcPct val="0"/>
                </a:spcAft>
                <a:defRPr/>
              </a:pPr>
              <a:t>36</a:t>
            </a:fld>
            <a:endParaRPr lang="nl-B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7065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513ED9-722F-4413-B738-48CC7E7C0E03}" type="slidenum">
              <a:rPr lang="nl-BE" smtClean="0"/>
              <a:pPr fontAlgn="base">
                <a:spcBef>
                  <a:spcPct val="0"/>
                </a:spcBef>
                <a:spcAft>
                  <a:spcPct val="0"/>
                </a:spcAft>
                <a:defRPr/>
              </a:pPr>
              <a:t>37</a:t>
            </a:fld>
            <a:endParaRPr lang="nl-B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F829DEE7-88DE-412E-82C4-61A243BB8E82}" type="slidenum">
              <a:rPr lang="nl-BE" smtClean="0"/>
              <a:pPr>
                <a:defRPr/>
              </a:pPr>
              <a:t>38</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2253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C5DCED-22A2-48E6-95A0-C5048BCEF224}" type="slidenum">
              <a:rPr lang="nl-BE" smtClean="0"/>
              <a:pPr fontAlgn="base">
                <a:spcBef>
                  <a:spcPct val="0"/>
                </a:spcBef>
                <a:spcAft>
                  <a:spcPct val="0"/>
                </a:spcAft>
                <a:defRPr/>
              </a:pPr>
              <a:t>4</a:t>
            </a:fld>
            <a:endParaRPr lang="nl-B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2765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A7CC81-3875-4B74-88DA-62D1B6E48512}" type="slidenum">
              <a:rPr lang="nl-BE" smtClean="0"/>
              <a:pPr fontAlgn="base">
                <a:spcBef>
                  <a:spcPct val="0"/>
                </a:spcBef>
                <a:spcAft>
                  <a:spcPct val="0"/>
                </a:spcAft>
                <a:defRPr/>
              </a:pPr>
              <a:t>9</a:t>
            </a:fld>
            <a:endParaRPr lang="nl-B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3584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BE022-4B51-460D-B33B-B5EB66962F9A}" type="slidenum">
              <a:rPr lang="nl-BE" smtClean="0"/>
              <a:pPr fontAlgn="base">
                <a:spcBef>
                  <a:spcPct val="0"/>
                </a:spcBef>
                <a:spcAft>
                  <a:spcPct val="0"/>
                </a:spcAft>
                <a:defRPr/>
              </a:pPr>
              <a:t>15</a:t>
            </a:fld>
            <a:endParaRPr lang="nl-B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3789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4F0178-6FCB-49F9-9BFD-8E11E580BDAD}" type="slidenum">
              <a:rPr lang="nl-BE" smtClean="0"/>
              <a:pPr fontAlgn="base">
                <a:spcBef>
                  <a:spcPct val="0"/>
                </a:spcBef>
                <a:spcAft>
                  <a:spcPct val="0"/>
                </a:spcAft>
                <a:defRPr/>
              </a:pPr>
              <a:t>16</a:t>
            </a:fld>
            <a:endParaRPr lang="nl-B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3993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F92B36-DB42-4F0A-8C28-B689F7CC9C9C}" type="slidenum">
              <a:rPr lang="nl-BE" smtClean="0"/>
              <a:pPr fontAlgn="base">
                <a:spcBef>
                  <a:spcPct val="0"/>
                </a:spcBef>
                <a:spcAft>
                  <a:spcPct val="0"/>
                </a:spcAft>
                <a:defRPr/>
              </a:pPr>
              <a:t>17</a:t>
            </a:fld>
            <a:endParaRPr lang="nl-B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5427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2338F1-F521-4513-8073-9AD26AD6A347}" type="slidenum">
              <a:rPr lang="nl-BE" smtClean="0"/>
              <a:pPr fontAlgn="base">
                <a:spcBef>
                  <a:spcPct val="0"/>
                </a:spcBef>
                <a:spcAft>
                  <a:spcPct val="0"/>
                </a:spcAft>
                <a:defRPr/>
              </a:pPr>
              <a:t>20</a:t>
            </a:fld>
            <a:endParaRPr lang="nl-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If you want you can use this template for you presentation, see potx-file.</a:t>
            </a:r>
            <a:endParaRPr lang="nl-BE" altLang="en-US" smtClean="0"/>
          </a:p>
        </p:txBody>
      </p:sp>
      <p:sp>
        <p:nvSpPr>
          <p:cNvPr id="3277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507E0E-D755-472D-A575-C077D0223A4F}" type="slidenum">
              <a:rPr lang="nl-BE" smtClean="0"/>
              <a:pPr fontAlgn="base">
                <a:spcBef>
                  <a:spcPct val="0"/>
                </a:spcBef>
                <a:spcAft>
                  <a:spcPct val="0"/>
                </a:spcAft>
                <a:defRPr/>
              </a:pPr>
              <a:t>22</a:t>
            </a:fld>
            <a:endParaRPr lang="nl-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B019099B-B61D-44A9-9094-647015F7D695}" type="datetime1">
              <a:rPr lang="nl-BE"/>
              <a:pPr>
                <a:defRPr/>
              </a:pPr>
              <a:t>18/09/2013</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6" name="Tijdelijke aanduiding voor dianummer 5"/>
          <p:cNvSpPr>
            <a:spLocks noGrp="1"/>
          </p:cNvSpPr>
          <p:nvPr>
            <p:ph type="sldNum" sz="quarter" idx="12"/>
          </p:nvPr>
        </p:nvSpPr>
        <p:spPr/>
        <p:txBody>
          <a:bodyPr/>
          <a:lstStyle>
            <a:lvl1pPr>
              <a:defRPr/>
            </a:lvl1pPr>
          </a:lstStyle>
          <a:p>
            <a:pPr>
              <a:defRPr/>
            </a:pPr>
            <a:fld id="{8AA97034-68A4-494F-B642-3505C9E4BCB0}" type="slidenum">
              <a:rPr lang="nl-BE"/>
              <a:pPr>
                <a:defRPr/>
              </a:pPr>
              <a:t>‹N›</a:t>
            </a:fld>
            <a:endParaRPr lang="nl-BE"/>
          </a:p>
        </p:txBody>
      </p:sp>
    </p:spTree>
    <p:extLst>
      <p:ext uri="{BB962C8B-B14F-4D97-AF65-F5344CB8AC3E}">
        <p14:creationId xmlns="" xmlns:p14="http://schemas.microsoft.com/office/powerpoint/2010/main" val="29682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8ABC73CE-F04E-4753-A022-30191E180748}" type="datetime1">
              <a:rPr lang="nl-BE"/>
              <a:pPr>
                <a:defRPr/>
              </a:pPr>
              <a:t>18/09/2013</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6" name="Tijdelijke aanduiding voor dianummer 5"/>
          <p:cNvSpPr>
            <a:spLocks noGrp="1"/>
          </p:cNvSpPr>
          <p:nvPr>
            <p:ph type="sldNum" sz="quarter" idx="12"/>
          </p:nvPr>
        </p:nvSpPr>
        <p:spPr/>
        <p:txBody>
          <a:bodyPr/>
          <a:lstStyle>
            <a:lvl1pPr>
              <a:defRPr/>
            </a:lvl1pPr>
          </a:lstStyle>
          <a:p>
            <a:pPr>
              <a:defRPr/>
            </a:pPr>
            <a:fld id="{DF2943F2-2CF5-4182-9B01-4F6EB2D6FA9D}" type="slidenum">
              <a:rPr lang="nl-BE"/>
              <a:pPr>
                <a:defRPr/>
              </a:pPr>
              <a:t>‹N›</a:t>
            </a:fld>
            <a:endParaRPr lang="nl-BE"/>
          </a:p>
        </p:txBody>
      </p:sp>
    </p:spTree>
    <p:extLst>
      <p:ext uri="{BB962C8B-B14F-4D97-AF65-F5344CB8AC3E}">
        <p14:creationId xmlns="" xmlns:p14="http://schemas.microsoft.com/office/powerpoint/2010/main" val="138513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EEA6BD96-EC16-4DF4-BDC9-B13CFADBFEC1}" type="datetime1">
              <a:rPr lang="nl-BE"/>
              <a:pPr>
                <a:defRPr/>
              </a:pPr>
              <a:t>18/09/2013</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6" name="Tijdelijke aanduiding voor dianummer 5"/>
          <p:cNvSpPr>
            <a:spLocks noGrp="1"/>
          </p:cNvSpPr>
          <p:nvPr>
            <p:ph type="sldNum" sz="quarter" idx="12"/>
          </p:nvPr>
        </p:nvSpPr>
        <p:spPr/>
        <p:txBody>
          <a:bodyPr/>
          <a:lstStyle>
            <a:lvl1pPr>
              <a:defRPr/>
            </a:lvl1pPr>
          </a:lstStyle>
          <a:p>
            <a:pPr>
              <a:defRPr/>
            </a:pPr>
            <a:fld id="{324AC7C1-67AD-481B-8B8A-74381F47ADF2}" type="slidenum">
              <a:rPr lang="nl-BE"/>
              <a:pPr>
                <a:defRPr/>
              </a:pPr>
              <a:t>‹N›</a:t>
            </a:fld>
            <a:endParaRPr lang="nl-BE"/>
          </a:p>
        </p:txBody>
      </p:sp>
    </p:spTree>
    <p:extLst>
      <p:ext uri="{BB962C8B-B14F-4D97-AF65-F5344CB8AC3E}">
        <p14:creationId xmlns="" xmlns:p14="http://schemas.microsoft.com/office/powerpoint/2010/main" val="93630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CB1ADBE7-7D6A-4ADE-874B-3B5AB357A8DF}" type="datetime1">
              <a:rPr lang="nl-BE"/>
              <a:pPr>
                <a:defRPr/>
              </a:pPr>
              <a:t>18/09/2013</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6" name="Tijdelijke aanduiding voor dianummer 5"/>
          <p:cNvSpPr>
            <a:spLocks noGrp="1"/>
          </p:cNvSpPr>
          <p:nvPr>
            <p:ph type="sldNum" sz="quarter" idx="12"/>
          </p:nvPr>
        </p:nvSpPr>
        <p:spPr/>
        <p:txBody>
          <a:bodyPr/>
          <a:lstStyle>
            <a:lvl1pPr>
              <a:defRPr/>
            </a:lvl1pPr>
          </a:lstStyle>
          <a:p>
            <a:pPr>
              <a:defRPr/>
            </a:pPr>
            <a:fld id="{60E984F5-36EB-43B8-ABCC-4C2F5CF2E6E0}" type="slidenum">
              <a:rPr lang="nl-BE"/>
              <a:pPr>
                <a:defRPr/>
              </a:pPr>
              <a:t>‹N›</a:t>
            </a:fld>
            <a:endParaRPr lang="nl-BE"/>
          </a:p>
        </p:txBody>
      </p:sp>
    </p:spTree>
    <p:extLst>
      <p:ext uri="{BB962C8B-B14F-4D97-AF65-F5344CB8AC3E}">
        <p14:creationId xmlns="" xmlns:p14="http://schemas.microsoft.com/office/powerpoint/2010/main" val="239669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2C729C42-699C-4E1B-9E02-E1FD5D6FF59E}" type="datetime1">
              <a:rPr lang="nl-BE"/>
              <a:pPr>
                <a:defRPr/>
              </a:pPr>
              <a:t>18/09/2013</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6" name="Tijdelijke aanduiding voor dianummer 5"/>
          <p:cNvSpPr>
            <a:spLocks noGrp="1"/>
          </p:cNvSpPr>
          <p:nvPr>
            <p:ph type="sldNum" sz="quarter" idx="12"/>
          </p:nvPr>
        </p:nvSpPr>
        <p:spPr/>
        <p:txBody>
          <a:bodyPr/>
          <a:lstStyle>
            <a:lvl1pPr>
              <a:defRPr/>
            </a:lvl1pPr>
          </a:lstStyle>
          <a:p>
            <a:pPr>
              <a:defRPr/>
            </a:pPr>
            <a:fld id="{F2636849-70DB-4D58-9A12-776D8F1997A8}" type="slidenum">
              <a:rPr lang="nl-BE"/>
              <a:pPr>
                <a:defRPr/>
              </a:pPr>
              <a:t>‹N›</a:t>
            </a:fld>
            <a:endParaRPr lang="nl-BE"/>
          </a:p>
        </p:txBody>
      </p:sp>
    </p:spTree>
    <p:extLst>
      <p:ext uri="{BB962C8B-B14F-4D97-AF65-F5344CB8AC3E}">
        <p14:creationId xmlns="" xmlns:p14="http://schemas.microsoft.com/office/powerpoint/2010/main" val="39263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36421BCF-DD8F-499E-95B2-E512A04D7148}" type="datetime1">
              <a:rPr lang="nl-BE"/>
              <a:pPr>
                <a:defRPr/>
              </a:pPr>
              <a:t>18/09/2013</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7" name="Tijdelijke aanduiding voor dianummer 5"/>
          <p:cNvSpPr>
            <a:spLocks noGrp="1"/>
          </p:cNvSpPr>
          <p:nvPr>
            <p:ph type="sldNum" sz="quarter" idx="12"/>
          </p:nvPr>
        </p:nvSpPr>
        <p:spPr/>
        <p:txBody>
          <a:bodyPr/>
          <a:lstStyle>
            <a:lvl1pPr>
              <a:defRPr/>
            </a:lvl1pPr>
          </a:lstStyle>
          <a:p>
            <a:pPr>
              <a:defRPr/>
            </a:pPr>
            <a:fld id="{680290B4-FB02-4711-B924-5BE416BE6D1B}" type="slidenum">
              <a:rPr lang="nl-BE"/>
              <a:pPr>
                <a:defRPr/>
              </a:pPr>
              <a:t>‹N›</a:t>
            </a:fld>
            <a:endParaRPr lang="nl-BE"/>
          </a:p>
        </p:txBody>
      </p:sp>
    </p:spTree>
    <p:extLst>
      <p:ext uri="{BB962C8B-B14F-4D97-AF65-F5344CB8AC3E}">
        <p14:creationId xmlns="" xmlns:p14="http://schemas.microsoft.com/office/powerpoint/2010/main" val="365015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0B3DF7E5-881F-40EA-B863-AF09713E6E7C}" type="datetime1">
              <a:rPr lang="nl-BE"/>
              <a:pPr>
                <a:defRPr/>
              </a:pPr>
              <a:t>18/09/2013</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9" name="Tijdelijke aanduiding voor dianummer 5"/>
          <p:cNvSpPr>
            <a:spLocks noGrp="1"/>
          </p:cNvSpPr>
          <p:nvPr>
            <p:ph type="sldNum" sz="quarter" idx="12"/>
          </p:nvPr>
        </p:nvSpPr>
        <p:spPr/>
        <p:txBody>
          <a:bodyPr/>
          <a:lstStyle>
            <a:lvl1pPr>
              <a:defRPr/>
            </a:lvl1pPr>
          </a:lstStyle>
          <a:p>
            <a:pPr>
              <a:defRPr/>
            </a:pPr>
            <a:fld id="{970A49ED-8D3F-43FC-9D94-A52E2CA01175}" type="slidenum">
              <a:rPr lang="nl-BE"/>
              <a:pPr>
                <a:defRPr/>
              </a:pPr>
              <a:t>‹N›</a:t>
            </a:fld>
            <a:endParaRPr lang="nl-BE"/>
          </a:p>
        </p:txBody>
      </p:sp>
    </p:spTree>
    <p:extLst>
      <p:ext uri="{BB962C8B-B14F-4D97-AF65-F5344CB8AC3E}">
        <p14:creationId xmlns="" xmlns:p14="http://schemas.microsoft.com/office/powerpoint/2010/main" val="200104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3"/>
          <p:cNvSpPr>
            <a:spLocks noGrp="1"/>
          </p:cNvSpPr>
          <p:nvPr>
            <p:ph type="dt" sz="half" idx="10"/>
          </p:nvPr>
        </p:nvSpPr>
        <p:spPr/>
        <p:txBody>
          <a:bodyPr/>
          <a:lstStyle>
            <a:lvl1pPr>
              <a:defRPr/>
            </a:lvl1pPr>
          </a:lstStyle>
          <a:p>
            <a:pPr>
              <a:defRPr/>
            </a:pPr>
            <a:fld id="{ECF09C66-4C77-471C-9B4C-51520E0B6199}" type="datetime1">
              <a:rPr lang="nl-BE"/>
              <a:pPr>
                <a:defRPr/>
              </a:pPr>
              <a:t>18/09/2013</a:t>
            </a:fld>
            <a:endParaRPr lang="nl-BE"/>
          </a:p>
        </p:txBody>
      </p:sp>
      <p:sp>
        <p:nvSpPr>
          <p:cNvPr id="4"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5" name="Tijdelijke aanduiding voor dianummer 5"/>
          <p:cNvSpPr>
            <a:spLocks noGrp="1"/>
          </p:cNvSpPr>
          <p:nvPr>
            <p:ph type="sldNum" sz="quarter" idx="12"/>
          </p:nvPr>
        </p:nvSpPr>
        <p:spPr/>
        <p:txBody>
          <a:bodyPr/>
          <a:lstStyle>
            <a:lvl1pPr>
              <a:defRPr/>
            </a:lvl1pPr>
          </a:lstStyle>
          <a:p>
            <a:pPr>
              <a:defRPr/>
            </a:pPr>
            <a:fld id="{FB087E4C-062C-4A38-833A-DE9860723EB8}" type="slidenum">
              <a:rPr lang="nl-BE"/>
              <a:pPr>
                <a:defRPr/>
              </a:pPr>
              <a:t>‹N›</a:t>
            </a:fld>
            <a:endParaRPr lang="nl-BE"/>
          </a:p>
        </p:txBody>
      </p:sp>
    </p:spTree>
    <p:extLst>
      <p:ext uri="{BB962C8B-B14F-4D97-AF65-F5344CB8AC3E}">
        <p14:creationId xmlns="" xmlns:p14="http://schemas.microsoft.com/office/powerpoint/2010/main" val="54335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1FB419EB-98B8-477D-9F5A-F0F22C6917A2}" type="datetime1">
              <a:rPr lang="nl-BE"/>
              <a:pPr>
                <a:defRPr/>
              </a:pPr>
              <a:t>18/09/2013</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4" name="Tijdelijke aanduiding voor dianummer 5"/>
          <p:cNvSpPr>
            <a:spLocks noGrp="1"/>
          </p:cNvSpPr>
          <p:nvPr>
            <p:ph type="sldNum" sz="quarter" idx="12"/>
          </p:nvPr>
        </p:nvSpPr>
        <p:spPr/>
        <p:txBody>
          <a:bodyPr/>
          <a:lstStyle>
            <a:lvl1pPr>
              <a:defRPr/>
            </a:lvl1pPr>
          </a:lstStyle>
          <a:p>
            <a:pPr>
              <a:defRPr/>
            </a:pPr>
            <a:fld id="{97BCBDA2-A649-4286-97DA-D5160CCBBFAB}" type="slidenum">
              <a:rPr lang="nl-BE"/>
              <a:pPr>
                <a:defRPr/>
              </a:pPr>
              <a:t>‹N›</a:t>
            </a:fld>
            <a:endParaRPr lang="nl-BE"/>
          </a:p>
        </p:txBody>
      </p:sp>
    </p:spTree>
    <p:extLst>
      <p:ext uri="{BB962C8B-B14F-4D97-AF65-F5344CB8AC3E}">
        <p14:creationId xmlns="" xmlns:p14="http://schemas.microsoft.com/office/powerpoint/2010/main" val="20287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7578EA0D-B58C-413A-A9B5-B26E0F2D9CE9}" type="datetime1">
              <a:rPr lang="nl-BE"/>
              <a:pPr>
                <a:defRPr/>
              </a:pPr>
              <a:t>18/09/2013</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7" name="Tijdelijke aanduiding voor dianummer 5"/>
          <p:cNvSpPr>
            <a:spLocks noGrp="1"/>
          </p:cNvSpPr>
          <p:nvPr>
            <p:ph type="sldNum" sz="quarter" idx="12"/>
          </p:nvPr>
        </p:nvSpPr>
        <p:spPr/>
        <p:txBody>
          <a:bodyPr/>
          <a:lstStyle>
            <a:lvl1pPr>
              <a:defRPr/>
            </a:lvl1pPr>
          </a:lstStyle>
          <a:p>
            <a:pPr>
              <a:defRPr/>
            </a:pPr>
            <a:fld id="{A295B1D3-1541-4675-BCC1-B791544B3901}" type="slidenum">
              <a:rPr lang="nl-BE"/>
              <a:pPr>
                <a:defRPr/>
              </a:pPr>
              <a:t>‹N›</a:t>
            </a:fld>
            <a:endParaRPr lang="nl-BE"/>
          </a:p>
        </p:txBody>
      </p:sp>
    </p:spTree>
    <p:extLst>
      <p:ext uri="{BB962C8B-B14F-4D97-AF65-F5344CB8AC3E}">
        <p14:creationId xmlns="" xmlns:p14="http://schemas.microsoft.com/office/powerpoint/2010/main" val="358396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03557EC-C5E6-4734-9865-5602941FED5F}" type="datetime1">
              <a:rPr lang="nl-BE"/>
              <a:pPr>
                <a:defRPr/>
              </a:pPr>
              <a:t>18/09/2013</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r>
              <a:rPr lang="nl-BE"/>
              <a:t>© 2013 Gabriella Calderari</a:t>
            </a:r>
          </a:p>
        </p:txBody>
      </p:sp>
      <p:sp>
        <p:nvSpPr>
          <p:cNvPr id="7" name="Tijdelijke aanduiding voor dianummer 5"/>
          <p:cNvSpPr>
            <a:spLocks noGrp="1"/>
          </p:cNvSpPr>
          <p:nvPr>
            <p:ph type="sldNum" sz="quarter" idx="12"/>
          </p:nvPr>
        </p:nvSpPr>
        <p:spPr/>
        <p:txBody>
          <a:bodyPr/>
          <a:lstStyle>
            <a:lvl1pPr>
              <a:defRPr/>
            </a:lvl1pPr>
          </a:lstStyle>
          <a:p>
            <a:pPr>
              <a:defRPr/>
            </a:pPr>
            <a:fld id="{3DF9147B-47CA-43C1-95D0-9582C88D97B5}" type="slidenum">
              <a:rPr lang="nl-BE"/>
              <a:pPr>
                <a:defRPr/>
              </a:pPr>
              <a:t>‹N›</a:t>
            </a:fld>
            <a:endParaRPr lang="nl-BE"/>
          </a:p>
        </p:txBody>
      </p:sp>
    </p:spTree>
    <p:extLst>
      <p:ext uri="{BB962C8B-B14F-4D97-AF65-F5344CB8AC3E}">
        <p14:creationId xmlns="" xmlns:p14="http://schemas.microsoft.com/office/powerpoint/2010/main" val="1362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4B6B5">
            <a:alpha val="20000"/>
          </a:srgbClr>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smtClean="0"/>
              <a:t>Klik om de stijl te bewerken</a:t>
            </a:r>
            <a:endParaRPr lang="nl-BE" altLang="en-US" smtClean="0"/>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endParaRPr lang="nl-BE" alt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C0442E0-D1BC-4DFF-AFF3-D11A22E8D3D0}" type="datetime1">
              <a:rPr lang="nl-BE"/>
              <a:pPr>
                <a:defRPr/>
              </a:pPr>
              <a:t>18/09/2013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l-BE"/>
              <a:t>© 2013 Gabriella Calderari</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CC751D-AD16-4ECD-83B1-89969F560268}" type="slidenum">
              <a:rPr lang="nl-BE"/>
              <a:pPr>
                <a:defRPr/>
              </a:pPr>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eacea.ec.europa.eu/tempus/tools/contacts_national_tempus_offices_en.ph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eacea.ec.europa.eu/eforms/index_en.ph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2988" y="2159000"/>
            <a:ext cx="7129462" cy="227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Tekstvak 2"/>
          <p:cNvSpPr txBox="1">
            <a:spLocks noChangeArrowheads="1"/>
          </p:cNvSpPr>
          <p:nvPr/>
        </p:nvSpPr>
        <p:spPr bwMode="auto">
          <a:xfrm>
            <a:off x="684213" y="404813"/>
            <a:ext cx="7920037"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en-US" sz="5400">
                <a:latin typeface="Arial Unicode MS" pitchFamily="34" charset="-128"/>
                <a:ea typeface="Arial Unicode MS" pitchFamily="34" charset="-128"/>
                <a:cs typeface="Arial Unicode MS" pitchFamily="34" charset="-128"/>
              </a:rPr>
              <a:t>training &amp; research </a:t>
            </a:r>
          </a:p>
          <a:p>
            <a:pPr algn="ctr" eaLnBrk="1" hangingPunct="1">
              <a:spcBef>
                <a:spcPct val="0"/>
              </a:spcBef>
              <a:buFontTx/>
              <a:buNone/>
            </a:pPr>
            <a:r>
              <a:rPr lang="nl-NL" altLang="en-US" sz="5400">
                <a:latin typeface="Arial Unicode MS" pitchFamily="34" charset="-128"/>
                <a:ea typeface="Arial Unicode MS" pitchFamily="34" charset="-128"/>
                <a:cs typeface="Arial Unicode MS" pitchFamily="34" charset="-128"/>
              </a:rPr>
              <a:t>for academic newcomers</a:t>
            </a:r>
            <a:endParaRPr lang="nl-BE" altLang="en-US" sz="5400">
              <a:latin typeface="Arial Unicode MS" pitchFamily="34" charset="-128"/>
              <a:ea typeface="Arial Unicode MS" pitchFamily="34" charset="-128"/>
              <a:cs typeface="Arial Unicode MS" pitchFamily="34" charset="-128"/>
            </a:endParaRPr>
          </a:p>
        </p:txBody>
      </p:sp>
      <p:sp>
        <p:nvSpPr>
          <p:cNvPr id="4" name="Rechthoek 3"/>
          <p:cNvSpPr/>
          <p:nvPr/>
        </p:nvSpPr>
        <p:spPr>
          <a:xfrm>
            <a:off x="107950" y="115888"/>
            <a:ext cx="8928100" cy="6626225"/>
          </a:xfrm>
          <a:prstGeom prst="rect">
            <a:avLst/>
          </a:prstGeom>
          <a:noFill/>
          <a:ln w="76200">
            <a:solidFill>
              <a:srgbClr val="6482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2053" name="Afbeelding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32588" y="5505450"/>
            <a:ext cx="3333750" cy="137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4" name="Tekstvak 5"/>
          <p:cNvSpPr txBox="1">
            <a:spLocks noChangeArrowheads="1"/>
          </p:cNvSpPr>
          <p:nvPr/>
        </p:nvSpPr>
        <p:spPr bwMode="auto">
          <a:xfrm>
            <a:off x="1039813" y="5084763"/>
            <a:ext cx="71294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a:latin typeface="Arial" charset="0"/>
                <a:cs typeface="Arial" charset="0"/>
              </a:rPr>
              <a:t>A project of the King Baudouin Foundation</a:t>
            </a:r>
            <a:endParaRPr lang="nl-BE" altLang="en-US" sz="2000" b="1">
              <a:latin typeface="Arial" charset="0"/>
              <a:ea typeface="Arial Unicode MS" pitchFamily="34" charset="-128"/>
              <a:cs typeface="Arial" charset="0"/>
            </a:endParaRPr>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2F6B0DAE-7DC3-4F07-9109-FD46A37C1212}" type="slidenum">
              <a:rPr lang="nl-BE" smtClean="0"/>
              <a:pPr>
                <a:defRPr/>
              </a:pPr>
              <a:t>1</a:t>
            </a:fld>
            <a:endParaRPr lang="nl-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kstvak 4"/>
          <p:cNvSpPr txBox="1">
            <a:spLocks noChangeArrowheads="1"/>
          </p:cNvSpPr>
          <p:nvPr/>
        </p:nvSpPr>
        <p:spPr bwMode="auto">
          <a:xfrm>
            <a:off x="539750" y="260350"/>
            <a:ext cx="7164388"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en-US" sz="4400">
                <a:latin typeface="Arial Unicode MS" pitchFamily="34" charset="-128"/>
                <a:ea typeface="Arial Unicode MS" pitchFamily="34" charset="-128"/>
                <a:cs typeface="Arial Unicode MS" pitchFamily="34" charset="-128"/>
              </a:rPr>
              <a:t>TEMPUS </a:t>
            </a:r>
            <a:r>
              <a:rPr lang="de-DE" altLang="en-US" sz="4400">
                <a:latin typeface="Arial Unicode MS" pitchFamily="34" charset="-128"/>
                <a:ea typeface="Arial Unicode MS" pitchFamily="34" charset="-128"/>
                <a:cs typeface="Arial Unicode MS" pitchFamily="34" charset="-128"/>
              </a:rPr>
              <a:t>Joint Projects </a:t>
            </a:r>
            <a:endParaRPr lang="it-IT" altLang="en-US" sz="4400">
              <a:latin typeface="Arial Unicode MS" pitchFamily="34" charset="-128"/>
              <a:ea typeface="Arial Unicode MS" pitchFamily="34" charset="-128"/>
              <a:cs typeface="Arial Unicode MS" pitchFamily="34" charset="-128"/>
            </a:endParaRPr>
          </a:p>
          <a:p>
            <a:pPr algn="ctr" eaLnBrk="1" hangingPunct="1">
              <a:spcBef>
                <a:spcPct val="0"/>
              </a:spcBef>
              <a:buFontTx/>
              <a:buNone/>
            </a:pPr>
            <a:endParaRPr lang="nl-BE" altLang="en-US" sz="4400">
              <a:latin typeface="Arial Unicode MS" pitchFamily="34" charset="-128"/>
              <a:ea typeface="Arial Unicode MS" pitchFamily="34" charset="-128"/>
              <a:cs typeface="Arial Unicode MS" pitchFamily="34" charset="-128"/>
            </a:endParaRPr>
          </a:p>
        </p:txBody>
      </p:sp>
      <p:sp>
        <p:nvSpPr>
          <p:cNvPr id="11267" name="Rettangolo 4"/>
          <p:cNvSpPr>
            <a:spLocks noChangeArrowheads="1"/>
          </p:cNvSpPr>
          <p:nvPr/>
        </p:nvSpPr>
        <p:spPr bwMode="auto">
          <a:xfrm>
            <a:off x="323850" y="1052513"/>
            <a:ext cx="7993063"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39750" indent="-539750" defTabSz="542925" eaLnBrk="0" hangingPunct="0">
              <a:spcBef>
                <a:spcPct val="20000"/>
              </a:spcBef>
              <a:buFont typeface="Arial" charset="0"/>
              <a:buChar char="•"/>
              <a:defRPr sz="3200">
                <a:solidFill>
                  <a:schemeClr val="tx1"/>
                </a:solidFill>
                <a:latin typeface="Calibri" pitchFamily="34" charset="0"/>
              </a:defRPr>
            </a:lvl1pPr>
            <a:lvl2pPr marL="742950" indent="-285750" defTabSz="542925" eaLnBrk="0" hangingPunct="0">
              <a:spcBef>
                <a:spcPct val="20000"/>
              </a:spcBef>
              <a:buFont typeface="Arial" charset="0"/>
              <a:buChar char="–"/>
              <a:defRPr sz="2800">
                <a:solidFill>
                  <a:schemeClr val="tx1"/>
                </a:solidFill>
                <a:latin typeface="Calibri" pitchFamily="34" charset="0"/>
              </a:defRPr>
            </a:lvl2pPr>
            <a:lvl3pPr marL="1143000" indent="-228600" defTabSz="542925" eaLnBrk="0" hangingPunct="0">
              <a:spcBef>
                <a:spcPct val="20000"/>
              </a:spcBef>
              <a:buFont typeface="Arial" charset="0"/>
              <a:buChar char="•"/>
              <a:defRPr sz="2400">
                <a:solidFill>
                  <a:schemeClr val="tx1"/>
                </a:solidFill>
                <a:latin typeface="Calibri" pitchFamily="34" charset="0"/>
              </a:defRPr>
            </a:lvl3pPr>
            <a:lvl4pPr marL="1600200" indent="-228600" defTabSz="542925" eaLnBrk="0" hangingPunct="0">
              <a:spcBef>
                <a:spcPct val="20000"/>
              </a:spcBef>
              <a:buFont typeface="Arial" charset="0"/>
              <a:buChar char="–"/>
              <a:defRPr sz="2000">
                <a:solidFill>
                  <a:schemeClr val="tx1"/>
                </a:solidFill>
                <a:latin typeface="Calibri" pitchFamily="34" charset="0"/>
              </a:defRPr>
            </a:lvl4pPr>
            <a:lvl5pPr marL="2057400" indent="-228600" defTabSz="542925" eaLnBrk="0" hangingPunct="0">
              <a:spcBef>
                <a:spcPct val="20000"/>
              </a:spcBef>
              <a:buFont typeface="Arial" charset="0"/>
              <a:buChar char="»"/>
              <a:defRPr sz="2000">
                <a:solidFill>
                  <a:schemeClr val="tx1"/>
                </a:solidFill>
                <a:latin typeface="Calibri" pitchFamily="34" charset="0"/>
              </a:defRPr>
            </a:lvl5pPr>
            <a:lvl6pPr marL="2514600" indent="-228600" defTabSz="5429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429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429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429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ct val="30000"/>
              </a:spcAft>
              <a:buClr>
                <a:srgbClr val="CD6600"/>
              </a:buClr>
              <a:buSzPct val="110000"/>
              <a:buFont typeface="Wingdings" pitchFamily="2" charset="2"/>
              <a:buNone/>
            </a:pPr>
            <a:r>
              <a:rPr lang="fr-BE" altLang="en-US" sz="1600" b="1" u="sng">
                <a:latin typeface="Arial Unicode MS" pitchFamily="34" charset="-128"/>
                <a:ea typeface="Arial Unicode MS" pitchFamily="34" charset="-128"/>
                <a:cs typeface="Arial Unicode MS" pitchFamily="34" charset="-128"/>
              </a:rPr>
              <a:t>1- Curricular reform:</a:t>
            </a:r>
            <a:r>
              <a:rPr lang="fr-BE" altLang="en-US" sz="1600">
                <a:latin typeface="Arial Unicode MS" pitchFamily="34" charset="-128"/>
                <a:ea typeface="Arial Unicode MS" pitchFamily="34" charset="-128"/>
                <a:cs typeface="Arial Unicode MS" pitchFamily="34" charset="-128"/>
              </a:rPr>
              <a:t> </a:t>
            </a:r>
            <a:endParaRPr lang="en-GB" altLang="en-US" sz="1600">
              <a:latin typeface="Arial Unicode MS" pitchFamily="34" charset="-128"/>
              <a:ea typeface="Arial Unicode MS" pitchFamily="34" charset="-128"/>
              <a:cs typeface="Arial Unicode MS" pitchFamily="34" charset="-128"/>
            </a:endParaRPr>
          </a:p>
          <a:p>
            <a:pPr eaLnBrk="1" hangingPunct="1">
              <a:spcBef>
                <a:spcPct val="0"/>
              </a:spcBef>
              <a:spcAft>
                <a:spcPct val="30000"/>
              </a:spcAft>
              <a:buClr>
                <a:schemeClr val="tx1"/>
              </a:buClr>
              <a:buSzPct val="110000"/>
              <a:buFont typeface="Wingdings" pitchFamily="2" charset="2"/>
              <a:buChar char="ü"/>
            </a:pPr>
            <a:r>
              <a:rPr lang="en-GB" altLang="en-US" sz="1600">
                <a:latin typeface="Arial Unicode MS" pitchFamily="34" charset="-128"/>
                <a:ea typeface="Arial Unicode MS" pitchFamily="34" charset="-128"/>
                <a:cs typeface="Arial Unicode MS" pitchFamily="34" charset="-128"/>
              </a:rPr>
              <a:t>adapt, modernise and restructure existing curricula with a focus on content, structure, teaching methods and the use of new teaching materials</a:t>
            </a:r>
            <a:r>
              <a:rPr lang="en-US" altLang="en-US" sz="1600">
                <a:latin typeface="Arial Unicode MS" pitchFamily="34" charset="-128"/>
                <a:ea typeface="Arial Unicode MS" pitchFamily="34" charset="-128"/>
                <a:cs typeface="Arial Unicode MS" pitchFamily="34" charset="-128"/>
              </a:rPr>
              <a:t>. </a:t>
            </a:r>
          </a:p>
          <a:p>
            <a:pPr eaLnBrk="1" hangingPunct="1">
              <a:spcBef>
                <a:spcPct val="0"/>
              </a:spcBef>
              <a:spcAft>
                <a:spcPct val="30000"/>
              </a:spcAft>
              <a:buClr>
                <a:schemeClr val="tx1"/>
              </a:buClr>
              <a:buSzPct val="110000"/>
              <a:buFont typeface="Wingdings" pitchFamily="2" charset="2"/>
              <a:buChar char="ü"/>
            </a:pPr>
            <a:r>
              <a:rPr lang="en-GB" altLang="en-US" sz="1600">
                <a:latin typeface="Arial Unicode MS" pitchFamily="34" charset="-128"/>
                <a:ea typeface="Arial Unicode MS" pitchFamily="34" charset="-128"/>
                <a:cs typeface="Arial Unicode MS" pitchFamily="34" charset="-128"/>
              </a:rPr>
              <a:t>establish study programmes with a double or multiple degree or a joint degree;</a:t>
            </a:r>
          </a:p>
          <a:p>
            <a:pPr eaLnBrk="1" hangingPunct="1">
              <a:spcBef>
                <a:spcPct val="0"/>
              </a:spcBef>
              <a:spcAft>
                <a:spcPct val="30000"/>
              </a:spcAft>
              <a:buClr>
                <a:schemeClr val="tx1"/>
              </a:buClr>
              <a:buSzPct val="110000"/>
              <a:buFont typeface="Wingdings" pitchFamily="2" charset="2"/>
              <a:buChar char="ü"/>
            </a:pPr>
            <a:r>
              <a:rPr lang="en-US" altLang="en-US" sz="1600">
                <a:latin typeface="Arial Unicode MS" pitchFamily="34" charset="-128"/>
                <a:ea typeface="Arial Unicode MS" pitchFamily="34" charset="-128"/>
                <a:cs typeface="Arial Unicode MS" pitchFamily="34" charset="-128"/>
              </a:rPr>
              <a:t>establish links with the labour market.</a:t>
            </a:r>
            <a:endParaRPr lang="en-GB" altLang="en-US" sz="1600">
              <a:latin typeface="Arial Unicode MS" pitchFamily="34" charset="-128"/>
              <a:ea typeface="Arial Unicode MS" pitchFamily="34" charset="-128"/>
              <a:cs typeface="Arial Unicode MS" pitchFamily="34" charset="-128"/>
            </a:endParaRPr>
          </a:p>
        </p:txBody>
      </p:sp>
      <p:sp>
        <p:nvSpPr>
          <p:cNvPr id="11268" name="Rettangolo 5"/>
          <p:cNvSpPr>
            <a:spLocks noChangeArrowheads="1"/>
          </p:cNvSpPr>
          <p:nvPr/>
        </p:nvSpPr>
        <p:spPr bwMode="auto">
          <a:xfrm>
            <a:off x="323850" y="2860675"/>
            <a:ext cx="7993063" cy="121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39750" indent="-539750" defTabSz="542925" eaLnBrk="0" hangingPunct="0">
              <a:spcBef>
                <a:spcPct val="20000"/>
              </a:spcBef>
              <a:buFont typeface="Arial" charset="0"/>
              <a:buChar char="•"/>
              <a:defRPr sz="3200">
                <a:solidFill>
                  <a:schemeClr val="tx1"/>
                </a:solidFill>
                <a:latin typeface="Calibri" pitchFamily="34" charset="0"/>
              </a:defRPr>
            </a:lvl1pPr>
            <a:lvl2pPr marL="742950" indent="-285750" defTabSz="542925" eaLnBrk="0" hangingPunct="0">
              <a:spcBef>
                <a:spcPct val="20000"/>
              </a:spcBef>
              <a:buFont typeface="Arial" charset="0"/>
              <a:buChar char="–"/>
              <a:defRPr sz="2800">
                <a:solidFill>
                  <a:schemeClr val="tx1"/>
                </a:solidFill>
                <a:latin typeface="Calibri" pitchFamily="34" charset="0"/>
              </a:defRPr>
            </a:lvl2pPr>
            <a:lvl3pPr marL="1143000" indent="-228600" defTabSz="542925" eaLnBrk="0" hangingPunct="0">
              <a:spcBef>
                <a:spcPct val="20000"/>
              </a:spcBef>
              <a:buFont typeface="Arial" charset="0"/>
              <a:buChar char="•"/>
              <a:defRPr sz="2400">
                <a:solidFill>
                  <a:schemeClr val="tx1"/>
                </a:solidFill>
                <a:latin typeface="Calibri" pitchFamily="34" charset="0"/>
              </a:defRPr>
            </a:lvl3pPr>
            <a:lvl4pPr marL="1600200" indent="-228600" defTabSz="542925" eaLnBrk="0" hangingPunct="0">
              <a:spcBef>
                <a:spcPct val="20000"/>
              </a:spcBef>
              <a:buFont typeface="Arial" charset="0"/>
              <a:buChar char="–"/>
              <a:defRPr sz="2000">
                <a:solidFill>
                  <a:schemeClr val="tx1"/>
                </a:solidFill>
                <a:latin typeface="Calibri" pitchFamily="34" charset="0"/>
              </a:defRPr>
            </a:lvl4pPr>
            <a:lvl5pPr marL="2057400" indent="-228600" defTabSz="542925" eaLnBrk="0" hangingPunct="0">
              <a:spcBef>
                <a:spcPct val="20000"/>
              </a:spcBef>
              <a:buFont typeface="Arial" charset="0"/>
              <a:buChar char="»"/>
              <a:defRPr sz="2000">
                <a:solidFill>
                  <a:schemeClr val="tx1"/>
                </a:solidFill>
                <a:latin typeface="Calibri" pitchFamily="34" charset="0"/>
              </a:defRPr>
            </a:lvl5pPr>
            <a:lvl6pPr marL="2514600" indent="-228600" defTabSz="5429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429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429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429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ct val="30000"/>
              </a:spcAft>
              <a:buSzPct val="110000"/>
              <a:buFontTx/>
              <a:buNone/>
            </a:pPr>
            <a:r>
              <a:rPr lang="en-GB" altLang="en-US" sz="1600" b="1" u="sng">
                <a:latin typeface="Arial Unicode MS" pitchFamily="34" charset="-128"/>
                <a:ea typeface="Arial Unicode MS" pitchFamily="34" charset="-128"/>
                <a:cs typeface="Arial Unicode MS" pitchFamily="34" charset="-128"/>
              </a:rPr>
              <a:t>2- Governance reform:</a:t>
            </a:r>
          </a:p>
          <a:p>
            <a:pPr eaLnBrk="1" hangingPunct="1">
              <a:spcBef>
                <a:spcPct val="0"/>
              </a:spcBef>
              <a:spcAft>
                <a:spcPct val="30000"/>
              </a:spcAft>
              <a:buSzPct val="110000"/>
              <a:buFont typeface="Wingdings" pitchFamily="2" charset="2"/>
              <a:buChar char="ü"/>
            </a:pPr>
            <a:r>
              <a:rPr lang="en-GB" altLang="en-US" sz="1600">
                <a:latin typeface="Arial Unicode MS" pitchFamily="34" charset="-128"/>
                <a:ea typeface="Arial Unicode MS" pitchFamily="34" charset="-128"/>
                <a:cs typeface="Arial Unicode MS" pitchFamily="34" charset="-128"/>
              </a:rPr>
              <a:t>	modernise the capacity, management and governance of higher education institutions </a:t>
            </a:r>
          </a:p>
          <a:p>
            <a:pPr eaLnBrk="1" hangingPunct="1">
              <a:spcBef>
                <a:spcPct val="0"/>
              </a:spcBef>
              <a:spcAft>
                <a:spcPct val="30000"/>
              </a:spcAft>
              <a:buSzPct val="110000"/>
              <a:buFont typeface="Wingdings" pitchFamily="2" charset="2"/>
              <a:buChar char="ü"/>
            </a:pPr>
            <a:r>
              <a:rPr lang="en-GB" altLang="en-US" sz="1600">
                <a:latin typeface="Arial Unicode MS" pitchFamily="34" charset="-128"/>
                <a:ea typeface="Arial Unicode MS" pitchFamily="34" charset="-128"/>
                <a:cs typeface="Arial Unicode MS" pitchFamily="34" charset="-128"/>
              </a:rPr>
              <a:t>promote a quality assurance culture</a:t>
            </a:r>
          </a:p>
        </p:txBody>
      </p:sp>
      <p:sp>
        <p:nvSpPr>
          <p:cNvPr id="7" name="Rettangolo 6"/>
          <p:cNvSpPr/>
          <p:nvPr/>
        </p:nvSpPr>
        <p:spPr>
          <a:xfrm>
            <a:off x="323850" y="4149725"/>
            <a:ext cx="8135938" cy="1744663"/>
          </a:xfrm>
          <a:prstGeom prst="rect">
            <a:avLst/>
          </a:prstGeom>
        </p:spPr>
        <p:txBody>
          <a:bodyPr>
            <a:spAutoFit/>
          </a:bodyPr>
          <a:lstStyle/>
          <a:p>
            <a:pPr marL="539750" indent="-539750" defTabSz="542925" fontAlgn="auto">
              <a:spcBef>
                <a:spcPts val="0"/>
              </a:spcBef>
              <a:spcAft>
                <a:spcPts val="0"/>
              </a:spcAft>
              <a:defRPr/>
            </a:pPr>
            <a:endParaRPr lang="en-GB" sz="1600" b="1" u="sng" dirty="0">
              <a:solidFill>
                <a:schemeClr val="accent3">
                  <a:lumMod val="75000"/>
                </a:schemeClr>
              </a:solidFill>
              <a:latin typeface="Arial Unicode MS" pitchFamily="34" charset="-128"/>
              <a:ea typeface="Arial Unicode MS" pitchFamily="34" charset="-128"/>
              <a:cs typeface="Arial Unicode MS" pitchFamily="34" charset="-128"/>
            </a:endParaRPr>
          </a:p>
          <a:p>
            <a:pPr marL="539750" indent="-539750" defTabSz="542925" fontAlgn="auto">
              <a:spcBef>
                <a:spcPts val="0"/>
              </a:spcBef>
              <a:spcAft>
                <a:spcPts val="0"/>
              </a:spcAft>
              <a:defRPr/>
            </a:pPr>
            <a:r>
              <a:rPr lang="en-GB" sz="1600" b="1" u="sng" dirty="0">
                <a:latin typeface="Arial Unicode MS" pitchFamily="34" charset="-128"/>
                <a:ea typeface="Arial Unicode MS" pitchFamily="34" charset="-128"/>
                <a:cs typeface="Arial Unicode MS" pitchFamily="34" charset="-128"/>
              </a:rPr>
              <a:t>3- Higher education and society:</a:t>
            </a:r>
          </a:p>
          <a:p>
            <a:pPr marL="539750" indent="-539750" defTabSz="542925" fontAlgn="auto">
              <a:spcBef>
                <a:spcPts val="0"/>
              </a:spcBef>
              <a:spcAft>
                <a:spcPct val="30000"/>
              </a:spcAft>
              <a:buSzPct val="110000"/>
              <a:buFont typeface="Wingdings" pitchFamily="2" charset="2"/>
              <a:buChar char="ü"/>
              <a:defRPr/>
            </a:pPr>
            <a:r>
              <a:rPr lang="en-GB" dirty="0">
                <a:latin typeface="Tahoma" pitchFamily="34" charset="0"/>
              </a:rPr>
              <a:t>	</a:t>
            </a:r>
            <a:r>
              <a:rPr lang="en-GB" sz="1600" dirty="0">
                <a:latin typeface="Arial Unicode MS" pitchFamily="34" charset="-128"/>
                <a:ea typeface="Arial Unicode MS" pitchFamily="34" charset="-128"/>
                <a:cs typeface="Arial Unicode MS" pitchFamily="34" charset="-128"/>
              </a:rPr>
              <a:t>strengthen the role of higher education institutions in society at large</a:t>
            </a:r>
            <a:r>
              <a:rPr lang="en-US" sz="1600" dirty="0">
                <a:latin typeface="Arial Unicode MS" pitchFamily="34" charset="-128"/>
                <a:ea typeface="Arial Unicode MS" pitchFamily="34" charset="-128"/>
                <a:cs typeface="Arial Unicode MS" pitchFamily="34" charset="-128"/>
              </a:rPr>
              <a:t> </a:t>
            </a:r>
          </a:p>
          <a:p>
            <a:pPr marL="539750" indent="-539750" defTabSz="542925" fontAlgn="auto">
              <a:spcBef>
                <a:spcPts val="0"/>
              </a:spcBef>
              <a:spcAft>
                <a:spcPct val="30000"/>
              </a:spcAft>
              <a:buSzPct val="110000"/>
              <a:buFont typeface="Wingdings" pitchFamily="2" charset="2"/>
              <a:buChar char="ü"/>
              <a:defRPr/>
            </a:pPr>
            <a:r>
              <a:rPr lang="en-GB" sz="1600" dirty="0">
                <a:latin typeface="Arial Unicode MS" pitchFamily="34" charset="-128"/>
                <a:ea typeface="Arial Unicode MS" pitchFamily="34" charset="-128"/>
                <a:cs typeface="Arial Unicode MS" pitchFamily="34" charset="-128"/>
              </a:rPr>
              <a:t>	address the "knowledge triangle" of education, research and innovation (project must not focus on research)</a:t>
            </a:r>
          </a:p>
          <a:p>
            <a:pPr marL="539750" indent="-539750" defTabSz="542925" fontAlgn="auto">
              <a:spcBef>
                <a:spcPts val="0"/>
              </a:spcBef>
              <a:spcAft>
                <a:spcPct val="30000"/>
              </a:spcAft>
              <a:buSzPct val="110000"/>
              <a:buFont typeface="Wingdings" pitchFamily="2" charset="2"/>
              <a:buChar char="ü"/>
              <a:defRPr/>
            </a:pPr>
            <a:r>
              <a:rPr lang="en-GB" sz="1600" dirty="0">
                <a:latin typeface="Arial Unicode MS" pitchFamily="34" charset="-128"/>
                <a:ea typeface="Arial Unicode MS" pitchFamily="34" charset="-128"/>
                <a:cs typeface="Arial Unicode MS" pitchFamily="34" charset="-128"/>
              </a:rPr>
              <a:t>	encourage links between higher education institutions and the labour market</a:t>
            </a:r>
            <a:r>
              <a:rPr lang="en-US" sz="1600" dirty="0">
                <a:latin typeface="Arial Unicode MS" pitchFamily="34" charset="-128"/>
                <a:ea typeface="Arial Unicode MS" pitchFamily="34" charset="-128"/>
                <a:cs typeface="Arial Unicode MS" pitchFamily="34" charset="-128"/>
              </a:rPr>
              <a:t> </a:t>
            </a:r>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9CFA3206-DA05-44FA-8E48-8D09E579D639}" type="slidenum">
              <a:rPr lang="nl-BE" smtClean="0"/>
              <a:pPr>
                <a:defRPr/>
              </a:pPr>
              <a:t>10</a:t>
            </a:fld>
            <a:endParaRPr lang="nl-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vak 4"/>
          <p:cNvSpPr txBox="1">
            <a:spLocks noChangeArrowheads="1"/>
          </p:cNvSpPr>
          <p:nvPr/>
        </p:nvSpPr>
        <p:spPr bwMode="auto">
          <a:xfrm>
            <a:off x="323850" y="188913"/>
            <a:ext cx="8351838" cy="144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en-US" sz="4400" dirty="0">
                <a:latin typeface="Arial Unicode MS" pitchFamily="34" charset="-128"/>
                <a:ea typeface="Arial Unicode MS" pitchFamily="34" charset="-128"/>
                <a:cs typeface="Arial Unicode MS" pitchFamily="34" charset="-128"/>
              </a:rPr>
              <a:t>TEMPUS </a:t>
            </a:r>
            <a:r>
              <a:rPr lang="de-DE" altLang="en-US" sz="4400" dirty="0" err="1">
                <a:latin typeface="Arial Unicode MS" pitchFamily="34" charset="-128"/>
                <a:ea typeface="Arial Unicode MS" pitchFamily="34" charset="-128"/>
                <a:cs typeface="Arial Unicode MS" pitchFamily="34" charset="-128"/>
              </a:rPr>
              <a:t>Structural</a:t>
            </a:r>
            <a:r>
              <a:rPr lang="de-DE" altLang="en-US" sz="4400" dirty="0">
                <a:latin typeface="Arial Unicode MS" pitchFamily="34" charset="-128"/>
                <a:ea typeface="Arial Unicode MS" pitchFamily="34" charset="-128"/>
                <a:cs typeface="Arial Unicode MS" pitchFamily="34" charset="-128"/>
              </a:rPr>
              <a:t> </a:t>
            </a:r>
            <a:r>
              <a:rPr lang="de-DE" altLang="en-US" sz="4400" dirty="0" err="1">
                <a:latin typeface="Arial Unicode MS" pitchFamily="34" charset="-128"/>
                <a:ea typeface="Arial Unicode MS" pitchFamily="34" charset="-128"/>
                <a:cs typeface="Arial Unicode MS" pitchFamily="34" charset="-128"/>
              </a:rPr>
              <a:t>Measures</a:t>
            </a:r>
            <a:endParaRPr lang="de-DE" altLang="en-US" sz="4400" dirty="0">
              <a:latin typeface="Arial Unicode MS" pitchFamily="34" charset="-128"/>
              <a:ea typeface="Arial Unicode MS" pitchFamily="34" charset="-128"/>
              <a:cs typeface="Arial Unicode MS" pitchFamily="34" charset="-128"/>
            </a:endParaRPr>
          </a:p>
          <a:p>
            <a:pPr algn="ctr" eaLnBrk="1" hangingPunct="1">
              <a:spcBef>
                <a:spcPct val="0"/>
              </a:spcBef>
              <a:buFontTx/>
              <a:buNone/>
            </a:pPr>
            <a:endParaRPr lang="nl-BE" altLang="en-US" sz="4400" dirty="0">
              <a:latin typeface="Arial Unicode MS" pitchFamily="34" charset="-128"/>
              <a:ea typeface="Arial Unicode MS" pitchFamily="34" charset="-128"/>
              <a:cs typeface="Arial Unicode MS" pitchFamily="34" charset="-128"/>
            </a:endParaRPr>
          </a:p>
        </p:txBody>
      </p:sp>
      <p:sp>
        <p:nvSpPr>
          <p:cNvPr id="12291" name="Rettangolo 3"/>
          <p:cNvSpPr>
            <a:spLocks noChangeArrowheads="1"/>
          </p:cNvSpPr>
          <p:nvPr/>
        </p:nvSpPr>
        <p:spPr bwMode="auto">
          <a:xfrm>
            <a:off x="323850" y="1582738"/>
            <a:ext cx="8640763" cy="317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Arial Unicode MS" pitchFamily="34" charset="-128"/>
                <a:ea typeface="Arial Unicode MS" pitchFamily="34" charset="-128"/>
                <a:cs typeface="Arial Unicode MS" pitchFamily="34" charset="-128"/>
              </a:rPr>
              <a:t>Projects implemented at national level for the development and reform of the national higher education structures and systems in the partner </a:t>
            </a:r>
            <a:r>
              <a:rPr lang="en-GB" altLang="en-US" sz="2000" dirty="0" smtClean="0">
                <a:latin typeface="Arial Unicode MS" pitchFamily="34" charset="-128"/>
                <a:ea typeface="Arial Unicode MS" pitchFamily="34" charset="-128"/>
                <a:cs typeface="Arial Unicode MS" pitchFamily="34" charset="-128"/>
              </a:rPr>
              <a:t>countries:</a:t>
            </a:r>
            <a:endParaRPr lang="en-GB" altLang="en-US" sz="2000" dirty="0">
              <a:latin typeface="Arial Unicode MS" pitchFamily="34" charset="-128"/>
              <a:ea typeface="Arial Unicode MS" pitchFamily="34" charset="-128"/>
              <a:cs typeface="Arial Unicode MS" pitchFamily="34" charset="-128"/>
            </a:endParaRPr>
          </a:p>
          <a:p>
            <a:pPr eaLnBrk="1" hangingPunct="1">
              <a:spcBef>
                <a:spcPct val="0"/>
              </a:spcBef>
              <a:buFontTx/>
              <a:buNone/>
            </a:pPr>
            <a:endParaRPr lang="en-GB" altLang="en-US" sz="2000" dirty="0">
              <a:latin typeface="Arial Unicode MS" pitchFamily="34" charset="-128"/>
              <a:ea typeface="Arial Unicode MS" pitchFamily="34" charset="-128"/>
              <a:cs typeface="Arial Unicode MS" pitchFamily="34" charset="-128"/>
            </a:endParaRPr>
          </a:p>
          <a:p>
            <a:pPr eaLnBrk="1" hangingPunct="1">
              <a:spcBef>
                <a:spcPct val="0"/>
              </a:spcBef>
              <a:buFontTx/>
              <a:buNone/>
            </a:pPr>
            <a:r>
              <a:rPr lang="fr-BE" altLang="en-US" sz="2000" dirty="0">
                <a:latin typeface="Arial Unicode MS" pitchFamily="34" charset="-128"/>
                <a:ea typeface="Arial Unicode MS" pitchFamily="34" charset="-128"/>
                <a:cs typeface="Arial Unicode MS" pitchFamily="34" charset="-128"/>
              </a:rPr>
              <a:t>1- </a:t>
            </a:r>
            <a:r>
              <a:rPr lang="en-GB" altLang="en-US" sz="2000" b="1" u="sng" dirty="0">
                <a:latin typeface="Arial Unicode MS" pitchFamily="34" charset="-128"/>
                <a:ea typeface="Arial Unicode MS" pitchFamily="34" charset="-128"/>
                <a:cs typeface="Arial Unicode MS" pitchFamily="34" charset="-128"/>
              </a:rPr>
              <a:t>Governance reform</a:t>
            </a:r>
            <a:r>
              <a:rPr lang="en-GB" altLang="en-US" sz="2000" dirty="0">
                <a:latin typeface="Arial Unicode MS" pitchFamily="34" charset="-128"/>
                <a:ea typeface="Arial Unicode MS" pitchFamily="34" charset="-128"/>
                <a:cs typeface="Arial Unicode MS" pitchFamily="34" charset="-128"/>
              </a:rPr>
              <a:t> (licensing, accreditation, qualification frameworks, quality assurance, autonomy…)</a:t>
            </a:r>
          </a:p>
          <a:p>
            <a:pPr eaLnBrk="1" hangingPunct="1">
              <a:spcBef>
                <a:spcPct val="0"/>
              </a:spcBef>
              <a:buFontTx/>
              <a:buChar char="•"/>
            </a:pPr>
            <a:endParaRPr lang="en-GB" altLang="en-US" sz="2000" dirty="0">
              <a:latin typeface="Arial Unicode MS" pitchFamily="34" charset="-128"/>
              <a:ea typeface="Arial Unicode MS" pitchFamily="34" charset="-128"/>
              <a:cs typeface="Arial Unicode MS" pitchFamily="34" charset="-128"/>
            </a:endParaRPr>
          </a:p>
          <a:p>
            <a:pPr eaLnBrk="1" hangingPunct="1">
              <a:spcBef>
                <a:spcPct val="0"/>
              </a:spcBef>
              <a:buFontTx/>
              <a:buNone/>
            </a:pPr>
            <a:r>
              <a:rPr lang="en-GB" altLang="en-US" sz="2000" dirty="0">
                <a:latin typeface="Arial Unicode MS" pitchFamily="34" charset="-128"/>
                <a:ea typeface="Arial Unicode MS" pitchFamily="34" charset="-128"/>
                <a:cs typeface="Arial Unicode MS" pitchFamily="34" charset="-128"/>
              </a:rPr>
              <a:t>2- </a:t>
            </a:r>
            <a:r>
              <a:rPr lang="en-GB" altLang="en-US" sz="2000" b="1" u="sng" dirty="0">
                <a:latin typeface="Arial Unicode MS" pitchFamily="34" charset="-128"/>
                <a:ea typeface="Arial Unicode MS" pitchFamily="34" charset="-128"/>
                <a:cs typeface="Arial Unicode MS" pitchFamily="34" charset="-128"/>
              </a:rPr>
              <a:t>Higher education and society</a:t>
            </a:r>
            <a:r>
              <a:rPr lang="en-GB" altLang="en-US" sz="2000" dirty="0">
                <a:latin typeface="Arial Unicode MS" pitchFamily="34" charset="-128"/>
                <a:ea typeface="Arial Unicode MS" pitchFamily="34" charset="-128"/>
                <a:cs typeface="Arial Unicode MS" pitchFamily="34" charset="-128"/>
              </a:rPr>
              <a:t> (links between different sectors of education, with the world of work, capacity building for public administration…)</a:t>
            </a:r>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1BAA3A68-7D26-4AE6-A98A-832EE6ECB895}" type="slidenum">
              <a:rPr lang="nl-BE" smtClean="0"/>
              <a:pPr>
                <a:defRPr/>
              </a:pPr>
              <a:t>11</a:t>
            </a:fld>
            <a:endParaRPr lang="nl-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nl-BE" smtClean="0"/>
              <a:t>© 2013 Gabriella Calderari</a:t>
            </a:r>
            <a:endParaRPr lang="nl-BE"/>
          </a:p>
        </p:txBody>
      </p:sp>
      <p:sp>
        <p:nvSpPr>
          <p:cNvPr id="3" name="Segnaposto numero diapositiva 2"/>
          <p:cNvSpPr>
            <a:spLocks noGrp="1"/>
          </p:cNvSpPr>
          <p:nvPr>
            <p:ph type="sldNum" sz="quarter" idx="12"/>
          </p:nvPr>
        </p:nvSpPr>
        <p:spPr/>
        <p:txBody>
          <a:bodyPr/>
          <a:lstStyle/>
          <a:p>
            <a:pPr>
              <a:defRPr/>
            </a:pPr>
            <a:fld id="{97BCBDA2-A649-4286-97DA-D5160CCBBFAB}" type="slidenum">
              <a:rPr lang="nl-BE" smtClean="0"/>
              <a:pPr>
                <a:defRPr/>
              </a:pPr>
              <a:t>12</a:t>
            </a:fld>
            <a:endParaRPr lang="nl-BE"/>
          </a:p>
        </p:txBody>
      </p:sp>
      <p:sp>
        <p:nvSpPr>
          <p:cNvPr id="4" name="Tekstvak 4"/>
          <p:cNvSpPr txBox="1">
            <a:spLocks noChangeArrowheads="1"/>
          </p:cNvSpPr>
          <p:nvPr/>
        </p:nvSpPr>
        <p:spPr bwMode="auto">
          <a:xfrm>
            <a:off x="323528" y="188913"/>
            <a:ext cx="828092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en-US" sz="4400" dirty="0" smtClean="0">
                <a:latin typeface="Arial Unicode MS" pitchFamily="34" charset="-128"/>
                <a:ea typeface="Arial Unicode MS" pitchFamily="34" charset="-128"/>
                <a:cs typeface="Arial Unicode MS" pitchFamily="34" charset="-128"/>
              </a:rPr>
              <a:t>TEMPUS       </a:t>
            </a:r>
            <a:r>
              <a:rPr lang="de-DE" altLang="en-US" sz="4400" dirty="0" smtClean="0">
                <a:latin typeface="Arial Unicode MS" pitchFamily="34" charset="-128"/>
                <a:ea typeface="Arial Unicode MS" pitchFamily="34" charset="-128"/>
                <a:cs typeface="Arial Unicode MS" pitchFamily="34" charset="-128"/>
              </a:rPr>
              <a:t>ERASMUS+</a:t>
            </a:r>
            <a:endParaRPr lang="de-DE" altLang="en-US" sz="4400" dirty="0">
              <a:latin typeface="Arial Unicode MS" pitchFamily="34" charset="-128"/>
              <a:ea typeface="Arial Unicode MS" pitchFamily="34" charset="-128"/>
              <a:cs typeface="Arial Unicode MS" pitchFamily="34" charset="-128"/>
            </a:endParaRPr>
          </a:p>
          <a:p>
            <a:pPr algn="ctr" eaLnBrk="1" hangingPunct="1">
              <a:spcBef>
                <a:spcPct val="0"/>
              </a:spcBef>
              <a:buFontTx/>
              <a:buNone/>
            </a:pPr>
            <a:endParaRPr lang="nl-BE" altLang="en-US" sz="4400" dirty="0">
              <a:latin typeface="Arial Unicode MS" pitchFamily="34" charset="-128"/>
              <a:ea typeface="Arial Unicode MS" pitchFamily="34" charset="-128"/>
              <a:cs typeface="Arial Unicode MS" pitchFamily="34" charset="-128"/>
            </a:endParaRPr>
          </a:p>
        </p:txBody>
      </p:sp>
      <p:sp>
        <p:nvSpPr>
          <p:cNvPr id="7" name="Freccia a destra 6"/>
          <p:cNvSpPr/>
          <p:nvPr/>
        </p:nvSpPr>
        <p:spPr>
          <a:xfrm>
            <a:off x="3635896" y="332656"/>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9" name="Rectangle 1"/>
          <p:cNvSpPr>
            <a:spLocks noChangeArrowheads="1"/>
          </p:cNvSpPr>
          <p:nvPr/>
        </p:nvSpPr>
        <p:spPr bwMode="auto">
          <a:xfrm>
            <a:off x="467544" y="1196752"/>
            <a:ext cx="8172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Erasmus+ will be new EU programme to support initiatives in the areas of education, training, youth and sport. It will bring together all current EU and international schemes in these areas, including the current Lifelong Learning Programme (Erasmus, Leonardo </a:t>
            </a:r>
            <a:r>
              <a:rPr kumimoji="0" lang="en-US" sz="24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da</a:t>
            </a: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Vinci, Comenius, </a:t>
            </a:r>
            <a:r>
              <a:rPr kumimoji="0" lang="en-US" sz="24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Grundtvig</a:t>
            </a: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international programmes (Erasmus </a:t>
            </a:r>
            <a:r>
              <a:rPr kumimoji="0" lang="en-US" sz="24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Mundus</a:t>
            </a: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Tempus, Alfa, </a:t>
            </a:r>
            <a:r>
              <a:rPr kumimoji="0" lang="en-US" sz="24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EduLink</a:t>
            </a: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and bilateral programmes) and the Youth in Action Programme. </a:t>
            </a:r>
            <a:endParaRPr kumimoji="0" lang="en-US"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p:txBody>
      </p:sp>
      <p:sp>
        <p:nvSpPr>
          <p:cNvPr id="9" name="Rettangolo 8"/>
          <p:cNvSpPr/>
          <p:nvPr/>
        </p:nvSpPr>
        <p:spPr>
          <a:xfrm>
            <a:off x="323528" y="4509120"/>
            <a:ext cx="8640960" cy="1261884"/>
          </a:xfrm>
          <a:prstGeom prst="rect">
            <a:avLst/>
          </a:prstGeom>
        </p:spPr>
        <p:txBody>
          <a:bodyPr wrap="square">
            <a:spAutoFit/>
          </a:bodyPr>
          <a:lstStyle/>
          <a:p>
            <a:r>
              <a:rPr lang="en-US" dirty="0" smtClean="0"/>
              <a:t>             The overall budget foreseen for Erasmus+ will be approximately </a:t>
            </a:r>
          </a:p>
          <a:p>
            <a:endParaRPr lang="en-US" dirty="0" smtClean="0"/>
          </a:p>
          <a:p>
            <a:pPr algn="ctr"/>
            <a:r>
              <a:rPr lang="en-US" sz="4000" b="1" dirty="0" smtClean="0">
                <a:latin typeface="Arial Unicode MS" pitchFamily="34" charset="-128"/>
                <a:ea typeface="Arial Unicode MS" pitchFamily="34" charset="-128"/>
                <a:cs typeface="Arial Unicode MS" pitchFamily="34" charset="-128"/>
              </a:rPr>
              <a:t>€14.5 billion</a:t>
            </a:r>
            <a:endParaRPr lang="it-IT" sz="4000" b="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nl-BE" smtClean="0"/>
              <a:t>© 2013 Gabriella Calderari</a:t>
            </a:r>
            <a:endParaRPr lang="nl-BE"/>
          </a:p>
        </p:txBody>
      </p:sp>
      <p:sp>
        <p:nvSpPr>
          <p:cNvPr id="3" name="Segnaposto numero diapositiva 2"/>
          <p:cNvSpPr>
            <a:spLocks noGrp="1"/>
          </p:cNvSpPr>
          <p:nvPr>
            <p:ph type="sldNum" sz="quarter" idx="12"/>
          </p:nvPr>
        </p:nvSpPr>
        <p:spPr/>
        <p:txBody>
          <a:bodyPr/>
          <a:lstStyle/>
          <a:p>
            <a:pPr>
              <a:defRPr/>
            </a:pPr>
            <a:fld id="{97BCBDA2-A649-4286-97DA-D5160CCBBFAB}" type="slidenum">
              <a:rPr lang="nl-BE" smtClean="0"/>
              <a:pPr>
                <a:defRPr/>
              </a:pPr>
              <a:t>13</a:t>
            </a:fld>
            <a:endParaRPr lang="nl-BE" dirty="0"/>
          </a:p>
        </p:txBody>
      </p:sp>
      <p:sp>
        <p:nvSpPr>
          <p:cNvPr id="1025" name="Rectangle 1"/>
          <p:cNvSpPr>
            <a:spLocks noChangeArrowheads="1"/>
          </p:cNvSpPr>
          <p:nvPr/>
        </p:nvSpPr>
        <p:spPr bwMode="auto">
          <a:xfrm>
            <a:off x="0" y="188640"/>
            <a:ext cx="914400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The education and training element of the programme will concentrate 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learning mobility for individuals</a:t>
            </a: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by providing support for international study, training, teaching and volunteering opportunities; </a:t>
            </a: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cooperation for innovation and the exchange of good practices</a:t>
            </a: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by supporting cross-institutional and cross-</a:t>
            </a:r>
            <a:r>
              <a:rPr kumimoji="0" lang="en-US" sz="24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sectoral</a:t>
            </a: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exchange and partnerships between education and training institutions and the world of work; </a:t>
            </a: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support for policy reform</a:t>
            </a:r>
            <a:r>
              <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by promoting the implementation of EU transparency and recognition tools, and continuing the policy dialogue with European stakeholders in education and training. </a:t>
            </a:r>
            <a:endParaRPr kumimoji="0" lang="it-IT"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it-IT" altLang="en-US" smtClean="0"/>
              <a:t>Design a new proposal!</a:t>
            </a:r>
          </a:p>
        </p:txBody>
      </p:sp>
      <p:sp>
        <p:nvSpPr>
          <p:cNvPr id="13315" name="Rectangle 3"/>
          <p:cNvSpPr>
            <a:spLocks noGrp="1"/>
          </p:cNvSpPr>
          <p:nvPr>
            <p:ph type="body" idx="1"/>
          </p:nvPr>
        </p:nvSpPr>
        <p:spPr/>
        <p:txBody>
          <a:bodyPr/>
          <a:lstStyle/>
          <a:p>
            <a:pPr marL="609600" indent="-609600" eaLnBrk="1" hangingPunct="1">
              <a:buFont typeface="Arial" charset="0"/>
              <a:buAutoNum type="arabicPeriod"/>
            </a:pPr>
            <a:r>
              <a:rPr lang="it-IT" altLang="en-US" smtClean="0"/>
              <a:t>Identify your partnership</a:t>
            </a:r>
          </a:p>
          <a:p>
            <a:pPr marL="609600" indent="-609600" eaLnBrk="1" hangingPunct="1">
              <a:buFont typeface="Arial" charset="0"/>
              <a:buAutoNum type="arabicPeriod"/>
            </a:pPr>
            <a:r>
              <a:rPr lang="it-IT" altLang="en-US" smtClean="0"/>
              <a:t>Verify Regional and National priorities</a:t>
            </a:r>
          </a:p>
          <a:p>
            <a:pPr marL="609600" indent="-609600" eaLnBrk="1" hangingPunct="1">
              <a:buFont typeface="Arial" charset="0"/>
              <a:buAutoNum type="arabicPeriod"/>
            </a:pPr>
            <a:r>
              <a:rPr lang="it-IT" altLang="en-US" smtClean="0"/>
              <a:t>Grant size and duration </a:t>
            </a:r>
          </a:p>
          <a:p>
            <a:pPr marL="609600" indent="-609600" eaLnBrk="1" hangingPunct="1">
              <a:buFont typeface="Arial" charset="0"/>
              <a:buAutoNum type="arabicPeriod"/>
            </a:pPr>
            <a:r>
              <a:rPr lang="it-IT" altLang="en-US" smtClean="0"/>
              <a:t>Design the project structure</a:t>
            </a:r>
          </a:p>
          <a:p>
            <a:pPr marL="609600" indent="-609600" eaLnBrk="1" hangingPunct="1">
              <a:buFont typeface="Arial" charset="0"/>
              <a:buAutoNum type="arabicPeriod"/>
            </a:pPr>
            <a:r>
              <a:rPr lang="it-IT" altLang="en-US" smtClean="0"/>
              <a:t>Fill the forms</a:t>
            </a:r>
          </a:p>
          <a:p>
            <a:pPr marL="609600" indent="-609600" eaLnBrk="1" hangingPunct="1">
              <a:buFont typeface="Arial" charset="0"/>
              <a:buAutoNum type="arabicPeriod"/>
            </a:pPr>
            <a:r>
              <a:rPr lang="it-IT" altLang="en-US" smtClean="0"/>
              <a:t>Compile the budget</a:t>
            </a:r>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7ECFA5F4-1C82-4D77-9C4C-7E8A5E62CBB4}" type="slidenum">
              <a:rPr lang="nl-BE" smtClean="0"/>
              <a:pPr>
                <a:defRPr/>
              </a:pPr>
              <a:t>14</a:t>
            </a:fld>
            <a:endParaRPr lang="nl-B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4340" name="Rettangolo 7"/>
          <p:cNvSpPr>
            <a:spLocks noChangeArrowheads="1"/>
          </p:cNvSpPr>
          <p:nvPr/>
        </p:nvSpPr>
        <p:spPr bwMode="auto">
          <a:xfrm>
            <a:off x="2771775" y="404813"/>
            <a:ext cx="3071813"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a:solidFill>
                  <a:srgbClr val="000000"/>
                </a:solidFill>
                <a:latin typeface="Arial Unicode MS" pitchFamily="34" charset="-128"/>
                <a:ea typeface="Arial Unicode MS" pitchFamily="34" charset="-128"/>
                <a:cs typeface="Arial Unicode MS" pitchFamily="34" charset="-128"/>
              </a:rPr>
              <a:t>Partnership</a:t>
            </a:r>
            <a:endParaRPr lang="it-IT" altLang="en-US" sz="4400">
              <a:latin typeface="Arial Unicode MS" pitchFamily="34" charset="-128"/>
              <a:ea typeface="Arial Unicode MS" pitchFamily="34" charset="-128"/>
              <a:cs typeface="Arial Unicode MS" pitchFamily="34" charset="-128"/>
            </a:endParaRPr>
          </a:p>
        </p:txBody>
      </p:sp>
      <p:sp>
        <p:nvSpPr>
          <p:cNvPr id="10" name="Rettangolo 9"/>
          <p:cNvSpPr/>
          <p:nvPr/>
        </p:nvSpPr>
        <p:spPr>
          <a:xfrm>
            <a:off x="1042988" y="1916113"/>
            <a:ext cx="2779712" cy="400050"/>
          </a:xfrm>
          <a:prstGeom prst="rect">
            <a:avLst/>
          </a:prstGeom>
        </p:spPr>
        <p:txBody>
          <a:bodyPr wrap="none">
            <a:spAutoFit/>
          </a:bodyPr>
          <a:lstStyle/>
          <a:p>
            <a:pPr fontAlgn="auto">
              <a:spcBef>
                <a:spcPts val="0"/>
              </a:spcBef>
              <a:spcAft>
                <a:spcPts val="0"/>
              </a:spcAft>
              <a:defRPr/>
            </a:pPr>
            <a:r>
              <a:rPr lang="en-US" sz="2000" b="1" dirty="0">
                <a:solidFill>
                  <a:schemeClr val="tx2">
                    <a:lumMod val="50000"/>
                  </a:schemeClr>
                </a:solidFill>
                <a:latin typeface="Arial Unicode MS" pitchFamily="34" charset="-128"/>
                <a:ea typeface="Arial Unicode MS" pitchFamily="34" charset="-128"/>
                <a:cs typeface="Arial Unicode MS" pitchFamily="34" charset="-128"/>
              </a:rPr>
              <a:t>Single country projects</a:t>
            </a:r>
            <a:endParaRPr lang="it-IT" sz="2000" b="1" dirty="0">
              <a:solidFill>
                <a:schemeClr val="tx2">
                  <a:lumMod val="50000"/>
                </a:schemeClr>
              </a:solidFill>
              <a:latin typeface="Arial Unicode MS" pitchFamily="34" charset="-128"/>
              <a:ea typeface="Arial Unicode MS" pitchFamily="34" charset="-128"/>
              <a:cs typeface="Arial Unicode MS" pitchFamily="34" charset="-128"/>
            </a:endParaRPr>
          </a:p>
        </p:txBody>
      </p:sp>
      <p:sp>
        <p:nvSpPr>
          <p:cNvPr id="14342" name="Rettangolo 10"/>
          <p:cNvSpPr>
            <a:spLocks noChangeArrowheads="1"/>
          </p:cNvSpPr>
          <p:nvPr/>
        </p:nvSpPr>
        <p:spPr bwMode="auto">
          <a:xfrm>
            <a:off x="4716463" y="1773238"/>
            <a:ext cx="2951162" cy="93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Unicode MS" pitchFamily="34" charset="-128"/>
                <a:ea typeface="Arial Unicode MS" pitchFamily="34" charset="-128"/>
                <a:cs typeface="Arial Unicode MS" pitchFamily="34" charset="-128"/>
              </a:rPr>
              <a:t>Projects with multiple</a:t>
            </a:r>
          </a:p>
          <a:p>
            <a:pPr eaLnBrk="1" hangingPunct="1">
              <a:spcBef>
                <a:spcPct val="0"/>
              </a:spcBef>
              <a:buFontTx/>
              <a:buNone/>
            </a:pPr>
            <a:r>
              <a:rPr lang="en-US" altLang="en-US" sz="1800">
                <a:solidFill>
                  <a:srgbClr val="000000"/>
                </a:solidFill>
                <a:latin typeface="Arial Unicode MS" pitchFamily="34" charset="-128"/>
                <a:ea typeface="Arial Unicode MS" pitchFamily="34" charset="-128"/>
                <a:cs typeface="Arial Unicode MS" pitchFamily="34" charset="-128"/>
              </a:rPr>
              <a:t>partners from the same Country</a:t>
            </a:r>
          </a:p>
        </p:txBody>
      </p:sp>
      <p:sp>
        <p:nvSpPr>
          <p:cNvPr id="12" name="Rettangolo 11"/>
          <p:cNvSpPr/>
          <p:nvPr/>
        </p:nvSpPr>
        <p:spPr>
          <a:xfrm>
            <a:off x="611188" y="2924175"/>
            <a:ext cx="8101012" cy="2863850"/>
          </a:xfrm>
          <a:prstGeom prst="rect">
            <a:avLst/>
          </a:prstGeom>
        </p:spPr>
        <p:txBody>
          <a:bodyPr>
            <a:spAutoFit/>
          </a:bodyPr>
          <a:lstStyle/>
          <a:p>
            <a:pPr fontAlgn="auto">
              <a:spcBef>
                <a:spcPts val="0"/>
              </a:spcBef>
              <a:spcAft>
                <a:spcPts val="0"/>
              </a:spcAft>
              <a:defRPr/>
            </a:pPr>
            <a:r>
              <a:rPr lang="en-US" sz="2000" dirty="0">
                <a:latin typeface="Arial Unicode MS" pitchFamily="34" charset="-128"/>
                <a:ea typeface="Arial Unicode MS" pitchFamily="34" charset="-128"/>
                <a:cs typeface="Arial Unicode MS" pitchFamily="34" charset="-128"/>
              </a:rPr>
              <a:t>For national projects, proposals must be submitted by groupings of institutions involving:</a:t>
            </a:r>
          </a:p>
          <a:p>
            <a:pPr fontAlgn="auto">
              <a:spcBef>
                <a:spcPts val="0"/>
              </a:spcBef>
              <a:spcAft>
                <a:spcPts val="0"/>
              </a:spcAft>
              <a:defRPr/>
            </a:pPr>
            <a:endParaRPr lang="en-US" sz="2000" dirty="0">
              <a:latin typeface="Arial Unicode MS" pitchFamily="34" charset="-128"/>
              <a:ea typeface="Arial Unicode MS" pitchFamily="34" charset="-128"/>
              <a:cs typeface="Arial Unicode MS" pitchFamily="34" charset="-128"/>
            </a:endParaRPr>
          </a:p>
          <a:p>
            <a:pPr fontAlgn="auto">
              <a:spcBef>
                <a:spcPts val="0"/>
              </a:spcBef>
              <a:spcAft>
                <a:spcPts val="0"/>
              </a:spcAft>
              <a:defRPr/>
            </a:pPr>
            <a:r>
              <a:rPr lang="en-US" sz="2000" dirty="0">
                <a:latin typeface="Arial Unicode MS" pitchFamily="34" charset="-128"/>
                <a:ea typeface="Arial Unicode MS" pitchFamily="34" charset="-128"/>
                <a:cs typeface="Arial Unicode MS" pitchFamily="34" charset="-128"/>
              </a:rPr>
              <a:t>- </a:t>
            </a:r>
            <a:r>
              <a:rPr lang="en-US" sz="2000" dirty="0">
                <a:solidFill>
                  <a:schemeClr val="tx2">
                    <a:lumMod val="50000"/>
                  </a:schemeClr>
                </a:solidFill>
                <a:latin typeface="Arial Unicode MS" pitchFamily="34" charset="-128"/>
                <a:ea typeface="Arial Unicode MS" pitchFamily="34" charset="-128"/>
                <a:cs typeface="Arial Unicode MS" pitchFamily="34" charset="-128"/>
              </a:rPr>
              <a:t>at least three higher education institutions from </a:t>
            </a:r>
            <a:r>
              <a:rPr lang="it-IT" sz="2000" dirty="0">
                <a:solidFill>
                  <a:schemeClr val="tx2">
                    <a:lumMod val="50000"/>
                  </a:schemeClr>
                </a:solidFill>
                <a:latin typeface="Arial Unicode MS" pitchFamily="34" charset="-128"/>
                <a:ea typeface="Arial Unicode MS" pitchFamily="34" charset="-128"/>
                <a:cs typeface="Arial Unicode MS" pitchFamily="34" charset="-128"/>
              </a:rPr>
              <a:t>a partner Country</a:t>
            </a:r>
          </a:p>
          <a:p>
            <a:pPr fontAlgn="auto">
              <a:spcBef>
                <a:spcPts val="0"/>
              </a:spcBef>
              <a:spcAft>
                <a:spcPts val="0"/>
              </a:spcAft>
              <a:defRPr/>
            </a:pPr>
            <a:endParaRPr lang="en-US" sz="2000" dirty="0">
              <a:solidFill>
                <a:schemeClr val="tx2">
                  <a:lumMod val="50000"/>
                </a:schemeClr>
              </a:solidFill>
              <a:latin typeface="Arial Unicode MS" pitchFamily="34" charset="-128"/>
              <a:ea typeface="Arial Unicode MS" pitchFamily="34" charset="-128"/>
              <a:cs typeface="Arial Unicode MS" pitchFamily="34" charset="-128"/>
            </a:endParaRPr>
          </a:p>
          <a:p>
            <a:pPr fontAlgn="auto">
              <a:spcBef>
                <a:spcPts val="0"/>
              </a:spcBef>
              <a:spcAft>
                <a:spcPts val="0"/>
              </a:spcAft>
              <a:defRPr/>
            </a:pPr>
            <a:r>
              <a:rPr lang="en-US" sz="2000" dirty="0">
                <a:solidFill>
                  <a:schemeClr val="tx2">
                    <a:lumMod val="50000"/>
                  </a:schemeClr>
                </a:solidFill>
                <a:latin typeface="Arial Unicode MS" pitchFamily="34" charset="-128"/>
                <a:ea typeface="Arial Unicode MS" pitchFamily="34" charset="-128"/>
                <a:cs typeface="Arial Unicode MS" pitchFamily="34" charset="-128"/>
              </a:rPr>
              <a:t> - at least three higher education institutions from the EU, each from a different EU Member </a:t>
            </a:r>
            <a:r>
              <a:rPr lang="it-IT" sz="2000" dirty="0">
                <a:solidFill>
                  <a:schemeClr val="tx2">
                    <a:lumMod val="50000"/>
                  </a:schemeClr>
                </a:solidFill>
                <a:latin typeface="Arial Unicode MS" pitchFamily="34" charset="-128"/>
                <a:ea typeface="Arial Unicode MS" pitchFamily="34" charset="-128"/>
                <a:cs typeface="Arial Unicode MS" pitchFamily="34" charset="-128"/>
              </a:rPr>
              <a:t>State.</a:t>
            </a:r>
          </a:p>
          <a:p>
            <a:pPr fontAlgn="auto">
              <a:spcBef>
                <a:spcPts val="0"/>
              </a:spcBef>
              <a:spcAft>
                <a:spcPts val="0"/>
              </a:spcAft>
              <a:defRPr/>
            </a:pPr>
            <a:endParaRPr lang="en-US" sz="2000" dirty="0">
              <a:latin typeface="Arial Unicode MS" pitchFamily="34" charset="-128"/>
              <a:ea typeface="Arial Unicode MS" pitchFamily="34" charset="-128"/>
              <a:cs typeface="Arial Unicode MS" pitchFamily="34" charset="-128"/>
            </a:endParaRPr>
          </a:p>
          <a:p>
            <a:pPr fontAlgn="auto">
              <a:spcBef>
                <a:spcPts val="0"/>
              </a:spcBef>
              <a:spcAft>
                <a:spcPts val="0"/>
              </a:spcAft>
              <a:defRPr/>
            </a:pPr>
            <a:r>
              <a:rPr lang="en-US" sz="2000" dirty="0">
                <a:latin typeface="Arial Unicode MS" pitchFamily="34" charset="-128"/>
                <a:ea typeface="Arial Unicode MS" pitchFamily="34" charset="-128"/>
                <a:cs typeface="Arial Unicode MS" pitchFamily="34" charset="-128"/>
              </a:rPr>
              <a:t> </a:t>
            </a:r>
            <a:endParaRPr lang="it-IT" sz="2000" dirty="0">
              <a:latin typeface="Arial Unicode MS" pitchFamily="34" charset="-128"/>
              <a:ea typeface="Arial Unicode MS" pitchFamily="34" charset="-128"/>
              <a:cs typeface="Arial Unicode MS" pitchFamily="34" charset="-128"/>
            </a:endParaRPr>
          </a:p>
        </p:txBody>
      </p:sp>
      <p:cxnSp>
        <p:nvCxnSpPr>
          <p:cNvPr id="16" name="Connettore 2 15"/>
          <p:cNvCxnSpPr>
            <a:stCxn id="10" idx="3"/>
          </p:cNvCxnSpPr>
          <p:nvPr/>
        </p:nvCxnSpPr>
        <p:spPr>
          <a:xfrm>
            <a:off x="3822700" y="2116138"/>
            <a:ext cx="749300" cy="17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7801A19E-414D-4E53-99A2-6E391C7F16C9}" type="slidenum">
              <a:rPr lang="nl-BE" smtClean="0"/>
              <a:pPr>
                <a:defRPr/>
              </a:pPr>
              <a:t>15</a:t>
            </a:fld>
            <a:endParaRPr lang="nl-B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 name="Rettangolo 5"/>
          <p:cNvSpPr/>
          <p:nvPr/>
        </p:nvSpPr>
        <p:spPr>
          <a:xfrm>
            <a:off x="323850" y="2565400"/>
            <a:ext cx="8496300" cy="2862263"/>
          </a:xfrm>
          <a:prstGeom prst="rect">
            <a:avLst/>
          </a:prstGeom>
        </p:spPr>
        <p:txBody>
          <a:bodyPr>
            <a:spAutoFit/>
          </a:bodyPr>
          <a:lstStyle/>
          <a:p>
            <a:pPr fontAlgn="auto">
              <a:spcBef>
                <a:spcPts val="0"/>
              </a:spcBef>
              <a:spcAft>
                <a:spcPts val="0"/>
              </a:spcAft>
              <a:defRPr/>
            </a:pPr>
            <a:r>
              <a:rPr lang="en-US" sz="2000" dirty="0">
                <a:latin typeface="Arial Unicode MS" pitchFamily="34" charset="-128"/>
                <a:ea typeface="Arial Unicode MS" pitchFamily="34" charset="-128"/>
                <a:cs typeface="Arial Unicode MS" pitchFamily="34" charset="-128"/>
              </a:rPr>
              <a:t>Submitted by groupings of institutions </a:t>
            </a:r>
            <a:r>
              <a:rPr lang="it-IT" sz="2000" dirty="0" err="1">
                <a:latin typeface="Arial Unicode MS" pitchFamily="34" charset="-128"/>
                <a:ea typeface="Arial Unicode MS" pitchFamily="34" charset="-128"/>
                <a:cs typeface="Arial Unicode MS" pitchFamily="34" charset="-128"/>
              </a:rPr>
              <a:t>involving</a:t>
            </a:r>
            <a:r>
              <a:rPr lang="it-IT" sz="2000" dirty="0">
                <a:latin typeface="Arial Unicode MS" pitchFamily="34" charset="-128"/>
                <a:ea typeface="Arial Unicode MS" pitchFamily="34" charset="-128"/>
                <a:cs typeface="Arial Unicode MS" pitchFamily="34" charset="-128"/>
              </a:rPr>
              <a:t>:</a:t>
            </a:r>
          </a:p>
          <a:p>
            <a:pPr fontAlgn="auto">
              <a:spcBef>
                <a:spcPts val="0"/>
              </a:spcBef>
              <a:spcAft>
                <a:spcPts val="0"/>
              </a:spcAft>
              <a:defRPr/>
            </a:pPr>
            <a:endParaRPr lang="it-IT" sz="2000" dirty="0">
              <a:latin typeface="Arial Unicode MS" pitchFamily="34" charset="-128"/>
              <a:ea typeface="Arial Unicode MS" pitchFamily="34" charset="-128"/>
              <a:cs typeface="Arial Unicode MS" pitchFamily="34" charset="-128"/>
            </a:endParaRPr>
          </a:p>
          <a:p>
            <a:pPr fontAlgn="auto">
              <a:spcBef>
                <a:spcPts val="0"/>
              </a:spcBef>
              <a:spcAft>
                <a:spcPts val="0"/>
              </a:spcAft>
              <a:defRPr/>
            </a:pPr>
            <a:r>
              <a:rPr lang="en-US" sz="2000" dirty="0">
                <a:solidFill>
                  <a:schemeClr val="tx2">
                    <a:lumMod val="50000"/>
                  </a:schemeClr>
                </a:solidFill>
                <a:latin typeface="Arial Unicode MS" pitchFamily="34" charset="-128"/>
                <a:ea typeface="Arial Unicode MS" pitchFamily="34" charset="-128"/>
                <a:cs typeface="Arial Unicode MS" pitchFamily="34" charset="-128"/>
              </a:rPr>
              <a:t>- at least two higher education institutions, from each of the participating partner countries (minimum two partner countries) involved in the proposal (with the exception of Kosovo and Montenegro where the requirement is one higher education institution from each),</a:t>
            </a:r>
          </a:p>
          <a:p>
            <a:pPr fontAlgn="auto">
              <a:spcBef>
                <a:spcPts val="0"/>
              </a:spcBef>
              <a:spcAft>
                <a:spcPts val="0"/>
              </a:spcAft>
              <a:defRPr/>
            </a:pPr>
            <a:endParaRPr lang="en-US" sz="2000" dirty="0">
              <a:solidFill>
                <a:schemeClr val="tx2">
                  <a:lumMod val="50000"/>
                </a:schemeClr>
              </a:solidFill>
              <a:latin typeface="Arial Unicode MS" pitchFamily="34" charset="-128"/>
              <a:ea typeface="Arial Unicode MS" pitchFamily="34" charset="-128"/>
              <a:cs typeface="Arial Unicode MS" pitchFamily="34" charset="-128"/>
            </a:endParaRPr>
          </a:p>
          <a:p>
            <a:pPr fontAlgn="auto">
              <a:spcBef>
                <a:spcPts val="0"/>
              </a:spcBef>
              <a:spcAft>
                <a:spcPts val="0"/>
              </a:spcAft>
              <a:defRPr/>
            </a:pPr>
            <a:r>
              <a:rPr lang="en-US" sz="2000" dirty="0">
                <a:solidFill>
                  <a:schemeClr val="tx2">
                    <a:lumMod val="50000"/>
                  </a:schemeClr>
                </a:solidFill>
                <a:latin typeface="Arial Unicode MS" pitchFamily="34" charset="-128"/>
                <a:ea typeface="Arial Unicode MS" pitchFamily="34" charset="-128"/>
                <a:cs typeface="Arial Unicode MS" pitchFamily="34" charset="-128"/>
              </a:rPr>
              <a:t>- at least three higher education institutions, each from a different EU Member State.</a:t>
            </a:r>
            <a:endParaRPr lang="it-IT" sz="2000" dirty="0">
              <a:solidFill>
                <a:schemeClr val="tx2">
                  <a:lumMod val="50000"/>
                </a:schemeClr>
              </a:solidFill>
              <a:latin typeface="Arial Unicode MS" pitchFamily="34" charset="-128"/>
              <a:ea typeface="Arial Unicode MS" pitchFamily="34" charset="-128"/>
              <a:cs typeface="Arial Unicode MS" pitchFamily="34" charset="-128"/>
            </a:endParaRPr>
          </a:p>
        </p:txBody>
      </p:sp>
      <p:sp>
        <p:nvSpPr>
          <p:cNvPr id="7" name="Rettangolo 6"/>
          <p:cNvSpPr/>
          <p:nvPr/>
        </p:nvSpPr>
        <p:spPr>
          <a:xfrm>
            <a:off x="900113" y="1700213"/>
            <a:ext cx="2570162" cy="400050"/>
          </a:xfrm>
          <a:prstGeom prst="rect">
            <a:avLst/>
          </a:prstGeom>
        </p:spPr>
        <p:txBody>
          <a:bodyPr wrap="none">
            <a:spAutoFit/>
          </a:bodyPr>
          <a:lstStyle/>
          <a:p>
            <a:pPr fontAlgn="auto">
              <a:spcBef>
                <a:spcPts val="0"/>
              </a:spcBef>
              <a:spcAft>
                <a:spcPts val="0"/>
              </a:spcAft>
              <a:defRPr/>
            </a:pPr>
            <a:r>
              <a:rPr lang="en-US" sz="2000" b="1" dirty="0">
                <a:solidFill>
                  <a:schemeClr val="tx2">
                    <a:lumMod val="50000"/>
                  </a:schemeClr>
                </a:solidFill>
                <a:latin typeface="Arial Unicode MS" pitchFamily="34" charset="-128"/>
                <a:ea typeface="Arial Unicode MS" pitchFamily="34" charset="-128"/>
                <a:cs typeface="Arial Unicode MS" pitchFamily="34" charset="-128"/>
              </a:rPr>
              <a:t>Multi- country project</a:t>
            </a:r>
            <a:endParaRPr lang="it-IT" sz="2000" b="1" dirty="0">
              <a:solidFill>
                <a:schemeClr val="tx2">
                  <a:lumMod val="50000"/>
                </a:schemeClr>
              </a:solidFill>
              <a:latin typeface="Arial Unicode MS" pitchFamily="34" charset="-128"/>
              <a:ea typeface="Arial Unicode MS" pitchFamily="34" charset="-128"/>
              <a:cs typeface="Arial Unicode MS" pitchFamily="34" charset="-128"/>
            </a:endParaRPr>
          </a:p>
        </p:txBody>
      </p:sp>
      <p:sp>
        <p:nvSpPr>
          <p:cNvPr id="15366" name="Rettangolo 7"/>
          <p:cNvSpPr>
            <a:spLocks noChangeArrowheads="1"/>
          </p:cNvSpPr>
          <p:nvPr/>
        </p:nvSpPr>
        <p:spPr bwMode="auto">
          <a:xfrm>
            <a:off x="2771775" y="404813"/>
            <a:ext cx="3071813"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a:solidFill>
                  <a:srgbClr val="000000"/>
                </a:solidFill>
                <a:latin typeface="Arial Unicode MS" pitchFamily="34" charset="-128"/>
                <a:ea typeface="Arial Unicode MS" pitchFamily="34" charset="-128"/>
                <a:cs typeface="Arial Unicode MS" pitchFamily="34" charset="-128"/>
              </a:rPr>
              <a:t>Partnership</a:t>
            </a:r>
            <a:endParaRPr lang="it-IT" altLang="en-US" sz="4400">
              <a:latin typeface="Arial Unicode MS" pitchFamily="34" charset="-128"/>
              <a:ea typeface="Arial Unicode MS" pitchFamily="34" charset="-128"/>
              <a:cs typeface="Arial Unicode MS" pitchFamily="34" charset="-128"/>
            </a:endParaRPr>
          </a:p>
        </p:txBody>
      </p:sp>
      <p:cxnSp>
        <p:nvCxnSpPr>
          <p:cNvPr id="9" name="Connettore 2 8"/>
          <p:cNvCxnSpPr/>
          <p:nvPr/>
        </p:nvCxnSpPr>
        <p:spPr>
          <a:xfrm>
            <a:off x="3563938" y="1916113"/>
            <a:ext cx="749300" cy="17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68" name="Rettangolo 9"/>
          <p:cNvSpPr>
            <a:spLocks noChangeArrowheads="1"/>
          </p:cNvSpPr>
          <p:nvPr/>
        </p:nvSpPr>
        <p:spPr bwMode="auto">
          <a:xfrm>
            <a:off x="4572000" y="1628775"/>
            <a:ext cx="35290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latin typeface="Arial Unicode MS" pitchFamily="34" charset="-128"/>
                <a:ea typeface="Arial Unicode MS" pitchFamily="34" charset="-128"/>
                <a:cs typeface="Arial Unicode MS" pitchFamily="34" charset="-128"/>
              </a:rPr>
              <a:t>Projects with multiple</a:t>
            </a:r>
          </a:p>
          <a:p>
            <a:pPr eaLnBrk="1" hangingPunct="1">
              <a:spcBef>
                <a:spcPct val="0"/>
              </a:spcBef>
              <a:buFontTx/>
              <a:buNone/>
            </a:pPr>
            <a:r>
              <a:rPr lang="en-US" altLang="en-US" sz="1800">
                <a:solidFill>
                  <a:srgbClr val="000000"/>
                </a:solidFill>
                <a:latin typeface="Arial Unicode MS" pitchFamily="34" charset="-128"/>
                <a:ea typeface="Arial Unicode MS" pitchFamily="34" charset="-128"/>
                <a:cs typeface="Arial Unicode MS" pitchFamily="34" charset="-128"/>
              </a:rPr>
              <a:t>partners from different Countries</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6B4C05C0-50DB-408A-94D7-E3521D6C17E4}" type="slidenum">
              <a:rPr lang="nl-BE" smtClean="0"/>
              <a:pPr>
                <a:defRPr/>
              </a:pPr>
              <a:t>16</a:t>
            </a:fld>
            <a:endParaRPr lang="nl-B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6388" name="Rettangolo 5"/>
          <p:cNvSpPr>
            <a:spLocks noChangeArrowheads="1"/>
          </p:cNvSpPr>
          <p:nvPr/>
        </p:nvSpPr>
        <p:spPr bwMode="auto">
          <a:xfrm>
            <a:off x="827088" y="549275"/>
            <a:ext cx="7435850"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a:solidFill>
                  <a:srgbClr val="000000"/>
                </a:solidFill>
                <a:latin typeface="Arial Unicode MS" pitchFamily="34" charset="-128"/>
                <a:ea typeface="Arial Unicode MS" pitchFamily="34" charset="-128"/>
                <a:cs typeface="Arial Unicode MS" pitchFamily="34" charset="-128"/>
              </a:rPr>
              <a:t>How to find the right partners</a:t>
            </a:r>
            <a:endParaRPr lang="it-IT" altLang="en-US" sz="4400">
              <a:latin typeface="Arial Unicode MS" pitchFamily="34" charset="-128"/>
              <a:ea typeface="Arial Unicode MS" pitchFamily="34" charset="-128"/>
              <a:cs typeface="Arial Unicode MS" pitchFamily="34" charset="-128"/>
            </a:endParaRPr>
          </a:p>
        </p:txBody>
      </p:sp>
      <p:sp>
        <p:nvSpPr>
          <p:cNvPr id="16389" name="Rettangolo 6"/>
          <p:cNvSpPr>
            <a:spLocks noChangeArrowheads="1"/>
          </p:cNvSpPr>
          <p:nvPr/>
        </p:nvSpPr>
        <p:spPr bwMode="auto">
          <a:xfrm>
            <a:off x="611188" y="2276475"/>
            <a:ext cx="35829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ü"/>
            </a:pPr>
            <a:r>
              <a:rPr lang="en-US" altLang="en-US" sz="2400">
                <a:latin typeface="Arial Unicode MS" pitchFamily="34" charset="-128"/>
                <a:ea typeface="Arial Unicode MS" pitchFamily="34" charset="-128"/>
                <a:cs typeface="Arial Unicode MS" pitchFamily="34" charset="-128"/>
              </a:rPr>
              <a:t>Existing  contacts</a:t>
            </a:r>
          </a:p>
        </p:txBody>
      </p:sp>
      <p:sp>
        <p:nvSpPr>
          <p:cNvPr id="16390" name="Rettangolo 7"/>
          <p:cNvSpPr>
            <a:spLocks noChangeArrowheads="1"/>
          </p:cNvSpPr>
          <p:nvPr/>
        </p:nvSpPr>
        <p:spPr bwMode="auto">
          <a:xfrm>
            <a:off x="611188" y="3141663"/>
            <a:ext cx="74898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ü"/>
            </a:pPr>
            <a:r>
              <a:rPr lang="en-US" altLang="en-US" sz="2400">
                <a:latin typeface="Arial Unicode MS" pitchFamily="34" charset="-128"/>
                <a:ea typeface="Arial Unicode MS" pitchFamily="34" charset="-128"/>
                <a:cs typeface="Arial Unicode MS" pitchFamily="34" charset="-128"/>
              </a:rPr>
              <a:t>Checking requests for </a:t>
            </a:r>
            <a:r>
              <a:rPr lang="it-IT" altLang="en-US" sz="2400">
                <a:latin typeface="Arial Unicode MS" pitchFamily="34" charset="-128"/>
                <a:ea typeface="Arial Unicode MS" pitchFamily="34" charset="-128"/>
                <a:cs typeface="Arial Unicode MS" pitchFamily="34" charset="-128"/>
              </a:rPr>
              <a:t>Partners in </a:t>
            </a:r>
            <a:r>
              <a:rPr lang="en-US" altLang="en-US" sz="2400">
                <a:latin typeface="Arial Unicode MS" pitchFamily="34" charset="-128"/>
                <a:ea typeface="Arial Unicode MS" pitchFamily="34" charset="-128"/>
                <a:cs typeface="Arial Unicode MS" pitchFamily="34" charset="-128"/>
              </a:rPr>
              <a:t>TEMPUS-TALK</a:t>
            </a:r>
            <a:endParaRPr lang="it-IT" altLang="en-US" sz="2400">
              <a:latin typeface="Arial Unicode MS" pitchFamily="34" charset="-128"/>
              <a:ea typeface="Arial Unicode MS" pitchFamily="34" charset="-128"/>
              <a:cs typeface="Arial Unicode MS" pitchFamily="34" charset="-128"/>
            </a:endParaRPr>
          </a:p>
        </p:txBody>
      </p:sp>
      <p:sp>
        <p:nvSpPr>
          <p:cNvPr id="16391" name="Rettangolo 8"/>
          <p:cNvSpPr>
            <a:spLocks noChangeArrowheads="1"/>
          </p:cNvSpPr>
          <p:nvPr/>
        </p:nvSpPr>
        <p:spPr bwMode="auto">
          <a:xfrm>
            <a:off x="611188" y="4005263"/>
            <a:ext cx="6197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ü"/>
            </a:pPr>
            <a:r>
              <a:rPr lang="en-US" altLang="en-US" sz="2400">
                <a:latin typeface="Arial Unicode MS" pitchFamily="34" charset="-128"/>
                <a:ea typeface="Arial Unicode MS" pitchFamily="34" charset="-128"/>
                <a:cs typeface="Arial Unicode MS" pitchFamily="34" charset="-128"/>
              </a:rPr>
              <a:t>Contacting National TEMPUS Office</a:t>
            </a:r>
            <a:endParaRPr lang="it-IT" altLang="en-US" sz="2400">
              <a:latin typeface="Arial Unicode MS" pitchFamily="34" charset="-128"/>
              <a:ea typeface="Arial Unicode MS" pitchFamily="34" charset="-128"/>
              <a:cs typeface="Arial Unicode MS" pitchFamily="34" charset="-128"/>
            </a:endParaRPr>
          </a:p>
        </p:txBody>
      </p:sp>
      <p:sp>
        <p:nvSpPr>
          <p:cNvPr id="16392" name="Rettangolo 9"/>
          <p:cNvSpPr>
            <a:spLocks noChangeArrowheads="1"/>
          </p:cNvSpPr>
          <p:nvPr/>
        </p:nvSpPr>
        <p:spPr bwMode="auto">
          <a:xfrm>
            <a:off x="468313" y="4941888"/>
            <a:ext cx="8135937"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800">
                <a:hlinkClick r:id="rId4"/>
              </a:rPr>
              <a:t>http://eacea.ec.europa.eu/tempus/tools/contacts_national_tempus_offices_en.php</a:t>
            </a:r>
            <a:endParaRPr lang="it-IT" altLang="en-US" sz="1800"/>
          </a:p>
          <a:p>
            <a:pPr eaLnBrk="1" hangingPunct="1">
              <a:spcBef>
                <a:spcPct val="0"/>
              </a:spcBef>
              <a:buFontTx/>
              <a:buNone/>
            </a:pPr>
            <a:endParaRPr lang="it-IT" altLang="en-US" sz="1800"/>
          </a:p>
        </p:txBody>
      </p:sp>
      <p:sp>
        <p:nvSpPr>
          <p:cNvPr id="16393" name="Rettangolo 10"/>
          <p:cNvSpPr>
            <a:spLocks noChangeArrowheads="1"/>
          </p:cNvSpPr>
          <p:nvPr/>
        </p:nvSpPr>
        <p:spPr bwMode="auto">
          <a:xfrm>
            <a:off x="628650" y="1484313"/>
            <a:ext cx="35829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ü"/>
            </a:pPr>
            <a:r>
              <a:rPr lang="en-US" altLang="en-US" sz="2400">
                <a:latin typeface="Arial Unicode MS" pitchFamily="34" charset="-128"/>
                <a:ea typeface="Arial Unicode MS" pitchFamily="34" charset="-128"/>
                <a:cs typeface="Arial Unicode MS" pitchFamily="34" charset="-128"/>
              </a:rPr>
              <a:t>Attending Infodays</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FE751BCF-7159-48F0-879E-A6949A9EF14D}" type="slidenum">
              <a:rPr lang="nl-BE" smtClean="0"/>
              <a:pPr>
                <a:defRPr/>
              </a:pPr>
              <a:t>17</a:t>
            </a:fld>
            <a:endParaRPr lang="nl-B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it-IT" altLang="en-US" smtClean="0"/>
              <a:t>Priorities</a:t>
            </a:r>
          </a:p>
        </p:txBody>
      </p:sp>
      <p:sp>
        <p:nvSpPr>
          <p:cNvPr id="17411" name="Rectangle 3"/>
          <p:cNvSpPr>
            <a:spLocks noGrp="1"/>
          </p:cNvSpPr>
          <p:nvPr>
            <p:ph type="body" idx="1"/>
          </p:nvPr>
        </p:nvSpPr>
        <p:spPr/>
        <p:txBody>
          <a:bodyPr/>
          <a:lstStyle/>
          <a:p>
            <a:pPr eaLnBrk="1" hangingPunct="1"/>
            <a:r>
              <a:rPr lang="it-IT" altLang="en-US" smtClean="0"/>
              <a:t>National Priorities </a:t>
            </a:r>
            <a:r>
              <a:rPr lang="en-US" altLang="en-US" sz="1800" smtClean="0"/>
              <a:t>(Annex 7-8)</a:t>
            </a:r>
            <a:r>
              <a:rPr lang="it-IT" altLang="en-US" smtClean="0"/>
              <a:t>: </a:t>
            </a:r>
            <a:r>
              <a:rPr lang="en-US" altLang="en-US" sz="1800" smtClean="0"/>
              <a:t>The national priorities were established in close consultation between the EU Delegations and Ministries responsible for higher education in the Partner Countries. National priorities are set for both types of eligible activities, Joint Projects and Structural Measures.</a:t>
            </a:r>
          </a:p>
          <a:p>
            <a:pPr eaLnBrk="1" hangingPunct="1"/>
            <a:r>
              <a:rPr lang="it-IT" altLang="en-US" smtClean="0"/>
              <a:t>Regional Priorities </a:t>
            </a:r>
            <a:r>
              <a:rPr lang="en-US" altLang="en-US" sz="1800" smtClean="0"/>
              <a:t>(Annex 9-10)</a:t>
            </a:r>
            <a:r>
              <a:rPr lang="it-IT" altLang="en-US" smtClean="0"/>
              <a:t>: </a:t>
            </a:r>
            <a:r>
              <a:rPr lang="it-IT" altLang="en-US" sz="1800" smtClean="0"/>
              <a:t>The regional priorities are based on the EU's policy for cooperation with the Partner Countries‘ regions as identified in its strategic documents concerning the neighbouring countries. Regional priorities are established for both types of eligible activities, Joint Projects and Structural Measures.</a:t>
            </a:r>
          </a:p>
          <a:p>
            <a:pPr eaLnBrk="1" hangingPunct="1"/>
            <a:r>
              <a:rPr lang="it-IT" altLang="en-US" smtClean="0"/>
              <a:t>Cross-cutting priorities</a:t>
            </a:r>
            <a:r>
              <a:rPr lang="it-IT" altLang="en-US" sz="1800" smtClean="0"/>
              <a:t>: </a:t>
            </a:r>
            <a:r>
              <a:rPr lang="en-US" altLang="en-US" sz="1800" smtClean="0"/>
              <a:t>Priority will be given to projects focusing on subject areas insufficiently covered by past or existing projects and which include Partner Country higher education institutions not having benefitted under Tempus IV.</a:t>
            </a:r>
            <a:endParaRPr lang="it-IT" altLang="en-US" sz="1800" smtClean="0"/>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596E4585-B5BC-4314-A3EB-F47B8EBF6266}" type="slidenum">
              <a:rPr lang="nl-BE" smtClean="0"/>
              <a:pPr>
                <a:defRPr/>
              </a:pPr>
              <a:t>18</a:t>
            </a:fld>
            <a:endParaRPr lang="nl-B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1"/>
          <p:cNvSpPr>
            <a:spLocks noChangeArrowheads="1"/>
          </p:cNvSpPr>
          <p:nvPr/>
        </p:nvSpPr>
        <p:spPr bwMode="auto">
          <a:xfrm>
            <a:off x="2933700" y="12700"/>
            <a:ext cx="38020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3600">
                <a:latin typeface="Arial Unicode MS" pitchFamily="34" charset="-128"/>
                <a:ea typeface="Arial Unicode MS" pitchFamily="34" charset="-128"/>
                <a:cs typeface="Arial Unicode MS" pitchFamily="34" charset="-128"/>
              </a:rPr>
              <a:t>National Priorities</a:t>
            </a:r>
          </a:p>
        </p:txBody>
      </p:sp>
      <p:sp>
        <p:nvSpPr>
          <p:cNvPr id="18435" name="Rettangolo 2"/>
          <p:cNvSpPr>
            <a:spLocks noChangeArrowheads="1"/>
          </p:cNvSpPr>
          <p:nvPr/>
        </p:nvSpPr>
        <p:spPr bwMode="auto">
          <a:xfrm>
            <a:off x="611188" y="476250"/>
            <a:ext cx="80645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a:latin typeface="Arial Unicode MS" pitchFamily="34" charset="-128"/>
                <a:ea typeface="Arial Unicode MS" pitchFamily="34" charset="-128"/>
                <a:cs typeface="Arial Unicode MS" pitchFamily="34" charset="-128"/>
              </a:rPr>
              <a:t>Project must fit Country or regional priorities </a:t>
            </a:r>
          </a:p>
          <a:p>
            <a:pPr algn="ctr" eaLnBrk="1" hangingPunct="1">
              <a:spcBef>
                <a:spcPct val="0"/>
              </a:spcBef>
              <a:buFontTx/>
              <a:buNone/>
            </a:pPr>
            <a:r>
              <a:rPr lang="en-US" altLang="en-US" sz="2000">
                <a:latin typeface="Arial Unicode MS" pitchFamily="34" charset="-128"/>
                <a:ea typeface="Arial Unicode MS" pitchFamily="34" charset="-128"/>
                <a:cs typeface="Arial Unicode MS" pitchFamily="34" charset="-128"/>
              </a:rPr>
              <a:t> Annexes 7-10 of </a:t>
            </a:r>
            <a:r>
              <a:rPr lang="en-US" altLang="en-US" sz="2000" b="1">
                <a:latin typeface="Arial Unicode MS" pitchFamily="34" charset="-128"/>
                <a:ea typeface="Arial Unicode MS" pitchFamily="34" charset="-128"/>
                <a:cs typeface="Arial Unicode MS" pitchFamily="34" charset="-128"/>
              </a:rPr>
              <a:t>Fourth Call </a:t>
            </a:r>
            <a:r>
              <a:rPr lang="it-IT" altLang="en-US" sz="2000" b="1">
                <a:latin typeface="Arial Unicode MS" pitchFamily="34" charset="-128"/>
                <a:ea typeface="Arial Unicode MS" pitchFamily="34" charset="-128"/>
                <a:cs typeface="Arial Unicode MS" pitchFamily="34" charset="-128"/>
              </a:rPr>
              <a:t>Application Guidelines</a:t>
            </a:r>
          </a:p>
        </p:txBody>
      </p:sp>
      <p:pic>
        <p:nvPicPr>
          <p:cNvPr id="1843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1813" y="1184275"/>
            <a:ext cx="7878762" cy="567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4506797E-46F7-46BF-9384-B0979B7B8508}" type="slidenum">
              <a:rPr lang="nl-BE" smtClean="0"/>
              <a:pPr>
                <a:defRPr/>
              </a:pPr>
              <a:t>19</a:t>
            </a:fld>
            <a:endParaRPr lang="nl-B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3076" name="Title 2"/>
          <p:cNvSpPr>
            <a:spLocks noGrp="1"/>
          </p:cNvSpPr>
          <p:nvPr>
            <p:ph type="ctrTitle"/>
          </p:nvPr>
        </p:nvSpPr>
        <p:spPr/>
        <p:txBody>
          <a:bodyPr/>
          <a:lstStyle/>
          <a:p>
            <a:r>
              <a:rPr lang="en-GB" altLang="en-US" smtClean="0"/>
              <a:t>Education and Training Programme</a:t>
            </a:r>
          </a:p>
        </p:txBody>
      </p:sp>
      <p:sp>
        <p:nvSpPr>
          <p:cNvPr id="6" name="Subtitle 5"/>
          <p:cNvSpPr>
            <a:spLocks noGrp="1"/>
          </p:cNvSpPr>
          <p:nvPr>
            <p:ph type="subTitle" idx="1"/>
          </p:nvPr>
        </p:nvSpPr>
        <p:spPr/>
        <p:txBody>
          <a:bodyPr/>
          <a:lstStyle/>
          <a:p>
            <a:pPr>
              <a:defRPr/>
            </a:pPr>
            <a:r>
              <a:rPr lang="en-GB" dirty="0"/>
              <a:t>Gabriella Calderari</a:t>
            </a:r>
          </a:p>
          <a:p>
            <a:pPr>
              <a:defRPr/>
            </a:pPr>
            <a:r>
              <a:rPr lang="en-GB" dirty="0" smtClean="0"/>
              <a:t>David W Chadwick</a:t>
            </a:r>
            <a:endParaRPr lang="en-GB" dirty="0"/>
          </a:p>
        </p:txBody>
      </p:sp>
      <p:sp>
        <p:nvSpPr>
          <p:cNvPr id="4" name="Footer Placeholder 3"/>
          <p:cNvSpPr>
            <a:spLocks noGrp="1"/>
          </p:cNvSpPr>
          <p:nvPr>
            <p:ph type="ftr" sz="quarter" idx="11"/>
          </p:nvPr>
        </p:nvSpPr>
        <p:spPr/>
        <p:txBody>
          <a:bodyPr/>
          <a:lstStyle/>
          <a:p>
            <a:pPr>
              <a:defRPr/>
            </a:pPr>
            <a:r>
              <a:rPr lang="nl-BE"/>
              <a:t>© 2013 Gabriella Calderari</a:t>
            </a:r>
          </a:p>
        </p:txBody>
      </p:sp>
      <p:sp>
        <p:nvSpPr>
          <p:cNvPr id="5" name="Slide Number Placeholder 4"/>
          <p:cNvSpPr>
            <a:spLocks noGrp="1"/>
          </p:cNvSpPr>
          <p:nvPr>
            <p:ph type="sldNum" sz="quarter" idx="12"/>
          </p:nvPr>
        </p:nvSpPr>
        <p:spPr/>
        <p:txBody>
          <a:bodyPr/>
          <a:lstStyle/>
          <a:p>
            <a:pPr>
              <a:defRPr/>
            </a:pPr>
            <a:fld id="{576CE319-5872-4AAC-B9B2-76C4F4F1DF94}" type="slidenum">
              <a:rPr lang="nl-BE" smtClean="0"/>
              <a:pPr>
                <a:defRPr/>
              </a:pPr>
              <a:t>2</a:t>
            </a:fld>
            <a:endParaRPr lang="nl-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9460" name="Rettangolo 6"/>
          <p:cNvSpPr>
            <a:spLocks noChangeArrowheads="1"/>
          </p:cNvSpPr>
          <p:nvPr/>
        </p:nvSpPr>
        <p:spPr bwMode="auto">
          <a:xfrm>
            <a:off x="539750" y="188913"/>
            <a:ext cx="7886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Grant size and duration</a:t>
            </a:r>
          </a:p>
        </p:txBody>
      </p:sp>
      <p:sp>
        <p:nvSpPr>
          <p:cNvPr id="19461" name="Rettangolo 8"/>
          <p:cNvSpPr>
            <a:spLocks noChangeArrowheads="1"/>
          </p:cNvSpPr>
          <p:nvPr/>
        </p:nvSpPr>
        <p:spPr bwMode="auto">
          <a:xfrm>
            <a:off x="539750" y="836613"/>
            <a:ext cx="77041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000000"/>
                </a:solidFill>
                <a:latin typeface="Arial Unicode MS" pitchFamily="34" charset="-128"/>
                <a:ea typeface="Arial Unicode MS" pitchFamily="34" charset="-128"/>
                <a:cs typeface="Arial Unicode MS" pitchFamily="34" charset="-128"/>
              </a:rPr>
              <a:t>Joint Projects and Structural Measures </a:t>
            </a:r>
            <a:endParaRPr lang="it-IT" altLang="en-US">
              <a:latin typeface="Arial Unicode MS" pitchFamily="34" charset="-128"/>
              <a:ea typeface="Arial Unicode MS" pitchFamily="34" charset="-128"/>
              <a:cs typeface="Arial Unicode MS" pitchFamily="34" charset="-128"/>
            </a:endParaRPr>
          </a:p>
        </p:txBody>
      </p:sp>
      <p:sp>
        <p:nvSpPr>
          <p:cNvPr id="19462" name="Rettangolo 9"/>
          <p:cNvSpPr>
            <a:spLocks noChangeArrowheads="1"/>
          </p:cNvSpPr>
          <p:nvPr/>
        </p:nvSpPr>
        <p:spPr bwMode="auto">
          <a:xfrm>
            <a:off x="1979613" y="1557338"/>
            <a:ext cx="1744662"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000000"/>
                </a:solidFill>
                <a:latin typeface="Arial Unicode MS" pitchFamily="34" charset="-128"/>
                <a:ea typeface="Arial Unicode MS" pitchFamily="34" charset="-128"/>
                <a:cs typeface="Arial Unicode MS" pitchFamily="34" charset="-128"/>
              </a:rPr>
              <a:t>Minimum </a:t>
            </a:r>
            <a:endParaRPr lang="it-IT" altLang="en-US" sz="2800">
              <a:latin typeface="Arial Unicode MS" pitchFamily="34" charset="-128"/>
              <a:ea typeface="Arial Unicode MS" pitchFamily="34" charset="-128"/>
              <a:cs typeface="Arial Unicode MS" pitchFamily="34" charset="-128"/>
            </a:endParaRPr>
          </a:p>
        </p:txBody>
      </p:sp>
      <p:sp>
        <p:nvSpPr>
          <p:cNvPr id="19463" name="Rettangolo 10"/>
          <p:cNvSpPr>
            <a:spLocks noChangeArrowheads="1"/>
          </p:cNvSpPr>
          <p:nvPr/>
        </p:nvSpPr>
        <p:spPr bwMode="auto">
          <a:xfrm>
            <a:off x="3851275" y="1484313"/>
            <a:ext cx="16875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000000"/>
                </a:solidFill>
                <a:latin typeface="Arial Unicode MS" pitchFamily="34" charset="-128"/>
                <a:ea typeface="Arial Unicode MS" pitchFamily="34" charset="-128"/>
                <a:cs typeface="Arial Unicode MS" pitchFamily="34" charset="-128"/>
              </a:rPr>
              <a:t>€500,000</a:t>
            </a:r>
            <a:endParaRPr lang="it-IT" altLang="en-US" sz="2800" b="1">
              <a:solidFill>
                <a:srgbClr val="000000"/>
              </a:solidFill>
              <a:latin typeface="Arial Unicode MS" pitchFamily="34" charset="-128"/>
              <a:ea typeface="Arial Unicode MS" pitchFamily="34" charset="-128"/>
              <a:cs typeface="Arial Unicode MS" pitchFamily="34" charset="-128"/>
            </a:endParaRPr>
          </a:p>
        </p:txBody>
      </p:sp>
      <p:sp>
        <p:nvSpPr>
          <p:cNvPr id="19464" name="Rettangolo 11"/>
          <p:cNvSpPr>
            <a:spLocks noChangeArrowheads="1"/>
          </p:cNvSpPr>
          <p:nvPr/>
        </p:nvSpPr>
        <p:spPr bwMode="auto">
          <a:xfrm>
            <a:off x="1979613" y="2133600"/>
            <a:ext cx="1744662"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2800" b="1">
                <a:solidFill>
                  <a:srgbClr val="000000"/>
                </a:solidFill>
                <a:latin typeface="Arial Unicode MS" pitchFamily="34" charset="-128"/>
                <a:ea typeface="Arial Unicode MS" pitchFamily="34" charset="-128"/>
                <a:cs typeface="Arial Unicode MS" pitchFamily="34" charset="-128"/>
              </a:rPr>
              <a:t>Maximum</a:t>
            </a:r>
          </a:p>
        </p:txBody>
      </p:sp>
      <p:sp>
        <p:nvSpPr>
          <p:cNvPr id="19465" name="Rettangolo 12"/>
          <p:cNvSpPr>
            <a:spLocks noChangeArrowheads="1"/>
          </p:cNvSpPr>
          <p:nvPr/>
        </p:nvSpPr>
        <p:spPr bwMode="auto">
          <a:xfrm>
            <a:off x="3851275" y="2133600"/>
            <a:ext cx="198755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2800" b="1">
                <a:solidFill>
                  <a:srgbClr val="000000"/>
                </a:solidFill>
                <a:latin typeface="Arial Unicode MS" pitchFamily="34" charset="-128"/>
                <a:ea typeface="Arial Unicode MS" pitchFamily="34" charset="-128"/>
                <a:cs typeface="Arial Unicode MS" pitchFamily="34" charset="-128"/>
              </a:rPr>
              <a:t>€1,500,000</a:t>
            </a:r>
          </a:p>
        </p:txBody>
      </p:sp>
      <p:sp>
        <p:nvSpPr>
          <p:cNvPr id="19466" name="Rettangolo 13"/>
          <p:cNvSpPr>
            <a:spLocks noChangeArrowheads="1"/>
          </p:cNvSpPr>
          <p:nvPr/>
        </p:nvSpPr>
        <p:spPr bwMode="auto">
          <a:xfrm>
            <a:off x="611188" y="4365625"/>
            <a:ext cx="8208962"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Arial Unicode MS" pitchFamily="34" charset="-128"/>
                <a:cs typeface="Arial Unicode MS" pitchFamily="34" charset="-128"/>
              </a:rPr>
              <a:t>The applicant must co-finance at least 10% of the eligible direct costs</a:t>
            </a:r>
            <a:endParaRPr lang="it-IT" altLang="en-US" sz="2400">
              <a:solidFill>
                <a:srgbClr val="000000"/>
              </a:solidFill>
              <a:latin typeface="Arial Unicode MS" pitchFamily="34" charset="-128"/>
              <a:ea typeface="Arial Unicode MS" pitchFamily="34" charset="-128"/>
              <a:cs typeface="Arial Unicode MS" pitchFamily="34" charset="-128"/>
            </a:endParaRPr>
          </a:p>
        </p:txBody>
      </p:sp>
      <p:sp>
        <p:nvSpPr>
          <p:cNvPr id="19467" name="Rettangolo 14"/>
          <p:cNvSpPr>
            <a:spLocks noChangeArrowheads="1"/>
          </p:cNvSpPr>
          <p:nvPr/>
        </p:nvSpPr>
        <p:spPr bwMode="auto">
          <a:xfrm>
            <a:off x="539750" y="2924175"/>
            <a:ext cx="7993063" cy="120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4500" indent="-444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spcAft>
                <a:spcPct val="30000"/>
              </a:spcAft>
              <a:buClr>
                <a:srgbClr val="021B7D"/>
              </a:buClr>
              <a:buSzPct val="110000"/>
              <a:buFontTx/>
              <a:buNone/>
            </a:pPr>
            <a:r>
              <a:rPr lang="en-GB" altLang="en-US" sz="2400">
                <a:solidFill>
                  <a:srgbClr val="000000"/>
                </a:solidFill>
                <a:latin typeface="Arial Unicode MS" pitchFamily="34" charset="-128"/>
                <a:ea typeface="Arial Unicode MS" pitchFamily="34" charset="-128"/>
                <a:cs typeface="Arial Unicode MS" pitchFamily="34" charset="-128"/>
              </a:rPr>
              <a:t>Minimum grant size for countries with annual budgets below € 1 million:  €300,000 (Albania, Montenegro, Central Asia)</a:t>
            </a:r>
          </a:p>
        </p:txBody>
      </p:sp>
      <p:sp>
        <p:nvSpPr>
          <p:cNvPr id="19468" name="Rettangolo 15"/>
          <p:cNvSpPr>
            <a:spLocks noChangeArrowheads="1"/>
          </p:cNvSpPr>
          <p:nvPr/>
        </p:nvSpPr>
        <p:spPr bwMode="auto">
          <a:xfrm>
            <a:off x="730250" y="5292725"/>
            <a:ext cx="7010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4500" indent="-444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spcAft>
                <a:spcPct val="30000"/>
              </a:spcAft>
              <a:buClr>
                <a:srgbClr val="021B7D"/>
              </a:buClr>
              <a:buSzPct val="110000"/>
              <a:buFontTx/>
              <a:buNone/>
            </a:pPr>
            <a:r>
              <a:rPr lang="en-GB" altLang="en-US" sz="2400">
                <a:solidFill>
                  <a:srgbClr val="000000"/>
                </a:solidFill>
                <a:latin typeface="Arial Unicode MS" pitchFamily="34" charset="-128"/>
                <a:ea typeface="Arial Unicode MS" pitchFamily="34" charset="-128"/>
                <a:cs typeface="Arial Unicode MS" pitchFamily="34" charset="-128"/>
              </a:rPr>
              <a:t>Project duration: from 24 to 36 months</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62740D95-F3BB-4C7A-B981-9A5EF58D5223}" type="slidenum">
              <a:rPr lang="nl-BE" smtClean="0"/>
              <a:pPr>
                <a:defRPr/>
              </a:pPr>
              <a:t>20</a:t>
            </a:fld>
            <a:endParaRPr lang="nl-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ttangolo 2"/>
          <p:cNvSpPr>
            <a:spLocks noChangeArrowheads="1"/>
          </p:cNvSpPr>
          <p:nvPr/>
        </p:nvSpPr>
        <p:spPr bwMode="auto">
          <a:xfrm>
            <a:off x="1476375" y="476250"/>
            <a:ext cx="64801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2800">
                <a:solidFill>
                  <a:srgbClr val="000000"/>
                </a:solidFill>
                <a:latin typeface="Arial Unicode MS" pitchFamily="34" charset="-128"/>
                <a:ea typeface="Arial Unicode MS" pitchFamily="34" charset="-128"/>
                <a:cs typeface="Arial Unicode MS" pitchFamily="34" charset="-128"/>
              </a:rPr>
              <a:t>APPLICATION PACKAGE:</a:t>
            </a:r>
          </a:p>
        </p:txBody>
      </p:sp>
      <p:sp>
        <p:nvSpPr>
          <p:cNvPr id="20483" name="Rettangolo 10"/>
          <p:cNvSpPr>
            <a:spLocks noChangeArrowheads="1"/>
          </p:cNvSpPr>
          <p:nvPr/>
        </p:nvSpPr>
        <p:spPr bwMode="auto">
          <a:xfrm>
            <a:off x="395288" y="5949950"/>
            <a:ext cx="82073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 </a:t>
            </a:r>
            <a:r>
              <a:rPr lang="en-US" altLang="en-US" sz="1800" b="1">
                <a:solidFill>
                  <a:srgbClr val="000000"/>
                </a:solidFill>
                <a:latin typeface="Arial Unicode MS" pitchFamily="34" charset="-128"/>
                <a:ea typeface="Arial Unicode MS" pitchFamily="34" charset="-128"/>
                <a:cs typeface="Arial Unicode MS" pitchFamily="34" charset="-128"/>
              </a:rPr>
              <a:t>Profit and Loss Accounts</a:t>
            </a:r>
            <a:r>
              <a:rPr lang="en-US" altLang="en-US" sz="1800">
                <a:solidFill>
                  <a:srgbClr val="000000"/>
                </a:solidFill>
                <a:latin typeface="Arial Unicode MS" pitchFamily="34" charset="-128"/>
                <a:ea typeface="Arial Unicode MS" pitchFamily="34" charset="-128"/>
                <a:cs typeface="Arial Unicode MS" pitchFamily="34" charset="-128"/>
              </a:rPr>
              <a:t>, </a:t>
            </a:r>
            <a:r>
              <a:rPr lang="en-US" altLang="en-US" sz="1800" b="1">
                <a:solidFill>
                  <a:srgbClr val="000000"/>
                </a:solidFill>
                <a:latin typeface="Arial Unicode MS" pitchFamily="34" charset="-128"/>
                <a:ea typeface="Arial Unicode MS" pitchFamily="34" charset="-128"/>
                <a:cs typeface="Arial Unicode MS" pitchFamily="34" charset="-128"/>
              </a:rPr>
              <a:t>balance sheet </a:t>
            </a:r>
            <a:r>
              <a:rPr lang="en-US" altLang="en-US" sz="1800">
                <a:solidFill>
                  <a:srgbClr val="000000"/>
                </a:solidFill>
                <a:latin typeface="Arial Unicode MS" pitchFamily="34" charset="-128"/>
                <a:ea typeface="Arial Unicode MS" pitchFamily="34" charset="-128"/>
                <a:cs typeface="Arial Unicode MS" pitchFamily="34" charset="-128"/>
              </a:rPr>
              <a:t>for the last three financial years in which the accounts have been </a:t>
            </a:r>
            <a:r>
              <a:rPr lang="it-IT" altLang="en-US" sz="1800">
                <a:solidFill>
                  <a:srgbClr val="000000"/>
                </a:solidFill>
                <a:latin typeface="Arial Unicode MS" pitchFamily="34" charset="-128"/>
                <a:ea typeface="Arial Unicode MS" pitchFamily="34" charset="-128"/>
                <a:cs typeface="Arial Unicode MS" pitchFamily="34" charset="-128"/>
              </a:rPr>
              <a:t>closed (if applicable).</a:t>
            </a:r>
          </a:p>
        </p:txBody>
      </p:sp>
      <p:sp>
        <p:nvSpPr>
          <p:cNvPr id="20484" name="Rettangolo 11"/>
          <p:cNvSpPr>
            <a:spLocks noChangeArrowheads="1"/>
          </p:cNvSpPr>
          <p:nvPr/>
        </p:nvSpPr>
        <p:spPr bwMode="auto">
          <a:xfrm>
            <a:off x="539750" y="1268413"/>
            <a:ext cx="7993063" cy="413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80975" indent="-18097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it-IT" altLang="en-US" sz="1800">
                <a:latin typeface="Arial" charset="0"/>
              </a:rPr>
              <a:t>The Application Package consists of the following items: </a:t>
            </a:r>
          </a:p>
          <a:p>
            <a:pPr eaLnBrk="1" hangingPunct="1">
              <a:spcBef>
                <a:spcPct val="30000"/>
              </a:spcBef>
              <a:buFontTx/>
              <a:buChar char="•"/>
            </a:pPr>
            <a:r>
              <a:rPr lang="en-US" altLang="en-US" sz="1800" u="sng">
                <a:solidFill>
                  <a:srgbClr val="000000"/>
                </a:solidFill>
                <a:latin typeface="Arial Unicode MS" pitchFamily="34" charset="-128"/>
                <a:ea typeface="Arial Unicode MS" pitchFamily="34" charset="-128"/>
                <a:cs typeface="Arial Unicode MS" pitchFamily="34" charset="-128"/>
              </a:rPr>
              <a:t>Part 1 Application form (the eForm):</a:t>
            </a:r>
            <a:r>
              <a:rPr lang="en-US" altLang="en-US" sz="1800">
                <a:solidFill>
                  <a:srgbClr val="000000"/>
                </a:solidFill>
                <a:latin typeface="Arial Unicode MS" pitchFamily="34" charset="-128"/>
                <a:ea typeface="Arial Unicode MS" pitchFamily="34" charset="-128"/>
                <a:cs typeface="Arial Unicode MS" pitchFamily="34" charset="-128"/>
              </a:rPr>
              <a:t> Adobe form that is downloaded to your local computer, completed and then submitted electronically</a:t>
            </a:r>
          </a:p>
          <a:p>
            <a:pPr eaLnBrk="1" hangingPunct="1">
              <a:spcBef>
                <a:spcPct val="30000"/>
              </a:spcBef>
              <a:buFontTx/>
              <a:buChar char="•"/>
            </a:pPr>
            <a:r>
              <a:rPr lang="it-IT" altLang="en-US" sz="1800" u="sng">
                <a:latin typeface="Arial" charset="0"/>
              </a:rPr>
              <a:t>Part 2 Declaration of Honour</a:t>
            </a:r>
            <a:r>
              <a:rPr lang="it-IT" altLang="en-US" sz="1800">
                <a:latin typeface="Arial" charset="0"/>
              </a:rPr>
              <a:t> by Legal Representative of Applicant Organisation </a:t>
            </a:r>
          </a:p>
          <a:p>
            <a:pPr eaLnBrk="1" hangingPunct="1">
              <a:spcBef>
                <a:spcPct val="30000"/>
              </a:spcBef>
              <a:buFontTx/>
              <a:buChar char="•"/>
            </a:pPr>
            <a:r>
              <a:rPr lang="it-IT" altLang="en-US" sz="1800" u="sng">
                <a:latin typeface="Arial" charset="0"/>
              </a:rPr>
              <a:t>Part 3 Detailed Workplan and Budget tables</a:t>
            </a:r>
            <a:r>
              <a:rPr lang="it-IT" altLang="en-US" sz="1800">
                <a:latin typeface="Arial" charset="0"/>
              </a:rPr>
              <a:t> </a:t>
            </a:r>
          </a:p>
          <a:p>
            <a:pPr eaLnBrk="1" hangingPunct="1">
              <a:spcBef>
                <a:spcPct val="30000"/>
              </a:spcBef>
              <a:buFontTx/>
              <a:buChar char="•"/>
            </a:pPr>
            <a:r>
              <a:rPr lang="it-IT" altLang="en-US" sz="1800" u="sng">
                <a:latin typeface="Arial" charset="0"/>
              </a:rPr>
              <a:t>Part 4 Logical Framework Matrix</a:t>
            </a:r>
            <a:r>
              <a:rPr lang="it-IT" altLang="en-US" sz="1800">
                <a:latin typeface="Arial" charset="0"/>
              </a:rPr>
              <a:t> (LFM)</a:t>
            </a:r>
          </a:p>
          <a:p>
            <a:pPr eaLnBrk="1" hangingPunct="1">
              <a:spcBef>
                <a:spcPct val="30000"/>
              </a:spcBef>
              <a:buFontTx/>
              <a:buChar char="•"/>
            </a:pPr>
            <a:r>
              <a:rPr lang="en-US" altLang="en-US" sz="1800" u="sng">
                <a:latin typeface="Arial" charset="0"/>
              </a:rPr>
              <a:t>Part 5 Mandates</a:t>
            </a:r>
          </a:p>
          <a:p>
            <a:pPr eaLnBrk="1" hangingPunct="1">
              <a:spcBef>
                <a:spcPct val="30000"/>
              </a:spcBef>
              <a:buFontTx/>
              <a:buChar char="•"/>
            </a:pPr>
            <a:r>
              <a:rPr lang="en-US" altLang="en-US" sz="1800" u="sng">
                <a:latin typeface="Arial" charset="0"/>
              </a:rPr>
              <a:t>Part 6 Legal Entity Form</a:t>
            </a:r>
          </a:p>
          <a:p>
            <a:pPr eaLnBrk="1" hangingPunct="1">
              <a:spcBef>
                <a:spcPct val="30000"/>
              </a:spcBef>
              <a:buFontTx/>
              <a:buChar char="•"/>
            </a:pPr>
            <a:r>
              <a:rPr lang="it-IT" altLang="en-US" sz="1800" u="sng">
                <a:latin typeface="Arial" charset="0"/>
              </a:rPr>
              <a:t>Part 7 Financial Identification Form</a:t>
            </a:r>
            <a:r>
              <a:rPr lang="it-IT" altLang="en-US" sz="1800">
                <a:latin typeface="Arial" charset="0"/>
              </a:rPr>
              <a:t>: (applicant organisation only) </a:t>
            </a:r>
          </a:p>
          <a:p>
            <a:pPr eaLnBrk="1" hangingPunct="1">
              <a:spcBef>
                <a:spcPct val="30000"/>
              </a:spcBef>
              <a:buFontTx/>
              <a:buNone/>
            </a:pPr>
            <a:r>
              <a:rPr lang="it-IT" altLang="en-US" sz="1800">
                <a:latin typeface="Arial" charset="0"/>
              </a:rPr>
              <a:t>Applicant organisations that do not have the status of a "Public Body"</a:t>
            </a:r>
          </a:p>
          <a:p>
            <a:pPr eaLnBrk="1" hangingPunct="1">
              <a:spcBef>
                <a:spcPct val="30000"/>
              </a:spcBef>
              <a:buFontTx/>
              <a:buNone/>
            </a:pPr>
            <a:r>
              <a:rPr lang="it-IT" altLang="en-US" sz="1800" u="sng">
                <a:latin typeface="Arial" charset="0"/>
              </a:rPr>
              <a:t>Part 8 Profit and loss accounts</a:t>
            </a:r>
            <a:r>
              <a:rPr lang="it-IT" altLang="en-US" sz="1800">
                <a:latin typeface="Arial" charset="0"/>
              </a:rPr>
              <a:t> (applicant organisation only)</a:t>
            </a:r>
            <a:endParaRPr lang="en-US" altLang="en-US" sz="1800">
              <a:latin typeface="Arial" charset="0"/>
            </a:endParaRPr>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3AB9493F-B1A6-4A51-B3DC-C4094E6AECCC}" type="slidenum">
              <a:rPr lang="nl-BE" smtClean="0"/>
              <a:pPr>
                <a:defRPr/>
              </a:pPr>
              <a:t>21</a:t>
            </a:fld>
            <a:endParaRPr lang="nl-B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1508" name="Rettangolo 3"/>
          <p:cNvSpPr>
            <a:spLocks noChangeArrowheads="1"/>
          </p:cNvSpPr>
          <p:nvPr/>
        </p:nvSpPr>
        <p:spPr bwMode="auto">
          <a:xfrm>
            <a:off x="3276600" y="260350"/>
            <a:ext cx="2879725"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a:latin typeface="Arial Unicode MS" pitchFamily="34" charset="-128"/>
                <a:ea typeface="Arial Unicode MS" pitchFamily="34" charset="-128"/>
                <a:cs typeface="Arial Unicode MS" pitchFamily="34" charset="-128"/>
              </a:rPr>
              <a:t>FORMS</a:t>
            </a:r>
          </a:p>
        </p:txBody>
      </p:sp>
      <p:sp>
        <p:nvSpPr>
          <p:cNvPr id="21509" name="Rettangolo 4"/>
          <p:cNvSpPr>
            <a:spLocks noChangeArrowheads="1"/>
          </p:cNvSpPr>
          <p:nvPr/>
        </p:nvSpPr>
        <p:spPr bwMode="auto">
          <a:xfrm>
            <a:off x="1476375" y="908050"/>
            <a:ext cx="58864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800" u="sng">
                <a:latin typeface="Arial" charset="0"/>
                <a:hlinkClick r:id="rId4"/>
              </a:rPr>
              <a:t>http://eacea.ec.europa.eu/eforms/index_en.php#1</a:t>
            </a:r>
            <a:endParaRPr lang="it-IT" altLang="en-US" sz="1800">
              <a:latin typeface="Arial" charset="0"/>
            </a:endParaRPr>
          </a:p>
        </p:txBody>
      </p:sp>
      <p:pic>
        <p:nvPicPr>
          <p:cNvPr id="21510"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4213" y="1773238"/>
            <a:ext cx="7794625" cy="351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5E279F43-2B1D-4549-BABE-54BE6E881FA4}" type="slidenum">
              <a:rPr lang="nl-BE" smtClean="0"/>
              <a:pPr>
                <a:defRPr/>
              </a:pPr>
              <a:t>22</a:t>
            </a:fld>
            <a:endParaRPr lang="nl-B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2532" name="Rettangolo 4"/>
          <p:cNvSpPr>
            <a:spLocks noChangeArrowheads="1"/>
          </p:cNvSpPr>
          <p:nvPr/>
        </p:nvSpPr>
        <p:spPr bwMode="auto">
          <a:xfrm>
            <a:off x="179388" y="1773238"/>
            <a:ext cx="8713787" cy="397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en-US" altLang="en-US" sz="1800" b="1">
                <a:latin typeface="Arial Unicode MS" pitchFamily="34" charset="-128"/>
                <a:ea typeface="Arial Unicode MS" pitchFamily="34" charset="-128"/>
                <a:cs typeface="Arial Unicode MS" pitchFamily="34" charset="-128"/>
              </a:rPr>
              <a:t>Management (MNGT): </a:t>
            </a:r>
            <a:r>
              <a:rPr lang="en-US" altLang="en-US" sz="1800">
                <a:latin typeface="Arial Unicode MS" pitchFamily="34" charset="-128"/>
                <a:ea typeface="Arial Unicode MS" pitchFamily="34" charset="-128"/>
                <a:cs typeface="Arial Unicode MS" pitchFamily="34" charset="-128"/>
              </a:rPr>
              <a:t>Activities ensuring the sound </a:t>
            </a:r>
            <a:r>
              <a:rPr lang="it-IT" altLang="en-US" sz="1800">
                <a:latin typeface="Arial Unicode MS" pitchFamily="34" charset="-128"/>
                <a:ea typeface="Arial Unicode MS" pitchFamily="34" charset="-128"/>
                <a:cs typeface="Arial Unicode MS" pitchFamily="34" charset="-128"/>
              </a:rPr>
              <a:t>management of the project,</a:t>
            </a:r>
          </a:p>
          <a:p>
            <a:pPr eaLnBrk="1" hangingPunct="1">
              <a:spcBef>
                <a:spcPct val="0"/>
              </a:spcBef>
              <a:buFont typeface="Wingdings" pitchFamily="2" charset="2"/>
              <a:buChar char="Ø"/>
            </a:pPr>
            <a:endParaRPr lang="it-IT" altLang="en-US" sz="18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en-US" altLang="en-US" sz="1800" b="1">
                <a:latin typeface="Arial Unicode MS" pitchFamily="34" charset="-128"/>
                <a:ea typeface="Arial Unicode MS" pitchFamily="34" charset="-128"/>
                <a:cs typeface="Arial Unicode MS" pitchFamily="34" charset="-128"/>
              </a:rPr>
              <a:t>Development (DEV): </a:t>
            </a:r>
            <a:r>
              <a:rPr lang="en-US" altLang="en-US" sz="1800">
                <a:latin typeface="Arial Unicode MS" pitchFamily="34" charset="-128"/>
                <a:ea typeface="Arial Unicode MS" pitchFamily="34" charset="-128"/>
                <a:cs typeface="Arial Unicode MS" pitchFamily="34" charset="-128"/>
              </a:rPr>
              <a:t>The substance of the work planned </a:t>
            </a:r>
            <a:r>
              <a:rPr lang="it-IT" altLang="en-US" sz="1800">
                <a:latin typeface="Arial Unicode MS" pitchFamily="34" charset="-128"/>
                <a:ea typeface="Arial Unicode MS" pitchFamily="34" charset="-128"/>
                <a:cs typeface="Arial Unicode MS" pitchFamily="34" charset="-128"/>
              </a:rPr>
              <a:t>including production, testing etc,</a:t>
            </a:r>
          </a:p>
          <a:p>
            <a:pPr eaLnBrk="1" hangingPunct="1">
              <a:spcBef>
                <a:spcPct val="0"/>
              </a:spcBef>
              <a:buFont typeface="Wingdings" pitchFamily="2" charset="2"/>
              <a:buChar char="Ø"/>
            </a:pPr>
            <a:endParaRPr lang="it-IT" altLang="en-US" sz="18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en-US" altLang="en-US" sz="1800" b="1">
                <a:latin typeface="Arial Unicode MS" pitchFamily="34" charset="-128"/>
                <a:ea typeface="Arial Unicode MS" pitchFamily="34" charset="-128"/>
                <a:cs typeface="Arial Unicode MS" pitchFamily="34" charset="-128"/>
              </a:rPr>
              <a:t>Quality Plan (QPLN): </a:t>
            </a:r>
            <a:r>
              <a:rPr lang="en-US" altLang="en-US" sz="1800">
                <a:latin typeface="Arial Unicode MS" pitchFamily="34" charset="-128"/>
                <a:ea typeface="Arial Unicode MS" pitchFamily="34" charset="-128"/>
                <a:cs typeface="Arial Unicode MS" pitchFamily="34" charset="-128"/>
              </a:rPr>
              <a:t>Quality control and monitoring, </a:t>
            </a:r>
            <a:r>
              <a:rPr lang="it-IT" altLang="en-US" sz="1800">
                <a:latin typeface="Arial Unicode MS" pitchFamily="34" charset="-128"/>
                <a:ea typeface="Arial Unicode MS" pitchFamily="34" charset="-128"/>
                <a:cs typeface="Arial Unicode MS" pitchFamily="34" charset="-128"/>
              </a:rPr>
              <a:t>internal and external evaluation,</a:t>
            </a:r>
          </a:p>
          <a:p>
            <a:pPr eaLnBrk="1" hangingPunct="1">
              <a:spcBef>
                <a:spcPct val="0"/>
              </a:spcBef>
              <a:buFont typeface="Wingdings" pitchFamily="2" charset="2"/>
              <a:buChar char="Ø"/>
            </a:pPr>
            <a:endParaRPr lang="it-IT" altLang="en-US" sz="18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it-IT" altLang="en-US" sz="1800" b="1">
                <a:latin typeface="Arial Unicode MS" pitchFamily="34" charset="-128"/>
                <a:ea typeface="Arial Unicode MS" pitchFamily="34" charset="-128"/>
                <a:cs typeface="Arial Unicode MS" pitchFamily="34" charset="-128"/>
              </a:rPr>
              <a:t>Dissemination (DISS): </a:t>
            </a:r>
            <a:r>
              <a:rPr lang="it-IT" altLang="en-US" sz="1800">
                <a:latin typeface="Arial Unicode MS" pitchFamily="34" charset="-128"/>
                <a:ea typeface="Arial Unicode MS" pitchFamily="34" charset="-128"/>
                <a:cs typeface="Arial Unicode MS" pitchFamily="34" charset="-128"/>
              </a:rPr>
              <a:t>Provision information and </a:t>
            </a:r>
            <a:r>
              <a:rPr lang="en-US" altLang="en-US" sz="1800">
                <a:latin typeface="Arial Unicode MS" pitchFamily="34" charset="-128"/>
                <a:ea typeface="Arial Unicode MS" pitchFamily="34" charset="-128"/>
                <a:cs typeface="Arial Unicode MS" pitchFamily="34" charset="-128"/>
              </a:rPr>
              <a:t>awareness raising about the project and its achievements,</a:t>
            </a:r>
          </a:p>
          <a:p>
            <a:pPr eaLnBrk="1" hangingPunct="1">
              <a:spcBef>
                <a:spcPct val="0"/>
              </a:spcBef>
              <a:buFont typeface="Wingdings" pitchFamily="2" charset="2"/>
              <a:buChar char="Ø"/>
            </a:pPr>
            <a:endParaRPr lang="en-US" altLang="en-US" sz="18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en-US" altLang="en-US" sz="1800" b="1">
                <a:latin typeface="Arial Unicode MS" pitchFamily="34" charset="-128"/>
                <a:ea typeface="Arial Unicode MS" pitchFamily="34" charset="-128"/>
                <a:cs typeface="Arial Unicode MS" pitchFamily="34" charset="-128"/>
              </a:rPr>
              <a:t>Exploitation of results (EXP): </a:t>
            </a:r>
            <a:r>
              <a:rPr lang="en-US" altLang="en-US" sz="1800">
                <a:latin typeface="Arial Unicode MS" pitchFamily="34" charset="-128"/>
                <a:ea typeface="Arial Unicode MS" pitchFamily="34" charset="-128"/>
                <a:cs typeface="Arial Unicode MS" pitchFamily="34" charset="-128"/>
              </a:rPr>
              <a:t>Sustainability of the project results used by end-beneficiaries during and beyond the</a:t>
            </a:r>
          </a:p>
          <a:p>
            <a:pPr eaLnBrk="1" hangingPunct="1">
              <a:spcBef>
                <a:spcPct val="0"/>
              </a:spcBef>
              <a:buFont typeface="Wingdings" pitchFamily="2" charset="2"/>
              <a:buChar char="Ø"/>
            </a:pPr>
            <a:r>
              <a:rPr lang="it-IT" altLang="en-US" sz="1800">
                <a:latin typeface="Arial Unicode MS" pitchFamily="34" charset="-128"/>
                <a:ea typeface="Arial Unicode MS" pitchFamily="34" charset="-128"/>
                <a:cs typeface="Arial Unicode MS" pitchFamily="34" charset="-128"/>
              </a:rPr>
              <a:t>project lifetime.</a:t>
            </a:r>
          </a:p>
        </p:txBody>
      </p:sp>
      <p:sp>
        <p:nvSpPr>
          <p:cNvPr id="22533" name="Rettangolo 5"/>
          <p:cNvSpPr>
            <a:spLocks noChangeArrowheads="1"/>
          </p:cNvSpPr>
          <p:nvPr/>
        </p:nvSpPr>
        <p:spPr bwMode="auto">
          <a:xfrm>
            <a:off x="250825" y="908050"/>
            <a:ext cx="8605838"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Unicode MS" pitchFamily="34" charset="-128"/>
                <a:ea typeface="Arial Unicode MS" pitchFamily="34" charset="-128"/>
                <a:cs typeface="Arial Unicode MS" pitchFamily="34" charset="-128"/>
              </a:rPr>
              <a:t>The application must be structured by Workpackages: </a:t>
            </a:r>
            <a:r>
              <a:rPr lang="it-IT" altLang="en-US" sz="1800">
                <a:latin typeface="Arial Unicode MS" pitchFamily="34" charset="-128"/>
                <a:ea typeface="Arial Unicode MS" pitchFamily="34" charset="-128"/>
                <a:cs typeface="Arial Unicode MS" pitchFamily="34" charset="-128"/>
              </a:rPr>
              <a:t>Workpackage types listed above has to be included:</a:t>
            </a:r>
          </a:p>
        </p:txBody>
      </p:sp>
      <p:sp>
        <p:nvSpPr>
          <p:cNvPr id="22534" name="Rettangolo 6"/>
          <p:cNvSpPr>
            <a:spLocks noChangeArrowheads="1"/>
          </p:cNvSpPr>
          <p:nvPr/>
        </p:nvSpPr>
        <p:spPr bwMode="auto">
          <a:xfrm>
            <a:off x="468313" y="188913"/>
            <a:ext cx="74961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3600">
                <a:latin typeface="Arial Unicode MS" pitchFamily="34" charset="-128"/>
                <a:ea typeface="Arial Unicode MS" pitchFamily="34" charset="-128"/>
                <a:cs typeface="Arial Unicode MS" pitchFamily="34" charset="-128"/>
              </a:rPr>
              <a:t>Detailed Workplan:</a:t>
            </a:r>
            <a:r>
              <a:rPr lang="it-IT" altLang="en-US" sz="1800" u="sng">
                <a:latin typeface="Arial" charset="0"/>
              </a:rPr>
              <a:t> </a:t>
            </a:r>
            <a:r>
              <a:rPr lang="en-US" altLang="en-US" sz="3600">
                <a:latin typeface="Arial Unicode MS" pitchFamily="34" charset="-128"/>
                <a:ea typeface="Arial Unicode MS" pitchFamily="34" charset="-128"/>
                <a:cs typeface="Arial Unicode MS" pitchFamily="34" charset="-128"/>
              </a:rPr>
              <a:t>Workpackages </a:t>
            </a:r>
            <a:endParaRPr lang="it-IT" altLang="en-US" sz="3600">
              <a:latin typeface="Arial Unicode MS" pitchFamily="34" charset="-128"/>
              <a:ea typeface="Arial Unicode MS" pitchFamily="34" charset="-128"/>
              <a:cs typeface="Arial Unicode MS" pitchFamily="34" charset="-128"/>
            </a:endParaRP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BFF05443-F868-4E3D-A53C-C324CCFF7387}" type="slidenum">
              <a:rPr lang="nl-BE" smtClean="0"/>
              <a:pPr>
                <a:defRPr/>
              </a:pPr>
              <a:t>23</a:t>
            </a:fld>
            <a:endParaRPr lang="nl-B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3556" name="Rettangolo 4"/>
          <p:cNvSpPr>
            <a:spLocks noChangeArrowheads="1"/>
          </p:cNvSpPr>
          <p:nvPr/>
        </p:nvSpPr>
        <p:spPr bwMode="auto">
          <a:xfrm>
            <a:off x="755650" y="1484313"/>
            <a:ext cx="7129463" cy="350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v"/>
            </a:pPr>
            <a:r>
              <a:rPr lang="it-IT" altLang="en-US">
                <a:latin typeface="Arial Unicode MS" pitchFamily="34" charset="-128"/>
                <a:ea typeface="Arial Unicode MS" pitchFamily="34" charset="-128"/>
                <a:cs typeface="Arial Unicode MS" pitchFamily="34" charset="-128"/>
              </a:rPr>
              <a:t> Teaching material</a:t>
            </a:r>
          </a:p>
          <a:p>
            <a:pPr eaLnBrk="1" hangingPunct="1">
              <a:spcBef>
                <a:spcPct val="0"/>
              </a:spcBef>
              <a:buFont typeface="Wingdings" pitchFamily="2" charset="2"/>
              <a:buChar char="v"/>
            </a:pPr>
            <a:r>
              <a:rPr lang="it-IT" altLang="en-US">
                <a:latin typeface="Arial Unicode MS" pitchFamily="34" charset="-128"/>
                <a:ea typeface="Arial Unicode MS" pitchFamily="34" charset="-128"/>
                <a:cs typeface="Arial Unicode MS" pitchFamily="34" charset="-128"/>
              </a:rPr>
              <a:t> Learning resources</a:t>
            </a:r>
          </a:p>
          <a:p>
            <a:pPr eaLnBrk="1" hangingPunct="1">
              <a:spcBef>
                <a:spcPct val="0"/>
              </a:spcBef>
              <a:buFont typeface="Wingdings" pitchFamily="2" charset="2"/>
              <a:buChar char="v"/>
            </a:pPr>
            <a:r>
              <a:rPr lang="it-IT" altLang="en-US">
                <a:latin typeface="Arial Unicode MS" pitchFamily="34" charset="-128"/>
                <a:ea typeface="Arial Unicode MS" pitchFamily="34" charset="-128"/>
                <a:cs typeface="Arial Unicode MS" pitchFamily="34" charset="-128"/>
              </a:rPr>
              <a:t> Training</a:t>
            </a:r>
          </a:p>
          <a:p>
            <a:pPr eaLnBrk="1" hangingPunct="1">
              <a:spcBef>
                <a:spcPct val="0"/>
              </a:spcBef>
              <a:buFont typeface="Wingdings" pitchFamily="2" charset="2"/>
              <a:buChar char="v"/>
            </a:pPr>
            <a:r>
              <a:rPr lang="it-IT" altLang="en-US">
                <a:latin typeface="Arial Unicode MS" pitchFamily="34" charset="-128"/>
                <a:ea typeface="Arial Unicode MS" pitchFamily="34" charset="-128"/>
                <a:cs typeface="Arial Unicode MS" pitchFamily="34" charset="-128"/>
              </a:rPr>
              <a:t> Reports</a:t>
            </a:r>
          </a:p>
          <a:p>
            <a:pPr eaLnBrk="1" hangingPunct="1">
              <a:spcBef>
                <a:spcPct val="0"/>
              </a:spcBef>
              <a:buFont typeface="Wingdings" pitchFamily="2" charset="2"/>
              <a:buChar char="v"/>
            </a:pPr>
            <a:r>
              <a:rPr lang="it-IT" altLang="en-US">
                <a:latin typeface="Arial Unicode MS" pitchFamily="34" charset="-128"/>
                <a:ea typeface="Arial Unicode MS" pitchFamily="34" charset="-128"/>
                <a:cs typeface="Arial Unicode MS" pitchFamily="34" charset="-128"/>
              </a:rPr>
              <a:t> Events</a:t>
            </a:r>
          </a:p>
          <a:p>
            <a:pPr eaLnBrk="1" hangingPunct="1">
              <a:spcBef>
                <a:spcPct val="0"/>
              </a:spcBef>
              <a:buFont typeface="Wingdings" pitchFamily="2" charset="2"/>
              <a:buChar char="v"/>
            </a:pPr>
            <a:r>
              <a:rPr lang="it-IT" altLang="en-US">
                <a:latin typeface="Arial Unicode MS" pitchFamily="34" charset="-128"/>
                <a:ea typeface="Arial Unicode MS" pitchFamily="34" charset="-128"/>
                <a:cs typeface="Arial Unicode MS" pitchFamily="34" charset="-128"/>
              </a:rPr>
              <a:t> Methodology</a:t>
            </a:r>
          </a:p>
          <a:p>
            <a:pPr eaLnBrk="1" hangingPunct="1">
              <a:spcBef>
                <a:spcPct val="0"/>
              </a:spcBef>
              <a:buFont typeface="Wingdings" pitchFamily="2" charset="2"/>
              <a:buChar char="v"/>
            </a:pPr>
            <a:r>
              <a:rPr lang="it-IT" altLang="en-US">
                <a:latin typeface="Arial Unicode MS" pitchFamily="34" charset="-128"/>
                <a:ea typeface="Arial Unicode MS" pitchFamily="34" charset="-128"/>
                <a:cs typeface="Arial Unicode MS" pitchFamily="34" charset="-128"/>
              </a:rPr>
              <a:t> Other products</a:t>
            </a:r>
          </a:p>
        </p:txBody>
      </p:sp>
      <p:sp>
        <p:nvSpPr>
          <p:cNvPr id="23557" name="Rettangolo 5"/>
          <p:cNvSpPr>
            <a:spLocks noChangeArrowheads="1"/>
          </p:cNvSpPr>
          <p:nvPr/>
        </p:nvSpPr>
        <p:spPr bwMode="auto">
          <a:xfrm>
            <a:off x="900113" y="404813"/>
            <a:ext cx="705643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Deliverables / outcome</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0C544629-C379-4D01-A06B-A544FB61826B}" type="slidenum">
              <a:rPr lang="nl-BE" smtClean="0"/>
              <a:pPr>
                <a:defRPr/>
              </a:pPr>
              <a:t>24</a:t>
            </a:fld>
            <a:endParaRPr lang="nl-B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4580" name="Rettangolo 4"/>
          <p:cNvSpPr>
            <a:spLocks noChangeArrowheads="1"/>
          </p:cNvSpPr>
          <p:nvPr/>
        </p:nvSpPr>
        <p:spPr bwMode="auto">
          <a:xfrm>
            <a:off x="2339975" y="404813"/>
            <a:ext cx="70564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Eligible activities</a:t>
            </a:r>
          </a:p>
        </p:txBody>
      </p:sp>
      <p:sp>
        <p:nvSpPr>
          <p:cNvPr id="24581" name="Rettangolo 5"/>
          <p:cNvSpPr>
            <a:spLocks noChangeArrowheads="1"/>
          </p:cNvSpPr>
          <p:nvPr/>
        </p:nvSpPr>
        <p:spPr bwMode="auto">
          <a:xfrm>
            <a:off x="539750" y="1412875"/>
            <a:ext cx="7993063"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en-US" altLang="en-US" sz="2000">
                <a:latin typeface="Arial Unicode MS" pitchFamily="34" charset="-128"/>
                <a:ea typeface="Arial Unicode MS" pitchFamily="34" charset="-128"/>
                <a:cs typeface="Arial Unicode MS" pitchFamily="34" charset="-128"/>
              </a:rPr>
              <a:t>Teaching/training assignments for Partner Country </a:t>
            </a:r>
            <a:r>
              <a:rPr lang="it-IT" altLang="en-US" sz="2000">
                <a:latin typeface="Arial Unicode MS" pitchFamily="34" charset="-128"/>
                <a:ea typeface="Arial Unicode MS" pitchFamily="34" charset="-128"/>
                <a:cs typeface="Arial Unicode MS" pitchFamily="34" charset="-128"/>
              </a:rPr>
              <a:t>staff/trainers</a:t>
            </a:r>
          </a:p>
          <a:p>
            <a:pPr eaLnBrk="1" hangingPunct="1">
              <a:spcBef>
                <a:spcPct val="0"/>
              </a:spcBef>
              <a:buFont typeface="Wingdings" pitchFamily="2" charset="2"/>
              <a:buChar char="Ø"/>
            </a:pPr>
            <a:endParaRPr lang="en-US" altLang="en-US" sz="20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en-US" altLang="en-US" sz="2000">
                <a:latin typeface="Arial Unicode MS" pitchFamily="34" charset="-128"/>
                <a:ea typeface="Arial Unicode MS" pitchFamily="34" charset="-128"/>
                <a:cs typeface="Arial Unicode MS" pitchFamily="34" charset="-128"/>
              </a:rPr>
              <a:t> Teaching/training assignments for European Union staff/trainers carried out on the premises of the beneficiaries in the Partner Countries;</a:t>
            </a:r>
          </a:p>
          <a:p>
            <a:pPr eaLnBrk="1" hangingPunct="1">
              <a:spcBef>
                <a:spcPct val="0"/>
              </a:spcBef>
              <a:buFont typeface="Wingdings" pitchFamily="2" charset="2"/>
              <a:buChar char="Ø"/>
            </a:pPr>
            <a:endParaRPr lang="en-US" altLang="en-US" sz="20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en-US" altLang="en-US" sz="2000">
                <a:latin typeface="Arial Unicode MS" pitchFamily="34" charset="-128"/>
                <a:ea typeface="Arial Unicode MS" pitchFamily="34" charset="-128"/>
                <a:cs typeface="Arial Unicode MS" pitchFamily="34" charset="-128"/>
              </a:rPr>
              <a:t> Retraining and update courses for Partner Country staff carried out on the premises of the beneficiaries in the European Union or the Partner Countries;</a:t>
            </a:r>
          </a:p>
          <a:p>
            <a:pPr eaLnBrk="1" hangingPunct="1">
              <a:spcBef>
                <a:spcPct val="0"/>
              </a:spcBef>
              <a:buFont typeface="Wingdings" pitchFamily="2" charset="2"/>
              <a:buChar char="Ø"/>
            </a:pPr>
            <a:endParaRPr lang="en-US" altLang="en-US" sz="20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en-US" altLang="en-US" sz="2000">
                <a:latin typeface="Arial Unicode MS" pitchFamily="34" charset="-128"/>
                <a:ea typeface="Arial Unicode MS" pitchFamily="34" charset="-128"/>
                <a:cs typeface="Arial Unicode MS" pitchFamily="34" charset="-128"/>
              </a:rPr>
              <a:t>Practical placements in companies, industries and </a:t>
            </a:r>
            <a:r>
              <a:rPr lang="it-IT" altLang="en-US" sz="2000">
                <a:latin typeface="Arial Unicode MS" pitchFamily="34" charset="-128"/>
                <a:ea typeface="Arial Unicode MS" pitchFamily="34" charset="-128"/>
                <a:cs typeface="Arial Unicode MS" pitchFamily="34" charset="-128"/>
              </a:rPr>
              <a:t>institutions for Partner Country </a:t>
            </a:r>
            <a:r>
              <a:rPr lang="en-US" altLang="en-US" sz="2000">
                <a:latin typeface="Arial Unicode MS" pitchFamily="34" charset="-128"/>
                <a:ea typeface="Arial Unicode MS" pitchFamily="34" charset="-128"/>
                <a:cs typeface="Arial Unicode MS" pitchFamily="34" charset="-128"/>
              </a:rPr>
              <a:t>teaching/administrative staff and trainees carried out in the European Union or Partner Countries </a:t>
            </a:r>
            <a:r>
              <a:rPr lang="it-IT" altLang="en-US" sz="2000">
                <a:latin typeface="Arial Unicode MS" pitchFamily="34" charset="-128"/>
                <a:ea typeface="Arial Unicode MS" pitchFamily="34" charset="-128"/>
                <a:cs typeface="Arial Unicode MS" pitchFamily="34" charset="-128"/>
              </a:rPr>
              <a:t>participating in the project;</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F9E5AB95-5A6B-469C-8F9C-25409EEF2193}" type="slidenum">
              <a:rPr lang="nl-BE" smtClean="0"/>
              <a:pPr>
                <a:defRPr/>
              </a:pPr>
              <a:t>25</a:t>
            </a:fld>
            <a:endParaRPr lang="nl-B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5604" name="Rettangolo 4"/>
          <p:cNvSpPr>
            <a:spLocks noChangeArrowheads="1"/>
          </p:cNvSpPr>
          <p:nvPr/>
        </p:nvSpPr>
        <p:spPr bwMode="auto">
          <a:xfrm>
            <a:off x="539750" y="1052513"/>
            <a:ext cx="8208963" cy="440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en-US" altLang="en-US" sz="2000">
                <a:latin typeface="Arial Unicode MS" pitchFamily="34" charset="-128"/>
                <a:ea typeface="Arial Unicode MS" pitchFamily="34" charset="-128"/>
                <a:cs typeface="Arial Unicode MS" pitchFamily="34" charset="-128"/>
              </a:rPr>
              <a:t>Meetings for management, coordination, planning, monitoring and quality control activities, carried out in the European Union or Partner Countries;</a:t>
            </a:r>
          </a:p>
          <a:p>
            <a:pPr eaLnBrk="1" hangingPunct="1">
              <a:spcBef>
                <a:spcPct val="0"/>
              </a:spcBef>
              <a:buFontTx/>
              <a:buNone/>
            </a:pPr>
            <a:endParaRPr lang="it-IT" altLang="en-US" sz="20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en-US" altLang="en-US" sz="2000">
                <a:latin typeface="Arial Unicode MS" pitchFamily="34" charset="-128"/>
                <a:ea typeface="Arial Unicode MS" pitchFamily="34" charset="-128"/>
                <a:cs typeface="Arial Unicode MS" pitchFamily="34" charset="-128"/>
              </a:rPr>
              <a:t> Workshops and visits for dissemination purposes to other parties in the Partner Countries participating in the project (other educational institutions, regional </a:t>
            </a:r>
            <a:r>
              <a:rPr lang="it-IT" altLang="en-US" sz="2000">
                <a:latin typeface="Arial Unicode MS" pitchFamily="34" charset="-128"/>
                <a:ea typeface="Arial Unicode MS" pitchFamily="34" charset="-128"/>
                <a:cs typeface="Arial Unicode MS" pitchFamily="34" charset="-128"/>
              </a:rPr>
              <a:t>education authorities, business community, institutions);</a:t>
            </a:r>
          </a:p>
          <a:p>
            <a:pPr eaLnBrk="1" hangingPunct="1">
              <a:spcBef>
                <a:spcPct val="0"/>
              </a:spcBef>
              <a:buFont typeface="Wingdings" pitchFamily="2" charset="2"/>
              <a:buChar char="Ø"/>
            </a:pPr>
            <a:endParaRPr lang="it-IT" altLang="en-US" sz="20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en-US" altLang="en-US" sz="2000">
                <a:latin typeface="Arial Unicode MS" pitchFamily="34" charset="-128"/>
                <a:ea typeface="Arial Unicode MS" pitchFamily="34" charset="-128"/>
                <a:cs typeface="Arial Unicode MS" pitchFamily="34" charset="-128"/>
              </a:rPr>
              <a:t> Language training for a well-defined target group of teaching/administrative staff from the Partner Country in the Partner Country itself wherever possible; </a:t>
            </a:r>
          </a:p>
          <a:p>
            <a:pPr eaLnBrk="1" hangingPunct="1">
              <a:spcBef>
                <a:spcPct val="0"/>
              </a:spcBef>
              <a:buFont typeface="Wingdings" pitchFamily="2" charset="2"/>
              <a:buChar char="Ø"/>
            </a:pPr>
            <a:endParaRPr lang="en-US" altLang="en-US" sz="2000">
              <a:latin typeface="Arial Unicode MS" pitchFamily="34" charset="-128"/>
              <a:ea typeface="Arial Unicode MS" pitchFamily="34" charset="-128"/>
              <a:cs typeface="Arial Unicode MS" pitchFamily="34" charset="-128"/>
            </a:endParaRPr>
          </a:p>
          <a:p>
            <a:pPr eaLnBrk="1" hangingPunct="1">
              <a:spcBef>
                <a:spcPct val="0"/>
              </a:spcBef>
              <a:buFont typeface="Wingdings" pitchFamily="2" charset="2"/>
              <a:buChar char="Ø"/>
            </a:pPr>
            <a:r>
              <a:rPr lang="it-IT" altLang="en-US" sz="2000">
                <a:latin typeface="Arial Unicode MS" pitchFamily="34" charset="-128"/>
                <a:ea typeface="Arial Unicode MS" pitchFamily="34" charset="-128"/>
                <a:cs typeface="Arial Unicode MS" pitchFamily="34" charset="-128"/>
              </a:rPr>
              <a:t>Inter-project coaching</a:t>
            </a:r>
          </a:p>
        </p:txBody>
      </p:sp>
      <p:sp>
        <p:nvSpPr>
          <p:cNvPr id="25605" name="Rettangolo 5"/>
          <p:cNvSpPr>
            <a:spLocks noChangeArrowheads="1"/>
          </p:cNvSpPr>
          <p:nvPr/>
        </p:nvSpPr>
        <p:spPr bwMode="auto">
          <a:xfrm>
            <a:off x="2627313" y="260350"/>
            <a:ext cx="3570287"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Eligible activities</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852D8E93-9326-46FB-B8D6-D2716FFF1715}" type="slidenum">
              <a:rPr lang="nl-BE" smtClean="0"/>
              <a:pPr>
                <a:defRPr/>
              </a:pPr>
              <a:t>26</a:t>
            </a:fld>
            <a:endParaRPr lang="nl-B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6628" name="Rettangolo 4"/>
          <p:cNvSpPr>
            <a:spLocks noChangeArrowheads="1"/>
          </p:cNvSpPr>
          <p:nvPr/>
        </p:nvSpPr>
        <p:spPr bwMode="auto">
          <a:xfrm>
            <a:off x="2627313" y="260350"/>
            <a:ext cx="37242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Budget and grant</a:t>
            </a:r>
          </a:p>
        </p:txBody>
      </p:sp>
      <p:sp>
        <p:nvSpPr>
          <p:cNvPr id="26629" name="Rettangolo 5"/>
          <p:cNvSpPr>
            <a:spLocks noChangeArrowheads="1"/>
          </p:cNvSpPr>
          <p:nvPr/>
        </p:nvSpPr>
        <p:spPr bwMode="auto">
          <a:xfrm>
            <a:off x="827088" y="1125538"/>
            <a:ext cx="23272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a:solidFill>
                  <a:srgbClr val="000000"/>
                </a:solidFill>
                <a:latin typeface="Arial Unicode MS" pitchFamily="34" charset="-128"/>
                <a:ea typeface="Arial Unicode MS" pitchFamily="34" charset="-128"/>
                <a:cs typeface="Arial Unicode MS" pitchFamily="34" charset="-128"/>
              </a:rPr>
              <a:t>Direct costs</a:t>
            </a:r>
            <a:endParaRPr lang="it-IT" altLang="en-US">
              <a:latin typeface="Arial Unicode MS" pitchFamily="34" charset="-128"/>
              <a:ea typeface="Arial Unicode MS" pitchFamily="34" charset="-128"/>
              <a:cs typeface="Arial Unicode MS" pitchFamily="34" charset="-128"/>
            </a:endParaRPr>
          </a:p>
        </p:txBody>
      </p:sp>
      <p:sp>
        <p:nvSpPr>
          <p:cNvPr id="26630" name="Rettangolo 6"/>
          <p:cNvSpPr>
            <a:spLocks noChangeArrowheads="1"/>
          </p:cNvSpPr>
          <p:nvPr/>
        </p:nvSpPr>
        <p:spPr bwMode="auto">
          <a:xfrm>
            <a:off x="468313" y="1773238"/>
            <a:ext cx="4248150" cy="286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Courier New" pitchFamily="49" charset="0"/>
              <a:buChar char="o"/>
            </a:pPr>
            <a:r>
              <a:rPr lang="it-IT" altLang="en-US" sz="2000">
                <a:solidFill>
                  <a:srgbClr val="000000"/>
                </a:solidFill>
                <a:latin typeface="Arial Unicode MS" pitchFamily="34" charset="-128"/>
                <a:ea typeface="Arial Unicode MS" pitchFamily="34" charset="-128"/>
                <a:cs typeface="Arial Unicode MS" pitchFamily="34" charset="-128"/>
              </a:rPr>
              <a:t>Staff costs</a:t>
            </a:r>
          </a:p>
          <a:p>
            <a:pPr eaLnBrk="1" hangingPunct="1">
              <a:spcBef>
                <a:spcPct val="0"/>
              </a:spcBef>
              <a:buFont typeface="Courier New" pitchFamily="49" charset="0"/>
              <a:buChar char="o"/>
            </a:pPr>
            <a:endParaRPr lang="it-IT" altLang="en-US" sz="2000">
              <a:solidFill>
                <a:srgbClr val="000000"/>
              </a:solidFill>
              <a:latin typeface="Arial Unicode MS" pitchFamily="34" charset="-128"/>
              <a:ea typeface="Arial Unicode MS" pitchFamily="34" charset="-128"/>
              <a:cs typeface="Arial Unicode MS" pitchFamily="34" charset="-128"/>
            </a:endParaRPr>
          </a:p>
          <a:p>
            <a:pPr eaLnBrk="1" hangingPunct="1">
              <a:spcBef>
                <a:spcPct val="0"/>
              </a:spcBef>
              <a:buFont typeface="Courier New" pitchFamily="49" charset="0"/>
              <a:buChar char="o"/>
            </a:pPr>
            <a:r>
              <a:rPr lang="en-US" altLang="en-US" sz="2000">
                <a:solidFill>
                  <a:srgbClr val="000000"/>
                </a:solidFill>
                <a:latin typeface="Arial Unicode MS" pitchFamily="34" charset="-128"/>
                <a:ea typeface="Arial Unicode MS" pitchFamily="34" charset="-128"/>
                <a:cs typeface="Arial Unicode MS" pitchFamily="34" charset="-128"/>
              </a:rPr>
              <a:t> Travel costs and costs of stay</a:t>
            </a:r>
          </a:p>
          <a:p>
            <a:pPr eaLnBrk="1" hangingPunct="1">
              <a:spcBef>
                <a:spcPct val="0"/>
              </a:spcBef>
              <a:buFont typeface="Courier New" pitchFamily="49" charset="0"/>
              <a:buChar char="o"/>
            </a:pPr>
            <a:endParaRPr lang="en-US" altLang="en-US" sz="2000">
              <a:solidFill>
                <a:srgbClr val="000000"/>
              </a:solidFill>
              <a:latin typeface="Arial Unicode MS" pitchFamily="34" charset="-128"/>
              <a:ea typeface="Arial Unicode MS" pitchFamily="34" charset="-128"/>
              <a:cs typeface="Arial Unicode MS" pitchFamily="34" charset="-128"/>
            </a:endParaRPr>
          </a:p>
          <a:p>
            <a:pPr eaLnBrk="1" hangingPunct="1">
              <a:spcBef>
                <a:spcPct val="0"/>
              </a:spcBef>
              <a:buFont typeface="Courier New" pitchFamily="49" charset="0"/>
              <a:buChar char="o"/>
            </a:pPr>
            <a:r>
              <a:rPr lang="it-IT" altLang="en-US" sz="2000">
                <a:solidFill>
                  <a:srgbClr val="000000"/>
                </a:solidFill>
                <a:latin typeface="Arial Unicode MS" pitchFamily="34" charset="-128"/>
                <a:ea typeface="Arial Unicode MS" pitchFamily="34" charset="-128"/>
                <a:cs typeface="Arial Unicode MS" pitchFamily="34" charset="-128"/>
              </a:rPr>
              <a:t> </a:t>
            </a:r>
            <a:r>
              <a:rPr lang="en-US" altLang="en-US" sz="2000">
                <a:solidFill>
                  <a:srgbClr val="000000"/>
                </a:solidFill>
                <a:latin typeface="Arial Unicode MS" pitchFamily="34" charset="-128"/>
                <a:ea typeface="Arial Unicode MS" pitchFamily="34" charset="-128"/>
                <a:cs typeface="Arial Unicode MS" pitchFamily="34" charset="-128"/>
              </a:rPr>
              <a:t>Costs for printing and publishing</a:t>
            </a:r>
          </a:p>
          <a:p>
            <a:pPr eaLnBrk="1" hangingPunct="1">
              <a:spcBef>
                <a:spcPct val="0"/>
              </a:spcBef>
              <a:buFont typeface="Courier New" pitchFamily="49" charset="0"/>
              <a:buChar char="o"/>
            </a:pPr>
            <a:endParaRPr lang="en-US" altLang="en-US" sz="2000">
              <a:solidFill>
                <a:srgbClr val="000000"/>
              </a:solidFill>
              <a:latin typeface="Arial Unicode MS" pitchFamily="34" charset="-128"/>
              <a:ea typeface="Arial Unicode MS" pitchFamily="34" charset="-128"/>
              <a:cs typeface="Arial Unicode MS" pitchFamily="34" charset="-128"/>
            </a:endParaRPr>
          </a:p>
          <a:p>
            <a:pPr eaLnBrk="1" hangingPunct="1">
              <a:spcBef>
                <a:spcPct val="0"/>
              </a:spcBef>
              <a:buFont typeface="Courier New" pitchFamily="49" charset="0"/>
              <a:buChar char="o"/>
            </a:pPr>
            <a:r>
              <a:rPr lang="it-IT" altLang="en-US" sz="2000">
                <a:solidFill>
                  <a:srgbClr val="000000"/>
                </a:solidFill>
                <a:latin typeface="Arial Unicode MS" pitchFamily="34" charset="-128"/>
                <a:ea typeface="Arial Unicode MS" pitchFamily="34" charset="-128"/>
                <a:cs typeface="Arial Unicode MS" pitchFamily="34" charset="-128"/>
              </a:rPr>
              <a:t>Equipment costs</a:t>
            </a:r>
          </a:p>
          <a:p>
            <a:pPr eaLnBrk="1" hangingPunct="1">
              <a:spcBef>
                <a:spcPct val="0"/>
              </a:spcBef>
              <a:buFont typeface="Courier New" pitchFamily="49" charset="0"/>
              <a:buChar char="o"/>
            </a:pPr>
            <a:endParaRPr lang="en-US" altLang="en-US" sz="2000">
              <a:solidFill>
                <a:srgbClr val="000000"/>
              </a:solidFill>
              <a:latin typeface="Arial Unicode MS" pitchFamily="34" charset="-128"/>
              <a:ea typeface="Arial Unicode MS" pitchFamily="34" charset="-128"/>
              <a:cs typeface="Arial Unicode MS" pitchFamily="34" charset="-128"/>
            </a:endParaRPr>
          </a:p>
          <a:p>
            <a:pPr eaLnBrk="1" hangingPunct="1">
              <a:spcBef>
                <a:spcPct val="0"/>
              </a:spcBef>
              <a:buFont typeface="Courier New" pitchFamily="49" charset="0"/>
              <a:buChar char="o"/>
            </a:pPr>
            <a:r>
              <a:rPr lang="it-IT" altLang="en-US" sz="2000">
                <a:solidFill>
                  <a:srgbClr val="000000"/>
                </a:solidFill>
                <a:latin typeface="Arial Unicode MS" pitchFamily="34" charset="-128"/>
                <a:ea typeface="Arial Unicode MS" pitchFamily="34" charset="-128"/>
                <a:cs typeface="Arial Unicode MS" pitchFamily="34" charset="-128"/>
              </a:rPr>
              <a:t> Other costs</a:t>
            </a:r>
          </a:p>
        </p:txBody>
      </p:sp>
      <p:sp>
        <p:nvSpPr>
          <p:cNvPr id="26631" name="Rettangolo 11"/>
          <p:cNvSpPr>
            <a:spLocks noChangeArrowheads="1"/>
          </p:cNvSpPr>
          <p:nvPr/>
        </p:nvSpPr>
        <p:spPr bwMode="auto">
          <a:xfrm>
            <a:off x="755650" y="5013325"/>
            <a:ext cx="37449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000000"/>
                </a:solidFill>
                <a:latin typeface="Arial Unicode MS" pitchFamily="34" charset="-128"/>
                <a:ea typeface="Arial Unicode MS" pitchFamily="34" charset="-128"/>
                <a:cs typeface="Arial Unicode MS" pitchFamily="34" charset="-128"/>
              </a:rPr>
              <a:t>Indirect costs</a:t>
            </a:r>
            <a:endParaRPr lang="it-IT" altLang="en-US" sz="1800"/>
          </a:p>
        </p:txBody>
      </p:sp>
      <p:sp>
        <p:nvSpPr>
          <p:cNvPr id="13" name="Ovale 12"/>
          <p:cNvSpPr/>
          <p:nvPr/>
        </p:nvSpPr>
        <p:spPr>
          <a:xfrm>
            <a:off x="6659563" y="1125538"/>
            <a:ext cx="2305050" cy="19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bg1"/>
                </a:solidFill>
                <a:latin typeface="Arial Unicode MS" pitchFamily="34" charset="-128"/>
                <a:ea typeface="Arial Unicode MS" pitchFamily="34" charset="-128"/>
                <a:cs typeface="Arial Unicode MS" pitchFamily="34" charset="-128"/>
              </a:rPr>
              <a:t>Maximum 40% of the total eligible direct costs</a:t>
            </a:r>
            <a:endParaRPr lang="it-IT" sz="2000" dirty="0">
              <a:solidFill>
                <a:schemeClr val="bg1"/>
              </a:solidFill>
              <a:latin typeface="Arial Unicode MS" pitchFamily="34" charset="-128"/>
              <a:ea typeface="Arial Unicode MS" pitchFamily="34" charset="-128"/>
              <a:cs typeface="Arial Unicode MS" pitchFamily="34" charset="-128"/>
            </a:endParaRPr>
          </a:p>
          <a:p>
            <a:pPr algn="ctr" fontAlgn="auto">
              <a:spcBef>
                <a:spcPts val="0"/>
              </a:spcBef>
              <a:spcAft>
                <a:spcPts val="0"/>
              </a:spcAft>
              <a:defRPr/>
            </a:pPr>
            <a:endParaRPr lang="it-IT" dirty="0"/>
          </a:p>
        </p:txBody>
      </p:sp>
      <p:sp>
        <p:nvSpPr>
          <p:cNvPr id="16" name="Ovale 15"/>
          <p:cNvSpPr/>
          <p:nvPr/>
        </p:nvSpPr>
        <p:spPr>
          <a:xfrm>
            <a:off x="3851275" y="4365625"/>
            <a:ext cx="2233613" cy="1655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latin typeface="Arial Unicode MS" pitchFamily="34" charset="-128"/>
              <a:ea typeface="Arial Unicode MS" pitchFamily="34" charset="-128"/>
              <a:cs typeface="Arial Unicode MS" pitchFamily="34" charset="-128"/>
            </a:endParaRPr>
          </a:p>
          <a:p>
            <a:pPr algn="ctr" fontAlgn="auto">
              <a:spcBef>
                <a:spcPts val="0"/>
              </a:spcBef>
              <a:spcAft>
                <a:spcPts val="0"/>
              </a:spcAft>
              <a:defRPr/>
            </a:pPr>
            <a:r>
              <a:rPr lang="en-US" sz="2000" dirty="0">
                <a:solidFill>
                  <a:schemeClr val="bg1"/>
                </a:solidFill>
                <a:latin typeface="Arial Unicode MS" pitchFamily="34" charset="-128"/>
                <a:ea typeface="Arial Unicode MS" pitchFamily="34" charset="-128"/>
                <a:cs typeface="Arial Unicode MS" pitchFamily="34" charset="-128"/>
              </a:rPr>
              <a:t>Maximum 7% of the eligible direct costs</a:t>
            </a:r>
            <a:endParaRPr lang="it-IT" sz="2000" dirty="0">
              <a:solidFill>
                <a:schemeClr val="bg1"/>
              </a:solidFill>
              <a:latin typeface="Arial Unicode MS" pitchFamily="34" charset="-128"/>
              <a:ea typeface="Arial Unicode MS" pitchFamily="34" charset="-128"/>
              <a:cs typeface="Arial Unicode MS" pitchFamily="34" charset="-128"/>
            </a:endParaRPr>
          </a:p>
          <a:p>
            <a:pPr algn="ctr" fontAlgn="auto">
              <a:spcBef>
                <a:spcPts val="0"/>
              </a:spcBef>
              <a:spcAft>
                <a:spcPts val="0"/>
              </a:spcAft>
              <a:defRPr/>
            </a:pPr>
            <a:r>
              <a:rPr lang="en-US" sz="2000" dirty="0">
                <a:solidFill>
                  <a:schemeClr val="bg1"/>
                </a:solidFill>
                <a:latin typeface="Arial Unicode MS" pitchFamily="34" charset="-128"/>
                <a:ea typeface="Arial Unicode MS" pitchFamily="34" charset="-128"/>
                <a:cs typeface="Arial Unicode MS" pitchFamily="34" charset="-128"/>
              </a:rPr>
              <a:t> </a:t>
            </a:r>
            <a:endParaRPr lang="it-IT" sz="2000" dirty="0">
              <a:solidFill>
                <a:schemeClr val="bg1"/>
              </a:solidFill>
              <a:latin typeface="Arial Unicode MS" pitchFamily="34" charset="-128"/>
              <a:ea typeface="Arial Unicode MS" pitchFamily="34" charset="-128"/>
              <a:cs typeface="Arial Unicode MS" pitchFamily="34" charset="-128"/>
            </a:endParaRPr>
          </a:p>
          <a:p>
            <a:pPr algn="ctr" fontAlgn="auto">
              <a:spcBef>
                <a:spcPts val="0"/>
              </a:spcBef>
              <a:spcAft>
                <a:spcPts val="0"/>
              </a:spcAft>
              <a:defRPr/>
            </a:pPr>
            <a:endParaRPr lang="it-IT" dirty="0"/>
          </a:p>
        </p:txBody>
      </p:sp>
      <p:cxnSp>
        <p:nvCxnSpPr>
          <p:cNvPr id="18" name="Connettore 1 17"/>
          <p:cNvCxnSpPr/>
          <p:nvPr/>
        </p:nvCxnSpPr>
        <p:spPr>
          <a:xfrm>
            <a:off x="827088" y="5589588"/>
            <a:ext cx="338455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5292725" y="2852738"/>
            <a:ext cx="2232025" cy="1655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latin typeface="Arial Unicode MS" pitchFamily="34" charset="-128"/>
              <a:ea typeface="Arial Unicode MS" pitchFamily="34" charset="-128"/>
              <a:cs typeface="Arial Unicode MS" pitchFamily="34" charset="-128"/>
            </a:endParaRPr>
          </a:p>
          <a:p>
            <a:pPr algn="ctr" fontAlgn="auto">
              <a:spcBef>
                <a:spcPts val="0"/>
              </a:spcBef>
              <a:spcAft>
                <a:spcPts val="0"/>
              </a:spcAft>
              <a:defRPr/>
            </a:pPr>
            <a:r>
              <a:rPr lang="en-US" sz="2000" dirty="0">
                <a:solidFill>
                  <a:schemeClr val="bg1"/>
                </a:solidFill>
                <a:latin typeface="Arial Unicode MS" pitchFamily="34" charset="-128"/>
                <a:ea typeface="Arial Unicode MS" pitchFamily="34" charset="-128"/>
                <a:cs typeface="Arial Unicode MS" pitchFamily="34" charset="-128"/>
              </a:rPr>
              <a:t>Maximum 30% of the eligible direct costs</a:t>
            </a:r>
            <a:endParaRPr lang="it-IT" sz="2000" dirty="0">
              <a:solidFill>
                <a:schemeClr val="bg1"/>
              </a:solidFill>
              <a:latin typeface="Arial Unicode MS" pitchFamily="34" charset="-128"/>
              <a:ea typeface="Arial Unicode MS" pitchFamily="34" charset="-128"/>
              <a:cs typeface="Arial Unicode MS" pitchFamily="34" charset="-128"/>
            </a:endParaRPr>
          </a:p>
          <a:p>
            <a:pPr algn="ctr" fontAlgn="auto">
              <a:spcBef>
                <a:spcPts val="0"/>
              </a:spcBef>
              <a:spcAft>
                <a:spcPts val="0"/>
              </a:spcAft>
              <a:defRPr/>
            </a:pPr>
            <a:r>
              <a:rPr lang="en-US" sz="2000" dirty="0">
                <a:solidFill>
                  <a:schemeClr val="bg1"/>
                </a:solidFill>
                <a:latin typeface="Arial Unicode MS" pitchFamily="34" charset="-128"/>
                <a:ea typeface="Arial Unicode MS" pitchFamily="34" charset="-128"/>
                <a:cs typeface="Arial Unicode MS" pitchFamily="34" charset="-128"/>
              </a:rPr>
              <a:t> </a:t>
            </a:r>
            <a:endParaRPr lang="it-IT" sz="2000" dirty="0">
              <a:solidFill>
                <a:schemeClr val="bg1"/>
              </a:solidFill>
              <a:latin typeface="Arial Unicode MS" pitchFamily="34" charset="-128"/>
              <a:ea typeface="Arial Unicode MS" pitchFamily="34" charset="-128"/>
              <a:cs typeface="Arial Unicode MS" pitchFamily="34" charset="-128"/>
            </a:endParaRPr>
          </a:p>
          <a:p>
            <a:pPr algn="ctr" fontAlgn="auto">
              <a:spcBef>
                <a:spcPts val="0"/>
              </a:spcBef>
              <a:spcAft>
                <a:spcPts val="0"/>
              </a:spcAft>
              <a:defRPr/>
            </a:pPr>
            <a:endParaRPr lang="it-IT" dirty="0"/>
          </a:p>
        </p:txBody>
      </p:sp>
      <p:cxnSp>
        <p:nvCxnSpPr>
          <p:cNvPr id="25" name="Connettore 1 24"/>
          <p:cNvCxnSpPr/>
          <p:nvPr/>
        </p:nvCxnSpPr>
        <p:spPr>
          <a:xfrm flipV="1">
            <a:off x="755650" y="2060575"/>
            <a:ext cx="6337300" cy="7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684213" y="4005263"/>
            <a:ext cx="489585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EF8D3F60-226F-47AD-A16A-A4FCFE9AAC46}" type="slidenum">
              <a:rPr lang="nl-BE" smtClean="0"/>
              <a:pPr>
                <a:defRPr/>
              </a:pPr>
              <a:t>27</a:t>
            </a:fld>
            <a:endParaRPr lang="nl-B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7652" name="Rettangolo 3"/>
          <p:cNvSpPr>
            <a:spLocks noChangeArrowheads="1"/>
          </p:cNvSpPr>
          <p:nvPr/>
        </p:nvSpPr>
        <p:spPr bwMode="auto">
          <a:xfrm>
            <a:off x="250825" y="1196975"/>
            <a:ext cx="8893175" cy="435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v"/>
            </a:pPr>
            <a:r>
              <a:rPr lang="en-US" altLang="en-US" sz="2000"/>
              <a:t>  </a:t>
            </a:r>
            <a:r>
              <a:rPr lang="en-US" altLang="en-US" sz="2000">
                <a:latin typeface="Arial Unicode MS" pitchFamily="34" charset="-128"/>
                <a:ea typeface="Arial Unicode MS" pitchFamily="34" charset="-128"/>
                <a:cs typeface="Arial Unicode MS" pitchFamily="34" charset="-128"/>
              </a:rPr>
              <a:t>necessary for the implementation of the action/project,</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necessary and reasonable for the completion of the </a:t>
            </a:r>
            <a:r>
              <a:rPr lang="it-IT" altLang="en-US" sz="2000">
                <a:latin typeface="Arial Unicode MS" pitchFamily="34" charset="-128"/>
                <a:ea typeface="Arial Unicode MS" pitchFamily="34" charset="-128"/>
                <a:cs typeface="Arial Unicode MS" pitchFamily="34" charset="-128"/>
              </a:rPr>
              <a:t>action/project</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included in the estimated budget attached to the agreement</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incurred during the lifetime of the action/project as defined in </a:t>
            </a:r>
            <a:r>
              <a:rPr lang="it-IT" altLang="en-US" sz="2000">
                <a:latin typeface="Arial Unicode MS" pitchFamily="34" charset="-128"/>
                <a:ea typeface="Arial Unicode MS" pitchFamily="34" charset="-128"/>
                <a:cs typeface="Arial Unicode MS" pitchFamily="34" charset="-128"/>
              </a:rPr>
              <a:t>the agreement</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consistent with the principles of sound financial management, in particular in terms of value for money and cost effectiveness</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incurred by the beneficiary and its partners</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recorded in the beneficiary’s accounts in accordance with the </a:t>
            </a:r>
            <a:r>
              <a:rPr lang="it-IT" altLang="en-US" sz="2000">
                <a:latin typeface="Arial Unicode MS" pitchFamily="34" charset="-128"/>
                <a:ea typeface="Arial Unicode MS" pitchFamily="34" charset="-128"/>
                <a:cs typeface="Arial Unicode MS" pitchFamily="34" charset="-128"/>
              </a:rPr>
              <a:t>applicable accounting principles</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declared in accordance with the requirements of the applicable tax and social legislation</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identifiable and verifiable and be backed up by original </a:t>
            </a:r>
            <a:r>
              <a:rPr lang="it-IT" altLang="en-US" sz="2000">
                <a:latin typeface="Arial Unicode MS" pitchFamily="34" charset="-128"/>
                <a:ea typeface="Arial Unicode MS" pitchFamily="34" charset="-128"/>
                <a:cs typeface="Arial Unicode MS" pitchFamily="34" charset="-128"/>
              </a:rPr>
              <a:t>supporting</a:t>
            </a:r>
            <a:r>
              <a:rPr lang="it-IT" altLang="en-US" sz="2000"/>
              <a:t> documents</a:t>
            </a:r>
          </a:p>
        </p:txBody>
      </p:sp>
      <p:sp>
        <p:nvSpPr>
          <p:cNvPr id="27653" name="Rettangolo 4"/>
          <p:cNvSpPr>
            <a:spLocks noChangeArrowheads="1"/>
          </p:cNvSpPr>
          <p:nvPr/>
        </p:nvSpPr>
        <p:spPr bwMode="auto">
          <a:xfrm>
            <a:off x="2987675" y="260350"/>
            <a:ext cx="297973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Eligible Costs</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15598B83-2A64-49C2-ACDA-DD4EE50C2E11}" type="slidenum">
              <a:rPr lang="nl-BE" smtClean="0"/>
              <a:pPr>
                <a:defRPr/>
              </a:pPr>
              <a:t>28</a:t>
            </a:fld>
            <a:endParaRPr lang="nl-B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8676" name="Rettangolo 3"/>
          <p:cNvSpPr>
            <a:spLocks noChangeArrowheads="1"/>
          </p:cNvSpPr>
          <p:nvPr/>
        </p:nvSpPr>
        <p:spPr bwMode="auto">
          <a:xfrm>
            <a:off x="755650" y="1052513"/>
            <a:ext cx="7775575"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Unicode MS" pitchFamily="34" charset="-128"/>
                <a:ea typeface="Arial Unicode MS" pitchFamily="34" charset="-128"/>
                <a:cs typeface="Arial Unicode MS" pitchFamily="34" charset="-128"/>
              </a:rPr>
              <a:t>Cost of staff assigned to the action/project, including actual salaries plus social security charges and other statutory costs included in their remuneration, provided that they do not exceed the maximum rates listed in Annexes </a:t>
            </a:r>
            <a:r>
              <a:rPr lang="it-IT" altLang="en-US" sz="2400">
                <a:latin typeface="Arial Unicode MS" pitchFamily="34" charset="-128"/>
                <a:ea typeface="Arial Unicode MS" pitchFamily="34" charset="-128"/>
                <a:cs typeface="Arial Unicode MS" pitchFamily="34" charset="-128"/>
              </a:rPr>
              <a:t>1 and 2.</a:t>
            </a:r>
          </a:p>
          <a:p>
            <a:pPr eaLnBrk="1" hangingPunct="1">
              <a:spcBef>
                <a:spcPct val="0"/>
              </a:spcBef>
              <a:buFontTx/>
              <a:buNone/>
            </a:pPr>
            <a:endParaRPr lang="it-IT" altLang="en-US" sz="2400">
              <a:latin typeface="Arial Unicode MS" pitchFamily="34" charset="-128"/>
              <a:ea typeface="Arial Unicode MS" pitchFamily="34" charset="-128"/>
              <a:cs typeface="Arial Unicode MS" pitchFamily="34" charset="-128"/>
            </a:endParaRPr>
          </a:p>
        </p:txBody>
      </p:sp>
      <p:sp>
        <p:nvSpPr>
          <p:cNvPr id="28677" name="Rettangolo 4"/>
          <p:cNvSpPr>
            <a:spLocks noChangeArrowheads="1"/>
          </p:cNvSpPr>
          <p:nvPr/>
        </p:nvSpPr>
        <p:spPr bwMode="auto">
          <a:xfrm>
            <a:off x="2987675" y="260350"/>
            <a:ext cx="24415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Staff Costs</a:t>
            </a:r>
          </a:p>
        </p:txBody>
      </p:sp>
      <p:sp>
        <p:nvSpPr>
          <p:cNvPr id="28678" name="AutoShape 8" descr="data:image/jpeg;base64,/9j/4AAQSkZJRgABAQAAAQABAAD/2wCEAAkGBxQRERMUEhMUFhUUGBQWFRUVEhgWGBcbFR8XFxQWFxQYHCggGBwmGxcUITEhJSkrLi4uFx80ODMsNygtMCsBCgoKBQUFDgUFDisZExkrKysrKysrKysrKysrKysrKysrKysrKysrKysrKysrKysrKysrKysrKysrKysrKysrK//AABEIAQEAxAMBIgACEQEDEQH/xAAcAAEAAgIDAQAAAAAAAAAAAAAABwgFBgIDBAH/xABJEAABAwIDAwcHCQcDAgcAAAABAAIDBBEFEiEGBzEIE0FRYXGBFCIjMpGSoTVCUnKisbLBwhVTYnN0grNDg5MlMyQ0RFRj4fD/xAAUAQEAAAAAAAAAAAAAAAAAAAAA/8QAFBEBAAAAAAAAAAAAAAAAAAAAAP/aAAwDAQACEQMRAD8AnFERAREQEREBFh8b2opKItFTURROdq1rnakdeUa27V58L23w+pkbFDVwvkd6rA6xd2AG1z2BBsCIiAiIgIiICIiAiIgIiICIiAiIgIiICIiAiIgLGbS4u2ipJ6l/CFjnW6zwY3xcQPFZNRRyisUMeHxQA6zyjN2tiBcftGP2IIAxnFJKueSeZ2aSVxc4/cB1ACwA6AAvIxxBBBII1BGhBHAgriiC0W5fa5+I0JbM7NPTuEb3X1e0i8b3dp84HrLb9KkFVt5POImPE3xX82eF4t1ujIe34B/tVkkBEUV76d4cuHc3TUhDZ5Wl75NCY2Xs2zSLXcQ7U8MvboEqIqqYBvWxKlfc1Dp2kkuZP6QG/U4+c3uBt2Kx+xe0bMSo4qlgtnFnsvfI9uj236deB6QQgziIiAiIgIiICIiAiIgIiICIiAiIgKA+UtKefom9Ajld4uc0H8IU9ucBqdB2qsW/XHW1WJlkbg5lOxsQIIILjd7yCO1wb3tKCOkREGzbtMQ8nxaif0c8xh7pfRk+x9/BW9VIKaYxva9ujmODmntabj4hXK2VxgVtHT1A/wBWNriOp3B48HAjwQZVVi3+/LD/AOVD9xVnVX/lD7MyNqGVzdYpGsif1se3Nlv/AAkdPWD1hBDinfk14neOrp7HzXMmB6POGQi39oUEKdOTRCMte+3nXgbfs9Ibe37kE3oiICg3fTvKnhqHUVG90XN5TNK02eS5ocGNPzQA4Eka36razhISAbcbGypdj9bNPUzS1NxM95Mgc3KQ7qyn1bcLdiCRd0W8epirY6eqmkmhqXhl5XukfG93mxlrnEmxdlBHDW/RrY5U83fU5kxShaP/AHELvBjg4/AFXDQEREBERAREQEREBaVva2tOGUDnxECeVwjh0Byk6ufY9TQfEtW6qru+vaoV2IFkZvDS5omEcC6/pXDszADuaD0oNTxbaWrqr+UVM0gPzXSOLfBl7D2L5s3g7qyoZE0taPWke94YxjG+u9zjwAHxssWiCU96GxFHHTMr8Le18GYRzNZLzjWE+q4OJJGuhaT85trLXd1Wyn7SxBkbwTDH6Wbta3gy/wDE6w7rr07opmyVb6GVx5muilhc2+geGl8T7fSBboesrNup5cGwWsAJZUz1ppXyN0cI4ml2h4gO84gjoegwe9/ZjyHEJDHEGU8tnQ5PUGgzt/hIcHeb1EdC2DcvvGZQ56atlkELizmCRmZEbuz36WtN2nTQWPC5UVOncQQXOIJuQSTc9Z7e1daC8TXAgEG4OoI4G/ArA7e4c2pw2sjeG2MMjgXcGuYC5juyzgD4LW8F28gpcCpKqofd3NCNrAfPlki8wtaO9tyeAuoS2r3m19eHsfLzcL7gwxDK0tPzXO9Z+mhubHqQaYpD3P7eR4VLOKgPMMzW+o0OcHsPmmxI0yuf09S9+C4LQM2cqKuaF8073ujDw0tML9BGGuOmUXBJF75rKLUFxtmdr6PEG3pZ2vI9Zh82RvfG6xt28FnVSGmqHxuD43OY9urXMcWuB6w4ahSns1vxqoIiyqjbUkD0chdzbr9AfYWcO2wPegsS94aLkgDrJsPaqi7y2v8A2rWmSN0ZMzyGuGpaT5ju0EWPiu/ajePXV7gZZcsbXNe2GMZWAtN2k9L7H6RPgp328w+nrsKNYaWGd4gbMwvcYzlID3WlYQ4WaSQL2JFulBF+4XZKSesbWuAEFOXgHMLuly2DcvGwD819OjjqrHKu1BtPVYNh+HTwQRxx1BqDLE4EibK5vNylxJc1xbcXvawGlrKSdjt7VDXlrHu8nmdYCOU+a4mwsyXgdTYA2J6kEgIiICIiAiIgIi13b/aMYdQTVGmcDLEDwMj9GC3TbiewFBoW+reP5M19DSuIncAJpGn/ALTXC+Rp6HkEa9APWdK/08DpHtYwFznkNa0cSXGzQO0khdtXUyVErnvLpJZXFzjxc5zjroOkk8ArA7oN14owysrG3qCLxxnhCD0kfvLe738A1La/c35HhpqWTPdNExr54yGlhvbPzZFiA25Ot7hvQoiV2MXohPBNC7hLG9h/vBH5qldRCY3uY4WcwlpHUWmx+KD7TVDo3tewlr2Oa5rhxDmm7SO4gKQN6W27MQhpI4ratbUVNumctERFujK1n2lHSICItg2zwMUT6eMes+mglk4+vLdx48LCw8EGGmq3vZGxziWRhwY0nRuYlzrDtJuuFNCXvawWu5waL8LuNhddaz+wVFz+JUUZ4Oniv3NIc74AoLDbWYDHRbO1FMwAtipzrb1nCznPPaXXcqtK3e9A/wDSK7+S/wDJVEQEREBWDwnFDNshIb+dHBLCe5ri0D3C1V8Uq7AVt9nsZhv6gbIB/MAafwIPBjVYJ9mKK5u6nrHwdwc2WQD2FnsUcrO01cThs9P0NqIJx7ksT/xRrBILq4G/NTU5ve8URv13aNV7lq+6+t57CaJ97+iaw98ZMZ/CtoQEREBERAWh768GNVhM2W+aAtnAHTzdw/7DnnwW+LhNEHtLXC7XAgg9IOhCCnGx+M+RV1PUlocInguaRe7TdrrdtiSO0BXFpKlssbJI3BzHta9jhqHNcLtIPUQQqZ7R4YaWrngLXN5qR7QHixLQTkd4tsb9N1YHk/446ow50Lzc0r8jddcjxmZfuOcdwCCUFTnbuNrcTrgw3aKme3vuuPA3HgriSPsCTwAJPgqU4tVc9PNL+8kkf77i780HkREQdlO0F7Q42aSAT1AnUqV+UVhojq6SVos18HNgfyXH8pGjwUSKwW+/DXVeEUlXGL8yGPf15JmtBPg7J8UFfVve5Gl5zGab+ASv9jHAfEhaIt83KYtHTYtCZTYStfCHdAdJbJfsJAHiEE8b3H2wat7YwPa5oVS1Zrflj8EWGzUxlaJ5ubDIgbuIDmucSB6rbA6myrKgIiIC3XYCptS4xF9OjL/+J7fye5aUtz3VULqmrmp2kAz0lXEL6C7mHLc2NhmDfYg00OIv28V8W0v3e4iKk03kknOAOde3mFrfnCX1SPHibcVq5FtCgtBuIlzYNCPoPnb9tzv1KQlDfJsxHNTVcGvo5GSD/dblPxi+KmRAREQEREBERBHW+PYT9o03OwNHlUAJbYays4ujv19Le246VB27Tap2F17JDfmn+inbw80n1telpsfAjpVtlGW3m56nrjJNTHmKh13HpikcdSXN4tJPS3rJsUHu3obaQQYZOaephdLMwMiDJWPJDyGvc0Am9mlxv3KrayOP4JNRTvgqGFkjOjoIPBzTwc09axyAiIg2GbZxv7LjrmSFx598EzMthGcodGQb63HTpxss/JvZqjQtoeZp+ZEAp3FzXue5obkvfOADbXhxXPdqzyuixWgOrpIRUwjp5ynN7DtPmBR4gL6DZfEQdtTUPke58jnPe43c5zi5xPWSdSupEQEREBbluo2gp8PxAVFSXhjY5GjI3MczrAadVsy01EFmXb7sMA4zns5nj7XKueNTskqJ3xAiN8kjmBwAIa5xLQQCRcAheJEE3cmf18Q7qb75lOqgLk1T2qK1n0o4ne45w/Wp9QEREBERAREQEREEKcpaMc3ROsM2aYXtrazDa/VdQOp75SzfQUR6OclHwaoEQEREG1br8W8lxWkkPqukET/qzejN+wZgfBefeFg3kWJVUAFmtkLmafMk89lu4OA8Fr7HEEEGxGoI4i3AhS5vUweXEhhlbSxukfVwBj2MFzmYM1z7zx/YgiFFksXwKaltz4Y0k2yieJ7h3sY8lviAsagIiINl2A2SOK1Rp2ytiIjdJmLc1w0tFgARr53wWy74N3bcLdFNT3NNJljOZ13NkAJsb6kODXO7CCNNF4NyVZzeM0w6JBLGfFjiPi1qmPf3Ttfg8jiNY5YXt7CXZL+693tQVhREQERfWtJNhqTwAQThybMKeDV1LmkMcGRMcfnEEukA7vM9qnJY3ZvDGUtJBBGwMbHG0ZR12u49pLrkntWSQEREBERAREQEREER8pGK9BTO6qjL7zJD+lV4VjOUf8mwf1TP8cyrmgIiIC3Tc6f+tUX1pP8AHItLW57nPlqi+tJ/jkQTDvs2Wgdhk88VPC2aN0bzI2JrXlt8rwXgXIs6/gq1q3u8yRrcJri61jBIBfrcMrftEKoSD10+GySQzTNF2QmMSHq50kM+LSvIpb3N4MK3DsZgsM0jIA3T5zRM6P7QCiRBtW6z5Yof5o+4qet+vyLUfWg/yMUEbqIy7GKED97fwa1xPwBU6793gYNMCeL4AO052mw8AT4IKurk2MkEgEhtrkDQX0Fz0arit4wLDbYDiVQR60tLC0/UcHu/Ez2INHWx7u8N8pxSji6DMxzu1sfpHj3WFa4pX5OmGc5iE0xGkERA7HSnKPsh6CxiIiAiIgIiICIiAiIgijlH/JsH9Uz/ABzKuasNykakChpo+l1RnHcxjwfxhV5QEREBbnuc+WqL60n+ORaYtz3OfLVF9aT/AByILH7w6PnsLrmAXJglIHWWNL2/FoVPVd+oiD2OaeDgWnuIsVSaspzFI+N3rMc5h72kg/cgnzk2QWpKt/0pmt9xoP61BOMSMdUTOjvkdJIWXFjlLiW3HRpZWA5OPydP/UO/BGq7S+se8oN53HtvjVN2Ca3/ABvW+8pXELRUcA4OfJKf7AGN/wAjloe475apvqzf43raeUrIDUUTb6iOUkdQLm2PwPsQQypi2hg8j2RpGW1qpWPcR/Hnmb9ljAofY0kgDidB4qfd+1KIcFoYh/pywMA7GQytQQArFcnPDclBNMRrNMQD1tjAA+0X+xV1Vsdz1NzeDUY+k17z/e97h8CEG5IiICIiAiIgIiICIiCFOUtIOboW31LpjbsAYCfiFA6nvlKULTDSTFzs7XvjDdMuVwzOd13u1g8VAiAinDZDctS1dHT1ElRODNGyQtZkAGYXsCWlevanc1QUlDUztlqS+GGR7c0jLFzWktuBGNL2QQItn3Y1fNYvQu65mM/5fR/qWsKduT3gNNNTSzywRvliqLRvewOLbMYRa/CxJKCbVTnbtoGJVttP/ET/AI3K4yp3t+0jE64EWPlE3HtcSEE28nH5On/qHfgjVdpfWPeVMnJwxxzZqijNy17efZ1Ncwhj/aHM9xRDiUHNzSs+g97fdJH5INr3Nz5Maoz1ukaf7o3gfGy+74sWNTi9Sb+bCRA3s5rRw9/P7VjN3dRzeKULv/niHvEN/NY/aWfnKyqf9OeZ3vPcfzQejYuhM+IUkQF888V+4OBd8AVMfKVqbU9HH9KSR9vqtA/WtD3FUHO4xC7ohZLKfdyD4vB8FmOUXiwkroYB/wCnjJd9aazre61h8UEUxRlzg1ouXEADrJ0AVz9ncNFLSU8A/wBKKNni0AE+26qLsdT87iFGyxOaogBAF9M7cxt2C58FctAREQEREBERAREQEREEL8pY+hovry/c1QIrF8o6kLsPgkAvzdQAewPY8X9oaPFV0QW43V1AkwehcOAiDPGMlh+LSuve44jBq237to9r2A/Bd+7Cg5jCaJlreiDyO2UmU/F5XdvEpedwuuYBc8xK4DtY0vHxaEFPlYfk3f8AkKn+o/RGq8KyXJ3oizC3vP8AqzyOb3Naxn4muQSiq28oPBOYxFs7RZtVGHH68dmP+zzZ8VZJV65RG0TZqmGkjIIpw50hFj6SS3m36LNA0/i7EHRycoQcRmcXC7adwDb6nM+O5A6bW+IWi7d0pixKtYeiomI7nOLh8CFI3J+2TmdUeXu82FrZGM87WRx812g+aNePTZaxvvo+axmoPRIIpB4taD8WlBr2xMHOYjRN66iD4PaT9y8m0MTGVdQ2PPkbLK1nOCz7BxAzg6h3Ws7unhz4xQjqkze41zvyXv34RhuNVOUAXEJNha5LGXPegkjk54KxlJNVEeklkMYJHBkdjYd7ib/VHUtY5R9GxtbTSNbZ0kRDz9LI6zb9tjb2Lf8AchibH4ZAxhAyZ2Ob1PzFxv8AWDg7xW3bU4TT1MOWohjlAPmiRoOUnQlp4g2vqEFeNxeMxU2KNEtgJ2Oha82s17i1zdTwzFuXvcFaBVJ2u2FqaGZ+SKR8OYmOVjS7TiM2X1XDhra9tFYPdNiFbPh7XV8bmSNcWMc9pa+RgAyvc09NyRfptftIbmiIgIiICIiAiIgIiINK3yUXPYNVjpYGSD/be1x+zmVWaCmMsscY4yPYwd7iGj71b7buDnMNrW9dPN8Gkqsu6mg5/F6JhFwJOcP+0HSD4sCC2VLAI2MYODGtaO5osPuX2eEPa5juDgWnuIsV2IgpXj2HGmqZ4DqYZHx368pIB8QLq0+6el5rB6IW4x5/+Ql/6lWveH8qV38+X8RVr9mqYRUdNGPmQxN9jWhBklT2bZmtmqzH5PPzksjyDJG9t7kkuc5w4dJKuEvDihGUDpvp+aDB7tcD8goI6YvD3MLnOcNAS8lxsOoXsol5SMEYrKV7T6R0Lg8X+a13ozbvMnsU00Y89uttf/wUa7+tknVNqyNwBp4iJQ4nVjbuaW9tyRb+IdSDRdw1HzmMRu/dRzSfDm/1rLb8dk6p+JmeKCWWOZjLGKNz8pYAxzXZQbcAdeN+wrSN320P7PxCCoPqB2WXtY/zX+wG/wDaFbWuAdHmBuNCCO3/AOigiLcpg89NSzGeN8RklBY17S11mi2bKdQL9fUpbrWh8WbqAI/NYuyydEbxEdVx7UGJss5QPvG3s0PgsNZZDCXesO4oMiiIgIiICIiAiIgIiIPJi8OenmZ9KORvtaQqubmqwRYzSFzg0OMjDc2Bzse1o1/iLVZbbGu8noKuX6EMpHflNvjZU9ww2mit9Nn3hBdpebEq5lPDLNISGRMfI8gXIawFzrAcdAV6G8F58SoWVEMsMguyVj43gGxLXgtdYjhoSgpxtNiYqqyona0tbNK94aeIDiSAbdNlcHAZhJS0728HRROHcWgqnu0uGClq6iAOLhDK9gceJDSQCe2ysduMx3yrCmMJ8+mcYXDpyjzoj3ZTl/sKCQ1i8RHn+AWUWNrNXns0QcKGK7u7VY7avDfKoaiAm3Oscy/VcWB9tll6Aece5ddU3zygp3i2GyUsz4ZmlkjDZwPwI6weIPSrObmp3TYLTc44uPpWAk3Iax72sHcAAB3LMVWDwTPa+WCKRzdGufG1xA6gSFn4YWsaGsa1rRwDQAB4BBhy1eigfZ1uh2i4yN1PeV8Asg6nN1XZSuyuB8D4r7lXzIgzCLqp33aPYu1AREQEREBERAREQR3v5xLmcIkaDYzyRRD2mR3wjI8VWnDf+9F9dn3hXD2p2cgxGndT1LczCQ4EGzmuF8rmnoOp9pWlYBuioKSRkvppXxuD2GSSwa5pu05WAA2I6UElt4BfV8ZwC+oK676dg/JM1a17pPKKiRz7MLRGHgFjTqb6h3naXuNFqW7XbF2FVjZOMMlmTs62X9YfxN4jr1HSrWVHnXB1B4g6j2LFt2UonuLnUdMT1mnjJJ78qDOseHAEG4IBB6weCx7xqVkLgdnYvGQg+0mjl8qRdxX1hsbr5ZB1ALIueALrx5V3TjRqDykJlXblX0NQdWVMq7sq+5UHynfl061615QxepAREQEREBERAREQF5ra+K9JXRZB3ovgK+oPO9tiu6MaBcH8Vzj4IOmTiVxsudksg4WSy52SyDgGrulFwuFlzA0QdYavuVcrL7ZByzLi7VciEsg4ALtXEBckBERAREQEREBERB8cutEQc2cFyREHUVybwKIg4oiICIiAFyaiIC+hEQfSiIgBfURAREQERE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en-US" sz="1800">
              <a:latin typeface="Arial" charset="0"/>
            </a:endParaRPr>
          </a:p>
        </p:txBody>
      </p:sp>
      <p:sp>
        <p:nvSpPr>
          <p:cNvPr id="28679" name="AutoShape 10" descr="data:image/jpeg;base64,/9j/4AAQSkZJRgABAQAAAQABAAD/2wCEAAkGBxQRERMUEhMUFhUUGBQWFRUVEhgWGBcbFR8XFxQWFxQYHCggGBwmGxcUITEhJSkrLi4uFx80ODMsNygtMCsBCgoKBQUFDgUFDisZExkrKysrKysrKysrKysrKysrKysrKysrKysrKysrKysrKysrKysrKysrKysrKysrKysrK//AABEIAQEAxAMBIgACEQEDEQH/xAAcAAEAAgIDAQAAAAAAAAAAAAAABwgFBgIDBAH/xABJEAABAwIDAwcHCQcDAgcAAAABAAIDBBEFEiEGBzEIE0FRYXGBFCIjMpGSoTVCUnKisbLBwhVTYnN0grNDg5MlMyQ0RFRj4fD/xAAUAQEAAAAAAAAAAAAAAAAAAAAA/8QAFBEBAAAAAAAAAAAAAAAAAAAAAP/aAAwDAQACEQMRAD8AnFERAREQEREBFh8b2opKItFTURROdq1rnakdeUa27V58L23w+pkbFDVwvkd6rA6xd2AG1z2BBsCIiAiIgIiICIiAiIgIiICIiAiIgIiICIiAiIgLGbS4u2ipJ6l/CFjnW6zwY3xcQPFZNRRyisUMeHxQA6zyjN2tiBcftGP2IIAxnFJKueSeZ2aSVxc4/cB1ACwA6AAvIxxBBBII1BGhBHAgriiC0W5fa5+I0JbM7NPTuEb3X1e0i8b3dp84HrLb9KkFVt5POImPE3xX82eF4t1ujIe34B/tVkkBEUV76d4cuHc3TUhDZ5Wl75NCY2Xs2zSLXcQ7U8MvboEqIqqYBvWxKlfc1Dp2kkuZP6QG/U4+c3uBt2Kx+xe0bMSo4qlgtnFnsvfI9uj236deB6QQgziIiAiIgIiICIiAiIgIiICIiAiIgKA+UtKefom9Ajld4uc0H8IU9ucBqdB2qsW/XHW1WJlkbg5lOxsQIIILjd7yCO1wb3tKCOkREGzbtMQ8nxaif0c8xh7pfRk+x9/BW9VIKaYxva9ujmODmntabj4hXK2VxgVtHT1A/wBWNriOp3B48HAjwQZVVi3+/LD/AOVD9xVnVX/lD7MyNqGVzdYpGsif1se3Nlv/AAkdPWD1hBDinfk14neOrp7HzXMmB6POGQi39oUEKdOTRCMte+3nXgbfs9Ibe37kE3oiICg3fTvKnhqHUVG90XN5TNK02eS5ocGNPzQA4Eka36razhISAbcbGypdj9bNPUzS1NxM95Mgc3KQ7qyn1bcLdiCRd0W8epirY6eqmkmhqXhl5XukfG93mxlrnEmxdlBHDW/RrY5U83fU5kxShaP/AHELvBjg4/AFXDQEREBERAREQEREBaVva2tOGUDnxECeVwjh0Byk6ufY9TQfEtW6qru+vaoV2IFkZvDS5omEcC6/pXDszADuaD0oNTxbaWrqr+UVM0gPzXSOLfBl7D2L5s3g7qyoZE0taPWke94YxjG+u9zjwAHxssWiCU96GxFHHTMr8Le18GYRzNZLzjWE+q4OJJGuhaT85trLXd1Wyn7SxBkbwTDH6Wbta3gy/wDE6w7rr07opmyVb6GVx5muilhc2+geGl8T7fSBboesrNup5cGwWsAJZUz1ppXyN0cI4ml2h4gO84gjoegwe9/ZjyHEJDHEGU8tnQ5PUGgzt/hIcHeb1EdC2DcvvGZQ56atlkELizmCRmZEbuz36WtN2nTQWPC5UVOncQQXOIJuQSTc9Z7e1daC8TXAgEG4OoI4G/ArA7e4c2pw2sjeG2MMjgXcGuYC5juyzgD4LW8F28gpcCpKqofd3NCNrAfPlki8wtaO9tyeAuoS2r3m19eHsfLzcL7gwxDK0tPzXO9Z+mhubHqQaYpD3P7eR4VLOKgPMMzW+o0OcHsPmmxI0yuf09S9+C4LQM2cqKuaF8073ujDw0tML9BGGuOmUXBJF75rKLUFxtmdr6PEG3pZ2vI9Zh82RvfG6xt28FnVSGmqHxuD43OY9urXMcWuB6w4ahSns1vxqoIiyqjbUkD0chdzbr9AfYWcO2wPegsS94aLkgDrJsPaqi7y2v8A2rWmSN0ZMzyGuGpaT5ju0EWPiu/ajePXV7gZZcsbXNe2GMZWAtN2k9L7H6RPgp328w+nrsKNYaWGd4gbMwvcYzlID3WlYQ4WaSQL2JFulBF+4XZKSesbWuAEFOXgHMLuly2DcvGwD819OjjqrHKu1BtPVYNh+HTwQRxx1BqDLE4EibK5vNylxJc1xbcXvawGlrKSdjt7VDXlrHu8nmdYCOU+a4mwsyXgdTYA2J6kEgIiICIiAiIgIi13b/aMYdQTVGmcDLEDwMj9GC3TbiewFBoW+reP5M19DSuIncAJpGn/ALTXC+Rp6HkEa9APWdK/08DpHtYwFznkNa0cSXGzQO0khdtXUyVErnvLpJZXFzjxc5zjroOkk8ArA7oN14owysrG3qCLxxnhCD0kfvLe738A1La/c35HhpqWTPdNExr54yGlhvbPzZFiA25Ot7hvQoiV2MXohPBNC7hLG9h/vBH5qldRCY3uY4WcwlpHUWmx+KD7TVDo3tewlr2Oa5rhxDmm7SO4gKQN6W27MQhpI4ratbUVNumctERFujK1n2lHSICItg2zwMUT6eMes+mglk4+vLdx48LCw8EGGmq3vZGxziWRhwY0nRuYlzrDtJuuFNCXvawWu5waL8LuNhddaz+wVFz+JUUZ4Oniv3NIc74AoLDbWYDHRbO1FMwAtipzrb1nCznPPaXXcqtK3e9A/wDSK7+S/wDJVEQEREBWDwnFDNshIb+dHBLCe5ri0D3C1V8Uq7AVt9nsZhv6gbIB/MAafwIPBjVYJ9mKK5u6nrHwdwc2WQD2FnsUcrO01cThs9P0NqIJx7ksT/xRrBILq4G/NTU5ve8URv13aNV7lq+6+t57CaJ97+iaw98ZMZ/CtoQEREBERAWh768GNVhM2W+aAtnAHTzdw/7DnnwW+LhNEHtLXC7XAgg9IOhCCnGx+M+RV1PUlocInguaRe7TdrrdtiSO0BXFpKlssbJI3BzHta9jhqHNcLtIPUQQqZ7R4YaWrngLXN5qR7QHixLQTkd4tsb9N1YHk/446ow50Lzc0r8jddcjxmZfuOcdwCCUFTnbuNrcTrgw3aKme3vuuPA3HgriSPsCTwAJPgqU4tVc9PNL+8kkf77i780HkREQdlO0F7Q42aSAT1AnUqV+UVhojq6SVos18HNgfyXH8pGjwUSKwW+/DXVeEUlXGL8yGPf15JmtBPg7J8UFfVve5Gl5zGab+ASv9jHAfEhaIt83KYtHTYtCZTYStfCHdAdJbJfsJAHiEE8b3H2wat7YwPa5oVS1Zrflj8EWGzUxlaJ5ubDIgbuIDmucSB6rbA6myrKgIiIC3XYCptS4xF9OjL/+J7fye5aUtz3VULqmrmp2kAz0lXEL6C7mHLc2NhmDfYg00OIv28V8W0v3e4iKk03kknOAOde3mFrfnCX1SPHibcVq5FtCgtBuIlzYNCPoPnb9tzv1KQlDfJsxHNTVcGvo5GSD/dblPxi+KmRAREQEREBERBHW+PYT9o03OwNHlUAJbYays4ujv19Le246VB27Tap2F17JDfmn+inbw80n1telpsfAjpVtlGW3m56nrjJNTHmKh13HpikcdSXN4tJPS3rJsUHu3obaQQYZOaephdLMwMiDJWPJDyGvc0Am9mlxv3KrayOP4JNRTvgqGFkjOjoIPBzTwc09axyAiIg2GbZxv7LjrmSFx598EzMthGcodGQb63HTpxss/JvZqjQtoeZp+ZEAp3FzXue5obkvfOADbXhxXPdqzyuixWgOrpIRUwjp5ynN7DtPmBR4gL6DZfEQdtTUPke58jnPe43c5zi5xPWSdSupEQEREBbluo2gp8PxAVFSXhjY5GjI3MczrAadVsy01EFmXb7sMA4zns5nj7XKueNTskqJ3xAiN8kjmBwAIa5xLQQCRcAheJEE3cmf18Q7qb75lOqgLk1T2qK1n0o4ne45w/Wp9QEREBERAREQEREEKcpaMc3ROsM2aYXtrazDa/VdQOp75SzfQUR6OclHwaoEQEREG1br8W8lxWkkPqukET/qzejN+wZgfBefeFg3kWJVUAFmtkLmafMk89lu4OA8Fr7HEEEGxGoI4i3AhS5vUweXEhhlbSxukfVwBj2MFzmYM1z7zx/YgiFFksXwKaltz4Y0k2yieJ7h3sY8lviAsagIiINl2A2SOK1Rp2ytiIjdJmLc1w0tFgARr53wWy74N3bcLdFNT3NNJljOZ13NkAJsb6kODXO7CCNNF4NyVZzeM0w6JBLGfFjiPi1qmPf3Ttfg8jiNY5YXt7CXZL+693tQVhREQERfWtJNhqTwAQThybMKeDV1LmkMcGRMcfnEEukA7vM9qnJY3ZvDGUtJBBGwMbHG0ZR12u49pLrkntWSQEREBERAREQEREER8pGK9BTO6qjL7zJD+lV4VjOUf8mwf1TP8cyrmgIiIC3Tc6f+tUX1pP8AHItLW57nPlqi+tJ/jkQTDvs2Wgdhk88VPC2aN0bzI2JrXlt8rwXgXIs6/gq1q3u8yRrcJri61jBIBfrcMrftEKoSD10+GySQzTNF2QmMSHq50kM+LSvIpb3N4MK3DsZgsM0jIA3T5zRM6P7QCiRBtW6z5Yof5o+4qet+vyLUfWg/yMUEbqIy7GKED97fwa1xPwBU6793gYNMCeL4AO052mw8AT4IKurk2MkEgEhtrkDQX0Fz0arit4wLDbYDiVQR60tLC0/UcHu/Ez2INHWx7u8N8pxSji6DMxzu1sfpHj3WFa4pX5OmGc5iE0xGkERA7HSnKPsh6CxiIiAiIgIiICIiAiIgijlH/JsH9Uz/ABzKuasNykakChpo+l1RnHcxjwfxhV5QEREBbnuc+WqL60n+ORaYtz3OfLVF9aT/AByILH7w6PnsLrmAXJglIHWWNL2/FoVPVd+oiD2OaeDgWnuIsVSaspzFI+N3rMc5h72kg/cgnzk2QWpKt/0pmt9xoP61BOMSMdUTOjvkdJIWXFjlLiW3HRpZWA5OPydP/UO/BGq7S+se8oN53HtvjVN2Ca3/ABvW+8pXELRUcA4OfJKf7AGN/wAjloe475apvqzf43raeUrIDUUTb6iOUkdQLm2PwPsQQypi2hg8j2RpGW1qpWPcR/Hnmb9ljAofY0kgDidB4qfd+1KIcFoYh/pywMA7GQytQQArFcnPDclBNMRrNMQD1tjAA+0X+xV1Vsdz1NzeDUY+k17z/e97h8CEG5IiICIiAiIgIiICIiCFOUtIOboW31LpjbsAYCfiFA6nvlKULTDSTFzs7XvjDdMuVwzOd13u1g8VAiAinDZDctS1dHT1ElRODNGyQtZkAGYXsCWlevanc1QUlDUztlqS+GGR7c0jLFzWktuBGNL2QQItn3Y1fNYvQu65mM/5fR/qWsKduT3gNNNTSzywRvliqLRvewOLbMYRa/CxJKCbVTnbtoGJVttP/ET/AI3K4yp3t+0jE64EWPlE3HtcSEE28nH5On/qHfgjVdpfWPeVMnJwxxzZqijNy17efZ1Ncwhj/aHM9xRDiUHNzSs+g97fdJH5INr3Nz5Maoz1ukaf7o3gfGy+74sWNTi9Sb+bCRA3s5rRw9/P7VjN3dRzeKULv/niHvEN/NY/aWfnKyqf9OeZ3vPcfzQejYuhM+IUkQF888V+4OBd8AVMfKVqbU9HH9KSR9vqtA/WtD3FUHO4xC7ohZLKfdyD4vB8FmOUXiwkroYB/wCnjJd9aazre61h8UEUxRlzg1ouXEADrJ0AVz9ncNFLSU8A/wBKKNni0AE+26qLsdT87iFGyxOaogBAF9M7cxt2C58FctAREQEREBERAREQEREEL8pY+hovry/c1QIrF8o6kLsPgkAvzdQAewPY8X9oaPFV0QW43V1AkwehcOAiDPGMlh+LSuve44jBq237to9r2A/Bd+7Cg5jCaJlreiDyO2UmU/F5XdvEpedwuuYBc8xK4DtY0vHxaEFPlYfk3f8AkKn+o/RGq8KyXJ3oizC3vP8AqzyOb3Naxn4muQSiq28oPBOYxFs7RZtVGHH68dmP+zzZ8VZJV65RG0TZqmGkjIIpw50hFj6SS3m36LNA0/i7EHRycoQcRmcXC7adwDb6nM+O5A6bW+IWi7d0pixKtYeiomI7nOLh8CFI3J+2TmdUeXu82FrZGM87WRx812g+aNePTZaxvvo+axmoPRIIpB4taD8WlBr2xMHOYjRN66iD4PaT9y8m0MTGVdQ2PPkbLK1nOCz7BxAzg6h3Ws7unhz4xQjqkze41zvyXv34RhuNVOUAXEJNha5LGXPegkjk54KxlJNVEeklkMYJHBkdjYd7ib/VHUtY5R9GxtbTSNbZ0kRDz9LI6zb9tjb2Lf8AchibH4ZAxhAyZ2Ob1PzFxv8AWDg7xW3bU4TT1MOWohjlAPmiRoOUnQlp4g2vqEFeNxeMxU2KNEtgJ2Oha82s17i1zdTwzFuXvcFaBVJ2u2FqaGZ+SKR8OYmOVjS7TiM2X1XDhra9tFYPdNiFbPh7XV8bmSNcWMc9pa+RgAyvc09NyRfptftIbmiIgIiICIiAiIgIiINK3yUXPYNVjpYGSD/be1x+zmVWaCmMsscY4yPYwd7iGj71b7buDnMNrW9dPN8Gkqsu6mg5/F6JhFwJOcP+0HSD4sCC2VLAI2MYODGtaO5osPuX2eEPa5juDgWnuIsV2IgpXj2HGmqZ4DqYZHx368pIB8QLq0+6el5rB6IW4x5/+Ql/6lWveH8qV38+X8RVr9mqYRUdNGPmQxN9jWhBklT2bZmtmqzH5PPzksjyDJG9t7kkuc5w4dJKuEvDihGUDpvp+aDB7tcD8goI6YvD3MLnOcNAS8lxsOoXsol5SMEYrKV7T6R0Lg8X+a13ozbvMnsU00Y89uttf/wUa7+tknVNqyNwBp4iJQ4nVjbuaW9tyRb+IdSDRdw1HzmMRu/dRzSfDm/1rLb8dk6p+JmeKCWWOZjLGKNz8pYAxzXZQbcAdeN+wrSN320P7PxCCoPqB2WXtY/zX+wG/wDaFbWuAdHmBuNCCO3/AOigiLcpg89NSzGeN8RklBY17S11mi2bKdQL9fUpbrWh8WbqAI/NYuyydEbxEdVx7UGJss5QPvG3s0PgsNZZDCXesO4oMiiIgIiICIiAiIgIiIPJi8OenmZ9KORvtaQqubmqwRYzSFzg0OMjDc2Bzse1o1/iLVZbbGu8noKuX6EMpHflNvjZU9ww2mit9Nn3hBdpebEq5lPDLNISGRMfI8gXIawFzrAcdAV6G8F58SoWVEMsMguyVj43gGxLXgtdYjhoSgpxtNiYqqyona0tbNK94aeIDiSAbdNlcHAZhJS0728HRROHcWgqnu0uGClq6iAOLhDK9gceJDSQCe2ysduMx3yrCmMJ8+mcYXDpyjzoj3ZTl/sKCQ1i8RHn+AWUWNrNXns0QcKGK7u7VY7avDfKoaiAm3Oscy/VcWB9tll6Aece5ddU3zygp3i2GyUsz4ZmlkjDZwPwI6weIPSrObmp3TYLTc44uPpWAk3Iax72sHcAAB3LMVWDwTPa+WCKRzdGufG1xA6gSFn4YWsaGsa1rRwDQAB4BBhy1eigfZ1uh2i4yN1PeV8Asg6nN1XZSuyuB8D4r7lXzIgzCLqp33aPYu1AREQEREBERAREQR3v5xLmcIkaDYzyRRD2mR3wjI8VWnDf+9F9dn3hXD2p2cgxGndT1LczCQ4EGzmuF8rmnoOp9pWlYBuioKSRkvppXxuD2GSSwa5pu05WAA2I6UElt4BfV8ZwC+oK676dg/JM1a17pPKKiRz7MLRGHgFjTqb6h3naXuNFqW7XbF2FVjZOMMlmTs62X9YfxN4jr1HSrWVHnXB1B4g6j2LFt2UonuLnUdMT1mnjJJ78qDOseHAEG4IBB6weCx7xqVkLgdnYvGQg+0mjl8qRdxX1hsbr5ZB1ALIueALrx5V3TjRqDykJlXblX0NQdWVMq7sq+5UHynfl061615QxepAREQEREBERAREQF5ra+K9JXRZB3ovgK+oPO9tiu6MaBcH8Vzj4IOmTiVxsudksg4WSy52SyDgGrulFwuFlzA0QdYavuVcrL7ZByzLi7VciEsg4ALtXEBckBERAREQEREBERB8cutEQc2cFyREHUVybwKIg4oiICIiAFyaiIC+hEQfSiIgBfURAREQERE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en-US" sz="1800">
              <a:latin typeface="Arial" charset="0"/>
            </a:endParaRPr>
          </a:p>
        </p:txBody>
      </p:sp>
      <p:sp>
        <p:nvSpPr>
          <p:cNvPr id="28680" name="AutoShape 9" descr="data:image/jpeg;base64,/9j/4AAQSkZJRgABAQAAAQABAAD/2wCEAAkGBhQQERQUExQWFRUWFRQYFhgYFRcVFBcXFRcYFxcWGBQXHSYfFxwjGhcVHy8gJCcqLCwsFx4xNTAqNSYrLCkBCQoKDgwOGg8PGikkHCQsLCwsLDQsLCwsKSwsLCwpLCwsLCwsLCwpKSksKSwsKSwsLCwpLCksKSwsKSkpLCksLP/AABEIANEA8QMBIgACEQEDEQH/xAAcAAAABwEBAAAAAAAAAAAAAAAAAQMEBQYHCAL/xABJEAACAAQDAwkEBwYDBgcAAAABAgADBBEFEiExQVEGBxMiYXGBkaEyUrHBCBQjQqLR4RUWYnKS8DOCsiRTZHPC8TREY4OTo8P/xAAYAQADAQEAAAAAAAAAAAAAAAAAAQIDBP/EACURAAICAQUBAAICAwAAAAAAAAABAhEhAxMxQVESImFx8ARCsf/aAAwDAQACEQMRAD8A3AmETUX0UXgTjcheO2FlW2ggAQzPwHnB3fgPOF4EACF34DzgXfgPOF4EACF34DzgXfgPOFJs0KLn+/OE1qwdx/pNvMaQ6FYLvwHnBXfgPOEamrYDSykHW4JHcNBDBmmu1sx88o+AhqNicqJa78B5wV34DziPejmrsLMeOay+V7w2nVk5TZmIPh6Q/i+GJzrlEzd+A84F34DzivTJ7NtJPj8o9009lYZTa/j6b4e2TuE9d+A84O78B5x7lKQNWzdpsPhB9KOI8+MZmond+A84F34DzhJqh76ZLcc23W2yHEuZfeCez8odCs8XfgPOCu/AecLMDuPpCInakBibHYFvbsvAAd34DzgXfgPOFgYb1NYq6ZwDbTf6CEFnq78B5wLvwHnDRMYUWDEHtAPwMPpM8OLj8j5Q2mgTTPF34DzgXfgPOFrx4SeDsvttsI18oQzxd+A84K78B5w4gQAN+nI9oW+ELq14OEAMrdhgAXgQIEACKe2e6FoRl+2e6FSYAG1ZNZbZeB3X4Q3m1b2O7b93ha2n9+UPfrK+8II1C+8BFL+CX/JErUvfSYx28Du00tx07d0FNxGau/cNqjyvbWJRGlg3BF+O+PU2YjCxIIir/RPz+yDbEGa2axtrqoNoQL9nkdPKF6ukynq9YW9d4hOZL4A+RjRUZOxVJ7OwygZuNhckbyd8Ohh1sxmKAAp2E2vtvtv4RHKjDUAgw7/aDhSG1uNLgX8fC8J/opNdi1FOfN1WzJoOsb24cCDDnFaQuoKi5HnbsiElSyxsNu7WJ2kqT7L7QNtv784mSp2iou1TI2lwpn29UX3jXyh8MJCai7HtIHyiQDX2QCbRLm2UoJDVUOWzCw7De3fCM6mEtbs2mm6++8Oahiwso27T2dkRT1pVch63js14227IFbFKkeVmlyQuwA3O+19tt/8Ad4KXWspvs8L7ewnshJKg3NgBfb+seXexsLHwEaUZ2PHxttwH99kIJibqAFsANwGnrCbNoD1deyPHTdg8oPlA5P0MzzrqdSSdTCUKdN2DyEena1vZ17BFEiMGI9id2DyEGJ54DygAC1TjQMw8TBLMa9wWvxBMec3YPURP0MxiuxVtbSxtqL/OJk6KirIxKucBe5sdlwDfuheRPnsRobXF7gDTfth2KQ9JnOvAA7NLHbDkzbbQYhyXhoov0UhGp3d8JvW2tpthI1eewtbYdvfEUy7Q8vBQUCEMKX7Z7oWhGX7Z7oWgA89GOA8oHRjgPKPUCADwZY4DyEeTl4AnsEepkvMLQaJYWEMQxxCmZlJAGm4bf1iEzHti1xGYhhma7Lt2/n5xcZdMznHtENmPGFFctZe70h1hVOjls+tgLa27zD9JKDK6DSxvYXBHx3RblRCjeTzR0KAC9joNCN8SAEeQytpof74QOhG647j8oxbs3SoDygew8YTlS7Gx1O4/lHvKePmPygnudo8QfzgATxBmCEqbEW17N8RashzM/XPHcLDTZa8FilWWsuwDdvuN8MY1jHBjKWSWfDcy9XsI3X3kd2u+E3lPKBsqlQb3I18eHCI4ObEX0O7d5R7lvcgMxsdNpsOBt3w6YrR7pqgLMuRYG4IF9AeG8QkzbQDpe/5Hyj0iWaxW9rgjZ2bYc02HibcqSADvF/UQ8IVN4GUFCtRTlDZh+R7RHuVJJQnKbDaf03w7FQ3halk52C3tfZ/d48LKJNgLk7Lb4f0WHN1WI3g7Rs3GE3Q0rYcqiVb575r9XQm4G8AbYe0swWJYkHgSdNw042tDnoRv1/vsgxJHARi5WbKNHn60vvCB9aX3hHvoxwHlA6McB5QsFZE+nQ7xBVCAAWG8Qr0Y4DyhOp2DvEIYcCBAgAKX7Z7oTqpJY6cOPbshSX7Z7oWgQmrI80j66+9v4wZpX48d/ZpD+BFfQvkYClfjw39kEKR/9O/hEhCUycQbZSe6C2FIafVH9OPbANK/H3t/ExiPPPzlVkquNLTzXp0lKhYocrOzqHuWGtgGAA4gnha2cyfOBPxCTOlVN5kyRktMsAWR7gBrbWBU67weIvBbCkaA2GZjqBre539kevq2S9yzIBpYjQDaCIcfWD7jRAcvOU31GgnT8pugAAOgZmIVVuNguRfsBh2xUh0uIrr1W7LN8dIf05RwLMb8M2vlHP3Jrngqp9ZIlTRIWXMmojWlsCA5C3BzE6ExtMrqsCGW474qk+CLceSf+qDi3nA+qDi3nDKTi/vZdNpB07TrsjPaLn+pJ1YkjopqyncIJxZVF2Ngxl7Qt7a3vbduiHaNFT4LvXyirG1mBO21zfgeMIda18umy+WLIssDYIpXPLik2nwme0m4LFJbMDYqkxgrEdpuF/zRX2T8BScfp5z9Gk+S7i/VSYhbTboDc2h3HKNBWPJmpMlsVdGDKRtBBuI6sp3JRSwsxVSRf2SQCw7ddIuMrM5RodCq0LFczBT97KpCqSM1hfdtjlfF+VNTVTDMmz5jHMSBnbKt9bIoNlA7AI6+osPUS7EZs69btDDZ3WjkblnydagrZ9OwICOcl/vSyby2B33W3jeMpO2awVLJuvNDjs3EcO+2YvMppvR5ibu0sqGXMd7DUX324xqCoMtgLC2y27haMs+j/gq09JNZrifNZHdDoyyhmElsu0BvtCCbXjVoV9FV2RBobuchAsb23WtoykdoIh1OzHq3W9r239U3+NoDUxSZmX2SCGG8X3gRCY5jErDZMypnzbKLDUEOx25FU+0xtpu2nQXi+SKonpbTGAOgvuIN492mcV9YqfI/nJp8VaYtKzB5epSauVmTYHWxOl7X3667RFhpaxixzKQdgG4nhrsiSh3aZxX1gWmcV9YVDeceoVjoQtM4r6wnNDaZrWuNkO4Rqdg7xBYUHAgQIQwpftnuhaEZftnuhaAAQIEYdzmc61dRYt0EghZUrouoUB6bOqsbsdbdbKMpGzjABuMFBI1wDa1xs3jsjAOfjlnUpXCmkz5kuWklM6y3KBncljmynXq5ND84AGXP/gktK76xKbMZiL04GoluOqhYj2S6qbA+4YtH0eqanky5+aYFq5jIGlNZXEsDMhVTq2bMSe4eOIYdi7yc+Um0xQrjMRezBgbjeCohCprGmTGmEnMzFibm9yb3vFYr9izZ22TaM/52sVop2HzqZ6uSkx8nRjOGOcOCuZVJIW4sWtYDXdGD0nOHVLQVNG02a6zjKsWctkVSS6qSbgN1QQNLA8Yq0SMu3N7yTnnFZSvLZOgYTpmYbFQ6WOw5mygEcY3+MRPKKo/Z9JPkTXSarNIazHKcgLLdDoxORdo+8RGhcn+UU6twuROBWXPnzkpwwAIDmZZpgQ3FxKDvY6XHDSOilEwdyJHlFyyo6K8ipmmW8+U6qVQuZYmAp0rcANdxJsdIwPk9yYmz8RlUimzmcFzW0CqczTAGtcZAWHEW4xdednAqeVPp2P1ibNnzBnYzTMZkTKpUZwTn1AFtBststccJxFExyfKVestHJCkgaBSCV0F/ZdNp+6eMD0m5UxqaSwa6Ir/LCvkGnmU8zJMecBKWTmTOzTOqvVLDQe2TuCk7oeYbiZmdU+1rYxyJWvPpatyXZaiVOe7hjnExGILZjre42xlODg6ZpGSkrQ6osAmy8QFO0ovMlTetLAuXErrsqj72ZVNgNtxbbHTlMvSEZTo2w7tfnGOck8fp6mppqyc7LOo1dqp5liZkso4ExcguSsxlW1r2cbbRE4by/MvG1qZU2Z0Dz0V86pLzSmOVjMSVZSQCTmtfQE6xbqHHZFfXJpnOBzyLhc36pIl9NNlhc7McstSRmCkDVtCCQLbbX2xVTjwqXnV9Wkp5lNJloWCkHpOtNKKpJUWMwSgbFure4ikct2E7Gqq5zA1bgn+FXynyA9IKuryMMUb6mrmzG/llhRb+pvwwaTr8n0Oa6RFLyoqVqHqEnTJc1ySWRypsfu6H2dgt2CNJ5uuemtasp5FXMWbKmuJZZkVXUv1UOZQL9a20HS8ZDHuTOKMGU2ZSCCNoINwfOMW7NDuCMr+kJRdLh6spJMicrsACeo6slzwsWXzi24nyuMjCPr+UFvq0uaFNwpeYq2BtuzMIxym5fTMapq2nqXlS501UMizdGrFGDCSika3I1LPfVQBFRX06Jk6VjPmJoZn1yZUDMElymW+oVmcr1Ce4Frdgjf6PFMzkNoGtbeAbW9Y55PKOZhOG08mS6pUTJjT5liellhguVXllSpVkC6HUEbI0Lm05a/tSUUfKKlDZ1AyhlJssxV3DceB7xGlJYfJDb5RrRjIqrn7WXiRpTIAkLPMlppc59GKGZltbLfW22w8IsPOpy4l4fRtJWdlqpssrKCmzLuMwn7gtcA8bW2EjB8EwmXOqpdQT0lOqtPqA7jpD0NnnS+LFiQFJ9rNu1tkk3waXXJ1rCNTsHeIgeTXOHQ4iQtPPVphBPRsCkzQXPUYC9uy4ieqdg7xCGHAgQIAPCMA5F9o07YXZgNsQ2J1PRz5J01fLruzC14iOVuKTOl6NcoyZWXMNC9rqT/CDw7YpRslyorPO/wA7L4c8uno2QzvanEqHCKfZS17BjqbHYLcYzvB+UD1ziuq2V6iRVU6rMZQEVJl1QNLWwKpMs9tD7WusUfEFZmnNOZun6XrAjViS/SMTfaGA0tvi6U3Jp6fBqln0eZ0c3LvVUZct+2xJ7NI00o23jpkzdJG8c3/Kx8RpWebLEudKmzJM1VJKh5drlb62sR6xzPzhznOKV+e+tVO2knRXITbuy2t2WjU+b7GGWbUzAAwM9Zo2gFp8hC5043BhLnOo5E6gq6gyJf1jpJLdLpnCs6plB2mwAHcTwiHCsjU+jGsHly2nyxOJEouvSENlOXfZrG3fYwliCIJswSiTLDtkJ1JW5y3NhfS24R5NU3R9HplzFtgvcgA67bWA07IRhWqorsMQALxLYxgokyKSchJWolMTe3VmS5jI6i26wRv83ZElyDlU6zunqZqIsqxRWJuznY2UA3C7e+0EY/ToG6Vlsn4CaXCFVh15by57jg3SLmHgpt4GLTzN1SmhnSXAPQVkwps6ueXbThf7QX7TBTpsqsp5ipMRlmI65gwIGYEXO8WPwjOeT2KTqOdV0pYo1RIykqRmE5JZaWQ6m41LDT3hHbrRUXF9HNBtprs2eswKRPqpdQ6ZpkkEIbnKpJv7OwsDc33XHZajUc+3KiaOMrL5U6N8occh+cOil0dPImzykxUIbOj5cxZieuARv2w2ly6c40a8V1L0OTMR0y579EJWTKT/AJr+G2KlKMkmvVZKTVp+GpUc7LMB4Eev/eOfueHDOhxaoYapNbpFNtLnRx3hww8uMbrQ1sucoeU6uh2Mpup3bfD0jH+eatLNToWJ/wAZzc73Ki/jl9Ij/KSdSK0HWDOpNQyXym2ZSp7QdohRQhlHdMDrbXapBvp2EL/UYbRK8mcHWrqUks/R581my5tQpYC1xttHEjpYyoagI+Y32Pa3EqQPUiLxinJzPg1NMUdaSrTD2pNYlvLqnuvEBUciKiWWQreYOjyqvWzdJMdFN9wPRk9xGyNio6AJISU40EpZbDcbIFYfGOvQ0/pNPz+/8MNWdVRz5Ah5jGHGnnzJTbUYjjcbj4ixhGkpWmustBmZ2CqOJJsI5GqdHRZr3LXHinJjDpPSZmn5Ax39HJzErx6rdGt/4YyVkenmLcZXXI4v2hXQ+IKnxjW+UHIpqigpaZHXPShhLJFlYzDeYCRrq2oO7xvGP1Mtldlb2lOU639nq2v2Wt4Q3FxJUkyRxWtfEK13UdafNARSQLZiFRSToLCwvFp5QcmavkzV009JiuSMyuAQhYWEyUwvqLEd4YHQ7KThtcZE6XNUAmW6sAdhym9jF+eZWcoa2W9SrJTyyq5QCqIlwSqbMzsN/dsAAgzJ32PgqfKGXWVDNW1STPtWU9IylVOdcyBb/dyjS2lhDbCa0y0qBc2aSy23dZ5d/QRovPXWZBKpybkTHOl8oWUDLQC+4ZmA7ooUnAZqyGnFfs2kls27/EC277i/dFxi0/x8IbTWR1zdYiafFKN72/2iWp/lmHo29GMdbTZysOqQbNY2N7EbQe2OL8PnmXMlzB9yYjDvUg/KOq+TVc7tMU6gtnJsB1mPzHwiErVlN06LTAgQIkohcblZp0gEXBmi4PDUn4RHcsJWacthr0Yv4uVHqYnKqQWny2CkhWJNraXUqDqeJhridCz1KkKSo6EMd1lcsbcdi3jSLqjOSOauc+UsvEGyjK2SWz9r8bd2XxiLHLassQah2DCxD5ZikHaCHBBjpPlTya6WjrUaUhzSmyMcptkaZMB4gjNp3RyjCcmnhjSTWTfuQFP09HSuNTO/xCFAAYTHkgBRYALKlIAOCRX+duryUSyt71CtfiJSzAe8XceUTX0e57TpDobEU80HbqBMViotwzBz4wy59eTVR0EiaJX2Ugz+kcMth0s1ejJW999tm+G5fjQlHNmJwIECMzQczsQd5cuUT1JecqOBmEFj42HlDaNF5u+adsTppk9jZM+SXkcBwy2zFlZbZbEb7xXuX/JP9mVjU4LMAktgWABOddfZNtGDDwgArl41vmr5P086jFQZYNRKqpiBrn2Gkq+o2Naz2vsuYyON85jeT7vhruGAD1EwjbcWk9Fstxb0io8ky4MRxykEmpnS19lJsxRrfQMQNe6GV4keUr3rKk2tefONuH2jaQwnSShysLEW07xeJKNW5D8s5eH4bJacrsrTpksZQCRY5sxuRoM3rFd52g/10FlYJ0YCMR1XsSXKneAzEeEXzkJzaCvwmkLlQpmPNN75mHSFWl32KG6NDmsTYEC17xEfSCw4yptKTbrCoIA2KM6G19N7GNHNuNGajUrMjiU5L1DS62mZNWE+SVFwLnOulzprsiLhakn9HMRx91lb+kg/KMzQufOzNZMQOViLyk2G1gSxtp/esU2bXTHADO7AbAWJA7gTpFm51HJxOeD9wSl0NxpLW+veYqUU3kSWCe5OrROkxKovLc9aXNW7BbA3UoNt/XZcbYd83FYkrEZecAqwmS1JGoZ0YIw4HNlHcTFWiYwLk/Vz3RqanmzCrAgpLYqCDcXa1h5wfXAq5OhZFD9rLVrgNMyEjQ6FQbH/ADRzTXpabMFybOwudpsTqe2OvTgbOJLaKVmma1/aGdgxXS4JGg8I5ExJbTpo4TH/ANRhzlYoKhtHTlPSdDJonUH/AMNTuwvmAyhBtO7ZHMcddYJQGpoqNwRZqJEa+3ry0II7mWFF0xyVownnvppgxKYTLcSlCKjZTkJcdIbNsvdj5Rnuc2tc27433n9w9koEdmBJnyVNgQCUlzRmNztIPpGFDD26AzvuiYJY7SVLG3cAL/zCExoSp1uyjiw9TaOruTtK0ua4I3EbR9yZl+IPlGY8xfJVaiTNnmVLcrPRQzAFgFyOwQkHKe2NoSgZJjMcuVjpa+YXZn13bWPkIpOkS8skbQIECILCl+2e6FoQQ9c90K5oAG+KS80iao3y3HmpEcncheTgrvrq2u0uhnTU/nltLK+YuPGOuCbxgv0f6dUr66WwOZZRXZplWblcE7jfLp38IAEvo2ziKuqW/VMhSRuuswBT5M3nGtc59F02E1q/+gzeMu0wf6YyHm4RcL5STqUtZGM6ShJtfZMlA33kKB3kRu+NU3TU0+X78qan9SEfOADi0C5h5jeEtSVE2Q9s0p2QkbDlO0dhFj4wyi+87WGBXoqkf+aoqd2/nSWqMfFQkAGnfRymk4bOBOi1TWHC8qUfjeKJ9IiaDiiAfdpZQPeXmn4ERdvo4j/YKg/8T/8AlLjNefCpz4zUD3Fkr5SlJ9SYAKFHUvMfIy4LTn3mnN/9rD5Ry2I6t5vkNLgVOSNVpWm2/mzzR6MIAOacLw1quvlyW9qbUKjW19uZZjfs1MSfOnJVMXrFVQqiaLAbB1F2QXNgC2MUXHp1J8Lk+l4U5dn61jdSo+/VGWLdjCWD6QAdJ83lF0OF0SbD9XlE97qHPqxjKvpLj7Sh/lqPjKjcaaUJaKi7FUKO5RYfCMb+kfhsyYlJMRHZZfT52VSVQHo7FiNFGh2wAYNBiHFDhs2eSsmU8wgXIRGcgbLkKDpHiro3kuUmIyOu1WUqwuLi6nUaEHxgA17nyplaiwyoVVHSKWcgAFmmSpRDMRtNl2nhGNxvPObhjnkzRdItnkCkzbDb7Iy9o/mWMGgAOO0OTUrJR0yn7siSPKWoji8R2fybremo6aZ78iS/9UtT84AJOOOqzAJ0/Ep1LKTNONROUJcDVWYkXJtsB37o7DzRzjyZqRJ5WvmG2sq013GZ0qqR4kecAFEoOSdROrfqSoBUZ3QqzAANLDFgW2fdMdZcjcNmU1BSyZtuklSURrG4uotod8YVycmdPytZl2fW6o+CLMBPp6x0ZmgAzH6Q9v2Wlzr9Zl27epMv6RkNbQZOT1O5teZiE5l4lRJVD+JD5xqP0j1JoaY30FTYjtMt7H0PnGf8owF5NYYp2tUVDDuDOD8RABqX0fqTJhOb/eT5zeWVP+iNFqdg7xFY5rMNNNhNGjCzGXnI/wCaxmfBhFmqDoO8QAeoECBAAkT1z3R6zwlNPWMFmikiWxYPGKYHyUrKfGZ9RRTJRDzJ5mJNDKplPMuyki+/LYjW4EbLnin8jZoE2cx9y/hmuflGkYpptkSk00incuuQaVmKzZiTJizGMoAIACHVEGbN4X3d+kahyZoKinlZampNS9wQxVVKrYDLdQM2utzFe5NOZ1Y80jc7d2YgD0JEXLNDnFLCFBt5OQeVuF/Vq6pk2t0c6Yo/lzHL+G0X3nZRTheBsuo+rMt9+kuRt8bxFc+FD0eLzW3TZcmZ+AIfxIYk+W8wTuTmEzBr0bPKPYQGFj/8YjE1Jv6N+IH/AG2STp9jMA/qRj6p5Rn/ADqzukxitI/32X+lVX5RY/o+VeXEZq+/TP5q8tvheK7zqsBjFYUVktN1udc2VSzjgGa7DvgAq1LILuqDazKo72No7Hq6UJSvKXYshkHcssqPhHKvN9h6z8TpEZ1QdPLN2vY5WDZBbe1sovpcx1XiOJS5EqZNmsqoiszFjYW4X7dnjAkDOdOY6WgxTpZhstPTz5xJ2KFUKWPcHJhpyMpxXY/KZASjVbz9RrkR2nXbhoAPGC5tQemrgNL4dXgjbpk2DjraJrmJxiVS1k1ZxROmlqiMw1D5wQmf7gcX02EheyAZ0WHimc8U4jBqu28Sh4GagPpFtzRW+cij6bCq1BqegZh/7ZEz/pimibM4+jdKXPXP94LIUfysZhPqoioc6Diqx6eo2GdKk6bbqqS29b+UWj6OTHpqzh0Um/fna3peKr9TabykKEXJxNr9wnkn0ESM3fnPwvpsIq5Sj2ZWZR/yCr/BDHJ8dpTUEwMrahgVbtDCx9DHGtfSGTNmSztR2Q96sVPwgaBMbx1xzcz82FUJ/wCGlj+kZflHI8dU81E7Ng9H2S2H9M1xAgZcs8YZjOB5OV8i2gmzJU8eEslvxS28423NGHcr+VHS8o5D02Vvqa2mMSMhWWJkyfdtwCF1vxGkNoSY55osIz43iM8i6yXnqD/HNnMB+FX8423PGU8wLZqSrmH2nqyTfb/hqw9WMajmgSBsyv6RRzUdMAwv07HJ94qJZu4HBdAT/FFB5d4cUw/BftPsjSs2oNleZMV5h02/4g022lmNc5xeTtPPMqdMlB5gOQFiSAou1st7bTDTGpANNR2VejWUVAyiwZTr1dm4esaLSsh6lGgUM4NKlsGDgohDAWDAqCGAGwHbbthSY2zvhCnYZFta2VbWFhawtYbh2R7J2d8Q0WmOoECBEFDWpPWMJF49Vx60NxGsVgzk8nqdM6rfyt8DFBoKoyw9try2T+oj5Xi34jiaIrqWGbKbLvuRpFMyRvprBhN5J3kalnmHdlUeJN/kYtOeILkxJyyifeY+S6fG8TGaInmRcMIyD6QuDJlpqrNZ7mQVsbMovMDX2Aglh25hwMUzC3M7k/WS9v1esp5w7BNVpRt4gecW7nLwvEK6eUmiWlOkxhJGZgtjp0jAL15hWx22Gy0KcneSDScIxSSHEwzFQqMuTrJqNSTwHlGbg+aNPtcFV5jc37WTKCR0U/OdwXIbE/5so8Yl+d3kfUT8SmTpKq4ZZOmYBrrLUEkNYG9uMV7kfPqsIrFminmNZWWYouyzEa3VVkBCkEAg3OoEatWVX1h+lsR0gRgrCzKGUWVhuI2GK04XhkznWUZjg/NrMmKrFmlT8/VXKrjaMtsrce3dsjVqPkJU1Eh5GJ1ZqZZKtLUKFKOt9S41YWJFiTCOGzDLmow3MN19CbH0Ji9TnsrdgPwMVKCjwTGTlyZvyPwaVTtNEqUq/wCzzxcC7ez7x1PnDvkvgdPPnkzkRnUKUuOsSpBvm32sNPyh3yWcLO13y2HfsNvSEKH7KqXS1ptrcASVt5GNWuUjJPhmgF48zEDgq2qsCrDiGFiPImPGaAHjno6LMd5kVFLiOIUZPWAsvb0E0qfRwfCGHIVVqOVFRN3JNrZi9urID+O8RVXPfCMfnOzMyl5hd1HX6KpQsXC72QPm4XSIyRJqMDrJFVdXXPNysDpNlq5lvcHUB16wPBgRs0zLOnS9j6flHNHPDgBpMTmn7k/7dP8AOTnHg4bwtHQOB8oJNfIE6Q+ZG02WZWABKsNzC4jMef8AlSjKpZhv04aYgAIt0e1iRt9q1u9oqSwSnkxWOm+ZudfB6bsM4eU1/wA45kjpvmlomk4TTBxYsHmAfwzHLL5rY+MTHkqXBdM8UKr5HU8qrEqRKRFnqRMAUaq2YTFJ2kEA6Rd80VudUXxBD7rKnob+rGN4Ixkz1zf0MunkzZctAlppJA3nKBc31+7FozRVMAm2qJq7mLnxVj8iYsfS22+f58IJLIReCI5ZNeUg/j+Cn84iqw3oZHETH/6v0iW5Un7Efzr8DEE869Mqe7NbyK3+JMaR4REuWWnk7OzU0vsBX+kkD0tEmjajviB5LzPsSODt6gGJuSdRGM1yawfBIwIOCjA2GGInrQ0zw4xQ6wwLRvDgxnyV/GpgeabbgAe0jb+XhDHLDiZLKkqdt9fX848ZY6lwc7LBgc4GSB7pIPne/rDzpc2zZvPyH5xEYPLOVrnq32cdPhEoGjGSyaJ4K/yvqBaXLA2Xe/fcW8dYZ0S5KOeffZFHha/xMHygfNPbsCj0v84XrhajkrxN/wDUfnGi4SIfLGnJqWpngMoYFWtcAgG172O3QHzh1ikq057cfiIT5OS/tr8Fb1sPnD7FJf2h7QPhD/2F0ReSLl0mdNPvL/qH6xVujifw9vs07reRiZoqBXMKS06X/MIPFEyz3I9+/wADHpeq194a/kYUr7NMYjYT8hFdk9FoSdcA8QD56x6zwxoX+zT+UDy0+UKzZ+VSx3AnyF4xo2sp37FSsrHE5UmWMzVlB9nRRcjQXy6dkI4RhImzxLcaLfMOxNLDhrpExyXN3msdpAPmST6wjRvkrW4F5i+d/naNfTHwl8XpJkukmJRZZU23UOXMASRmOU7Ta+2/jGKY1yJqpsx5tZUs7hSWurtMsoJCqrWt2AcY3vNEDyrCkS/fubfy79e+3rGaim8mrk0sHNrYfMZlVZZJIAACte/bcbfSOsKFAkqWoFgsuWoHAKoAHpGfFe0xecNquklI38IB7xofUQtv5Dc+h/nit0qXqyT77nyvaJ7NFbZiHLA2OYm+/aYuK5JkxelXLWG3vv6gxYs0VVJjBswPWuTfv2xYKaYSik7SBeCaCLGPKE/ZgXHtA2vqND6RAbrbr38v+8SeOSvtL+8o9NPyiPyxcVgiXJKYFiKSgytcXYEG2my2sWambrRRQsXajbrRlqrBrpvomoEC8COQ6SKxg6+MRueH+OHUd8Q8yfbtO4R1aa/E59R5PGISAwBvYjTZe/ZaGBp7MAdNl99rxIoutzqfQdghKbTZmvfvjVGTHVPKCLYQrnhHNHmZMsCew/CFRVlaqWzOzcWJ9Yf4p/hSR/D8hDLJDvEGvkX3VA8SB+kWZivJ+XZnPYB5m/yh1iB63gPnDXDp+RTptPyhSbMzG8KsldCcP5U7LK026gd5OkMYWpzcgbhdvygYkN3lWJHCCyQo7XJPEwUMB5Iqckte8/H9Y94rN+xftFvMgQ1Y9QDfcmFMRcGUQTYkC3gQYmh2NOTi2Zz2KPUwzmDLUE8Jt/xXh3hM4IWuQLgbey/5whXkGYxGuw+NhD7F0WTPFZxufnmngvVHxPr8InxN0v4xWZmpJ4knzhRQ5Mb5IsuBm0kd7fGIDJE/hZtKXx+JhyFEkM8QjDWJXPEWYURsLLExKayjuHwiHiTVtPD5Q5Ahti4BVTvBt5j9Ii8sLzZBU2/sx5yw0JnhEuQO0RacMmnPY7fQ935RXaaXdh338osOFm7+EZ6nBenyWGBB2go4jrI7Hqcsl12xXEFu0naYu7pcWMQtZgNzdTb4Rvp6iWGY6kG8ohM8DPD79htx9DA/Ybe8PIxtuR9MviXgxzwnUP1W7vjEl+w294eRjxMwBz94eRg3I+h8S8K7kg31JJ3xPfuy3vfhP5wP3Zb3vwn84e7H0NuXhDSlsPGPcS45Nt734T+cH+7je9+E/nBux9Dbl4Q8KS5gAPExKfu43vfhP5wP3cb3vwn84NyHobcvCHgRMfu4ff8Aw/rA/ds+/wDh/WDdh6G3Lwh7weI65fH5RMDk4ff/AA/rAncnS1ut+H9YW5D0NuXhWskDJFh/dc+/+H9YH7rn3/w/rD3Yei25eDBmtK/ygecReSLTM5PErbNw+7+sIfusff8Awn84W5D0e3LwruSJKjOUAcRcfOJD91j7/wCE/nC55PGws2o/h/WDcj6G3Lwjps6w0hqYnJnJ8n734f1jx+7h9/8AD+sG5D0NuXhDKLmFQSh7IlP3cPv/AIf1g25Psfv/AIf1g3I+hty8GE0Zh8IaW12RPjAbfeP9P6x5/d3W+Y/0/rBuR9Dbl4R4NtkTGBSLktBSeT+upJHdb5xN09OEFhGWpqJqkaQg07YraBBwI5zcECBAgATMFAgQACDgQIACgQIEAAgQIEAAgQIEAAgQIEABwIKBAAIECBAAcFAgQAHBQIEABwUCBAAIECBAAcAQIEAHsQcCBAAIECBAB//Z"/>
          <p:cNvSpPr>
            <a:spLocks noChangeAspect="1" noChangeArrowheads="1"/>
          </p:cNvSpPr>
          <p:nvPr/>
        </p:nvSpPr>
        <p:spPr bwMode="auto">
          <a:xfrm>
            <a:off x="155575" y="-1347788"/>
            <a:ext cx="3248025" cy="2809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en-US" sz="1800">
              <a:latin typeface="Arial" charset="0"/>
            </a:endParaRPr>
          </a:p>
        </p:txBody>
      </p:sp>
      <p:sp>
        <p:nvSpPr>
          <p:cNvPr id="28681" name="AutoShape 11" descr="data:image/jpeg;base64,/9j/4AAQSkZJRgABAQAAAQABAAD/2wCEAAkGBhQQERQUExQWFRUWFRQYFhgYFRcVFBcXFRcYFxcWGBQXHSYfFxwjGhcVHy8gJCcqLCwsFx4xNTAqNSYrLCkBCQoKDgwOGg8PGikkHCQsLCwsLDQsLCwsKSwsLCwpLCwsLCwsLCwpKSksKSwsKSwsLCwpLCksKSwsKSkpLCksLP/AABEIANEA8QMBIgACEQEDEQH/xAAcAAAABwEBAAAAAAAAAAAAAAAAAQMEBQYHCAL/xABJEAACAAQDAwkEBwYDBgcAAAABAgADBBEFEiExQVEGBxMiYXGBkaEyUrHBCBQjQqLR4RUWYnKS8DOCsiRTZHPC8TREY4OTo8P/xAAYAQADAQEAAAAAAAAAAAAAAAAAAQIDBP/EACURAAICAQUBAAICAwAAAAAAAAABAhEhAxMxQVESImFx8ARCsf/aAAwDAQACEQMRAD8A3AmETUX0UXgTjcheO2FlW2ggAQzPwHnB3fgPOF4EACF34DzgXfgPOF4EACF34DzgXfgPOFJs0KLn+/OE1qwdx/pNvMaQ6FYLvwHnBXfgPOEamrYDSykHW4JHcNBDBmmu1sx88o+AhqNicqJa78B5wV34DziPejmrsLMeOay+V7w2nVk5TZmIPh6Q/i+GJzrlEzd+A84F34DzivTJ7NtJPj8o9009lYZTa/j6b4e2TuE9d+A84O78B5x7lKQNWzdpsPhB9KOI8+MZmond+A84F34DzhJqh76ZLcc23W2yHEuZfeCez8odCs8XfgPOCu/AecLMDuPpCInakBibHYFvbsvAAd34DzgXfgPOFgYb1NYq6ZwDbTf6CEFnq78B5wLvwHnDRMYUWDEHtAPwMPpM8OLj8j5Q2mgTTPF34DzgXfgPOFrx4SeDsvttsI18oQzxd+A84K78B5w4gQAN+nI9oW+ELq14OEAMrdhgAXgQIEACKe2e6FoRl+2e6FSYAG1ZNZbZeB3X4Q3m1b2O7b93ha2n9+UPfrK+8II1C+8BFL+CX/JErUvfSYx28Du00tx07d0FNxGau/cNqjyvbWJRGlg3BF+O+PU2YjCxIIir/RPz+yDbEGa2axtrqoNoQL9nkdPKF6ukynq9YW9d4hOZL4A+RjRUZOxVJ7OwygZuNhckbyd8Ohh1sxmKAAp2E2vtvtv4RHKjDUAgw7/aDhSG1uNLgX8fC8J/opNdi1FOfN1WzJoOsb24cCDDnFaQuoKi5HnbsiElSyxsNu7WJ2kqT7L7QNtv784mSp2iou1TI2lwpn29UX3jXyh8MJCai7HtIHyiQDX2QCbRLm2UoJDVUOWzCw7De3fCM6mEtbs2mm6++8Oahiwso27T2dkRT1pVch63js14227IFbFKkeVmlyQuwA3O+19tt/8Ad4KXWspvs8L7ewnshJKg3NgBfb+seXexsLHwEaUZ2PHxttwH99kIJibqAFsANwGnrCbNoD1deyPHTdg8oPlA5P0MzzrqdSSdTCUKdN2DyEena1vZ17BFEiMGI9id2DyEGJ54DygAC1TjQMw8TBLMa9wWvxBMec3YPURP0MxiuxVtbSxtqL/OJk6KirIxKucBe5sdlwDfuheRPnsRobXF7gDTfth2KQ9JnOvAA7NLHbDkzbbQYhyXhoov0UhGp3d8JvW2tpthI1eewtbYdvfEUy7Q8vBQUCEMKX7Z7oWhGX7Z7oWgA89GOA8oHRjgPKPUCADwZY4DyEeTl4AnsEepkvMLQaJYWEMQxxCmZlJAGm4bf1iEzHti1xGYhhma7Lt2/n5xcZdMznHtENmPGFFctZe70h1hVOjls+tgLa27zD9JKDK6DSxvYXBHx3RblRCjeTzR0KAC9joNCN8SAEeQytpof74QOhG647j8oxbs3SoDygew8YTlS7Gx1O4/lHvKePmPygnudo8QfzgATxBmCEqbEW17N8RashzM/XPHcLDTZa8FilWWsuwDdvuN8MY1jHBjKWSWfDcy9XsI3X3kd2u+E3lPKBsqlQb3I18eHCI4ObEX0O7d5R7lvcgMxsdNpsOBt3w6YrR7pqgLMuRYG4IF9AeG8QkzbQDpe/5Hyj0iWaxW9rgjZ2bYc02HibcqSADvF/UQ8IVN4GUFCtRTlDZh+R7RHuVJJQnKbDaf03w7FQ3halk52C3tfZ/d48LKJNgLk7Lb4f0WHN1WI3g7Rs3GE3Q0rYcqiVb575r9XQm4G8AbYe0swWJYkHgSdNw042tDnoRv1/vsgxJHARi5WbKNHn60vvCB9aX3hHvoxwHlA6McB5QsFZE+nQ7xBVCAAWG8Qr0Y4DyhOp2DvEIYcCBAgAKX7Z7oTqpJY6cOPbshSX7Z7oWgQmrI80j66+9v4wZpX48d/ZpD+BFfQvkYClfjw39kEKR/9O/hEhCUycQbZSe6C2FIafVH9OPbANK/H3t/ExiPPPzlVkquNLTzXp0lKhYocrOzqHuWGtgGAA4gnha2cyfOBPxCTOlVN5kyRktMsAWR7gBrbWBU67weIvBbCkaA2GZjqBre539kevq2S9yzIBpYjQDaCIcfWD7jRAcvOU31GgnT8pugAAOgZmIVVuNguRfsBh2xUh0uIrr1W7LN8dIf05RwLMb8M2vlHP3Jrngqp9ZIlTRIWXMmojWlsCA5C3BzE6ExtMrqsCGW474qk+CLceSf+qDi3nA+qDi3nDKTi/vZdNpB07TrsjPaLn+pJ1YkjopqyncIJxZVF2Ngxl7Qt7a3vbduiHaNFT4LvXyirG1mBO21zfgeMIda18umy+WLIssDYIpXPLik2nwme0m4LFJbMDYqkxgrEdpuF/zRX2T8BScfp5z9Gk+S7i/VSYhbTboDc2h3HKNBWPJmpMlsVdGDKRtBBuI6sp3JRSwsxVSRf2SQCw7ddIuMrM5RodCq0LFczBT97KpCqSM1hfdtjlfF+VNTVTDMmz5jHMSBnbKt9bIoNlA7AI6+osPUS7EZs69btDDZ3WjkblnydagrZ9OwICOcl/vSyby2B33W3jeMpO2awVLJuvNDjs3EcO+2YvMppvR5ibu0sqGXMd7DUX324xqCoMtgLC2y27haMs+j/gq09JNZrifNZHdDoyyhmElsu0BvtCCbXjVoV9FV2RBobuchAsb23WtoykdoIh1OzHq3W9r239U3+NoDUxSZmX2SCGG8X3gRCY5jErDZMypnzbKLDUEOx25FU+0xtpu2nQXi+SKonpbTGAOgvuIN492mcV9YqfI/nJp8VaYtKzB5epSauVmTYHWxOl7X3667RFhpaxixzKQdgG4nhrsiSh3aZxX1gWmcV9YVDeceoVjoQtM4r6wnNDaZrWuNkO4Rqdg7xBYUHAgQIQwpftnuhaEZftnuhaAAQIEYdzmc61dRYt0EghZUrouoUB6bOqsbsdbdbKMpGzjABuMFBI1wDa1xs3jsjAOfjlnUpXCmkz5kuWklM6y3KBncljmynXq5ND84AGXP/gktK76xKbMZiL04GoluOqhYj2S6qbA+4YtH0eqanky5+aYFq5jIGlNZXEsDMhVTq2bMSe4eOIYdi7yc+Um0xQrjMRezBgbjeCohCprGmTGmEnMzFibm9yb3vFYr9izZ22TaM/52sVop2HzqZ6uSkx8nRjOGOcOCuZVJIW4sWtYDXdGD0nOHVLQVNG02a6zjKsWctkVSS6qSbgN1QQNLA8Yq0SMu3N7yTnnFZSvLZOgYTpmYbFQ6WOw5mygEcY3+MRPKKo/Z9JPkTXSarNIazHKcgLLdDoxORdo+8RGhcn+UU6twuROBWXPnzkpwwAIDmZZpgQ3FxKDvY6XHDSOilEwdyJHlFyyo6K8ipmmW8+U6qVQuZYmAp0rcANdxJsdIwPk9yYmz8RlUimzmcFzW0CqczTAGtcZAWHEW4xdednAqeVPp2P1ibNnzBnYzTMZkTKpUZwTn1AFtBststccJxFExyfKVestHJCkgaBSCV0F/ZdNp+6eMD0m5UxqaSwa6Ir/LCvkGnmU8zJMecBKWTmTOzTOqvVLDQe2TuCk7oeYbiZmdU+1rYxyJWvPpatyXZaiVOe7hjnExGILZjre42xlODg6ZpGSkrQ6osAmy8QFO0ovMlTetLAuXErrsqj72ZVNgNtxbbHTlMvSEZTo2w7tfnGOck8fp6mppqyc7LOo1dqp5liZkso4ExcguSsxlW1r2cbbRE4by/MvG1qZU2Z0Dz0V86pLzSmOVjMSVZSQCTmtfQE6xbqHHZFfXJpnOBzyLhc36pIl9NNlhc7McstSRmCkDVtCCQLbbX2xVTjwqXnV9Wkp5lNJloWCkHpOtNKKpJUWMwSgbFure4ikct2E7Gqq5zA1bgn+FXynyA9IKuryMMUb6mrmzG/llhRb+pvwwaTr8n0Oa6RFLyoqVqHqEnTJc1ySWRypsfu6H2dgt2CNJ5uuemtasp5FXMWbKmuJZZkVXUv1UOZQL9a20HS8ZDHuTOKMGU2ZSCCNoINwfOMW7NDuCMr+kJRdLh6spJMicrsACeo6slzwsWXzi24nyuMjCPr+UFvq0uaFNwpeYq2BtuzMIxym5fTMapq2nqXlS501UMizdGrFGDCSika3I1LPfVQBFRX06Jk6VjPmJoZn1yZUDMElymW+oVmcr1Ce4Frdgjf6PFMzkNoGtbeAbW9Y55PKOZhOG08mS6pUTJjT5liellhguVXllSpVkC6HUEbI0Lm05a/tSUUfKKlDZ1AyhlJssxV3DceB7xGlJYfJDb5RrRjIqrn7WXiRpTIAkLPMlppc59GKGZltbLfW22w8IsPOpy4l4fRtJWdlqpssrKCmzLuMwn7gtcA8bW2EjB8EwmXOqpdQT0lOqtPqA7jpD0NnnS+LFiQFJ9rNu1tkk3waXXJ1rCNTsHeIgeTXOHQ4iQtPPVphBPRsCkzQXPUYC9uy4ieqdg7xCGHAgQIAPCMA5F9o07YXZgNsQ2J1PRz5J01fLruzC14iOVuKTOl6NcoyZWXMNC9rqT/CDw7YpRslyorPO/wA7L4c8uno2QzvanEqHCKfZS17BjqbHYLcYzvB+UD1ziuq2V6iRVU6rMZQEVJl1QNLWwKpMs9tD7WusUfEFZmnNOZun6XrAjViS/SMTfaGA0tvi6U3Jp6fBqln0eZ0c3LvVUZct+2xJ7NI00o23jpkzdJG8c3/Kx8RpWebLEudKmzJM1VJKh5drlb62sR6xzPzhznOKV+e+tVO2knRXITbuy2t2WjU+b7GGWbUzAAwM9Zo2gFp8hC5043BhLnOo5E6gq6gyJf1jpJLdLpnCs6plB2mwAHcTwiHCsjU+jGsHly2nyxOJEouvSENlOXfZrG3fYwliCIJswSiTLDtkJ1JW5y3NhfS24R5NU3R9HplzFtgvcgA67bWA07IRhWqorsMQALxLYxgokyKSchJWolMTe3VmS5jI6i26wRv83ZElyDlU6zunqZqIsqxRWJuznY2UA3C7e+0EY/ToG6Vlsn4CaXCFVh15by57jg3SLmHgpt4GLTzN1SmhnSXAPQVkwps6ueXbThf7QX7TBTpsqsp5ipMRlmI65gwIGYEXO8WPwjOeT2KTqOdV0pYo1RIykqRmE5JZaWQ6m41LDT3hHbrRUXF9HNBtprs2eswKRPqpdQ6ZpkkEIbnKpJv7OwsDc33XHZajUc+3KiaOMrL5U6N8occh+cOil0dPImzykxUIbOj5cxZieuARv2w2ly6c40a8V1L0OTMR0y579EJWTKT/AJr+G2KlKMkmvVZKTVp+GpUc7LMB4Eev/eOfueHDOhxaoYapNbpFNtLnRx3hww8uMbrQ1sucoeU6uh2Mpup3bfD0jH+eatLNToWJ/wAZzc73Ki/jl9Ij/KSdSK0HWDOpNQyXym2ZSp7QdohRQhlHdMDrbXapBvp2EL/UYbRK8mcHWrqUks/R581my5tQpYC1xttHEjpYyoagI+Y32Pa3EqQPUiLxinJzPg1NMUdaSrTD2pNYlvLqnuvEBUciKiWWQreYOjyqvWzdJMdFN9wPRk9xGyNio6AJISU40EpZbDcbIFYfGOvQ0/pNPz+/8MNWdVRz5Ah5jGHGnnzJTbUYjjcbj4ixhGkpWmustBmZ2CqOJJsI5GqdHRZr3LXHinJjDpPSZmn5Ax39HJzErx6rdGt/4YyVkenmLcZXXI4v2hXQ+IKnxjW+UHIpqigpaZHXPShhLJFlYzDeYCRrq2oO7xvGP1Mtldlb2lOU639nq2v2Wt4Q3FxJUkyRxWtfEK13UdafNARSQLZiFRSToLCwvFp5QcmavkzV009JiuSMyuAQhYWEyUwvqLEd4YHQ7KThtcZE6XNUAmW6sAdhym9jF+eZWcoa2W9SrJTyyq5QCqIlwSqbMzsN/dsAAgzJ32PgqfKGXWVDNW1STPtWU9IylVOdcyBb/dyjS2lhDbCa0y0qBc2aSy23dZ5d/QRovPXWZBKpybkTHOl8oWUDLQC+4ZmA7ooUnAZqyGnFfs2kls27/EC277i/dFxi0/x8IbTWR1zdYiafFKN72/2iWp/lmHo29GMdbTZysOqQbNY2N7EbQe2OL8PnmXMlzB9yYjDvUg/KOq+TVc7tMU6gtnJsB1mPzHwiErVlN06LTAgQIkohcblZp0gEXBmi4PDUn4RHcsJWacthr0Yv4uVHqYnKqQWny2CkhWJNraXUqDqeJhridCz1KkKSo6EMd1lcsbcdi3jSLqjOSOauc+UsvEGyjK2SWz9r8bd2XxiLHLassQah2DCxD5ZikHaCHBBjpPlTya6WjrUaUhzSmyMcptkaZMB4gjNp3RyjCcmnhjSTWTfuQFP09HSuNTO/xCFAAYTHkgBRYALKlIAOCRX+duryUSyt71CtfiJSzAe8XceUTX0e57TpDobEU80HbqBMViotwzBz4wy59eTVR0EiaJX2Ugz+kcMth0s1ejJW999tm+G5fjQlHNmJwIECMzQczsQd5cuUT1JecqOBmEFj42HlDaNF5u+adsTppk9jZM+SXkcBwy2zFlZbZbEb7xXuX/JP9mVjU4LMAktgWABOddfZNtGDDwgArl41vmr5P086jFQZYNRKqpiBrn2Gkq+o2Naz2vsuYyON85jeT7vhruGAD1EwjbcWk9Fstxb0io8ky4MRxykEmpnS19lJsxRrfQMQNe6GV4keUr3rKk2tefONuH2jaQwnSShysLEW07xeJKNW5D8s5eH4bJacrsrTpksZQCRY5sxuRoM3rFd52g/10FlYJ0YCMR1XsSXKneAzEeEXzkJzaCvwmkLlQpmPNN75mHSFWl32KG6NDmsTYEC17xEfSCw4yptKTbrCoIA2KM6G19N7GNHNuNGajUrMjiU5L1DS62mZNWE+SVFwLnOulzprsiLhakn9HMRx91lb+kg/KMzQufOzNZMQOViLyk2G1gSxtp/esU2bXTHADO7AbAWJA7gTpFm51HJxOeD9wSl0NxpLW+veYqUU3kSWCe5OrROkxKovLc9aXNW7BbA3UoNt/XZcbYd83FYkrEZecAqwmS1JGoZ0YIw4HNlHcTFWiYwLk/Vz3RqanmzCrAgpLYqCDcXa1h5wfXAq5OhZFD9rLVrgNMyEjQ6FQbH/ADRzTXpabMFybOwudpsTqe2OvTgbOJLaKVmma1/aGdgxXS4JGg8I5ExJbTpo4TH/ANRhzlYoKhtHTlPSdDJonUH/AMNTuwvmAyhBtO7ZHMcddYJQGpoqNwRZqJEa+3ry0II7mWFF0xyVownnvppgxKYTLcSlCKjZTkJcdIbNsvdj5Rnuc2tc27433n9w9koEdmBJnyVNgQCUlzRmNztIPpGFDD26AzvuiYJY7SVLG3cAL/zCExoSp1uyjiw9TaOruTtK0ua4I3EbR9yZl+IPlGY8xfJVaiTNnmVLcrPRQzAFgFyOwQkHKe2NoSgZJjMcuVjpa+YXZn13bWPkIpOkS8skbQIECILCl+2e6FoQQ9c90K5oAG+KS80iao3y3HmpEcncheTgrvrq2u0uhnTU/nltLK+YuPGOuCbxgv0f6dUr66WwOZZRXZplWblcE7jfLp38IAEvo2ziKuqW/VMhSRuuswBT5M3nGtc59F02E1q/+gzeMu0wf6YyHm4RcL5STqUtZGM6ShJtfZMlA33kKB3kRu+NU3TU0+X78qan9SEfOADi0C5h5jeEtSVE2Q9s0p2QkbDlO0dhFj4wyi+87WGBXoqkf+aoqd2/nSWqMfFQkAGnfRymk4bOBOi1TWHC8qUfjeKJ9IiaDiiAfdpZQPeXmn4ERdvo4j/YKg/8T/8AlLjNefCpz4zUD3Fkr5SlJ9SYAKFHUvMfIy4LTn3mnN/9rD5Ry2I6t5vkNLgVOSNVpWm2/mzzR6MIAOacLw1quvlyW9qbUKjW19uZZjfs1MSfOnJVMXrFVQqiaLAbB1F2QXNgC2MUXHp1J8Lk+l4U5dn61jdSo+/VGWLdjCWD6QAdJ83lF0OF0SbD9XlE97qHPqxjKvpLj7Sh/lqPjKjcaaUJaKi7FUKO5RYfCMb+kfhsyYlJMRHZZfT52VSVQHo7FiNFGh2wAYNBiHFDhs2eSsmU8wgXIRGcgbLkKDpHiro3kuUmIyOu1WUqwuLi6nUaEHxgA17nyplaiwyoVVHSKWcgAFmmSpRDMRtNl2nhGNxvPObhjnkzRdItnkCkzbDb7Iy9o/mWMGgAOO0OTUrJR0yn7siSPKWoji8R2fybremo6aZ78iS/9UtT84AJOOOqzAJ0/Ep1LKTNONROUJcDVWYkXJtsB37o7DzRzjyZqRJ5WvmG2sq013GZ0qqR4kecAFEoOSdROrfqSoBUZ3QqzAANLDFgW2fdMdZcjcNmU1BSyZtuklSURrG4uotod8YVycmdPytZl2fW6o+CLMBPp6x0ZmgAzH6Q9v2Wlzr9Zl27epMv6RkNbQZOT1O5teZiE5l4lRJVD+JD5xqP0j1JoaY30FTYjtMt7H0PnGf8owF5NYYp2tUVDDuDOD8RABqX0fqTJhOb/eT5zeWVP+iNFqdg7xFY5rMNNNhNGjCzGXnI/wCaxmfBhFmqDoO8QAeoECBAAkT1z3R6zwlNPWMFmikiWxYPGKYHyUrKfGZ9RRTJRDzJ5mJNDKplPMuyki+/LYjW4EbLnin8jZoE2cx9y/hmuflGkYpptkSk00incuuQaVmKzZiTJizGMoAIACHVEGbN4X3d+kahyZoKinlZampNS9wQxVVKrYDLdQM2utzFe5NOZ1Y80jc7d2YgD0JEXLNDnFLCFBt5OQeVuF/Vq6pk2t0c6Yo/lzHL+G0X3nZRTheBsuo+rMt9+kuRt8bxFc+FD0eLzW3TZcmZ+AIfxIYk+W8wTuTmEzBr0bPKPYQGFj/8YjE1Jv6N+IH/AG2STp9jMA/qRj6p5Rn/ADqzukxitI/32X+lVX5RY/o+VeXEZq+/TP5q8tvheK7zqsBjFYUVktN1udc2VSzjgGa7DvgAq1LILuqDazKo72No7Hq6UJSvKXYshkHcssqPhHKvN9h6z8TpEZ1QdPLN2vY5WDZBbe1sovpcx1XiOJS5EqZNmsqoiszFjYW4X7dnjAkDOdOY6WgxTpZhstPTz5xJ2KFUKWPcHJhpyMpxXY/KZASjVbz9RrkR2nXbhoAPGC5tQemrgNL4dXgjbpk2DjraJrmJxiVS1k1ZxROmlqiMw1D5wQmf7gcX02EheyAZ0WHimc8U4jBqu28Sh4GagPpFtzRW+cij6bCq1BqegZh/7ZEz/pimibM4+jdKXPXP94LIUfysZhPqoioc6Diqx6eo2GdKk6bbqqS29b+UWj6OTHpqzh0Um/fna3peKr9TabykKEXJxNr9wnkn0ESM3fnPwvpsIq5Sj2ZWZR/yCr/BDHJ8dpTUEwMrahgVbtDCx9DHGtfSGTNmSztR2Q96sVPwgaBMbx1xzcz82FUJ/wCGlj+kZflHI8dU81E7Ng9H2S2H9M1xAgZcs8YZjOB5OV8i2gmzJU8eEslvxS28423NGHcr+VHS8o5D02Vvqa2mMSMhWWJkyfdtwCF1vxGkNoSY55osIz43iM8i6yXnqD/HNnMB+FX8423PGU8wLZqSrmH2nqyTfb/hqw9WMajmgSBsyv6RRzUdMAwv07HJ94qJZu4HBdAT/FFB5d4cUw/BftPsjSs2oNleZMV5h02/4g022lmNc5xeTtPPMqdMlB5gOQFiSAou1st7bTDTGpANNR2VejWUVAyiwZTr1dm4esaLSsh6lGgUM4NKlsGDgohDAWDAqCGAGwHbbthSY2zvhCnYZFta2VbWFhawtYbh2R7J2d8Q0WmOoECBEFDWpPWMJF49Vx60NxGsVgzk8nqdM6rfyt8DFBoKoyw9try2T+oj5Xi34jiaIrqWGbKbLvuRpFMyRvprBhN5J3kalnmHdlUeJN/kYtOeILkxJyyifeY+S6fG8TGaInmRcMIyD6QuDJlpqrNZ7mQVsbMovMDX2Aglh25hwMUzC3M7k/WS9v1esp5w7BNVpRt4gecW7nLwvEK6eUmiWlOkxhJGZgtjp0jAL15hWx22Gy0KcneSDScIxSSHEwzFQqMuTrJqNSTwHlGbg+aNPtcFV5jc37WTKCR0U/OdwXIbE/5so8Yl+d3kfUT8SmTpKq4ZZOmYBrrLUEkNYG9uMV7kfPqsIrFminmNZWWYouyzEa3VVkBCkEAg3OoEatWVX1h+lsR0gRgrCzKGUWVhuI2GK04XhkznWUZjg/NrMmKrFmlT8/VXKrjaMtsrce3dsjVqPkJU1Eh5GJ1ZqZZKtLUKFKOt9S41YWJFiTCOGzDLmow3MN19CbH0Ji9TnsrdgPwMVKCjwTGTlyZvyPwaVTtNEqUq/wCzzxcC7ez7x1PnDvkvgdPPnkzkRnUKUuOsSpBvm32sNPyh3yWcLO13y2HfsNvSEKH7KqXS1ptrcASVt5GNWuUjJPhmgF48zEDgq2qsCrDiGFiPImPGaAHjno6LMd5kVFLiOIUZPWAsvb0E0qfRwfCGHIVVqOVFRN3JNrZi9urID+O8RVXPfCMfnOzMyl5hd1HX6KpQsXC72QPm4XSIyRJqMDrJFVdXXPNysDpNlq5lvcHUB16wPBgRs0zLOnS9j6flHNHPDgBpMTmn7k/7dP8AOTnHg4bwtHQOB8oJNfIE6Q+ZG02WZWABKsNzC4jMef8AlSjKpZhv04aYgAIt0e1iRt9q1u9oqSwSnkxWOm+ZudfB6bsM4eU1/wA45kjpvmlomk4TTBxYsHmAfwzHLL5rY+MTHkqXBdM8UKr5HU8qrEqRKRFnqRMAUaq2YTFJ2kEA6Rd80VudUXxBD7rKnob+rGN4Ixkz1zf0MunkzZctAlppJA3nKBc31+7FozRVMAm2qJq7mLnxVj8iYsfS22+f58IJLIReCI5ZNeUg/j+Cn84iqw3oZHETH/6v0iW5Un7Efzr8DEE869Mqe7NbyK3+JMaR4REuWWnk7OzU0vsBX+kkD0tEmjajviB5LzPsSODt6gGJuSdRGM1yawfBIwIOCjA2GGInrQ0zw4xQ6wwLRvDgxnyV/GpgeabbgAe0jb+XhDHLDiZLKkqdt9fX848ZY6lwc7LBgc4GSB7pIPne/rDzpc2zZvPyH5xEYPLOVrnq32cdPhEoGjGSyaJ4K/yvqBaXLA2Xe/fcW8dYZ0S5KOeffZFHha/xMHygfNPbsCj0v84XrhajkrxN/wDUfnGi4SIfLGnJqWpngMoYFWtcAgG172O3QHzh1ikq057cfiIT5OS/tr8Fb1sPnD7FJf2h7QPhD/2F0ReSLl0mdNPvL/qH6xVujifw9vs07reRiZoqBXMKS06X/MIPFEyz3I9+/wADHpeq194a/kYUr7NMYjYT8hFdk9FoSdcA8QD56x6zwxoX+zT+UDy0+UKzZ+VSx3AnyF4xo2sp37FSsrHE5UmWMzVlB9nRRcjQXy6dkI4RhImzxLcaLfMOxNLDhrpExyXN3msdpAPmST6wjRvkrW4F5i+d/naNfTHwl8XpJkukmJRZZU23UOXMASRmOU7Ta+2/jGKY1yJqpsx5tZUs7hSWurtMsoJCqrWt2AcY3vNEDyrCkS/fubfy79e+3rGaim8mrk0sHNrYfMZlVZZJIAACte/bcbfSOsKFAkqWoFgsuWoHAKoAHpGfFe0xecNquklI38IB7xofUQtv5Dc+h/nit0qXqyT77nyvaJ7NFbZiHLA2OYm+/aYuK5JkxelXLWG3vv6gxYs0VVJjBswPWuTfv2xYKaYSik7SBeCaCLGPKE/ZgXHtA2vqND6RAbrbr38v+8SeOSvtL+8o9NPyiPyxcVgiXJKYFiKSgytcXYEG2my2sWambrRRQsXajbrRlqrBrpvomoEC8COQ6SKxg6+MRueH+OHUd8Q8yfbtO4R1aa/E59R5PGISAwBvYjTZe/ZaGBp7MAdNl99rxIoutzqfQdghKbTZmvfvjVGTHVPKCLYQrnhHNHmZMsCew/CFRVlaqWzOzcWJ9Yf4p/hSR/D8hDLJDvEGvkX3VA8SB+kWZivJ+XZnPYB5m/yh1iB63gPnDXDp+RTptPyhSbMzG8KsldCcP5U7LK026gd5OkMYWpzcgbhdvygYkN3lWJHCCyQo7XJPEwUMB5Iqckte8/H9Y94rN+xftFvMgQ1Y9QDfcmFMRcGUQTYkC3gQYmh2NOTi2Zz2KPUwzmDLUE8Jt/xXh3hM4IWuQLgbey/5whXkGYxGuw+NhD7F0WTPFZxufnmngvVHxPr8InxN0v4xWZmpJ4knzhRQ5Mb5IsuBm0kd7fGIDJE/hZtKXx+JhyFEkM8QjDWJXPEWYURsLLExKayjuHwiHiTVtPD5Q5Ahti4BVTvBt5j9Ii8sLzZBU2/sx5yw0JnhEuQO0RacMmnPY7fQ935RXaaXdh338osOFm7+EZ6nBenyWGBB2go4jrI7Hqcsl12xXEFu0naYu7pcWMQtZgNzdTb4Rvp6iWGY6kG8ohM8DPD79htx9DA/Ybe8PIxtuR9MviXgxzwnUP1W7vjEl+w294eRjxMwBz94eRg3I+h8S8K7kg31JJ3xPfuy3vfhP5wP3Zb3vwn84e7H0NuXhDSlsPGPcS45Nt734T+cH+7je9+E/nBux9Dbl4Q8KS5gAPExKfu43vfhP5wP3cb3vwn84NyHobcvCHgRMfu4ff8Aw/rA/ds+/wDh/WDdh6G3Lwh7weI65fH5RMDk4ff/AA/rAncnS1ut+H9YW5D0NuXhWskDJFh/dc+/+H9YH7rn3/w/rD3Yei25eDBmtK/ygecReSLTM5PErbNw+7+sIfusff8Awn84W5D0e3LwruSJKjOUAcRcfOJD91j7/wCE/nC55PGws2o/h/WDcj6G3Lwjps6w0hqYnJnJ8n734f1jx+7h9/8AD+sG5D0NuXhDKLmFQSh7IlP3cPv/AIf1g25Psfv/AIf1g3I+hty8GE0Zh8IaW12RPjAbfeP9P6x5/d3W+Y/0/rBuR9Dbl4R4NtkTGBSLktBSeT+upJHdb5xN09OEFhGWpqJqkaQg07YraBBwI5zcECBAgATMFAgQACDgQIACgQIEAAgQIEAAgQIEAAgQIEABwIKBAAIECBAAcFAgQAHBQIEABwUCBAAIECBAAcAQIEAHsQcCBAAIECBAB//Z"/>
          <p:cNvSpPr>
            <a:spLocks noChangeAspect="1" noChangeArrowheads="1"/>
          </p:cNvSpPr>
          <p:nvPr/>
        </p:nvSpPr>
        <p:spPr bwMode="auto">
          <a:xfrm>
            <a:off x="155575" y="-1347788"/>
            <a:ext cx="3248025" cy="2809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en-US" sz="1800">
              <a:latin typeface="Arial" charset="0"/>
            </a:endParaRPr>
          </a:p>
        </p:txBody>
      </p:sp>
      <p:pic>
        <p:nvPicPr>
          <p:cNvPr id="28682" name="Picture 13" descr="http://www.artsana.com/Portals/0/STAFF__box.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87675" y="3141663"/>
            <a:ext cx="2762250" cy="239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1F584DBF-2CF2-4D82-8D15-05C64C39E754}" type="slidenum">
              <a:rPr lang="nl-BE" smtClean="0"/>
              <a:pPr>
                <a:defRPr/>
              </a:pPr>
              <a:t>29</a:t>
            </a:fld>
            <a:endParaRPr lang="nl-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kstvak 4"/>
          <p:cNvSpPr txBox="1">
            <a:spLocks noChangeArrowheads="1"/>
          </p:cNvSpPr>
          <p:nvPr/>
        </p:nvSpPr>
        <p:spPr bwMode="auto">
          <a:xfrm>
            <a:off x="539750" y="260350"/>
            <a:ext cx="7164388"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en-US" sz="4400">
                <a:latin typeface="Arial Unicode MS" pitchFamily="34" charset="-128"/>
                <a:ea typeface="Arial Unicode MS" pitchFamily="34" charset="-128"/>
                <a:cs typeface="Arial Unicode MS" pitchFamily="34" charset="-128"/>
              </a:rPr>
              <a:t>Overview</a:t>
            </a:r>
            <a:endParaRPr lang="nl-BE" altLang="en-US" sz="4400">
              <a:latin typeface="Arial Unicode MS" pitchFamily="34" charset="-128"/>
              <a:ea typeface="Arial Unicode MS" pitchFamily="34" charset="-128"/>
              <a:cs typeface="Arial Unicode MS" pitchFamily="34" charset="-128"/>
            </a:endParaRPr>
          </a:p>
        </p:txBody>
      </p:sp>
      <p:sp>
        <p:nvSpPr>
          <p:cNvPr id="4099" name="Tekstvak 4"/>
          <p:cNvSpPr txBox="1">
            <a:spLocks noChangeArrowheads="1"/>
          </p:cNvSpPr>
          <p:nvPr/>
        </p:nvSpPr>
        <p:spPr bwMode="auto">
          <a:xfrm>
            <a:off x="395288" y="1341438"/>
            <a:ext cx="7165975" cy="483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Tempus Programme</a:t>
            </a:r>
          </a:p>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Tempus and Erasmus Mundus</a:t>
            </a:r>
          </a:p>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How to submit a Tempus proposal</a:t>
            </a:r>
          </a:p>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Forms</a:t>
            </a:r>
          </a:p>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Themes</a:t>
            </a:r>
          </a:p>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Partnership</a:t>
            </a:r>
          </a:p>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Proposal structure</a:t>
            </a:r>
          </a:p>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Activities</a:t>
            </a:r>
          </a:p>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Budget</a:t>
            </a:r>
          </a:p>
          <a:p>
            <a:pPr eaLnBrk="1" hangingPunct="1">
              <a:spcBef>
                <a:spcPct val="0"/>
              </a:spcBef>
              <a:buFont typeface="Wingdings" pitchFamily="2" charset="2"/>
              <a:buChar char="ü"/>
            </a:pPr>
            <a:r>
              <a:rPr lang="nl-BE" altLang="en-US" sz="2800">
                <a:latin typeface="Arial Unicode MS" pitchFamily="34" charset="-128"/>
                <a:ea typeface="Arial Unicode MS" pitchFamily="34" charset="-128"/>
                <a:cs typeface="Arial Unicode MS" pitchFamily="34" charset="-128"/>
              </a:rPr>
              <a:t>Submission</a:t>
            </a:r>
          </a:p>
          <a:p>
            <a:pPr algn="ctr" eaLnBrk="1" hangingPunct="1">
              <a:spcBef>
                <a:spcPct val="0"/>
              </a:spcBef>
              <a:buFontTx/>
              <a:buNone/>
            </a:pPr>
            <a:endParaRPr lang="nl-BE" altLang="en-US" sz="2800">
              <a:latin typeface="Arial Unicode MS" pitchFamily="34" charset="-128"/>
              <a:ea typeface="Arial Unicode MS" pitchFamily="34" charset="-128"/>
              <a:cs typeface="Arial Unicode MS" pitchFamily="34" charset="-128"/>
            </a:endParaRPr>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677EC32B-7DA2-49B8-8CF8-A1BAF5AEF155}" type="slidenum">
              <a:rPr lang="nl-BE" smtClean="0"/>
              <a:pPr>
                <a:defRPr/>
              </a:pPr>
              <a:t>3</a:t>
            </a:fld>
            <a:endParaRPr lang="nl-B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9700" name="Rettangolo 4"/>
          <p:cNvSpPr>
            <a:spLocks noChangeArrowheads="1"/>
          </p:cNvSpPr>
          <p:nvPr/>
        </p:nvSpPr>
        <p:spPr bwMode="auto">
          <a:xfrm>
            <a:off x="827088" y="1268413"/>
            <a:ext cx="7561262" cy="193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Unicode MS" pitchFamily="34" charset="-128"/>
                <a:ea typeface="Arial Unicode MS" pitchFamily="34" charset="-128"/>
                <a:cs typeface="Arial Unicode MS" pitchFamily="34" charset="-128"/>
              </a:rPr>
              <a:t>All costs relating to printing (paper, electronic, web) publishing and photocopying of teaching material and any other documentation necessary to reach the objective of the project should be recorded under this</a:t>
            </a:r>
          </a:p>
          <a:p>
            <a:pPr eaLnBrk="1" hangingPunct="1">
              <a:spcBef>
                <a:spcPct val="0"/>
              </a:spcBef>
              <a:buFontTx/>
              <a:buNone/>
            </a:pPr>
            <a:r>
              <a:rPr lang="it-IT" altLang="en-US" sz="2400">
                <a:latin typeface="Arial Unicode MS" pitchFamily="34" charset="-128"/>
                <a:ea typeface="Arial Unicode MS" pitchFamily="34" charset="-128"/>
                <a:cs typeface="Arial Unicode MS" pitchFamily="34" charset="-128"/>
              </a:rPr>
              <a:t>heading.</a:t>
            </a:r>
          </a:p>
        </p:txBody>
      </p:sp>
      <p:sp>
        <p:nvSpPr>
          <p:cNvPr id="29701" name="Rettangolo 5"/>
          <p:cNvSpPr>
            <a:spLocks noChangeArrowheads="1"/>
          </p:cNvSpPr>
          <p:nvPr/>
        </p:nvSpPr>
        <p:spPr bwMode="auto">
          <a:xfrm>
            <a:off x="1547813" y="333375"/>
            <a:ext cx="5538787"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3600"/>
              <a:t>Printing and publishing costs</a:t>
            </a:r>
          </a:p>
        </p:txBody>
      </p:sp>
      <p:pic>
        <p:nvPicPr>
          <p:cNvPr id="29702" name="Picture 9" descr="http://www.orbitalprint.co.uk/print-images/Selfpublishin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9113" y="3213100"/>
            <a:ext cx="2592387" cy="25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722B35CC-5471-400D-B42A-E323508EEF4E}" type="slidenum">
              <a:rPr lang="nl-BE" smtClean="0"/>
              <a:pPr>
                <a:defRPr/>
              </a:pPr>
              <a:t>30</a:t>
            </a:fld>
            <a:endParaRPr lang="nl-B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ttangolo 6"/>
          <p:cNvSpPr>
            <a:spLocks noChangeArrowheads="1"/>
          </p:cNvSpPr>
          <p:nvPr/>
        </p:nvSpPr>
        <p:spPr bwMode="auto">
          <a:xfrm>
            <a:off x="3203575" y="692150"/>
            <a:ext cx="2674938"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3600"/>
              <a:t>Indirect costs</a:t>
            </a:r>
          </a:p>
        </p:txBody>
      </p:sp>
      <p:sp>
        <p:nvSpPr>
          <p:cNvPr id="30723" name="Rettangolo 7"/>
          <p:cNvSpPr>
            <a:spLocks noChangeArrowheads="1"/>
          </p:cNvSpPr>
          <p:nvPr/>
        </p:nvSpPr>
        <p:spPr bwMode="auto">
          <a:xfrm>
            <a:off x="755650" y="1773238"/>
            <a:ext cx="7704138"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Unicode MS" pitchFamily="34" charset="-128"/>
                <a:ea typeface="Arial Unicode MS" pitchFamily="34" charset="-128"/>
                <a:cs typeface="Arial Unicode MS" pitchFamily="34" charset="-128"/>
              </a:rPr>
              <a:t>Indirect costs can be allocated up to a flat rate of 7% of the eligible direct costs.</a:t>
            </a:r>
          </a:p>
          <a:p>
            <a:pPr eaLnBrk="1" hangingPunct="1">
              <a:spcBef>
                <a:spcPct val="0"/>
              </a:spcBef>
              <a:buFontTx/>
              <a:buNone/>
            </a:pPr>
            <a:r>
              <a:rPr lang="en-US" altLang="en-US" sz="2400">
                <a:latin typeface="Arial Unicode MS" pitchFamily="34" charset="-128"/>
                <a:ea typeface="Arial Unicode MS" pitchFamily="34" charset="-128"/>
                <a:cs typeface="Arial Unicode MS" pitchFamily="34" charset="-128"/>
              </a:rPr>
              <a:t> Indirect costs may, for example, cover </a:t>
            </a:r>
            <a:r>
              <a:rPr lang="it-IT" altLang="en-US" sz="2400">
                <a:latin typeface="Arial Unicode MS" pitchFamily="34" charset="-128"/>
                <a:ea typeface="Arial Unicode MS" pitchFamily="34" charset="-128"/>
                <a:cs typeface="Arial Unicode MS" pitchFamily="34" charset="-128"/>
              </a:rPr>
              <a:t>stationery, general photocopying, office </a:t>
            </a:r>
            <a:r>
              <a:rPr lang="en-US" altLang="en-US" sz="2400">
                <a:latin typeface="Arial Unicode MS" pitchFamily="34" charset="-128"/>
                <a:ea typeface="Arial Unicode MS" pitchFamily="34" charset="-128"/>
                <a:cs typeface="Arial Unicode MS" pitchFamily="34" charset="-128"/>
              </a:rPr>
              <a:t>supplies, postal and telecommunication costs directly related to the project.</a:t>
            </a:r>
            <a:endParaRPr lang="it-IT" altLang="en-US" sz="2400">
              <a:latin typeface="Arial Unicode MS" pitchFamily="34" charset="-128"/>
              <a:ea typeface="Arial Unicode MS" pitchFamily="34" charset="-128"/>
              <a:cs typeface="Arial Unicode MS" pitchFamily="34" charset="-128"/>
            </a:endParaRPr>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C98EAC7F-C6CE-448C-88DF-7A31C9DA6AAC}" type="slidenum">
              <a:rPr lang="nl-BE" smtClean="0"/>
              <a:pPr>
                <a:defRPr/>
              </a:pPr>
              <a:t>31</a:t>
            </a:fld>
            <a:endParaRPr lang="nl-B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1748" name="Rettangolo 3"/>
          <p:cNvSpPr>
            <a:spLocks noChangeArrowheads="1"/>
          </p:cNvSpPr>
          <p:nvPr/>
        </p:nvSpPr>
        <p:spPr bwMode="auto">
          <a:xfrm>
            <a:off x="611188" y="1341438"/>
            <a:ext cx="784860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Unicode MS" pitchFamily="34" charset="-128"/>
                <a:ea typeface="Arial Unicode MS" pitchFamily="34" charset="-128"/>
                <a:cs typeface="Arial Unicode MS" pitchFamily="34" charset="-128"/>
              </a:rPr>
              <a:t>Travel and subsistence allowances for staff and students taking part in the action/project </a:t>
            </a:r>
            <a:r>
              <a:rPr lang="it-IT" altLang="en-US" sz="2400">
                <a:latin typeface="Arial Unicode MS" pitchFamily="34" charset="-128"/>
                <a:ea typeface="Arial Unicode MS" pitchFamily="34" charset="-128"/>
                <a:cs typeface="Arial Unicode MS" pitchFamily="34" charset="-128"/>
              </a:rPr>
              <a:t>(for meetings, European conferences, training, study periods etc.), i</a:t>
            </a:r>
            <a:r>
              <a:rPr lang="en-US" altLang="en-US" sz="2400">
                <a:latin typeface="Arial Unicode MS" pitchFamily="34" charset="-128"/>
                <a:ea typeface="Arial Unicode MS" pitchFamily="34" charset="-128"/>
                <a:cs typeface="Arial Unicode MS" pitchFamily="34" charset="-128"/>
              </a:rPr>
              <a:t>f in line with the usual practices of the beneficiary.</a:t>
            </a:r>
            <a:endParaRPr lang="it-IT" altLang="en-US" sz="2400">
              <a:latin typeface="Arial Unicode MS" pitchFamily="34" charset="-128"/>
              <a:ea typeface="Arial Unicode MS" pitchFamily="34" charset="-128"/>
              <a:cs typeface="Arial Unicode MS" pitchFamily="34" charset="-128"/>
            </a:endParaRPr>
          </a:p>
        </p:txBody>
      </p:sp>
      <p:sp>
        <p:nvSpPr>
          <p:cNvPr id="31749" name="Rettangolo 4"/>
          <p:cNvSpPr>
            <a:spLocks noChangeArrowheads="1"/>
          </p:cNvSpPr>
          <p:nvPr/>
        </p:nvSpPr>
        <p:spPr bwMode="auto">
          <a:xfrm>
            <a:off x="1619250" y="692150"/>
            <a:ext cx="531653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t>Travel Cost and Cost of Stay</a:t>
            </a:r>
          </a:p>
        </p:txBody>
      </p:sp>
      <p:sp>
        <p:nvSpPr>
          <p:cNvPr id="31750" name="Rettangolo 5"/>
          <p:cNvSpPr>
            <a:spLocks noChangeArrowheads="1"/>
          </p:cNvSpPr>
          <p:nvPr/>
        </p:nvSpPr>
        <p:spPr bwMode="auto">
          <a:xfrm>
            <a:off x="827088" y="3284538"/>
            <a:ext cx="72898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Arial Unicode MS" pitchFamily="34" charset="-128"/>
                <a:cs typeface="Arial Unicode MS" pitchFamily="34" charset="-128"/>
              </a:rPr>
              <a:t>Subsistence allowances may not exceed the</a:t>
            </a:r>
          </a:p>
          <a:p>
            <a:pPr eaLnBrk="1" hangingPunct="1">
              <a:spcBef>
                <a:spcPct val="0"/>
              </a:spcBef>
              <a:buFontTx/>
              <a:buNone/>
            </a:pPr>
            <a:r>
              <a:rPr lang="en-US" altLang="en-US" sz="2400">
                <a:solidFill>
                  <a:srgbClr val="000000"/>
                </a:solidFill>
                <a:latin typeface="Arial Unicode MS" pitchFamily="34" charset="-128"/>
                <a:ea typeface="Arial Unicode MS" pitchFamily="34" charset="-128"/>
                <a:cs typeface="Arial Unicode MS" pitchFamily="34" charset="-128"/>
              </a:rPr>
              <a:t>maximum rates in the tables in Annex 3;</a:t>
            </a:r>
            <a:endParaRPr lang="it-IT" altLang="en-US" sz="2400">
              <a:solidFill>
                <a:srgbClr val="000000"/>
              </a:solidFill>
              <a:latin typeface="Arial Unicode MS" pitchFamily="34" charset="-128"/>
              <a:ea typeface="Arial Unicode MS" pitchFamily="34" charset="-128"/>
              <a:cs typeface="Arial Unicode MS" pitchFamily="34" charset="-128"/>
            </a:endParaRP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87A04F6E-8001-47D6-BBD7-DA5CAC52B836}" type="slidenum">
              <a:rPr lang="nl-BE" smtClean="0"/>
              <a:pPr>
                <a:defRPr/>
              </a:pPr>
              <a:t>32</a:t>
            </a:fld>
            <a:endParaRPr lang="nl-B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2772" name="Rettangolo 4"/>
          <p:cNvSpPr>
            <a:spLocks noChangeArrowheads="1"/>
          </p:cNvSpPr>
          <p:nvPr/>
        </p:nvSpPr>
        <p:spPr bwMode="auto">
          <a:xfrm>
            <a:off x="395288" y="2276475"/>
            <a:ext cx="972185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v"/>
            </a:pPr>
            <a:r>
              <a:rPr lang="en-US" altLang="en-US" sz="1800">
                <a:latin typeface="Arial Unicode MS" pitchFamily="34" charset="-128"/>
                <a:ea typeface="Arial Unicode MS" pitchFamily="34" charset="-128"/>
                <a:cs typeface="Arial Unicode MS" pitchFamily="34" charset="-128"/>
              </a:rPr>
              <a:t>dissemination of information (advertising in the media, promotional materials</a:t>
            </a:r>
          </a:p>
          <a:p>
            <a:pPr eaLnBrk="1" hangingPunct="1">
              <a:spcBef>
                <a:spcPct val="0"/>
              </a:spcBef>
              <a:buFontTx/>
              <a:buNone/>
            </a:pPr>
            <a:r>
              <a:rPr lang="en-US" altLang="en-US" sz="1800">
                <a:latin typeface="Arial Unicode MS" pitchFamily="34" charset="-128"/>
                <a:ea typeface="Arial Unicode MS" pitchFamily="34" charset="-128"/>
                <a:cs typeface="Arial Unicode MS" pitchFamily="34" charset="-128"/>
              </a:rPr>
              <a:t> such as pens, bags, posters, renting of premises for dissemination events with</a:t>
            </a:r>
          </a:p>
          <a:p>
            <a:pPr eaLnBrk="1" hangingPunct="1">
              <a:spcBef>
                <a:spcPct val="0"/>
              </a:spcBef>
              <a:buFontTx/>
              <a:buNone/>
            </a:pPr>
            <a:r>
              <a:rPr lang="en-US" altLang="en-US" sz="1800">
                <a:latin typeface="Arial Unicode MS" pitchFamily="34" charset="-128"/>
                <a:ea typeface="Arial Unicode MS" pitchFamily="34" charset="-128"/>
                <a:cs typeface="Arial Unicode MS" pitchFamily="34" charset="-128"/>
              </a:rPr>
              <a:t> prior written approval </a:t>
            </a:r>
            <a:r>
              <a:rPr lang="it-IT" altLang="en-US" sz="1800">
                <a:latin typeface="Arial Unicode MS" pitchFamily="34" charset="-128"/>
                <a:ea typeface="Arial Unicode MS" pitchFamily="34" charset="-128"/>
                <a:cs typeface="Arial Unicode MS" pitchFamily="34" charset="-128"/>
              </a:rPr>
              <a:t>only)</a:t>
            </a:r>
          </a:p>
          <a:p>
            <a:pPr eaLnBrk="1" hangingPunct="1">
              <a:spcBef>
                <a:spcPct val="0"/>
              </a:spcBef>
              <a:buFont typeface="Wingdings" pitchFamily="2" charset="2"/>
              <a:buChar char="v"/>
            </a:pPr>
            <a:r>
              <a:rPr lang="en-US" altLang="en-US" sz="1800">
                <a:latin typeface="Arial Unicode MS" pitchFamily="34" charset="-128"/>
                <a:ea typeface="Arial Unicode MS" pitchFamily="34" charset="-128"/>
                <a:cs typeface="Arial Unicode MS" pitchFamily="34" charset="-128"/>
              </a:rPr>
              <a:t>specific external evaluation of the an activity or action (including expert fees</a:t>
            </a:r>
          </a:p>
          <a:p>
            <a:pPr eaLnBrk="1" hangingPunct="1">
              <a:spcBef>
                <a:spcPct val="0"/>
              </a:spcBef>
              <a:buFontTx/>
              <a:buNone/>
            </a:pPr>
            <a:r>
              <a:rPr lang="en-US" altLang="en-US" sz="1800">
                <a:latin typeface="Arial Unicode MS" pitchFamily="34" charset="-128"/>
                <a:ea typeface="Arial Unicode MS" pitchFamily="34" charset="-128"/>
                <a:cs typeface="Arial Unicode MS" pitchFamily="34" charset="-128"/>
              </a:rPr>
              <a:t> for this specific purpose)</a:t>
            </a:r>
          </a:p>
          <a:p>
            <a:pPr eaLnBrk="1" hangingPunct="1">
              <a:spcBef>
                <a:spcPct val="0"/>
              </a:spcBef>
              <a:buFont typeface="Wingdings" pitchFamily="2" charset="2"/>
              <a:buChar char="v"/>
            </a:pPr>
            <a:r>
              <a:rPr lang="en-US" altLang="en-US" sz="1800">
                <a:latin typeface="Arial Unicode MS" pitchFamily="34" charset="-128"/>
                <a:ea typeface="Arial Unicode MS" pitchFamily="34" charset="-128"/>
                <a:cs typeface="Arial Unicode MS" pitchFamily="34" charset="-128"/>
              </a:rPr>
              <a:t>audits, inter-project coaching (up to a maximum of €2500)</a:t>
            </a:r>
          </a:p>
          <a:p>
            <a:pPr eaLnBrk="1" hangingPunct="1">
              <a:spcBef>
                <a:spcPct val="0"/>
              </a:spcBef>
              <a:buFont typeface="Wingdings" pitchFamily="2" charset="2"/>
              <a:buChar char="v"/>
            </a:pPr>
            <a:r>
              <a:rPr lang="en-US" altLang="en-US" sz="1800">
                <a:latin typeface="Arial Unicode MS" pitchFamily="34" charset="-128"/>
                <a:ea typeface="Arial Unicode MS" pitchFamily="34" charset="-128"/>
                <a:cs typeface="Arial Unicode MS" pitchFamily="34" charset="-128"/>
              </a:rPr>
              <a:t>bank charges including bank guarantee charges where requested by </a:t>
            </a:r>
            <a:r>
              <a:rPr lang="it-IT" altLang="en-US" sz="1800">
                <a:latin typeface="Arial Unicode MS" pitchFamily="34" charset="-128"/>
                <a:ea typeface="Arial Unicode MS" pitchFamily="34" charset="-128"/>
                <a:cs typeface="Arial Unicode MS" pitchFamily="34" charset="-128"/>
              </a:rPr>
              <a:t>the European Commission</a:t>
            </a:r>
          </a:p>
          <a:p>
            <a:pPr eaLnBrk="1" hangingPunct="1">
              <a:spcBef>
                <a:spcPct val="0"/>
              </a:spcBef>
              <a:buFont typeface="Wingdings" pitchFamily="2" charset="2"/>
              <a:buChar char="v"/>
            </a:pPr>
            <a:r>
              <a:rPr lang="it-IT" altLang="en-US" sz="1800">
                <a:latin typeface="Arial Unicode MS" pitchFamily="34" charset="-128"/>
                <a:ea typeface="Arial Unicode MS" pitchFamily="34" charset="-128"/>
                <a:cs typeface="Arial Unicode MS" pitchFamily="34" charset="-128"/>
              </a:rPr>
              <a:t>external language courses</a:t>
            </a:r>
          </a:p>
          <a:p>
            <a:pPr eaLnBrk="1" hangingPunct="1">
              <a:spcBef>
                <a:spcPct val="0"/>
              </a:spcBef>
              <a:buFont typeface="Wingdings" pitchFamily="2" charset="2"/>
              <a:buChar char="v"/>
            </a:pPr>
            <a:r>
              <a:rPr lang="it-IT" altLang="en-US" sz="1800">
                <a:latin typeface="Arial Unicode MS" pitchFamily="34" charset="-128"/>
                <a:ea typeface="Arial Unicode MS" pitchFamily="34" charset="-128"/>
                <a:cs typeface="Arial Unicode MS" pitchFamily="34" charset="-128"/>
              </a:rPr>
              <a:t>external IT courses</a:t>
            </a:r>
          </a:p>
          <a:p>
            <a:pPr eaLnBrk="1" hangingPunct="1">
              <a:spcBef>
                <a:spcPct val="0"/>
              </a:spcBef>
              <a:buFont typeface="Wingdings" pitchFamily="2" charset="2"/>
              <a:buChar char="v"/>
            </a:pPr>
            <a:r>
              <a:rPr lang="it-IT" altLang="en-US" sz="1800">
                <a:latin typeface="Arial Unicode MS" pitchFamily="34" charset="-128"/>
                <a:ea typeface="Arial Unicode MS" pitchFamily="34" charset="-128"/>
                <a:cs typeface="Arial Unicode MS" pitchFamily="34" charset="-128"/>
              </a:rPr>
              <a:t>external translation services</a:t>
            </a:r>
          </a:p>
        </p:txBody>
      </p:sp>
      <p:sp>
        <p:nvSpPr>
          <p:cNvPr id="32773" name="Rettangolo 5"/>
          <p:cNvSpPr>
            <a:spLocks noChangeArrowheads="1"/>
          </p:cNvSpPr>
          <p:nvPr/>
        </p:nvSpPr>
        <p:spPr bwMode="auto">
          <a:xfrm>
            <a:off x="2987675" y="404813"/>
            <a:ext cx="23828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3600"/>
              <a:t>Other Costs</a:t>
            </a:r>
          </a:p>
        </p:txBody>
      </p:sp>
      <p:sp>
        <p:nvSpPr>
          <p:cNvPr id="32774" name="Rettangolo 6"/>
          <p:cNvSpPr>
            <a:spLocks noChangeArrowheads="1"/>
          </p:cNvSpPr>
          <p:nvPr/>
        </p:nvSpPr>
        <p:spPr bwMode="auto">
          <a:xfrm>
            <a:off x="395288" y="1196975"/>
            <a:ext cx="83534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Unicode MS" pitchFamily="34" charset="-128"/>
                <a:ea typeface="Arial Unicode MS" pitchFamily="34" charset="-128"/>
                <a:cs typeface="Arial Unicode MS" pitchFamily="34" charset="-128"/>
              </a:rPr>
              <a:t>Other expenses necessary for the implementation of the project which do not clearly fit into other budget </a:t>
            </a:r>
            <a:r>
              <a:rPr lang="it-IT" altLang="en-US" sz="2400">
                <a:latin typeface="Arial Unicode MS" pitchFamily="34" charset="-128"/>
                <a:ea typeface="Arial Unicode MS" pitchFamily="34" charset="-128"/>
                <a:cs typeface="Arial Unicode MS" pitchFamily="34" charset="-128"/>
              </a:rPr>
              <a:t>headings.</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C62E0043-0E8D-4466-B4D1-BFB60A130032}" type="slidenum">
              <a:rPr lang="nl-BE" smtClean="0"/>
              <a:pPr>
                <a:defRPr/>
              </a:pPr>
              <a:t>33</a:t>
            </a:fld>
            <a:endParaRPr lang="nl-B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3796" name="Rettangolo 3"/>
          <p:cNvSpPr>
            <a:spLocks noChangeArrowheads="1"/>
          </p:cNvSpPr>
          <p:nvPr/>
        </p:nvSpPr>
        <p:spPr bwMode="auto">
          <a:xfrm>
            <a:off x="539750" y="1412875"/>
            <a:ext cx="8172450" cy="409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v"/>
            </a:pPr>
            <a:r>
              <a:rPr lang="it-IT" altLang="en-US" sz="2000">
                <a:latin typeface="Arial Unicode MS" pitchFamily="34" charset="-128"/>
                <a:ea typeface="Arial Unicode MS" pitchFamily="34" charset="-128"/>
                <a:cs typeface="Arial Unicode MS" pitchFamily="34" charset="-128"/>
              </a:rPr>
              <a:t> return on capital, </a:t>
            </a:r>
            <a:r>
              <a:rPr lang="en-US" altLang="en-US" sz="2000">
                <a:latin typeface="Arial Unicode MS" pitchFamily="34" charset="-128"/>
                <a:ea typeface="Arial Unicode MS" pitchFamily="34" charset="-128"/>
                <a:cs typeface="Arial Unicode MS" pitchFamily="34" charset="-128"/>
              </a:rPr>
              <a:t>debt and debt service charges</a:t>
            </a:r>
          </a:p>
          <a:p>
            <a:pPr eaLnBrk="1" hangingPunct="1">
              <a:spcBef>
                <a:spcPct val="0"/>
              </a:spcBef>
              <a:buFont typeface="Wingdings" pitchFamily="2" charset="2"/>
              <a:buChar char="v"/>
            </a:pPr>
            <a:r>
              <a:rPr lang="it-IT" altLang="en-US" sz="2000">
                <a:latin typeface="Arial Unicode MS" pitchFamily="34" charset="-128"/>
                <a:ea typeface="Arial Unicode MS" pitchFamily="34" charset="-128"/>
                <a:cs typeface="Arial Unicode MS" pitchFamily="34" charset="-128"/>
              </a:rPr>
              <a:t>provisions for losses or potential future liabilities</a:t>
            </a:r>
          </a:p>
          <a:p>
            <a:pPr eaLnBrk="1" hangingPunct="1">
              <a:spcBef>
                <a:spcPct val="0"/>
              </a:spcBef>
              <a:buFont typeface="Wingdings" pitchFamily="2" charset="2"/>
              <a:buChar char="v"/>
            </a:pPr>
            <a:r>
              <a:rPr lang="it-IT" altLang="en-US" sz="2000">
                <a:latin typeface="Arial Unicode MS" pitchFamily="34" charset="-128"/>
                <a:ea typeface="Arial Unicode MS" pitchFamily="34" charset="-128"/>
                <a:cs typeface="Arial Unicode MS" pitchFamily="34" charset="-128"/>
              </a:rPr>
              <a:t> interest owed</a:t>
            </a:r>
          </a:p>
          <a:p>
            <a:pPr eaLnBrk="1" hangingPunct="1">
              <a:spcBef>
                <a:spcPct val="0"/>
              </a:spcBef>
              <a:buFont typeface="Wingdings" pitchFamily="2" charset="2"/>
              <a:buChar char="v"/>
            </a:pPr>
            <a:r>
              <a:rPr lang="it-IT" altLang="en-US" sz="2000">
                <a:latin typeface="Arial Unicode MS" pitchFamily="34" charset="-128"/>
                <a:ea typeface="Arial Unicode MS" pitchFamily="34" charset="-128"/>
                <a:cs typeface="Arial Unicode MS" pitchFamily="34" charset="-128"/>
              </a:rPr>
              <a:t>exchange losses</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VAT, unless the beneficiary can show that he is unable to </a:t>
            </a:r>
            <a:r>
              <a:rPr lang="it-IT" altLang="en-US" sz="2000">
                <a:latin typeface="Arial Unicode MS" pitchFamily="34" charset="-128"/>
                <a:ea typeface="Arial Unicode MS" pitchFamily="34" charset="-128"/>
                <a:cs typeface="Arial Unicode MS" pitchFamily="34" charset="-128"/>
              </a:rPr>
              <a:t>recover it</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costs declared by the beneficiary and covered by another action or work programme receiving a Community grant</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excessive or reckless expenditure</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expenses for travel to or from countries other than those participating in the project/programme, unless explicit prior authorisation is granted by the Commission.</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expenses incurred outside the eligibility period.</a:t>
            </a:r>
          </a:p>
          <a:p>
            <a:pPr eaLnBrk="1" hangingPunct="1">
              <a:spcBef>
                <a:spcPct val="0"/>
              </a:spcBef>
              <a:buFont typeface="Wingdings" pitchFamily="2" charset="2"/>
              <a:buChar char="v"/>
            </a:pPr>
            <a:r>
              <a:rPr lang="en-US" altLang="en-US" sz="2000">
                <a:latin typeface="Arial Unicode MS" pitchFamily="34" charset="-128"/>
                <a:ea typeface="Arial Unicode MS" pitchFamily="34" charset="-128"/>
                <a:cs typeface="Arial Unicode MS" pitchFamily="34" charset="-128"/>
              </a:rPr>
              <a:t> Contributions in kind shall not constitute eligible costs</a:t>
            </a:r>
            <a:r>
              <a:rPr lang="en-US" altLang="en-US" sz="1800"/>
              <a:t>.</a:t>
            </a:r>
            <a:endParaRPr lang="it-IT" altLang="en-US" sz="1800"/>
          </a:p>
        </p:txBody>
      </p:sp>
      <p:sp>
        <p:nvSpPr>
          <p:cNvPr id="33797" name="Rettangolo 4"/>
          <p:cNvSpPr>
            <a:spLocks noChangeArrowheads="1"/>
          </p:cNvSpPr>
          <p:nvPr/>
        </p:nvSpPr>
        <p:spPr bwMode="auto">
          <a:xfrm>
            <a:off x="2843213" y="188913"/>
            <a:ext cx="33147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Ineligible Costs</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2F6917BC-34AF-4EAE-AB04-150E1CB13554}" type="slidenum">
              <a:rPr lang="nl-BE" smtClean="0"/>
              <a:pPr>
                <a:defRPr/>
              </a:pPr>
              <a:t>34</a:t>
            </a:fld>
            <a:endParaRPr lang="nl-B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713" y="333375"/>
            <a:ext cx="5472112" cy="601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8B4F291D-69BD-47D8-850C-C4446F64213F}" type="slidenum">
              <a:rPr lang="nl-BE" smtClean="0"/>
              <a:pPr>
                <a:defRPr/>
              </a:pPr>
              <a:t>35</a:t>
            </a:fld>
            <a:endParaRPr lang="nl-B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5844" name="Rettangolo 10"/>
          <p:cNvSpPr>
            <a:spLocks noChangeArrowheads="1"/>
          </p:cNvSpPr>
          <p:nvPr/>
        </p:nvSpPr>
        <p:spPr bwMode="auto">
          <a:xfrm>
            <a:off x="755650" y="260350"/>
            <a:ext cx="70326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Key factors of successful projects</a:t>
            </a:r>
          </a:p>
        </p:txBody>
      </p:sp>
      <p:graphicFrame>
        <p:nvGraphicFramePr>
          <p:cNvPr id="12" name="Tabella 11"/>
          <p:cNvGraphicFramePr>
            <a:graphicFrameLocks noGrp="1"/>
          </p:cNvGraphicFramePr>
          <p:nvPr/>
        </p:nvGraphicFramePr>
        <p:xfrm>
          <a:off x="1524000" y="1397000"/>
          <a:ext cx="6096000" cy="3932238"/>
        </p:xfrm>
        <a:graphic>
          <a:graphicData uri="http://schemas.openxmlformats.org/drawingml/2006/table">
            <a:tbl>
              <a:tblPr firstRow="1" bandRow="1">
                <a:tableStyleId>{F5AB1C69-6EDB-4FF4-983F-18BD219EF322}</a:tableStyleId>
              </a:tblPr>
              <a:tblGrid>
                <a:gridCol w="3048000"/>
                <a:gridCol w="3048000"/>
              </a:tblGrid>
              <a:tr h="1828948">
                <a:tc>
                  <a:txBody>
                    <a:bodyPr/>
                    <a:lstStyle/>
                    <a:p>
                      <a:pPr lvl="1"/>
                      <a:r>
                        <a:rPr lang="en-US" sz="2400" b="0" dirty="0" smtClean="0">
                          <a:solidFill>
                            <a:prstClr val="black"/>
                          </a:solidFill>
                          <a:latin typeface="Arial Unicode MS" pitchFamily="34" charset="-128"/>
                          <a:ea typeface="Arial Unicode MS" pitchFamily="34" charset="-128"/>
                          <a:cs typeface="Arial Unicode MS" pitchFamily="34" charset="-128"/>
                        </a:rPr>
                        <a:t>Sustainability</a:t>
                      </a:r>
                    </a:p>
                    <a:p>
                      <a:pPr lvl="1"/>
                      <a:r>
                        <a:rPr lang="en-US" sz="1800" b="0" dirty="0" smtClean="0">
                          <a:solidFill>
                            <a:prstClr val="black"/>
                          </a:solidFill>
                          <a:latin typeface="Arial Unicode MS" pitchFamily="34" charset="-128"/>
                          <a:ea typeface="Arial Unicode MS" pitchFamily="34" charset="-128"/>
                          <a:cs typeface="Arial Unicode MS" pitchFamily="34" charset="-128"/>
                        </a:rPr>
                        <a:t>demonstrate how the work</a:t>
                      </a:r>
                      <a:r>
                        <a:rPr lang="en-US" sz="1800" b="0" baseline="0" dirty="0" smtClean="0">
                          <a:solidFill>
                            <a:prstClr val="black"/>
                          </a:solidFill>
                          <a:latin typeface="Arial Unicode MS" pitchFamily="34" charset="-128"/>
                          <a:ea typeface="Arial Unicode MS" pitchFamily="34" charset="-128"/>
                          <a:cs typeface="Arial Unicode MS" pitchFamily="34" charset="-128"/>
                        </a:rPr>
                        <a:t> </a:t>
                      </a:r>
                      <a:r>
                        <a:rPr lang="en-US" sz="1800" b="0" dirty="0" smtClean="0">
                          <a:solidFill>
                            <a:prstClr val="black"/>
                          </a:solidFill>
                          <a:latin typeface="Arial Unicode MS" pitchFamily="34" charset="-128"/>
                          <a:ea typeface="Arial Unicode MS" pitchFamily="34" charset="-128"/>
                          <a:cs typeface="Arial Unicode MS" pitchFamily="34" charset="-128"/>
                        </a:rPr>
                        <a:t>achieved will continue after the project life-time</a:t>
                      </a:r>
                    </a:p>
                    <a:p>
                      <a:endParaRPr lang="it-IT" sz="1800" dirty="0"/>
                    </a:p>
                  </a:txBody>
                  <a:tcPr marT="45724" marB="45724"/>
                </a:tc>
                <a:tc>
                  <a:txBody>
                    <a:bodyPr/>
                    <a:lstStyle/>
                    <a:p>
                      <a:pPr marL="457200" lvl="1" algn="l" defTabSz="914400" rtl="0" eaLnBrk="1" latinLnBrk="0" hangingPunct="1"/>
                      <a:r>
                        <a:rPr lang="en-US" sz="2400" b="0" kern="1200" dirty="0" smtClean="0">
                          <a:solidFill>
                            <a:prstClr val="black"/>
                          </a:solidFill>
                          <a:latin typeface="Arial Unicode MS" pitchFamily="34" charset="-128"/>
                          <a:ea typeface="Arial Unicode MS" pitchFamily="34" charset="-128"/>
                          <a:cs typeface="Arial Unicode MS" pitchFamily="34" charset="-128"/>
                        </a:rPr>
                        <a:t>Quality control </a:t>
                      </a:r>
                      <a:r>
                        <a:rPr lang="en-US" sz="1800" b="0" kern="1200" dirty="0" smtClean="0">
                          <a:solidFill>
                            <a:prstClr val="black"/>
                          </a:solidFill>
                          <a:latin typeface="Arial Unicode MS" pitchFamily="34" charset="-128"/>
                          <a:ea typeface="Arial Unicode MS" pitchFamily="34" charset="-128"/>
                          <a:cs typeface="Arial Unicode MS" pitchFamily="34" charset="-128"/>
                        </a:rPr>
                        <a:t>demonstrate how you will</a:t>
                      </a:r>
                      <a:r>
                        <a:rPr lang="en-US" sz="1800" b="0" kern="1200" baseline="0" dirty="0" smtClean="0">
                          <a:solidFill>
                            <a:prstClr val="black"/>
                          </a:solidFill>
                          <a:latin typeface="Arial Unicode MS" pitchFamily="34" charset="-128"/>
                          <a:ea typeface="Arial Unicode MS" pitchFamily="34" charset="-128"/>
                          <a:cs typeface="Arial Unicode MS" pitchFamily="34" charset="-128"/>
                        </a:rPr>
                        <a:t> </a:t>
                      </a:r>
                      <a:r>
                        <a:rPr lang="en-US" sz="1800" b="0" kern="1200" dirty="0" smtClean="0">
                          <a:solidFill>
                            <a:prstClr val="black"/>
                          </a:solidFill>
                          <a:latin typeface="Arial Unicode MS" pitchFamily="34" charset="-128"/>
                          <a:ea typeface="Arial Unicode MS" pitchFamily="34" charset="-128"/>
                          <a:cs typeface="Arial Unicode MS" pitchFamily="34" charset="-128"/>
                        </a:rPr>
                        <a:t>ensure the</a:t>
                      </a:r>
                      <a:r>
                        <a:rPr lang="en-US" sz="1800" b="0" kern="1200" baseline="0" dirty="0" smtClean="0">
                          <a:solidFill>
                            <a:prstClr val="black"/>
                          </a:solidFill>
                          <a:latin typeface="Arial Unicode MS" pitchFamily="34" charset="-128"/>
                          <a:ea typeface="Arial Unicode MS" pitchFamily="34" charset="-128"/>
                          <a:cs typeface="Arial Unicode MS" pitchFamily="34" charset="-128"/>
                        </a:rPr>
                        <a:t> </a:t>
                      </a:r>
                      <a:r>
                        <a:rPr lang="en-US" sz="1800" b="0" kern="1200" dirty="0" smtClean="0">
                          <a:solidFill>
                            <a:prstClr val="black"/>
                          </a:solidFill>
                          <a:latin typeface="Arial Unicode MS" pitchFamily="34" charset="-128"/>
                          <a:ea typeface="Arial Unicode MS" pitchFamily="34" charset="-128"/>
                          <a:cs typeface="Arial Unicode MS" pitchFamily="34" charset="-128"/>
                        </a:rPr>
                        <a:t>objectives you plan are reached and</a:t>
                      </a:r>
                      <a:r>
                        <a:rPr lang="en-US" sz="1800" b="0" kern="1200" baseline="0" dirty="0" smtClean="0">
                          <a:solidFill>
                            <a:prstClr val="black"/>
                          </a:solidFill>
                          <a:latin typeface="Arial Unicode MS" pitchFamily="34" charset="-128"/>
                          <a:ea typeface="Arial Unicode MS" pitchFamily="34" charset="-128"/>
                          <a:cs typeface="Arial Unicode MS" pitchFamily="34" charset="-128"/>
                        </a:rPr>
                        <a:t> </a:t>
                      </a:r>
                      <a:r>
                        <a:rPr lang="it-IT" sz="1800" b="0" kern="1200" dirty="0" err="1" smtClean="0">
                          <a:solidFill>
                            <a:prstClr val="black"/>
                          </a:solidFill>
                          <a:latin typeface="Arial Unicode MS" pitchFamily="34" charset="-128"/>
                          <a:ea typeface="Arial Unicode MS" pitchFamily="34" charset="-128"/>
                          <a:cs typeface="Arial Unicode MS" pitchFamily="34" charset="-128"/>
                        </a:rPr>
                        <a:t>effective</a:t>
                      </a:r>
                      <a:endParaRPr lang="it-IT" sz="1800" b="0" kern="1200" dirty="0" smtClean="0">
                        <a:solidFill>
                          <a:prstClr val="black"/>
                        </a:solidFill>
                        <a:latin typeface="Arial Unicode MS" pitchFamily="34" charset="-128"/>
                        <a:ea typeface="Arial Unicode MS" pitchFamily="34" charset="-128"/>
                        <a:cs typeface="Arial Unicode MS" pitchFamily="34" charset="-128"/>
                      </a:endParaRPr>
                    </a:p>
                    <a:p>
                      <a:endParaRPr lang="it-IT" sz="1800" dirty="0"/>
                    </a:p>
                  </a:txBody>
                  <a:tcPr marT="45724" marB="45724"/>
                </a:tc>
              </a:tr>
              <a:tr h="2103290">
                <a:tc>
                  <a:txBody>
                    <a:bodyPr/>
                    <a:lstStyle/>
                    <a:p>
                      <a:pPr lvl="0"/>
                      <a:r>
                        <a:rPr lang="it-IT" sz="2400" b="0" kern="1200" dirty="0" err="1" smtClean="0">
                          <a:solidFill>
                            <a:prstClr val="black"/>
                          </a:solidFill>
                          <a:latin typeface="Arial Unicode MS" pitchFamily="34" charset="-128"/>
                          <a:ea typeface="Arial Unicode MS" pitchFamily="34" charset="-128"/>
                          <a:cs typeface="Arial Unicode MS" pitchFamily="34" charset="-128"/>
                        </a:rPr>
                        <a:t>Dissemination</a:t>
                      </a:r>
                      <a:endParaRPr lang="it-IT" sz="2400" b="0" kern="1200" dirty="0" smtClean="0">
                        <a:solidFill>
                          <a:prstClr val="black"/>
                        </a:solidFill>
                        <a:latin typeface="Arial Unicode MS" pitchFamily="34" charset="-128"/>
                        <a:ea typeface="Arial Unicode MS" pitchFamily="34" charset="-128"/>
                        <a:cs typeface="Arial Unicode MS" pitchFamily="34" charset="-128"/>
                      </a:endParaRPr>
                    </a:p>
                    <a:p>
                      <a:pPr lvl="0"/>
                      <a:r>
                        <a:rPr lang="it-IT" sz="1800" b="0" kern="1200" dirty="0" smtClean="0">
                          <a:solidFill>
                            <a:prstClr val="black"/>
                          </a:solidFill>
                          <a:latin typeface="Arial Unicode MS" pitchFamily="34" charset="-128"/>
                          <a:ea typeface="Arial Unicode MS" pitchFamily="34" charset="-128"/>
                          <a:cs typeface="Arial Unicode MS" pitchFamily="34" charset="-128"/>
                        </a:rPr>
                        <a:t> </a:t>
                      </a:r>
                      <a:r>
                        <a:rPr lang="it-IT" sz="1800" b="0" kern="1200" dirty="0" err="1" smtClean="0">
                          <a:solidFill>
                            <a:prstClr val="black"/>
                          </a:solidFill>
                          <a:latin typeface="Arial Unicode MS" pitchFamily="34" charset="-128"/>
                          <a:ea typeface="Arial Unicode MS" pitchFamily="34" charset="-128"/>
                          <a:cs typeface="Arial Unicode MS" pitchFamily="34" charset="-128"/>
                        </a:rPr>
                        <a:t>plan</a:t>
                      </a:r>
                      <a:r>
                        <a:rPr lang="it-IT" sz="1800" b="0" kern="1200" dirty="0" smtClean="0">
                          <a:solidFill>
                            <a:prstClr val="black"/>
                          </a:solidFill>
                          <a:latin typeface="Arial Unicode MS" pitchFamily="34" charset="-128"/>
                          <a:ea typeface="Arial Unicode MS" pitchFamily="34" charset="-128"/>
                          <a:cs typeface="Arial Unicode MS" pitchFamily="34" charset="-128"/>
                        </a:rPr>
                        <a:t> </a:t>
                      </a:r>
                      <a:r>
                        <a:rPr lang="it-IT" sz="1800" b="0" kern="1200" dirty="0" err="1" smtClean="0">
                          <a:solidFill>
                            <a:prstClr val="black"/>
                          </a:solidFill>
                          <a:latin typeface="Arial Unicode MS" pitchFamily="34" charset="-128"/>
                          <a:ea typeface="Arial Unicode MS" pitchFamily="34" charset="-128"/>
                          <a:cs typeface="Arial Unicode MS" pitchFamily="34" charset="-128"/>
                        </a:rPr>
                        <a:t>courses</a:t>
                      </a:r>
                      <a:r>
                        <a:rPr lang="it-IT" sz="1800" b="0" kern="1200" dirty="0" smtClean="0">
                          <a:solidFill>
                            <a:prstClr val="black"/>
                          </a:solidFill>
                          <a:latin typeface="Arial Unicode MS" pitchFamily="34" charset="-128"/>
                          <a:ea typeface="Arial Unicode MS" pitchFamily="34" charset="-128"/>
                          <a:cs typeface="Arial Unicode MS" pitchFamily="34" charset="-128"/>
                        </a:rPr>
                        <a:t> and </a:t>
                      </a:r>
                      <a:r>
                        <a:rPr lang="it-IT" sz="1800" b="0" kern="1200" dirty="0" err="1" smtClean="0">
                          <a:solidFill>
                            <a:prstClr val="black"/>
                          </a:solidFill>
                          <a:latin typeface="Arial Unicode MS" pitchFamily="34" charset="-128"/>
                          <a:ea typeface="Arial Unicode MS" pitchFamily="34" charset="-128"/>
                          <a:cs typeface="Arial Unicode MS" pitchFamily="34" charset="-128"/>
                        </a:rPr>
                        <a:t>conferences</a:t>
                      </a:r>
                      <a:r>
                        <a:rPr lang="it-IT" sz="1800" b="0" kern="1200" baseline="0" dirty="0" smtClean="0">
                          <a:solidFill>
                            <a:prstClr val="black"/>
                          </a:solidFill>
                          <a:latin typeface="Arial Unicode MS" pitchFamily="34" charset="-128"/>
                          <a:ea typeface="Arial Unicode MS" pitchFamily="34" charset="-128"/>
                          <a:cs typeface="Arial Unicode MS" pitchFamily="34" charset="-128"/>
                        </a:rPr>
                        <a:t> </a:t>
                      </a:r>
                      <a:r>
                        <a:rPr lang="en-US" sz="1800" b="0" kern="1200" dirty="0" smtClean="0">
                          <a:solidFill>
                            <a:prstClr val="black"/>
                          </a:solidFill>
                          <a:latin typeface="Arial Unicode MS" pitchFamily="34" charset="-128"/>
                          <a:ea typeface="Arial Unicode MS" pitchFamily="34" charset="-128"/>
                          <a:cs typeface="Arial Unicode MS" pitchFamily="34" charset="-128"/>
                        </a:rPr>
                        <a:t>to ensure your work is known widely in the</a:t>
                      </a:r>
                    </a:p>
                    <a:p>
                      <a:pPr lvl="0"/>
                      <a:r>
                        <a:rPr lang="en-US" sz="1800" b="0" kern="1200" dirty="0" smtClean="0">
                          <a:solidFill>
                            <a:prstClr val="black"/>
                          </a:solidFill>
                          <a:latin typeface="Arial Unicode MS" pitchFamily="34" charset="-128"/>
                          <a:ea typeface="Arial Unicode MS" pitchFamily="34" charset="-128"/>
                          <a:cs typeface="Arial Unicode MS" pitchFamily="34" charset="-128"/>
                        </a:rPr>
                        <a:t>country(</a:t>
                      </a:r>
                      <a:r>
                        <a:rPr lang="en-US" sz="1800" b="0" kern="1200" dirty="0" err="1" smtClean="0">
                          <a:solidFill>
                            <a:prstClr val="black"/>
                          </a:solidFill>
                          <a:latin typeface="Arial Unicode MS" pitchFamily="34" charset="-128"/>
                          <a:ea typeface="Arial Unicode MS" pitchFamily="34" charset="-128"/>
                          <a:cs typeface="Arial Unicode MS" pitchFamily="34" charset="-128"/>
                        </a:rPr>
                        <a:t>ies</a:t>
                      </a:r>
                      <a:r>
                        <a:rPr lang="en-US" sz="1800" b="0" kern="1200" dirty="0" smtClean="0">
                          <a:solidFill>
                            <a:prstClr val="black"/>
                          </a:solidFill>
                          <a:latin typeface="Arial Unicode MS" pitchFamily="34" charset="-128"/>
                          <a:ea typeface="Arial Unicode MS" pitchFamily="34" charset="-128"/>
                          <a:cs typeface="Arial Unicode MS" pitchFamily="34" charset="-128"/>
                        </a:rPr>
                        <a:t>) in question and others where it</a:t>
                      </a:r>
                      <a:r>
                        <a:rPr lang="en-US" sz="1800" b="0" kern="1200" baseline="0" dirty="0" smtClean="0">
                          <a:solidFill>
                            <a:prstClr val="black"/>
                          </a:solidFill>
                          <a:latin typeface="Arial Unicode MS" pitchFamily="34" charset="-128"/>
                          <a:ea typeface="Arial Unicode MS" pitchFamily="34" charset="-128"/>
                          <a:cs typeface="Arial Unicode MS" pitchFamily="34" charset="-128"/>
                        </a:rPr>
                        <a:t> </a:t>
                      </a:r>
                      <a:r>
                        <a:rPr lang="it-IT" sz="1800" b="0" kern="1200" dirty="0" err="1" smtClean="0">
                          <a:solidFill>
                            <a:prstClr val="black"/>
                          </a:solidFill>
                          <a:latin typeface="Arial Unicode MS" pitchFamily="34" charset="-128"/>
                          <a:ea typeface="Arial Unicode MS" pitchFamily="34" charset="-128"/>
                          <a:cs typeface="Arial Unicode MS" pitchFamily="34" charset="-128"/>
                        </a:rPr>
                        <a:t>would</a:t>
                      </a:r>
                      <a:r>
                        <a:rPr lang="it-IT" sz="1800" b="0" kern="1200" dirty="0" smtClean="0">
                          <a:solidFill>
                            <a:prstClr val="black"/>
                          </a:solidFill>
                          <a:latin typeface="Arial Unicode MS" pitchFamily="34" charset="-128"/>
                          <a:ea typeface="Arial Unicode MS" pitchFamily="34" charset="-128"/>
                          <a:cs typeface="Arial Unicode MS" pitchFamily="34" charset="-128"/>
                        </a:rPr>
                        <a:t> apply</a:t>
                      </a:r>
                    </a:p>
                    <a:p>
                      <a:endParaRPr lang="it-IT" sz="1800" dirty="0"/>
                    </a:p>
                  </a:txBody>
                  <a:tcPr marT="45724" marB="45724"/>
                </a:tc>
                <a:tc>
                  <a:txBody>
                    <a:bodyPr/>
                    <a:lstStyle/>
                    <a:p>
                      <a:pPr lvl="0"/>
                      <a:r>
                        <a:rPr lang="en-US" sz="2400" b="0" kern="1200" dirty="0" smtClean="0">
                          <a:solidFill>
                            <a:prstClr val="black"/>
                          </a:solidFill>
                          <a:latin typeface="Arial Unicode MS" pitchFamily="34" charset="-128"/>
                          <a:ea typeface="Arial Unicode MS" pitchFamily="34" charset="-128"/>
                          <a:cs typeface="Arial Unicode MS" pitchFamily="34" charset="-128"/>
                        </a:rPr>
                        <a:t>Monitoring</a:t>
                      </a:r>
                      <a:endParaRPr lang="en-US" sz="1800" b="0" kern="1200" dirty="0" smtClean="0">
                        <a:solidFill>
                          <a:prstClr val="black"/>
                        </a:solidFill>
                        <a:latin typeface="+mn-lt"/>
                        <a:ea typeface="+mn-ea"/>
                        <a:cs typeface="+mn-cs"/>
                      </a:endParaRPr>
                    </a:p>
                    <a:p>
                      <a:pPr lvl="0"/>
                      <a:r>
                        <a:rPr lang="en-US" sz="1800" dirty="0" smtClean="0">
                          <a:solidFill>
                            <a:prstClr val="black"/>
                          </a:solidFill>
                        </a:rPr>
                        <a:t> </a:t>
                      </a:r>
                      <a:r>
                        <a:rPr lang="en-US" sz="1800" b="0" kern="1200" dirty="0" smtClean="0">
                          <a:solidFill>
                            <a:prstClr val="black"/>
                          </a:solidFill>
                          <a:latin typeface="Arial Unicode MS" pitchFamily="34" charset="-128"/>
                          <a:ea typeface="Arial Unicode MS" pitchFamily="34" charset="-128"/>
                          <a:cs typeface="Arial Unicode MS" pitchFamily="34" charset="-128"/>
                        </a:rPr>
                        <a:t>use an external consultant or</a:t>
                      </a:r>
                      <a:r>
                        <a:rPr lang="en-US" sz="1800" b="0" kern="1200" baseline="0" dirty="0" smtClean="0">
                          <a:solidFill>
                            <a:prstClr val="black"/>
                          </a:solidFill>
                          <a:latin typeface="Arial Unicode MS" pitchFamily="34" charset="-128"/>
                          <a:ea typeface="Arial Unicode MS" pitchFamily="34" charset="-128"/>
                          <a:cs typeface="Arial Unicode MS" pitchFamily="34" charset="-128"/>
                        </a:rPr>
                        <a:t> </a:t>
                      </a:r>
                      <a:r>
                        <a:rPr lang="en-US" sz="1800" b="0" kern="1200" baseline="0" dirty="0" err="1" smtClean="0">
                          <a:solidFill>
                            <a:prstClr val="black"/>
                          </a:solidFill>
                          <a:latin typeface="Arial Unicode MS" pitchFamily="34" charset="-128"/>
                          <a:ea typeface="Arial Unicode MS" pitchFamily="34" charset="-128"/>
                          <a:cs typeface="Arial Unicode MS" pitchFamily="34" charset="-128"/>
                        </a:rPr>
                        <a:t>i</a:t>
                      </a:r>
                      <a:r>
                        <a:rPr lang="it-IT" sz="1800" b="0" kern="1200" dirty="0" err="1" smtClean="0">
                          <a:solidFill>
                            <a:prstClr val="black"/>
                          </a:solidFill>
                          <a:latin typeface="Arial Unicode MS" pitchFamily="34" charset="-128"/>
                          <a:ea typeface="Arial Unicode MS" pitchFamily="34" charset="-128"/>
                          <a:cs typeface="Arial Unicode MS" pitchFamily="34" charset="-128"/>
                        </a:rPr>
                        <a:t>nter-TEMPUS</a:t>
                      </a:r>
                      <a:r>
                        <a:rPr lang="it-IT" sz="1800" b="0" kern="1200" dirty="0" smtClean="0">
                          <a:solidFill>
                            <a:prstClr val="black"/>
                          </a:solidFill>
                          <a:latin typeface="Arial Unicode MS" pitchFamily="34" charset="-128"/>
                          <a:ea typeface="Arial Unicode MS" pitchFamily="34" charset="-128"/>
                          <a:cs typeface="Arial Unicode MS" pitchFamily="34" charset="-128"/>
                        </a:rPr>
                        <a:t> </a:t>
                      </a:r>
                      <a:r>
                        <a:rPr lang="it-IT" sz="1800" b="0" kern="1200" dirty="0" err="1" smtClean="0">
                          <a:solidFill>
                            <a:prstClr val="black"/>
                          </a:solidFill>
                          <a:latin typeface="Arial Unicode MS" pitchFamily="34" charset="-128"/>
                          <a:ea typeface="Arial Unicode MS" pitchFamily="34" charset="-128"/>
                          <a:cs typeface="Arial Unicode MS" pitchFamily="34" charset="-128"/>
                        </a:rPr>
                        <a:t>coaching</a:t>
                      </a:r>
                      <a:endParaRPr lang="it-IT" sz="1800" b="0" kern="1200" dirty="0" smtClean="0">
                        <a:solidFill>
                          <a:prstClr val="black"/>
                        </a:solidFill>
                        <a:latin typeface="Arial Unicode MS" pitchFamily="34" charset="-128"/>
                        <a:ea typeface="Arial Unicode MS" pitchFamily="34" charset="-128"/>
                        <a:cs typeface="Arial Unicode MS" pitchFamily="34" charset="-128"/>
                      </a:endParaRPr>
                    </a:p>
                    <a:p>
                      <a:endParaRPr lang="it-IT" sz="1800" dirty="0"/>
                    </a:p>
                  </a:txBody>
                  <a:tcPr marT="45724" marB="45724"/>
                </a:tc>
              </a:tr>
            </a:tbl>
          </a:graphicData>
        </a:graphic>
      </p:graphicFrame>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80A43C6C-E460-4780-B39C-6DE840B3EF72}" type="slidenum">
              <a:rPr lang="nl-BE" smtClean="0"/>
              <a:pPr>
                <a:defRPr/>
              </a:pPr>
              <a:t>36</a:t>
            </a:fld>
            <a:endParaRPr lang="nl-B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6868" name="Rettangolo 3"/>
          <p:cNvSpPr>
            <a:spLocks noChangeArrowheads="1"/>
          </p:cNvSpPr>
          <p:nvPr/>
        </p:nvSpPr>
        <p:spPr bwMode="auto">
          <a:xfrm>
            <a:off x="611188" y="836613"/>
            <a:ext cx="8137525"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Unicode MS" pitchFamily="34" charset="-128"/>
                <a:ea typeface="Arial Unicode MS" pitchFamily="34" charset="-128"/>
                <a:cs typeface="Arial Unicode MS" pitchFamily="34" charset="-128"/>
              </a:rPr>
              <a:t>The duly completed electronic applications forms for Joint</a:t>
            </a:r>
          </a:p>
          <a:p>
            <a:pPr eaLnBrk="1" hangingPunct="1">
              <a:spcBef>
                <a:spcPct val="0"/>
              </a:spcBef>
              <a:buFontTx/>
              <a:buNone/>
            </a:pPr>
            <a:r>
              <a:rPr lang="en-US" altLang="en-US" sz="2400">
                <a:latin typeface="Arial Unicode MS" pitchFamily="34" charset="-128"/>
                <a:ea typeface="Arial Unicode MS" pitchFamily="34" charset="-128"/>
                <a:cs typeface="Arial Unicode MS" pitchFamily="34" charset="-128"/>
              </a:rPr>
              <a:t>Projects and Structural Measures must be sent</a:t>
            </a:r>
          </a:p>
          <a:p>
            <a:pPr eaLnBrk="1" hangingPunct="1">
              <a:spcBef>
                <a:spcPct val="0"/>
              </a:spcBef>
              <a:buFontTx/>
              <a:buNone/>
            </a:pPr>
            <a:r>
              <a:rPr lang="en-US" altLang="en-US" sz="2400">
                <a:latin typeface="Arial Unicode MS" pitchFamily="34" charset="-128"/>
                <a:ea typeface="Arial Unicode MS" pitchFamily="34" charset="-128"/>
                <a:cs typeface="Arial Unicode MS" pitchFamily="34" charset="-128"/>
              </a:rPr>
              <a:t>A complete paper copy of the submitted eForm together with additional documents (see Application Guidelines) must be sent by post to the Agency by the deadline (date of postmark) </a:t>
            </a:r>
            <a:r>
              <a:rPr lang="it-IT" altLang="en-US" sz="2400">
                <a:latin typeface="Arial Unicode MS" pitchFamily="34" charset="-128"/>
                <a:ea typeface="Arial Unicode MS" pitchFamily="34" charset="-128"/>
                <a:cs typeface="Arial Unicode MS" pitchFamily="34" charset="-128"/>
              </a:rPr>
              <a:t>to the following address:</a:t>
            </a:r>
          </a:p>
          <a:p>
            <a:pPr eaLnBrk="1" hangingPunct="1">
              <a:spcBef>
                <a:spcPct val="0"/>
              </a:spcBef>
              <a:buFontTx/>
              <a:buNone/>
            </a:pPr>
            <a:endParaRPr lang="it-IT" altLang="en-US" sz="2400">
              <a:latin typeface="Arial Unicode MS" pitchFamily="34" charset="-128"/>
              <a:ea typeface="Arial Unicode MS" pitchFamily="34" charset="-128"/>
              <a:cs typeface="Arial Unicode MS" pitchFamily="34" charset="-128"/>
            </a:endParaRPr>
          </a:p>
          <a:p>
            <a:pPr algn="ctr" eaLnBrk="1" hangingPunct="1">
              <a:spcBef>
                <a:spcPct val="0"/>
              </a:spcBef>
              <a:buFontTx/>
              <a:buNone/>
            </a:pPr>
            <a:r>
              <a:rPr lang="en-US" altLang="en-US" sz="2000">
                <a:latin typeface="Arial Unicode MS" pitchFamily="34" charset="-128"/>
                <a:ea typeface="Arial Unicode MS" pitchFamily="34" charset="-128"/>
                <a:cs typeface="Arial Unicode MS" pitchFamily="34" charset="-128"/>
              </a:rPr>
              <a:t>Education, Audiovisual and Culture Executive Agency</a:t>
            </a:r>
          </a:p>
          <a:p>
            <a:pPr algn="ctr" eaLnBrk="1" hangingPunct="1">
              <a:spcBef>
                <a:spcPct val="0"/>
              </a:spcBef>
              <a:buFontTx/>
              <a:buNone/>
            </a:pPr>
            <a:r>
              <a:rPr lang="en-US" altLang="en-US" sz="2000">
                <a:latin typeface="Arial Unicode MS" pitchFamily="34" charset="-128"/>
                <a:ea typeface="Arial Unicode MS" pitchFamily="34" charset="-128"/>
                <a:cs typeface="Arial Unicode MS" pitchFamily="34" charset="-128"/>
              </a:rPr>
              <a:t>Tempus &amp; Bilateral Cooperation with Industrialised Countries</a:t>
            </a:r>
          </a:p>
          <a:p>
            <a:pPr algn="ct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Call for Proposals EACEA/32/10</a:t>
            </a:r>
          </a:p>
          <a:p>
            <a:pPr algn="ct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Office: BOUR 2/17</a:t>
            </a:r>
          </a:p>
          <a:p>
            <a:pPr algn="ct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Avenue du Bourget 1</a:t>
            </a:r>
          </a:p>
          <a:p>
            <a:pPr algn="ct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1140 Bruxelles/BrusselBELGIQUE/BELGIË</a:t>
            </a:r>
          </a:p>
        </p:txBody>
      </p:sp>
      <p:sp>
        <p:nvSpPr>
          <p:cNvPr id="36869" name="Rettangolo 4"/>
          <p:cNvSpPr>
            <a:spLocks noChangeArrowheads="1"/>
          </p:cNvSpPr>
          <p:nvPr/>
        </p:nvSpPr>
        <p:spPr bwMode="auto">
          <a:xfrm>
            <a:off x="2987675" y="188913"/>
            <a:ext cx="257016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latin typeface="Arial Unicode MS" pitchFamily="34" charset="-128"/>
                <a:ea typeface="Arial Unicode MS" pitchFamily="34" charset="-128"/>
                <a:cs typeface="Arial Unicode MS" pitchFamily="34" charset="-128"/>
              </a:rPr>
              <a:t>Submission</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5D399B2A-685B-402B-AC8E-D6DF033BC8D3}" type="slidenum">
              <a:rPr lang="nl-BE" smtClean="0"/>
              <a:pPr>
                <a:defRPr/>
              </a:pPr>
              <a:t>37</a:t>
            </a:fld>
            <a:endParaRPr lang="nl-B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p:txBody>
          <a:bodyPr/>
          <a:lstStyle/>
          <a:p>
            <a:r>
              <a:rPr lang="en-GB" altLang="en-US" smtClean="0"/>
              <a:t>Thank you!</a:t>
            </a:r>
          </a:p>
        </p:txBody>
      </p:sp>
      <p:sp>
        <p:nvSpPr>
          <p:cNvPr id="7" name="Subtitle 6"/>
          <p:cNvSpPr>
            <a:spLocks noGrp="1"/>
          </p:cNvSpPr>
          <p:nvPr>
            <p:ph type="subTitle" idx="1"/>
          </p:nvPr>
        </p:nvSpPr>
        <p:spPr/>
        <p:txBody>
          <a:bodyPr/>
          <a:lstStyle/>
          <a:p>
            <a:pPr>
              <a:defRPr/>
            </a:pPr>
            <a:r>
              <a:rPr lang="en-GB" dirty="0"/>
              <a:t>gabriella.calderari@uniroma1.it</a:t>
            </a:r>
          </a:p>
          <a:p>
            <a:pPr>
              <a:defRPr/>
            </a:pPr>
            <a:r>
              <a:rPr lang="en-GB" dirty="0" smtClean="0"/>
              <a:t>d.w.chadwick@kent.ac.uk</a:t>
            </a:r>
            <a:endParaRPr lang="en-GB" dirty="0"/>
          </a:p>
        </p:txBody>
      </p:sp>
      <p:sp>
        <p:nvSpPr>
          <p:cNvPr id="4" name="Footer Placeholder 3"/>
          <p:cNvSpPr>
            <a:spLocks noGrp="1"/>
          </p:cNvSpPr>
          <p:nvPr>
            <p:ph type="ftr" sz="quarter" idx="11"/>
          </p:nvPr>
        </p:nvSpPr>
        <p:spPr/>
        <p:txBody>
          <a:bodyPr/>
          <a:lstStyle/>
          <a:p>
            <a:pPr>
              <a:defRPr/>
            </a:pPr>
            <a:r>
              <a:rPr lang="nl-BE"/>
              <a:t>© 2013 Gabriella Calderari</a:t>
            </a:r>
          </a:p>
        </p:txBody>
      </p:sp>
      <p:sp>
        <p:nvSpPr>
          <p:cNvPr id="5" name="Slide Number Placeholder 4"/>
          <p:cNvSpPr>
            <a:spLocks noGrp="1"/>
          </p:cNvSpPr>
          <p:nvPr>
            <p:ph type="sldNum" sz="quarter" idx="12"/>
          </p:nvPr>
        </p:nvSpPr>
        <p:spPr/>
        <p:txBody>
          <a:bodyPr/>
          <a:lstStyle/>
          <a:p>
            <a:pPr>
              <a:defRPr/>
            </a:pPr>
            <a:fld id="{E4BD5E03-FCF6-48E9-8E86-332ED911B6AC}" type="slidenum">
              <a:rPr lang="nl-BE" smtClean="0"/>
              <a:pPr>
                <a:defRPr/>
              </a:pPr>
              <a:t>38</a:t>
            </a:fld>
            <a:endParaRPr lang="nl-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5124" name="Rettangolo 5"/>
          <p:cNvSpPr>
            <a:spLocks noChangeArrowheads="1"/>
          </p:cNvSpPr>
          <p:nvPr/>
        </p:nvSpPr>
        <p:spPr bwMode="auto">
          <a:xfrm>
            <a:off x="755650" y="2133600"/>
            <a:ext cx="7632700"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a:latin typeface="Arial Unicode MS" pitchFamily="34" charset="-128"/>
                <a:ea typeface="Arial Unicode MS" pitchFamily="34" charset="-128"/>
                <a:cs typeface="Arial Unicode MS" pitchFamily="34" charset="-128"/>
              </a:rPr>
              <a:t>Trans-European Mobility scheme for University Studies.</a:t>
            </a:r>
          </a:p>
        </p:txBody>
      </p:sp>
      <p:sp>
        <p:nvSpPr>
          <p:cNvPr id="5125" name="Rettangolo 6"/>
          <p:cNvSpPr>
            <a:spLocks noChangeArrowheads="1"/>
          </p:cNvSpPr>
          <p:nvPr/>
        </p:nvSpPr>
        <p:spPr bwMode="auto">
          <a:xfrm>
            <a:off x="468313" y="3500438"/>
            <a:ext cx="8280400"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Unicode MS" pitchFamily="34" charset="-128"/>
                <a:ea typeface="Arial Unicode MS" pitchFamily="34" charset="-128"/>
                <a:cs typeface="Arial Unicode MS" pitchFamily="34" charset="-128"/>
              </a:rPr>
              <a:t>TEMPUS is the European Union’s programme which supports the modernization of higher education in the EU's surrounding area.</a:t>
            </a:r>
          </a:p>
          <a:p>
            <a:pPr eaLnBrk="1" hangingPunct="1">
              <a:spcBef>
                <a:spcPct val="0"/>
              </a:spcBef>
              <a:buFontTx/>
              <a:buNone/>
            </a:pPr>
            <a:r>
              <a:rPr lang="en-US" altLang="en-US" sz="2000">
                <a:latin typeface="Arial Unicode MS" pitchFamily="34" charset="-128"/>
                <a:ea typeface="Arial Unicode MS" pitchFamily="34" charset="-128"/>
                <a:cs typeface="Arial Unicode MS" pitchFamily="34" charset="-128"/>
              </a:rPr>
              <a:t> </a:t>
            </a:r>
          </a:p>
          <a:p>
            <a:pPr eaLnBrk="1" hangingPunct="1">
              <a:spcBef>
                <a:spcPct val="0"/>
              </a:spcBef>
              <a:buFontTx/>
              <a:buNone/>
            </a:pPr>
            <a:r>
              <a:rPr lang="en-US" altLang="en-US" sz="2000">
                <a:latin typeface="Arial Unicode MS" pitchFamily="34" charset="-128"/>
                <a:ea typeface="Arial Unicode MS" pitchFamily="34" charset="-128"/>
                <a:cs typeface="Arial Unicode MS" pitchFamily="34" charset="-128"/>
              </a:rPr>
              <a:t>The </a:t>
            </a:r>
            <a:r>
              <a:rPr lang="en-US" altLang="en-US" sz="2000" b="1" u="sng">
                <a:latin typeface="Arial Unicode MS" pitchFamily="34" charset="-128"/>
                <a:ea typeface="Arial Unicode MS" pitchFamily="34" charset="-128"/>
                <a:cs typeface="Arial Unicode MS" pitchFamily="34" charset="-128"/>
              </a:rPr>
              <a:t>overall objective</a:t>
            </a:r>
            <a:r>
              <a:rPr lang="en-US" altLang="en-US" sz="2000">
                <a:latin typeface="Arial Unicode MS" pitchFamily="34" charset="-128"/>
                <a:ea typeface="Arial Unicode MS" pitchFamily="34" charset="-128"/>
                <a:cs typeface="Arial Unicode MS" pitchFamily="34" charset="-128"/>
              </a:rPr>
              <a:t> of Tempus is to contribute to the creation of an area of cooperation in the field of higher education between the European Union and the Tempus Partner Countries. </a:t>
            </a:r>
            <a:endParaRPr lang="it-IT" altLang="en-US" sz="2000">
              <a:latin typeface="Arial Unicode MS" pitchFamily="34" charset="-128"/>
              <a:ea typeface="Arial Unicode MS" pitchFamily="34" charset="-128"/>
              <a:cs typeface="Arial Unicode MS" pitchFamily="34" charset="-128"/>
            </a:endParaRPr>
          </a:p>
        </p:txBody>
      </p:sp>
      <p:pic>
        <p:nvPicPr>
          <p:cNvPr id="51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0825" y="476250"/>
            <a:ext cx="8593138"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7" name="Rettangolo 9"/>
          <p:cNvSpPr>
            <a:spLocks noChangeArrowheads="1"/>
          </p:cNvSpPr>
          <p:nvPr/>
        </p:nvSpPr>
        <p:spPr bwMode="auto">
          <a:xfrm>
            <a:off x="1692275" y="404813"/>
            <a:ext cx="3543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800"/>
              <a:t>http://eacea.ec.europa.eu/tempus/</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DEAEFC46-4706-4193-B6E0-FE50074D9F90}" type="slidenum">
              <a:rPr lang="nl-BE" smtClean="0"/>
              <a:pPr>
                <a:defRPr/>
              </a:pPr>
              <a:t>4</a:t>
            </a:fld>
            <a:endParaRPr lang="nl-B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idx="4294967295"/>
          </p:nvPr>
        </p:nvSpPr>
        <p:spPr/>
        <p:txBody>
          <a:bodyPr/>
          <a:lstStyle/>
          <a:p>
            <a:pPr eaLnBrk="1" hangingPunct="1"/>
            <a:r>
              <a:rPr lang="en-US" altLang="en-US" smtClean="0"/>
              <a:t>Eligible Countries</a:t>
            </a:r>
          </a:p>
        </p:txBody>
      </p:sp>
      <p:sp>
        <p:nvSpPr>
          <p:cNvPr id="6147" name="Segnaposto contenuto 2"/>
          <p:cNvSpPr>
            <a:spLocks noGrp="1"/>
          </p:cNvSpPr>
          <p:nvPr>
            <p:ph idx="4294967295"/>
          </p:nvPr>
        </p:nvSpPr>
        <p:spPr/>
        <p:txBody>
          <a:bodyPr/>
          <a:lstStyle/>
          <a:p>
            <a:pPr eaLnBrk="1" hangingPunct="1">
              <a:buFont typeface="Arial" charset="0"/>
              <a:buNone/>
            </a:pPr>
            <a:r>
              <a:rPr lang="en-US" altLang="en-US" sz="2000" smtClean="0">
                <a:latin typeface="Arial Unicode MS" pitchFamily="34" charset="-128"/>
                <a:ea typeface="Arial Unicode MS" pitchFamily="34" charset="-128"/>
                <a:cs typeface="Arial Unicode MS" pitchFamily="34" charset="-128"/>
              </a:rPr>
              <a:t>Partner Countries:</a:t>
            </a:r>
          </a:p>
          <a:p>
            <a:pPr eaLnBrk="1" hangingPunct="1"/>
            <a:r>
              <a:rPr lang="en-US" altLang="en-US" sz="2000" smtClean="0">
                <a:latin typeface="Arial Unicode MS" pitchFamily="34" charset="-128"/>
                <a:ea typeface="Arial Unicode MS" pitchFamily="34" charset="-128"/>
                <a:cs typeface="Arial Unicode MS" pitchFamily="34" charset="-128"/>
              </a:rPr>
              <a:t>Eastern Europe, </a:t>
            </a:r>
          </a:p>
          <a:p>
            <a:pPr eaLnBrk="1" hangingPunct="1"/>
            <a:r>
              <a:rPr lang="en-US" altLang="en-US" sz="2000" smtClean="0">
                <a:latin typeface="Arial Unicode MS" pitchFamily="34" charset="-128"/>
                <a:ea typeface="Arial Unicode MS" pitchFamily="34" charset="-128"/>
                <a:cs typeface="Arial Unicode MS" pitchFamily="34" charset="-128"/>
              </a:rPr>
              <a:t>Central Asia, </a:t>
            </a:r>
          </a:p>
          <a:p>
            <a:pPr eaLnBrk="1" hangingPunct="1"/>
            <a:r>
              <a:rPr lang="en-US" altLang="en-US" sz="2000" smtClean="0">
                <a:latin typeface="Arial Unicode MS" pitchFamily="34" charset="-128"/>
                <a:ea typeface="Arial Unicode MS" pitchFamily="34" charset="-128"/>
                <a:cs typeface="Arial Unicode MS" pitchFamily="34" charset="-128"/>
              </a:rPr>
              <a:t>the Western Balkans </a:t>
            </a:r>
          </a:p>
          <a:p>
            <a:pPr eaLnBrk="1" hangingPunct="1"/>
            <a:r>
              <a:rPr lang="en-US" altLang="en-US" sz="2000" smtClean="0">
                <a:latin typeface="Arial Unicode MS" pitchFamily="34" charset="-128"/>
                <a:ea typeface="Arial Unicode MS" pitchFamily="34" charset="-128"/>
                <a:cs typeface="Arial Unicode MS" pitchFamily="34" charset="-128"/>
              </a:rPr>
              <a:t>Mediterranean region.</a:t>
            </a:r>
            <a:endParaRPr lang="it-IT" altLang="en-US" sz="2000" smtClean="0">
              <a:latin typeface="Arial Unicode MS" pitchFamily="34" charset="-128"/>
              <a:ea typeface="Arial Unicode MS" pitchFamily="34" charset="-128"/>
              <a:cs typeface="Arial Unicode MS" pitchFamily="34" charset="-128"/>
            </a:endParaRPr>
          </a:p>
        </p:txBody>
      </p:sp>
      <p:pic>
        <p:nvPicPr>
          <p:cNvPr id="614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7175" y="2492375"/>
            <a:ext cx="4610100"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A732F297-EC71-479D-82E5-C15D95647316}" type="slidenum">
              <a:rPr lang="nl-BE" smtClean="0"/>
              <a:pPr>
                <a:defRPr/>
              </a:pPr>
              <a:t>5</a:t>
            </a:fld>
            <a:endParaRPr lang="nl-B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tangolo 3"/>
          <p:cNvSpPr>
            <a:spLocks noChangeArrowheads="1"/>
          </p:cNvSpPr>
          <p:nvPr/>
        </p:nvSpPr>
        <p:spPr bwMode="auto">
          <a:xfrm>
            <a:off x="755650" y="1484313"/>
            <a:ext cx="1944688"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en-US" sz="2000">
              <a:latin typeface="Arial Unicode MS" pitchFamily="34" charset="-128"/>
              <a:ea typeface="Arial Unicode MS" pitchFamily="34" charset="-128"/>
              <a:cs typeface="Arial Unicode MS" pitchFamily="34" charset="-128"/>
            </a:endParaRPr>
          </a:p>
          <a:p>
            <a:pP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Lifelong </a:t>
            </a:r>
          </a:p>
          <a:p>
            <a:pP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Learning </a:t>
            </a:r>
          </a:p>
          <a:p>
            <a:pP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Programme </a:t>
            </a:r>
          </a:p>
        </p:txBody>
      </p:sp>
      <p:sp>
        <p:nvSpPr>
          <p:cNvPr id="7171" name="Rettangolo 4"/>
          <p:cNvSpPr>
            <a:spLocks noChangeArrowheads="1"/>
          </p:cNvSpPr>
          <p:nvPr/>
        </p:nvSpPr>
        <p:spPr bwMode="auto">
          <a:xfrm>
            <a:off x="539750" y="3860800"/>
            <a:ext cx="273685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en-US" sz="1800" dirty="0"/>
          </a:p>
          <a:p>
            <a:pPr eaLnBrk="1" hangingPunct="1">
              <a:spcBef>
                <a:spcPct val="0"/>
              </a:spcBef>
              <a:buFontTx/>
              <a:buNone/>
            </a:pPr>
            <a:r>
              <a:rPr lang="it-IT" altLang="en-US" sz="2000" dirty="0">
                <a:latin typeface="Arial Unicode MS" pitchFamily="34" charset="-128"/>
                <a:ea typeface="Arial Unicode MS" pitchFamily="34" charset="-128"/>
                <a:cs typeface="Arial Unicode MS" pitchFamily="34" charset="-128"/>
              </a:rPr>
              <a:t>International </a:t>
            </a:r>
          </a:p>
          <a:p>
            <a:pPr eaLnBrk="1" hangingPunct="1">
              <a:spcBef>
                <a:spcPct val="0"/>
              </a:spcBef>
              <a:buFontTx/>
              <a:buNone/>
            </a:pPr>
            <a:r>
              <a:rPr lang="it-IT" altLang="en-US" sz="2000" dirty="0" err="1">
                <a:latin typeface="Arial Unicode MS" pitchFamily="34" charset="-128"/>
                <a:ea typeface="Arial Unicode MS" pitchFamily="34" charset="-128"/>
                <a:cs typeface="Arial Unicode MS" pitchFamily="34" charset="-128"/>
              </a:rPr>
              <a:t>higher</a:t>
            </a:r>
            <a:r>
              <a:rPr lang="it-IT" altLang="en-US" sz="2000" dirty="0">
                <a:latin typeface="Arial Unicode MS" pitchFamily="34" charset="-128"/>
                <a:ea typeface="Arial Unicode MS" pitchFamily="34" charset="-128"/>
                <a:cs typeface="Arial Unicode MS" pitchFamily="34" charset="-128"/>
              </a:rPr>
              <a:t> </a:t>
            </a:r>
            <a:r>
              <a:rPr lang="it-IT" altLang="en-US" sz="2000" dirty="0" err="1">
                <a:latin typeface="Arial Unicode MS" pitchFamily="34" charset="-128"/>
                <a:ea typeface="Arial Unicode MS" pitchFamily="34" charset="-128"/>
                <a:cs typeface="Arial Unicode MS" pitchFamily="34" charset="-128"/>
              </a:rPr>
              <a:t>education</a:t>
            </a:r>
            <a:r>
              <a:rPr lang="it-IT" altLang="en-US" sz="2000" dirty="0">
                <a:latin typeface="Arial Unicode MS" pitchFamily="34" charset="-128"/>
                <a:ea typeface="Arial Unicode MS" pitchFamily="34" charset="-128"/>
                <a:cs typeface="Arial Unicode MS" pitchFamily="34" charset="-128"/>
              </a:rPr>
              <a:t> </a:t>
            </a:r>
          </a:p>
          <a:p>
            <a:pPr eaLnBrk="1" hangingPunct="1">
              <a:spcBef>
                <a:spcPct val="0"/>
              </a:spcBef>
              <a:buFontTx/>
              <a:buNone/>
            </a:pPr>
            <a:r>
              <a:rPr lang="it-IT" altLang="en-US" sz="2000" dirty="0">
                <a:latin typeface="Arial Unicode MS" pitchFamily="34" charset="-128"/>
                <a:ea typeface="Arial Unicode MS" pitchFamily="34" charset="-128"/>
                <a:cs typeface="Arial Unicode MS" pitchFamily="34" charset="-128"/>
              </a:rPr>
              <a:t>programmes: </a:t>
            </a:r>
          </a:p>
          <a:p>
            <a:pPr eaLnBrk="1" hangingPunct="1">
              <a:spcBef>
                <a:spcPct val="0"/>
              </a:spcBef>
              <a:buFontTx/>
              <a:buNone/>
            </a:pPr>
            <a:r>
              <a:rPr lang="it-IT" altLang="en-US" sz="2000" dirty="0" err="1">
                <a:latin typeface="Arial Unicode MS" pitchFamily="34" charset="-128"/>
                <a:ea typeface="Arial Unicode MS" pitchFamily="34" charset="-128"/>
                <a:cs typeface="Arial Unicode MS" pitchFamily="34" charset="-128"/>
              </a:rPr>
              <a:t>Erasmus</a:t>
            </a:r>
            <a:r>
              <a:rPr lang="it-IT" altLang="en-US" sz="2000" dirty="0">
                <a:latin typeface="Arial Unicode MS" pitchFamily="34" charset="-128"/>
                <a:ea typeface="Arial Unicode MS" pitchFamily="34" charset="-128"/>
                <a:cs typeface="Arial Unicode MS" pitchFamily="34" charset="-128"/>
              </a:rPr>
              <a:t> </a:t>
            </a:r>
            <a:r>
              <a:rPr lang="it-IT" altLang="en-US" sz="2000" dirty="0" err="1" smtClean="0">
                <a:latin typeface="Arial Unicode MS" pitchFamily="34" charset="-128"/>
                <a:ea typeface="Arial Unicode MS" pitchFamily="34" charset="-128"/>
                <a:cs typeface="Arial Unicode MS" pitchFamily="34" charset="-128"/>
              </a:rPr>
              <a:t>Mundus</a:t>
            </a:r>
            <a:endParaRPr lang="it-IT" altLang="en-US" sz="2000" dirty="0">
              <a:latin typeface="Arial Unicode MS" pitchFamily="34" charset="-128"/>
              <a:ea typeface="Arial Unicode MS" pitchFamily="34" charset="-128"/>
              <a:cs typeface="Arial Unicode MS" pitchFamily="34" charset="-128"/>
            </a:endParaRPr>
          </a:p>
        </p:txBody>
      </p:sp>
      <p:sp>
        <p:nvSpPr>
          <p:cNvPr id="7172" name="Rettangolo 5"/>
          <p:cNvSpPr>
            <a:spLocks noChangeArrowheads="1"/>
          </p:cNvSpPr>
          <p:nvPr/>
        </p:nvSpPr>
        <p:spPr bwMode="auto">
          <a:xfrm>
            <a:off x="3563938" y="3284538"/>
            <a:ext cx="2736850" cy="1293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en-US" sz="1800"/>
          </a:p>
          <a:p>
            <a:pP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Tempus, </a:t>
            </a:r>
          </a:p>
          <a:p>
            <a:pP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Alfa, Edulink, Bilateral </a:t>
            </a:r>
          </a:p>
          <a:p>
            <a:pP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Programmes </a:t>
            </a:r>
          </a:p>
        </p:txBody>
      </p:sp>
      <p:sp>
        <p:nvSpPr>
          <p:cNvPr id="7173" name="Rettangolo 6"/>
          <p:cNvSpPr>
            <a:spLocks noChangeArrowheads="1"/>
          </p:cNvSpPr>
          <p:nvPr/>
        </p:nvSpPr>
        <p:spPr bwMode="auto">
          <a:xfrm>
            <a:off x="4284663" y="5157788"/>
            <a:ext cx="4572000"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en-US" sz="1800"/>
          </a:p>
          <a:p>
            <a:pPr eaLnBrk="1" hangingPunct="1">
              <a:spcBef>
                <a:spcPct val="0"/>
              </a:spcBef>
              <a:buFontTx/>
              <a:buNone/>
            </a:pPr>
            <a:r>
              <a:rPr lang="it-IT" altLang="en-US" sz="2000">
                <a:latin typeface="Arial Unicode MS" pitchFamily="34" charset="-128"/>
                <a:ea typeface="Arial Unicode MS" pitchFamily="34" charset="-128"/>
                <a:cs typeface="Arial Unicode MS" pitchFamily="34" charset="-128"/>
              </a:rPr>
              <a:t>Youth in Action Programme </a:t>
            </a:r>
          </a:p>
        </p:txBody>
      </p:sp>
      <p:pic>
        <p:nvPicPr>
          <p:cNvPr id="7174" name="Picture 2" descr="http://www.engi-tec.net/files/img/eu_flag_tempu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260648"/>
            <a:ext cx="5784850"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A0F06C1C-7BF7-4187-A560-76B9A87E5626}" type="slidenum">
              <a:rPr lang="nl-BE" smtClean="0"/>
              <a:pPr>
                <a:defRPr/>
              </a:pPr>
              <a:t>6</a:t>
            </a:fld>
            <a:endParaRPr lang="nl-B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ttangolo 2"/>
          <p:cNvSpPr>
            <a:spLocks noChangeArrowheads="1"/>
          </p:cNvSpPr>
          <p:nvPr/>
        </p:nvSpPr>
        <p:spPr bwMode="auto">
          <a:xfrm>
            <a:off x="250825" y="749300"/>
            <a:ext cx="8569325" cy="555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Char char="Ø"/>
            </a:pPr>
            <a:r>
              <a:rPr lang="en-US" altLang="en-US" sz="1800">
                <a:solidFill>
                  <a:srgbClr val="000000"/>
                </a:solidFill>
                <a:latin typeface="Arial Unicode MS" pitchFamily="34" charset="-128"/>
                <a:ea typeface="Arial Unicode MS" pitchFamily="34" charset="-128"/>
                <a:cs typeface="Arial Unicode MS" pitchFamily="34" charset="-128"/>
              </a:rPr>
              <a:t>To promote the reform and modernisation of higher education in the Partner Countries;</a:t>
            </a:r>
            <a:endParaRPr lang="it-IT" altLang="en-US" sz="1800">
              <a:solidFill>
                <a:srgbClr val="000000"/>
              </a:solidFill>
              <a:latin typeface="Arial Unicode MS" pitchFamily="34" charset="-128"/>
              <a:ea typeface="Arial Unicode MS" pitchFamily="34" charset="-128"/>
              <a:cs typeface="Arial Unicode MS" pitchFamily="34" charset="-128"/>
            </a:endParaRPr>
          </a:p>
          <a:p>
            <a:pPr>
              <a:spcBef>
                <a:spcPct val="30000"/>
              </a:spcBef>
              <a:buFont typeface="Wingdings" pitchFamily="2" charset="2"/>
              <a:buChar char="Ø"/>
            </a:pPr>
            <a:r>
              <a:rPr lang="en-US" altLang="en-US" sz="1800">
                <a:solidFill>
                  <a:srgbClr val="000000"/>
                </a:solidFill>
                <a:latin typeface="Arial Unicode MS" pitchFamily="34" charset="-128"/>
                <a:ea typeface="Arial Unicode MS" pitchFamily="34" charset="-128"/>
                <a:cs typeface="Arial Unicode MS" pitchFamily="34" charset="-128"/>
              </a:rPr>
              <a:t>To enhance the quality and relevance of higher education to the world of work and society in the Partner Countries;</a:t>
            </a:r>
            <a:endParaRPr lang="it-IT" altLang="en-US" sz="1800">
              <a:solidFill>
                <a:srgbClr val="000000"/>
              </a:solidFill>
              <a:latin typeface="Arial Unicode MS" pitchFamily="34" charset="-128"/>
              <a:ea typeface="Arial Unicode MS" pitchFamily="34" charset="-128"/>
              <a:cs typeface="Arial Unicode MS" pitchFamily="34" charset="-128"/>
            </a:endParaRPr>
          </a:p>
          <a:p>
            <a:pPr>
              <a:spcBef>
                <a:spcPct val="30000"/>
              </a:spcBef>
              <a:buFont typeface="Wingdings" pitchFamily="2" charset="2"/>
              <a:buChar char="Ø"/>
            </a:pPr>
            <a:r>
              <a:rPr lang="en-US" altLang="en-US" sz="1800">
                <a:solidFill>
                  <a:srgbClr val="000000"/>
                </a:solidFill>
                <a:latin typeface="Arial Unicode MS" pitchFamily="34" charset="-128"/>
                <a:ea typeface="Arial Unicode MS" pitchFamily="34" charset="-128"/>
                <a:cs typeface="Arial Unicode MS" pitchFamily="34" charset="-128"/>
              </a:rPr>
              <a:t>To increase the capacity of higher education institutions in the Partner Countries and the EU, in particular their capacity to cooperate internationally and to continually modernize;</a:t>
            </a:r>
            <a:endParaRPr lang="it-IT" altLang="en-US" sz="1800">
              <a:solidFill>
                <a:srgbClr val="000000"/>
              </a:solidFill>
              <a:latin typeface="Arial Unicode MS" pitchFamily="34" charset="-128"/>
              <a:ea typeface="Arial Unicode MS" pitchFamily="34" charset="-128"/>
              <a:cs typeface="Arial Unicode MS" pitchFamily="34" charset="-128"/>
            </a:endParaRPr>
          </a:p>
          <a:p>
            <a:pPr>
              <a:spcBef>
                <a:spcPct val="30000"/>
              </a:spcBef>
              <a:buFont typeface="Wingdings" pitchFamily="2" charset="2"/>
              <a:buChar char="Ø"/>
            </a:pPr>
            <a:r>
              <a:rPr lang="en-US" altLang="en-US" sz="1800">
                <a:solidFill>
                  <a:srgbClr val="000000"/>
                </a:solidFill>
                <a:latin typeface="Arial Unicode MS" pitchFamily="34" charset="-128"/>
                <a:ea typeface="Arial Unicode MS" pitchFamily="34" charset="-128"/>
                <a:cs typeface="Arial Unicode MS" pitchFamily="34" charset="-128"/>
              </a:rPr>
              <a:t>To assist them in opening up to the world of work and the society at large in order </a:t>
            </a:r>
          </a:p>
          <a:p>
            <a:pPr lvl="1">
              <a:spcBef>
                <a:spcPct val="30000"/>
              </a:spcBef>
              <a:buFont typeface="Wingdings" pitchFamily="2" charset="2"/>
              <a:buChar char="Ø"/>
            </a:pPr>
            <a:r>
              <a:rPr lang="en-US" altLang="en-US" sz="1600">
                <a:solidFill>
                  <a:srgbClr val="000000"/>
                </a:solidFill>
                <a:latin typeface="Arial Unicode MS" pitchFamily="34" charset="-128"/>
                <a:ea typeface="Arial Unicode MS" pitchFamily="34" charset="-128"/>
                <a:cs typeface="Arial Unicode MS" pitchFamily="34" charset="-128"/>
              </a:rPr>
              <a:t>to overcome inter-country fragmentation in the area of higher education and inter-institutional fragmentation in the countries themselves;</a:t>
            </a:r>
            <a:endParaRPr lang="it-IT" altLang="en-US" sz="1600">
              <a:solidFill>
                <a:srgbClr val="000000"/>
              </a:solidFill>
              <a:latin typeface="Arial Unicode MS" pitchFamily="34" charset="-128"/>
              <a:ea typeface="Arial Unicode MS" pitchFamily="34" charset="-128"/>
              <a:cs typeface="Arial Unicode MS" pitchFamily="34" charset="-128"/>
            </a:endParaRPr>
          </a:p>
          <a:p>
            <a:pPr lvl="1">
              <a:spcBef>
                <a:spcPct val="30000"/>
              </a:spcBef>
              <a:buFont typeface="Wingdings" pitchFamily="2" charset="2"/>
              <a:buChar char="Ø"/>
            </a:pPr>
            <a:r>
              <a:rPr lang="en-US" altLang="en-US" sz="1600">
                <a:solidFill>
                  <a:srgbClr val="000000"/>
                </a:solidFill>
                <a:latin typeface="Arial Unicode MS" pitchFamily="34" charset="-128"/>
                <a:ea typeface="Arial Unicode MS" pitchFamily="34" charset="-128"/>
                <a:cs typeface="Arial Unicode MS" pitchFamily="34" charset="-128"/>
              </a:rPr>
              <a:t>enhance inter-disciplinary thinking and working within and between faculties and universitiesarity and trans-disciplinarity between university faculties;</a:t>
            </a:r>
            <a:endParaRPr lang="it-IT" altLang="en-US" sz="1600">
              <a:solidFill>
                <a:srgbClr val="000000"/>
              </a:solidFill>
              <a:latin typeface="Arial Unicode MS" pitchFamily="34" charset="-128"/>
              <a:ea typeface="Arial Unicode MS" pitchFamily="34" charset="-128"/>
              <a:cs typeface="Arial Unicode MS" pitchFamily="34" charset="-128"/>
            </a:endParaRPr>
          </a:p>
          <a:p>
            <a:pPr lvl="1">
              <a:spcBef>
                <a:spcPct val="30000"/>
              </a:spcBef>
              <a:buFont typeface="Wingdings" pitchFamily="2" charset="2"/>
              <a:buChar char="Ø"/>
            </a:pPr>
            <a:r>
              <a:rPr lang="en-US" altLang="en-US" sz="1600">
                <a:solidFill>
                  <a:srgbClr val="000000"/>
                </a:solidFill>
                <a:latin typeface="Arial Unicode MS" pitchFamily="34" charset="-128"/>
                <a:ea typeface="Arial Unicode MS" pitchFamily="34" charset="-128"/>
                <a:cs typeface="Arial Unicode MS" pitchFamily="34" charset="-128"/>
              </a:rPr>
              <a:t>enhance the employability of university graduates;</a:t>
            </a:r>
            <a:endParaRPr lang="it-IT" altLang="en-US" sz="1600">
              <a:solidFill>
                <a:srgbClr val="000000"/>
              </a:solidFill>
              <a:latin typeface="Arial Unicode MS" pitchFamily="34" charset="-128"/>
              <a:ea typeface="Arial Unicode MS" pitchFamily="34" charset="-128"/>
              <a:cs typeface="Arial Unicode MS" pitchFamily="34" charset="-128"/>
            </a:endParaRPr>
          </a:p>
          <a:p>
            <a:pPr lvl="1">
              <a:spcBef>
                <a:spcPct val="30000"/>
              </a:spcBef>
              <a:buFont typeface="Wingdings" pitchFamily="2" charset="2"/>
              <a:buChar char="Ø"/>
            </a:pPr>
            <a:r>
              <a:rPr lang="en-US" altLang="en-US" sz="1600">
                <a:solidFill>
                  <a:srgbClr val="000000"/>
                </a:solidFill>
                <a:latin typeface="Arial Unicode MS" pitchFamily="34" charset="-128"/>
                <a:ea typeface="Arial Unicode MS" pitchFamily="34" charset="-128"/>
                <a:cs typeface="Arial Unicode MS" pitchFamily="34" charset="-128"/>
              </a:rPr>
              <a:t>make the European Higher Education Area more visible and attractive to the world;</a:t>
            </a:r>
            <a:endParaRPr lang="it-IT" altLang="en-US" sz="1600">
              <a:solidFill>
                <a:srgbClr val="000000"/>
              </a:solidFill>
              <a:latin typeface="Arial Unicode MS" pitchFamily="34" charset="-128"/>
              <a:ea typeface="Arial Unicode MS" pitchFamily="34" charset="-128"/>
              <a:cs typeface="Arial Unicode MS" pitchFamily="34" charset="-128"/>
            </a:endParaRPr>
          </a:p>
          <a:p>
            <a:pPr>
              <a:spcBef>
                <a:spcPct val="30000"/>
              </a:spcBef>
              <a:buFont typeface="Wingdings" pitchFamily="2" charset="2"/>
              <a:buChar char="Ø"/>
            </a:pPr>
            <a:r>
              <a:rPr lang="en-US" altLang="en-US" sz="1800">
                <a:solidFill>
                  <a:srgbClr val="000000"/>
                </a:solidFill>
                <a:latin typeface="Arial Unicode MS" pitchFamily="34" charset="-128"/>
                <a:ea typeface="Arial Unicode MS" pitchFamily="34" charset="-128"/>
                <a:cs typeface="Arial Unicode MS" pitchFamily="34" charset="-128"/>
              </a:rPr>
              <a:t>To foster the reciprocal development of human resources;</a:t>
            </a:r>
            <a:endParaRPr lang="it-IT" altLang="en-US" sz="1800">
              <a:solidFill>
                <a:srgbClr val="000000"/>
              </a:solidFill>
              <a:latin typeface="Arial Unicode MS" pitchFamily="34" charset="-128"/>
              <a:ea typeface="Arial Unicode MS" pitchFamily="34" charset="-128"/>
              <a:cs typeface="Arial Unicode MS" pitchFamily="34" charset="-128"/>
            </a:endParaRPr>
          </a:p>
          <a:p>
            <a:pPr>
              <a:spcBef>
                <a:spcPct val="30000"/>
              </a:spcBef>
              <a:buFont typeface="Wingdings" pitchFamily="2" charset="2"/>
              <a:buChar char="Ø"/>
            </a:pPr>
            <a:r>
              <a:rPr lang="en-US" altLang="en-US" sz="1800">
                <a:solidFill>
                  <a:srgbClr val="000000"/>
                </a:solidFill>
                <a:latin typeface="Arial Unicode MS" pitchFamily="34" charset="-128"/>
                <a:ea typeface="Arial Unicode MS" pitchFamily="34" charset="-128"/>
                <a:cs typeface="Arial Unicode MS" pitchFamily="34" charset="-128"/>
              </a:rPr>
              <a:t>To enhance mutual understanding between the peoples and cultures of the EU and the Partner Countries.</a:t>
            </a:r>
            <a:endParaRPr lang="it-IT" altLang="en-US" sz="1800">
              <a:solidFill>
                <a:srgbClr val="000000"/>
              </a:solidFill>
              <a:latin typeface="Arial Unicode MS" pitchFamily="34" charset="-128"/>
              <a:ea typeface="Arial Unicode MS" pitchFamily="34" charset="-128"/>
              <a:cs typeface="Arial Unicode MS" pitchFamily="34" charset="-128"/>
            </a:endParaRPr>
          </a:p>
        </p:txBody>
      </p:sp>
      <p:sp>
        <p:nvSpPr>
          <p:cNvPr id="8195" name="Tekstvak 4"/>
          <p:cNvSpPr txBox="1">
            <a:spLocks noChangeArrowheads="1"/>
          </p:cNvSpPr>
          <p:nvPr/>
        </p:nvSpPr>
        <p:spPr bwMode="auto">
          <a:xfrm>
            <a:off x="539750" y="0"/>
            <a:ext cx="748823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en-US" sz="3600">
                <a:latin typeface="Arial Unicode MS" pitchFamily="34" charset="-128"/>
                <a:ea typeface="Arial Unicode MS" pitchFamily="34" charset="-128"/>
                <a:cs typeface="Arial Unicode MS" pitchFamily="34" charset="-128"/>
              </a:rPr>
              <a:t>Specific Objectives of TEMPUS</a:t>
            </a:r>
            <a:endParaRPr lang="nl-BE" altLang="en-US" sz="3600">
              <a:latin typeface="Arial Unicode MS" pitchFamily="34" charset="-128"/>
              <a:ea typeface="Arial Unicode MS" pitchFamily="34" charset="-128"/>
              <a:cs typeface="Arial Unicode MS" pitchFamily="34" charset="-128"/>
            </a:endParaRPr>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6AA8A7C8-73CD-4FE9-BA5B-3A180774D925}" type="slidenum">
              <a:rPr lang="nl-BE" smtClean="0"/>
              <a:pPr>
                <a:defRPr/>
              </a:pPr>
              <a:t>7</a:t>
            </a:fld>
            <a:endParaRPr lang="nl-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1"/>
          <p:cNvSpPr>
            <a:spLocks noChangeArrowheads="1"/>
          </p:cNvSpPr>
          <p:nvPr/>
        </p:nvSpPr>
        <p:spPr bwMode="auto">
          <a:xfrm>
            <a:off x="468313" y="1341438"/>
            <a:ext cx="8064500" cy="413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33400" indent="-533400" eaLnBrk="0" hangingPunct="0">
              <a:spcBef>
                <a:spcPct val="20000"/>
              </a:spcBef>
              <a:buFont typeface="Arial" charset="0"/>
              <a:buChar char="•"/>
              <a:defRPr sz="3200">
                <a:solidFill>
                  <a:schemeClr val="tx1"/>
                </a:solidFill>
                <a:latin typeface="Calibri" pitchFamily="34" charset="0"/>
              </a:defRPr>
            </a:lvl1pPr>
            <a:lvl2pPr marL="1341438"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spcBef>
                <a:spcPct val="0"/>
              </a:spcBef>
              <a:buFontTx/>
              <a:buNone/>
            </a:pPr>
            <a:r>
              <a:rPr lang="en-GB" altLang="en-US" sz="2800">
                <a:latin typeface="Arial Unicode MS" pitchFamily="34" charset="-128"/>
                <a:ea typeface="Arial Unicode MS" pitchFamily="34" charset="-128"/>
                <a:cs typeface="Arial Unicode MS" pitchFamily="34" charset="-128"/>
              </a:rPr>
              <a:t>Tempus IV finances two types of projects through calls for proposals</a:t>
            </a:r>
          </a:p>
          <a:p>
            <a:pPr eaLnBrk="1" hangingPunct="1">
              <a:lnSpc>
                <a:spcPct val="80000"/>
              </a:lnSpc>
              <a:spcBef>
                <a:spcPct val="0"/>
              </a:spcBef>
              <a:buFontTx/>
              <a:buNone/>
            </a:pPr>
            <a:endParaRPr lang="en-GB" altLang="en-US" sz="2800">
              <a:latin typeface="Arial Unicode MS" pitchFamily="34" charset="-128"/>
              <a:ea typeface="Arial Unicode MS" pitchFamily="34" charset="-128"/>
              <a:cs typeface="Arial Unicode MS" pitchFamily="34" charset="-128"/>
            </a:endParaRPr>
          </a:p>
          <a:p>
            <a:pPr eaLnBrk="1" hangingPunct="1">
              <a:lnSpc>
                <a:spcPct val="80000"/>
              </a:lnSpc>
              <a:spcBef>
                <a:spcPct val="0"/>
              </a:spcBef>
              <a:buFontTx/>
              <a:buNone/>
            </a:pPr>
            <a:endParaRPr lang="en-GB" altLang="en-US" sz="2800">
              <a:latin typeface="Arial Unicode MS" pitchFamily="34" charset="-128"/>
              <a:ea typeface="Arial Unicode MS" pitchFamily="34" charset="-128"/>
              <a:cs typeface="Arial Unicode MS" pitchFamily="34" charset="-128"/>
            </a:endParaRPr>
          </a:p>
          <a:p>
            <a:pPr eaLnBrk="1" hangingPunct="1">
              <a:lnSpc>
                <a:spcPct val="80000"/>
              </a:lnSpc>
              <a:spcBef>
                <a:spcPct val="0"/>
              </a:spcBef>
              <a:buFontTx/>
              <a:buNone/>
            </a:pPr>
            <a:endParaRPr lang="en-GB" altLang="en-US" sz="2800">
              <a:latin typeface="Arial Unicode MS" pitchFamily="34" charset="-128"/>
              <a:ea typeface="Arial Unicode MS" pitchFamily="34" charset="-128"/>
              <a:cs typeface="Arial Unicode MS" pitchFamily="34" charset="-128"/>
            </a:endParaRPr>
          </a:p>
          <a:p>
            <a:pPr lvl="1" eaLnBrk="1" hangingPunct="1">
              <a:lnSpc>
                <a:spcPct val="80000"/>
              </a:lnSpc>
              <a:spcBef>
                <a:spcPct val="0"/>
              </a:spcBef>
              <a:buFontTx/>
              <a:buAutoNum type="arabicPeriod"/>
            </a:pPr>
            <a:r>
              <a:rPr lang="en-GB" altLang="en-US" sz="2400">
                <a:latin typeface="Arial Unicode MS" pitchFamily="34" charset="-128"/>
                <a:ea typeface="Arial Unicode MS" pitchFamily="34" charset="-128"/>
                <a:cs typeface="Arial Unicode MS" pitchFamily="34" charset="-128"/>
              </a:rPr>
              <a:t>Joint Projects</a:t>
            </a:r>
          </a:p>
          <a:p>
            <a:pPr lvl="1" eaLnBrk="1" hangingPunct="1">
              <a:lnSpc>
                <a:spcPct val="80000"/>
              </a:lnSpc>
              <a:spcBef>
                <a:spcPct val="0"/>
              </a:spcBef>
              <a:buFontTx/>
              <a:buAutoNum type="arabicPeriod"/>
            </a:pPr>
            <a:endParaRPr lang="en-GB" altLang="en-US" sz="2400">
              <a:latin typeface="Arial Unicode MS" pitchFamily="34" charset="-128"/>
              <a:ea typeface="Arial Unicode MS" pitchFamily="34" charset="-128"/>
              <a:cs typeface="Arial Unicode MS" pitchFamily="34" charset="-128"/>
            </a:endParaRPr>
          </a:p>
          <a:p>
            <a:pPr lvl="1" eaLnBrk="1" hangingPunct="1">
              <a:lnSpc>
                <a:spcPct val="80000"/>
              </a:lnSpc>
              <a:spcBef>
                <a:spcPct val="0"/>
              </a:spcBef>
              <a:buFontTx/>
              <a:buAutoNum type="arabicPeriod"/>
            </a:pPr>
            <a:r>
              <a:rPr lang="en-GB" altLang="en-US" sz="2400">
                <a:latin typeface="Arial Unicode MS" pitchFamily="34" charset="-128"/>
                <a:ea typeface="Arial Unicode MS" pitchFamily="34" charset="-128"/>
                <a:cs typeface="Arial Unicode MS" pitchFamily="34" charset="-128"/>
              </a:rPr>
              <a:t>Structural Measures (through call for proposals)</a:t>
            </a:r>
          </a:p>
          <a:p>
            <a:pPr lvl="1" eaLnBrk="1" hangingPunct="1">
              <a:lnSpc>
                <a:spcPct val="80000"/>
              </a:lnSpc>
              <a:spcBef>
                <a:spcPct val="0"/>
              </a:spcBef>
              <a:buFontTx/>
              <a:buNone/>
            </a:pPr>
            <a:r>
              <a:rPr lang="en-GB" altLang="en-US" sz="2400">
                <a:latin typeface="Arial Unicode MS" pitchFamily="34" charset="-128"/>
                <a:ea typeface="Arial Unicode MS" pitchFamily="34" charset="-128"/>
                <a:cs typeface="Arial Unicode MS" pitchFamily="34" charset="-128"/>
              </a:rPr>
              <a:t>	(+ direct support to Ministries)</a:t>
            </a:r>
          </a:p>
          <a:p>
            <a:pPr lvl="1" eaLnBrk="1" hangingPunct="1">
              <a:lnSpc>
                <a:spcPct val="80000"/>
              </a:lnSpc>
              <a:spcBef>
                <a:spcPct val="0"/>
              </a:spcBef>
              <a:buFontTx/>
              <a:buNone/>
            </a:pPr>
            <a:endParaRPr lang="en-GB" altLang="en-US" sz="2400">
              <a:latin typeface="Arial Unicode MS" pitchFamily="34" charset="-128"/>
              <a:ea typeface="Arial Unicode MS" pitchFamily="34" charset="-128"/>
              <a:cs typeface="Arial Unicode MS" pitchFamily="34" charset="-128"/>
            </a:endParaRPr>
          </a:p>
          <a:p>
            <a:pPr lvl="1" eaLnBrk="1" hangingPunct="1">
              <a:lnSpc>
                <a:spcPct val="80000"/>
              </a:lnSpc>
              <a:spcBef>
                <a:spcPct val="0"/>
              </a:spcBef>
              <a:buFontTx/>
              <a:buNone/>
            </a:pPr>
            <a:endParaRPr lang="en-GB" altLang="en-US" sz="2400">
              <a:latin typeface="Arial Unicode MS" pitchFamily="34" charset="-128"/>
              <a:ea typeface="Arial Unicode MS" pitchFamily="34" charset="-128"/>
              <a:cs typeface="Arial Unicode MS" pitchFamily="34" charset="-128"/>
            </a:endParaRPr>
          </a:p>
          <a:p>
            <a:pPr lvl="1" eaLnBrk="1" hangingPunct="1">
              <a:lnSpc>
                <a:spcPct val="80000"/>
              </a:lnSpc>
              <a:spcBef>
                <a:spcPct val="0"/>
              </a:spcBef>
              <a:buFontTx/>
              <a:buNone/>
            </a:pPr>
            <a:r>
              <a:rPr lang="en-GB" altLang="en-US" sz="2400">
                <a:latin typeface="Arial Unicode MS" pitchFamily="34" charset="-128"/>
                <a:ea typeface="Arial Unicode MS" pitchFamily="34" charset="-128"/>
                <a:cs typeface="Arial Unicode MS" pitchFamily="34" charset="-128"/>
              </a:rPr>
              <a:t>Other: Accompanying Measures (tenders/framework contracts)</a:t>
            </a:r>
          </a:p>
        </p:txBody>
      </p:sp>
      <p:sp>
        <p:nvSpPr>
          <p:cNvPr id="9219" name="Tekstvak 4"/>
          <p:cNvSpPr txBox="1">
            <a:spLocks noChangeArrowheads="1"/>
          </p:cNvSpPr>
          <p:nvPr/>
        </p:nvSpPr>
        <p:spPr bwMode="auto">
          <a:xfrm>
            <a:off x="539750" y="260350"/>
            <a:ext cx="7164388"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en-US" sz="4400">
                <a:latin typeface="Arial Unicode MS" pitchFamily="34" charset="-128"/>
                <a:ea typeface="Arial Unicode MS" pitchFamily="34" charset="-128"/>
                <a:cs typeface="Arial Unicode MS" pitchFamily="34" charset="-128"/>
              </a:rPr>
              <a:t>TEMPUS</a:t>
            </a:r>
            <a:endParaRPr lang="nl-BE" altLang="en-US" sz="4400">
              <a:latin typeface="Arial Unicode MS" pitchFamily="34" charset="-128"/>
              <a:ea typeface="Arial Unicode MS" pitchFamily="34" charset="-128"/>
              <a:cs typeface="Arial Unicode MS" pitchFamily="34" charset="-128"/>
            </a:endParaRPr>
          </a:p>
        </p:txBody>
      </p:sp>
      <p:sp>
        <p:nvSpPr>
          <p:cNvPr id="2" name="Footer Placeholder 1"/>
          <p:cNvSpPr>
            <a:spLocks noGrp="1"/>
          </p:cNvSpPr>
          <p:nvPr>
            <p:ph type="ftr" sz="quarter" idx="11"/>
          </p:nvPr>
        </p:nvSpPr>
        <p:spPr/>
        <p:txBody>
          <a:bodyPr/>
          <a:lstStyle/>
          <a:p>
            <a:pPr>
              <a:defRPr/>
            </a:pPr>
            <a:r>
              <a:rPr lang="nl-BE"/>
              <a:t>© 2013 Gabriella Calderari</a:t>
            </a:r>
          </a:p>
        </p:txBody>
      </p:sp>
      <p:sp>
        <p:nvSpPr>
          <p:cNvPr id="3" name="Slide Number Placeholder 2"/>
          <p:cNvSpPr>
            <a:spLocks noGrp="1"/>
          </p:cNvSpPr>
          <p:nvPr>
            <p:ph type="sldNum" sz="quarter" idx="12"/>
          </p:nvPr>
        </p:nvSpPr>
        <p:spPr/>
        <p:txBody>
          <a:bodyPr/>
          <a:lstStyle/>
          <a:p>
            <a:pPr>
              <a:defRPr/>
            </a:pPr>
            <a:fld id="{10EF460F-4F4F-4388-8F2C-9253D9E58FC1}" type="slidenum">
              <a:rPr lang="nl-BE" smtClean="0"/>
              <a:pPr>
                <a:defRPr/>
              </a:pPr>
              <a:t>8</a:t>
            </a:fld>
            <a:endParaRPr lang="nl-B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5876925"/>
            <a:ext cx="9715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1079500" y="5876925"/>
            <a:ext cx="795655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244" name="Rettangolo 4"/>
          <p:cNvSpPr>
            <a:spLocks noChangeArrowheads="1"/>
          </p:cNvSpPr>
          <p:nvPr/>
        </p:nvSpPr>
        <p:spPr bwMode="auto">
          <a:xfrm>
            <a:off x="2555875" y="476250"/>
            <a:ext cx="3832225"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a:latin typeface="Arial Unicode MS" pitchFamily="34" charset="-128"/>
                <a:ea typeface="Arial Unicode MS" pitchFamily="34" charset="-128"/>
                <a:cs typeface="Arial Unicode MS" pitchFamily="34" charset="-128"/>
              </a:rPr>
              <a:t>TEMPUS ACTIONS</a:t>
            </a:r>
          </a:p>
        </p:txBody>
      </p:sp>
      <p:sp>
        <p:nvSpPr>
          <p:cNvPr id="10245" name="Rettangolo 5"/>
          <p:cNvSpPr>
            <a:spLocks noChangeArrowheads="1"/>
          </p:cNvSpPr>
          <p:nvPr/>
        </p:nvSpPr>
        <p:spPr bwMode="auto">
          <a:xfrm>
            <a:off x="684213" y="1341438"/>
            <a:ext cx="25527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solidFill>
                  <a:schemeClr val="tx2"/>
                </a:solidFill>
                <a:latin typeface="Arial Unicode MS" pitchFamily="34" charset="-128"/>
                <a:ea typeface="Arial Unicode MS" pitchFamily="34" charset="-128"/>
                <a:cs typeface="Arial Unicode MS" pitchFamily="34" charset="-128"/>
              </a:rPr>
              <a:t>Joint Project </a:t>
            </a:r>
            <a:endParaRPr lang="it-IT" altLang="en-US">
              <a:solidFill>
                <a:schemeClr val="tx2"/>
              </a:solidFill>
              <a:latin typeface="Arial Unicode MS" pitchFamily="34" charset="-128"/>
              <a:ea typeface="Arial Unicode MS" pitchFamily="34" charset="-128"/>
              <a:cs typeface="Arial Unicode MS" pitchFamily="34" charset="-128"/>
            </a:endParaRPr>
          </a:p>
        </p:txBody>
      </p:sp>
      <p:sp>
        <p:nvSpPr>
          <p:cNvPr id="10246" name="Rettangolo 6"/>
          <p:cNvSpPr>
            <a:spLocks noChangeArrowheads="1"/>
          </p:cNvSpPr>
          <p:nvPr/>
        </p:nvSpPr>
        <p:spPr bwMode="auto">
          <a:xfrm>
            <a:off x="4859338" y="1412875"/>
            <a:ext cx="38512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solidFill>
                  <a:schemeClr val="tx2"/>
                </a:solidFill>
                <a:latin typeface="Arial Unicode MS" pitchFamily="34" charset="-128"/>
                <a:ea typeface="Arial Unicode MS" pitchFamily="34" charset="-128"/>
                <a:cs typeface="Arial Unicode MS" pitchFamily="34" charset="-128"/>
              </a:rPr>
              <a:t>Structural Measures</a:t>
            </a:r>
            <a:endParaRPr lang="it-IT" altLang="en-US">
              <a:solidFill>
                <a:schemeClr val="tx2"/>
              </a:solidFill>
              <a:latin typeface="Arial Unicode MS" pitchFamily="34" charset="-128"/>
              <a:ea typeface="Arial Unicode MS" pitchFamily="34" charset="-128"/>
              <a:cs typeface="Arial Unicode MS" pitchFamily="34" charset="-128"/>
            </a:endParaRPr>
          </a:p>
        </p:txBody>
      </p:sp>
      <p:sp>
        <p:nvSpPr>
          <p:cNvPr id="8" name="Rettangolo 7"/>
          <p:cNvSpPr/>
          <p:nvPr/>
        </p:nvSpPr>
        <p:spPr>
          <a:xfrm>
            <a:off x="250825" y="2708275"/>
            <a:ext cx="3313113" cy="2862263"/>
          </a:xfrm>
          <a:prstGeom prst="rect">
            <a:avLst/>
          </a:prstGeom>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dirty="0">
                <a:latin typeface="Arial Unicode MS" pitchFamily="34" charset="-128"/>
                <a:ea typeface="Arial Unicode MS" pitchFamily="34" charset="-128"/>
                <a:cs typeface="Arial Unicode MS" pitchFamily="34" charset="-128"/>
              </a:rPr>
              <a:t>Projects with a ‘bottom-up’ approach aiming at modernization and reform on an institutional level. Joint Projects aim at transferring knowledge between universities from the EU and from the partner countries and between partner country entities.</a:t>
            </a:r>
          </a:p>
        </p:txBody>
      </p:sp>
      <p:sp>
        <p:nvSpPr>
          <p:cNvPr id="10" name="Freccia in giù 9"/>
          <p:cNvSpPr/>
          <p:nvPr/>
        </p:nvSpPr>
        <p:spPr>
          <a:xfrm>
            <a:off x="1619250" y="2060575"/>
            <a:ext cx="431800"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Freccia in giù 10"/>
          <p:cNvSpPr/>
          <p:nvPr/>
        </p:nvSpPr>
        <p:spPr>
          <a:xfrm>
            <a:off x="6516688" y="1989138"/>
            <a:ext cx="431800"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Rettangolo 13"/>
          <p:cNvSpPr/>
          <p:nvPr/>
        </p:nvSpPr>
        <p:spPr>
          <a:xfrm>
            <a:off x="4572000" y="2997200"/>
            <a:ext cx="4176713" cy="2584450"/>
          </a:xfrm>
          <a:prstGeom prst="rect">
            <a:avLst/>
          </a:prstGeom>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dirty="0">
                <a:latin typeface="Arial Unicode MS" pitchFamily="34" charset="-128"/>
                <a:ea typeface="Arial Unicode MS" pitchFamily="34" charset="-128"/>
                <a:cs typeface="Arial Unicode MS" pitchFamily="34" charset="-128"/>
              </a:rPr>
              <a:t>seek to contribute to the development and reform of HE systems in partner</a:t>
            </a:r>
          </a:p>
          <a:p>
            <a:pPr fontAlgn="auto">
              <a:spcBef>
                <a:spcPts val="0"/>
              </a:spcBef>
              <a:spcAft>
                <a:spcPts val="0"/>
              </a:spcAft>
              <a:defRPr/>
            </a:pPr>
            <a:r>
              <a:rPr lang="en-US" dirty="0">
                <a:latin typeface="Arial Unicode MS" pitchFamily="34" charset="-128"/>
                <a:ea typeface="Arial Unicode MS" pitchFamily="34" charset="-128"/>
                <a:cs typeface="Arial Unicode MS" pitchFamily="34" charset="-128"/>
              </a:rPr>
              <a:t>countries, as well as enhance quality and relevance and increase convergence with EU developments interventions designed to support structural reform of HE systems and the strategic framework development</a:t>
            </a:r>
          </a:p>
          <a:p>
            <a:pPr fontAlgn="auto">
              <a:spcBef>
                <a:spcPts val="0"/>
              </a:spcBef>
              <a:spcAft>
                <a:spcPts val="0"/>
              </a:spcAft>
              <a:defRPr/>
            </a:pPr>
            <a:r>
              <a:rPr lang="it-IT" dirty="0">
                <a:latin typeface="Arial Unicode MS" pitchFamily="34" charset="-128"/>
                <a:ea typeface="Arial Unicode MS" pitchFamily="34" charset="-128"/>
                <a:cs typeface="Arial Unicode MS" pitchFamily="34" charset="-128"/>
              </a:rPr>
              <a:t>at National level.</a:t>
            </a:r>
          </a:p>
        </p:txBody>
      </p:sp>
      <p:sp>
        <p:nvSpPr>
          <p:cNvPr id="3" name="Footer Placeholder 2"/>
          <p:cNvSpPr>
            <a:spLocks noGrp="1"/>
          </p:cNvSpPr>
          <p:nvPr>
            <p:ph type="ftr" sz="quarter" idx="11"/>
          </p:nvPr>
        </p:nvSpPr>
        <p:spPr/>
        <p:txBody>
          <a:bodyPr/>
          <a:lstStyle/>
          <a:p>
            <a:pPr>
              <a:defRPr/>
            </a:pPr>
            <a:r>
              <a:rPr lang="nl-BE"/>
              <a:t>© 2013 Gabriella Calderari</a:t>
            </a:r>
          </a:p>
        </p:txBody>
      </p:sp>
      <p:sp>
        <p:nvSpPr>
          <p:cNvPr id="4" name="Slide Number Placeholder 3"/>
          <p:cNvSpPr>
            <a:spLocks noGrp="1"/>
          </p:cNvSpPr>
          <p:nvPr>
            <p:ph type="sldNum" sz="quarter" idx="12"/>
          </p:nvPr>
        </p:nvSpPr>
        <p:spPr/>
        <p:txBody>
          <a:bodyPr/>
          <a:lstStyle/>
          <a:p>
            <a:pPr>
              <a:defRPr/>
            </a:pPr>
            <a:fld id="{71158F4B-BC63-4A66-AE54-476674C0F594}" type="slidenum">
              <a:rPr lang="nl-BE" smtClean="0"/>
              <a:pPr>
                <a:defRPr/>
              </a:pPr>
              <a:t>9</a:t>
            </a:fld>
            <a:endParaRPr lang="nl-B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2813</Words>
  <Application>Microsoft Office PowerPoint</Application>
  <PresentationFormat>Presentazione su schermo (4:3)</PresentationFormat>
  <Paragraphs>412</Paragraphs>
  <Slides>38</Slides>
  <Notes>23</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Kantoorthema</vt:lpstr>
      <vt:lpstr>Diapositiva 1</vt:lpstr>
      <vt:lpstr>Education and Training Programme</vt:lpstr>
      <vt:lpstr>Diapositiva 3</vt:lpstr>
      <vt:lpstr>Diapositiva 4</vt:lpstr>
      <vt:lpstr>Eligible Countries</vt:lpstr>
      <vt:lpstr>Diapositiva 6</vt:lpstr>
      <vt:lpstr>Diapositiva 7</vt:lpstr>
      <vt:lpstr>Diapositiva 8</vt:lpstr>
      <vt:lpstr>Diapositiva 9</vt:lpstr>
      <vt:lpstr>Diapositiva 10</vt:lpstr>
      <vt:lpstr>Diapositiva 11</vt:lpstr>
      <vt:lpstr>Diapositiva 12</vt:lpstr>
      <vt:lpstr>Diapositiva 13</vt:lpstr>
      <vt:lpstr>Design a new proposal!</vt:lpstr>
      <vt:lpstr>Diapositiva 15</vt:lpstr>
      <vt:lpstr>Diapositiva 16</vt:lpstr>
      <vt:lpstr>Diapositiva 17</vt:lpstr>
      <vt:lpstr>Priorities</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Thank you!</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 Van Laeken</dc:creator>
  <cp:lastModifiedBy>Gabriella</cp:lastModifiedBy>
  <cp:revision>54</cp:revision>
  <dcterms:created xsi:type="dcterms:W3CDTF">2013-07-09T13:07:01Z</dcterms:created>
  <dcterms:modified xsi:type="dcterms:W3CDTF">2013-09-18T14:55:14Z</dcterms:modified>
</cp:coreProperties>
</file>