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30"/>
  </p:notesMasterIdLst>
  <p:sldIdLst>
    <p:sldId id="256" r:id="rId3"/>
    <p:sldId id="271" r:id="rId4"/>
    <p:sldId id="277" r:id="rId5"/>
    <p:sldId id="258" r:id="rId6"/>
    <p:sldId id="259" r:id="rId7"/>
    <p:sldId id="272" r:id="rId8"/>
    <p:sldId id="276" r:id="rId9"/>
    <p:sldId id="260" r:id="rId10"/>
    <p:sldId id="261" r:id="rId11"/>
    <p:sldId id="262" r:id="rId12"/>
    <p:sldId id="263" r:id="rId13"/>
    <p:sldId id="264" r:id="rId14"/>
    <p:sldId id="273" r:id="rId15"/>
    <p:sldId id="278" r:id="rId16"/>
    <p:sldId id="279" r:id="rId17"/>
    <p:sldId id="280" r:id="rId18"/>
    <p:sldId id="283" r:id="rId19"/>
    <p:sldId id="284" r:id="rId20"/>
    <p:sldId id="285" r:id="rId21"/>
    <p:sldId id="282" r:id="rId22"/>
    <p:sldId id="265" r:id="rId23"/>
    <p:sldId id="266" r:id="rId24"/>
    <p:sldId id="267" r:id="rId25"/>
    <p:sldId id="268" r:id="rId26"/>
    <p:sldId id="269" r:id="rId27"/>
    <p:sldId id="270" r:id="rId28"/>
    <p:sldId id="286" r:id="rId2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49" autoAdjust="0"/>
  </p:normalViewPr>
  <p:slideViewPr>
    <p:cSldViewPr>
      <p:cViewPr varScale="1">
        <p:scale>
          <a:sx n="71" d="100"/>
          <a:sy n="71" d="100"/>
        </p:scale>
        <p:origin x="-1860" y="-96"/>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07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FF600-513E-4A09-841B-569C30778E13}" type="datetimeFigureOut">
              <a:rPr lang="en-GB" smtClean="0"/>
              <a:pPr/>
              <a:t>19/09/2013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DE04D-0FED-46C0-B0EB-B771CED6C8CB}" type="slidenum">
              <a:rPr lang="en-GB" smtClean="0"/>
              <a:pPr/>
              <a:t>‹N›</a:t>
            </a:fld>
            <a:endParaRPr lang="en-GB"/>
          </a:p>
        </p:txBody>
      </p:sp>
    </p:spTree>
    <p:extLst>
      <p:ext uri="{BB962C8B-B14F-4D97-AF65-F5344CB8AC3E}">
        <p14:creationId xmlns:p14="http://schemas.microsoft.com/office/powerpoint/2010/main" xmlns="" val="41791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1FDE04D-0FED-46C0-B0EB-B771CED6C8C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A9046-1F33-444D-9963-3D2B7DFCFCEA}" type="slidenum">
              <a:rPr lang="en-GB" altLang="en-US"/>
              <a:pPr/>
              <a:t>11</a:t>
            </a:fld>
            <a:endParaRPr lang="en-GB"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457200" y="4343400"/>
            <a:ext cx="6096000" cy="4114800"/>
          </a:xfrm>
        </p:spPr>
        <p:txBody>
          <a:bodyPr/>
          <a:lstStyle/>
          <a:p>
            <a:r>
              <a:rPr lang="en-GB" altLang="en-US" dirty="0">
                <a:cs typeface="Times New Roman" pitchFamily="18" charset="0"/>
              </a:rPr>
              <a:t>The following software quality attributes are adapted from “Software Quality Theory and Management”, 2</a:t>
            </a:r>
            <a:r>
              <a:rPr lang="en-GB" altLang="en-US" baseline="30000" dirty="0">
                <a:cs typeface="Times New Roman" pitchFamily="18" charset="0"/>
              </a:rPr>
              <a:t>nd</a:t>
            </a:r>
            <a:r>
              <a:rPr lang="en-GB" altLang="en-US" dirty="0">
                <a:cs typeface="Times New Roman" pitchFamily="18" charset="0"/>
              </a:rPr>
              <a:t> edition, by Alan Gillies and “Principles of Software Engineering Management” by Tom </a:t>
            </a:r>
            <a:r>
              <a:rPr lang="en-GB" altLang="en-US" dirty="0" err="1">
                <a:cs typeface="Times New Roman" pitchFamily="18" charset="0"/>
              </a:rPr>
              <a:t>Gilb</a:t>
            </a:r>
            <a:r>
              <a:rPr lang="en-GB" altLang="en-US" dirty="0">
                <a:cs typeface="Times New Roman" pitchFamily="18" charset="0"/>
              </a:rPr>
              <a:t>. Whilst both authors have some quality criteria in common, other attributes are only mentioned by one of them. Furthermore, </a:t>
            </a:r>
            <a:r>
              <a:rPr lang="en-GB" altLang="en-US" dirty="0" err="1">
                <a:cs typeface="Times New Roman" pitchFamily="18" charset="0"/>
              </a:rPr>
              <a:t>Gilb</a:t>
            </a:r>
            <a:r>
              <a:rPr lang="en-GB" altLang="en-US" dirty="0">
                <a:cs typeface="Times New Roman" pitchFamily="18" charset="0"/>
              </a:rPr>
              <a:t> has the concept of hierarchical quality attributes, where high level attributes can be broken down into more basic attributes that are easier to </a:t>
            </a:r>
            <a:r>
              <a:rPr lang="en-GB" altLang="en-US" dirty="0" smtClean="0">
                <a:cs typeface="Times New Roman" pitchFamily="18" charset="0"/>
              </a:rPr>
              <a:t>measure.</a:t>
            </a:r>
          </a:p>
          <a:p>
            <a:r>
              <a:rPr lang="en-GB" altLang="en-US" b="1" dirty="0" smtClean="0">
                <a:cs typeface="Times New Roman" pitchFamily="18" charset="0"/>
              </a:rPr>
              <a:t>Quality </a:t>
            </a:r>
            <a:r>
              <a:rPr lang="en-GB" altLang="en-US" b="1" dirty="0">
                <a:cs typeface="Times New Roman" pitchFamily="18" charset="0"/>
              </a:rPr>
              <a:t>Attribute</a:t>
            </a:r>
            <a:r>
              <a:rPr lang="en-GB" altLang="en-US" dirty="0">
                <a:cs typeface="Times New Roman" pitchFamily="18" charset="0"/>
              </a:rPr>
              <a:t>			</a:t>
            </a:r>
            <a:r>
              <a:rPr lang="en-GB" altLang="en-US" b="1" dirty="0" smtClean="0">
                <a:cs typeface="Times New Roman" pitchFamily="18" charset="0"/>
              </a:rPr>
              <a:t>Definition</a:t>
            </a:r>
            <a:endParaRPr lang="en-GB" altLang="en-US" dirty="0">
              <a:cs typeface="Times New Roman" pitchFamily="18" charset="0"/>
            </a:endParaRPr>
          </a:p>
          <a:p>
            <a:r>
              <a:rPr lang="en-GB" altLang="en-US" dirty="0">
                <a:cs typeface="Times New Roman" pitchFamily="18" charset="0"/>
              </a:rPr>
              <a:t>Technical correctness   	The extent to which a system satisfies its technical specification</a:t>
            </a:r>
          </a:p>
          <a:p>
            <a:r>
              <a:rPr lang="en-GB" altLang="en-US" dirty="0">
                <a:cs typeface="Times New Roman" pitchFamily="18" charset="0"/>
              </a:rPr>
              <a:t>User correctness   The extent to which a system fulfils the objectives agreed with the user</a:t>
            </a:r>
          </a:p>
          <a:p>
            <a:r>
              <a:rPr lang="en-GB" altLang="en-US" dirty="0">
                <a:cs typeface="Times New Roman" pitchFamily="18" charset="0"/>
              </a:rPr>
              <a:t>Reliability	The extent to which a system performs its intended function without failure</a:t>
            </a:r>
          </a:p>
          <a:p>
            <a:r>
              <a:rPr lang="en-GB" altLang="en-US" dirty="0">
                <a:cs typeface="Times New Roman" pitchFamily="18" charset="0"/>
              </a:rPr>
              <a:t>Efficiency	The computing resources required by a system to perform a function</a:t>
            </a:r>
          </a:p>
          <a:p>
            <a:r>
              <a:rPr lang="en-GB" altLang="en-US" dirty="0">
                <a:cs typeface="Times New Roman" pitchFamily="18" charset="0"/>
              </a:rPr>
              <a:t>Integrity	The extent to which data and software are consistent across the system</a:t>
            </a:r>
          </a:p>
          <a:p>
            <a:r>
              <a:rPr lang="en-GB" altLang="en-US" dirty="0">
                <a:cs typeface="Times New Roman" pitchFamily="18" charset="0"/>
              </a:rPr>
              <a:t>Security	The extent to which unauthorised access to a system can be controlled</a:t>
            </a:r>
          </a:p>
          <a:p>
            <a:r>
              <a:rPr lang="en-GB" altLang="en-US" dirty="0">
                <a:cs typeface="Times New Roman" pitchFamily="18" charset="0"/>
              </a:rPr>
              <a:t>Maintainability  How quickly an unreliable system can be brought to a reliable state</a:t>
            </a:r>
          </a:p>
          <a:p>
            <a:r>
              <a:rPr lang="en-GB" altLang="en-US" dirty="0">
                <a:cs typeface="Times New Roman" pitchFamily="18" charset="0"/>
              </a:rPr>
              <a:t>Improvability	  The ease of adding minor changes or improvements to a system</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6D9CE-BD89-41AE-A926-5C55301AB144}" type="slidenum">
              <a:rPr lang="en-GB" altLang="en-US"/>
              <a:pPr/>
              <a:t>12</a:t>
            </a:fld>
            <a:endParaRPr lang="en-GB"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381000" y="4343400"/>
            <a:ext cx="6096000" cy="4114800"/>
          </a:xfrm>
        </p:spPr>
        <p:txBody>
          <a:bodyPr/>
          <a:lstStyle/>
          <a:p>
            <a:r>
              <a:rPr lang="en-GB" altLang="en-US" b="1" dirty="0">
                <a:cs typeface="Times New Roman" pitchFamily="18" charset="0"/>
              </a:rPr>
              <a:t>Quality Attribute</a:t>
            </a:r>
            <a:r>
              <a:rPr lang="en-GB" altLang="en-US" dirty="0">
                <a:cs typeface="Times New Roman" pitchFamily="18" charset="0"/>
              </a:rPr>
              <a:t>		</a:t>
            </a:r>
            <a:r>
              <a:rPr lang="en-GB" altLang="en-US" b="1" dirty="0" smtClean="0">
                <a:cs typeface="Times New Roman" pitchFamily="18" charset="0"/>
              </a:rPr>
              <a:t>Definition</a:t>
            </a:r>
            <a:endParaRPr lang="en-GB" altLang="en-US" dirty="0">
              <a:cs typeface="Times New Roman" pitchFamily="18" charset="0"/>
            </a:endParaRPr>
          </a:p>
          <a:p>
            <a:r>
              <a:rPr lang="en-GB" altLang="en-US" dirty="0">
                <a:cs typeface="Times New Roman" pitchFamily="18" charset="0"/>
              </a:rPr>
              <a:t>Extendibility		The ease of adding new functions to a system</a:t>
            </a:r>
          </a:p>
          <a:p>
            <a:r>
              <a:rPr lang="en-GB" altLang="en-US" dirty="0">
                <a:cs typeface="Times New Roman" pitchFamily="18" charset="0"/>
              </a:rPr>
              <a:t>Ease of Interfacing	The effort required to interface the system to another one</a:t>
            </a:r>
          </a:p>
          <a:p>
            <a:r>
              <a:rPr lang="en-GB" altLang="en-US" dirty="0">
                <a:cs typeface="Times New Roman" pitchFamily="18" charset="0"/>
              </a:rPr>
              <a:t>Portability	The effort required to transfer a system from one environment to another</a:t>
            </a:r>
          </a:p>
          <a:p>
            <a:r>
              <a:rPr lang="en-GB" altLang="en-US" dirty="0">
                <a:cs typeface="Times New Roman" pitchFamily="18" charset="0"/>
              </a:rPr>
              <a:t>Accuracy	The accuracy of the stored data and output produced</a:t>
            </a:r>
          </a:p>
          <a:p>
            <a:r>
              <a:rPr lang="en-GB" altLang="en-US" dirty="0">
                <a:cs typeface="Times New Roman" pitchFamily="18" charset="0"/>
              </a:rPr>
              <a:t>Entry requirements  A measure of the human attributes needed for a user to be able to successfully use the system</a:t>
            </a:r>
          </a:p>
          <a:p>
            <a:r>
              <a:rPr lang="en-GB" altLang="en-US" dirty="0">
                <a:cs typeface="Times New Roman" pitchFamily="18" charset="0"/>
              </a:rPr>
              <a:t>Appeal	The extent to which the user likes the system</a:t>
            </a:r>
          </a:p>
          <a:p>
            <a:r>
              <a:rPr lang="en-GB" altLang="en-US" dirty="0">
                <a:cs typeface="Times New Roman" pitchFamily="18" charset="0"/>
              </a:rPr>
              <a:t>Learnability	The time taken by users to learn to use (some aspect of) the system</a:t>
            </a:r>
          </a:p>
          <a:p>
            <a:r>
              <a:rPr lang="en-GB" altLang="en-US" dirty="0">
                <a:cs typeface="Times New Roman" pitchFamily="18" charset="0"/>
              </a:rPr>
              <a:t>Productivity	The time taken by experienced users of the system to perform their regular tasks</a:t>
            </a:r>
          </a:p>
          <a:p>
            <a:r>
              <a:rPr lang="en-GB" altLang="en-US" dirty="0">
                <a:cs typeface="Times New Roman" pitchFamily="18" charset="0"/>
              </a:rPr>
              <a:t>Cost/benefit	The extent to which the system fulfils business expectations</a:t>
            </a:r>
          </a:p>
          <a:p>
            <a:r>
              <a:rPr lang="en-GB" altLang="en-US" dirty="0">
                <a:cs typeface="Times New Roman" pitchFamily="18" charset="0"/>
              </a:rPr>
              <a:t>Timeliness	The extent to which delivery fits in with user deadlines</a:t>
            </a:r>
          </a:p>
          <a:p>
            <a:endParaRPr lang="en-GB" altLang="en-US" dirty="0">
              <a:cs typeface="Times New Roman" pitchFamily="18" charset="0"/>
            </a:endParaRPr>
          </a:p>
          <a:p>
            <a:r>
              <a:rPr lang="en-GB" altLang="en-US" dirty="0" err="1">
                <a:cs typeface="Times New Roman" pitchFamily="18" charset="0"/>
              </a:rPr>
              <a:t>Gilb</a:t>
            </a:r>
            <a:r>
              <a:rPr lang="en-GB" altLang="en-US" dirty="0">
                <a:cs typeface="Times New Roman" pitchFamily="18" charset="0"/>
              </a:rPr>
              <a:t> points out that System Availability hierarchically comprises: Maintainability, Reliability, Security and Integrity; whilst System Usability (or user friendliness) comprises: Entry requirements, Learnability, Productivity and Appeal; and System Adaptability comprises: </a:t>
            </a:r>
            <a:r>
              <a:rPr lang="en-GB" altLang="en-US" dirty="0" err="1">
                <a:cs typeface="Times New Roman" pitchFamily="18" charset="0"/>
              </a:rPr>
              <a:t>Extendability</a:t>
            </a:r>
            <a:r>
              <a:rPr lang="en-GB" altLang="en-US" dirty="0">
                <a:cs typeface="Times New Roman" pitchFamily="18" charset="0"/>
              </a:rPr>
              <a:t>, Portability and Improvability. System Performance on the other hand might be a combination of: Efficiency, Availability and Productivity.</a:t>
            </a:r>
          </a:p>
          <a:p>
            <a:endParaRPr lang="en-GB" altLang="en-US" dirty="0">
              <a:cs typeface="Times New Roman" pitchFamily="18" charset="0"/>
            </a:endParaRPr>
          </a:p>
          <a:p>
            <a:endParaRPr lang="en-GB" altLang="en-US" dirty="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Attribute specifications allow us to objectively measure the quality of a final deliverable, and to determine if the quality of the product is good enough to be accepted. Too often people simply use qualitative words to describe the quality of a product, for example, that the IT system should be user friendly and have high availability. But what does this actually mean? What is user friendly to an IT expert may be unusable to a secretary. Is high availability 95% of the time or 99.99% of the time, and how is it to be measured? Without specifying the quality in quantitative terms, how can we objectively measure the quality of a final project deliverable. Attribute specifications are one way of achieving this, and consist of the following parameters: Scale </a:t>
            </a:r>
            <a:r>
              <a:rPr lang="en-GB" sz="1200" kern="1200" dirty="0" smtClean="0">
                <a:solidFill>
                  <a:schemeClr val="tx1"/>
                </a:solidFill>
                <a:effectLst/>
                <a:latin typeface="+mn-lt"/>
                <a:ea typeface="+mn-ea"/>
                <a:cs typeface="+mn-cs"/>
              </a:rPr>
              <a:t>(the unit of measurement)</a:t>
            </a:r>
            <a:r>
              <a:rPr lang="en-GB" dirty="0" smtClean="0"/>
              <a:t>, Test </a:t>
            </a:r>
            <a:r>
              <a:rPr lang="en-GB" sz="1200" kern="1200" dirty="0" smtClean="0">
                <a:solidFill>
                  <a:schemeClr val="tx1"/>
                </a:solidFill>
                <a:effectLst/>
                <a:latin typeface="+mn-lt"/>
                <a:ea typeface="+mn-ea"/>
                <a:cs typeface="+mn-cs"/>
              </a:rPr>
              <a:t>(how to measure it)</a:t>
            </a:r>
            <a:r>
              <a:rPr lang="en-GB" dirty="0" smtClean="0"/>
              <a:t>, Worst </a:t>
            </a:r>
            <a:r>
              <a:rPr lang="en-GB" sz="1200" kern="1200" dirty="0" smtClean="0">
                <a:solidFill>
                  <a:schemeClr val="tx1"/>
                </a:solidFill>
                <a:effectLst/>
                <a:latin typeface="+mn-lt"/>
                <a:ea typeface="+mn-ea"/>
                <a:cs typeface="+mn-cs"/>
              </a:rPr>
              <a:t>(the worst acceptable value)</a:t>
            </a:r>
            <a:r>
              <a:rPr lang="en-GB" dirty="0" smtClean="0"/>
              <a:t>, Plan </a:t>
            </a:r>
            <a:r>
              <a:rPr lang="en-GB" sz="1200" kern="1200" dirty="0" smtClean="0">
                <a:solidFill>
                  <a:schemeClr val="tx1"/>
                </a:solidFill>
                <a:effectLst/>
                <a:latin typeface="+mn-lt"/>
                <a:ea typeface="+mn-ea"/>
                <a:cs typeface="+mn-cs"/>
              </a:rPr>
              <a:t>(the level hoped for)</a:t>
            </a:r>
            <a:r>
              <a:rPr lang="en-GB" dirty="0" smtClean="0"/>
              <a:t>, Best </a:t>
            </a:r>
            <a:r>
              <a:rPr lang="en-GB" sz="1200" kern="1200" dirty="0" smtClean="0">
                <a:solidFill>
                  <a:schemeClr val="tx1"/>
                </a:solidFill>
                <a:effectLst/>
                <a:latin typeface="+mn-lt"/>
                <a:ea typeface="+mn-ea"/>
                <a:cs typeface="+mn-cs"/>
              </a:rPr>
              <a:t>(the best known achievable anywhere) </a:t>
            </a:r>
            <a:r>
              <a:rPr lang="en-GB" dirty="0" smtClean="0"/>
              <a:t>and (optionally) Now </a:t>
            </a:r>
            <a:r>
              <a:rPr lang="en-GB" sz="1200" kern="1200" dirty="0" smtClean="0">
                <a:solidFill>
                  <a:schemeClr val="tx1"/>
                </a:solidFill>
                <a:effectLst/>
                <a:latin typeface="+mn-lt"/>
                <a:ea typeface="+mn-ea"/>
                <a:cs typeface="+mn-cs"/>
              </a:rPr>
              <a:t>(the current system)</a:t>
            </a:r>
            <a:r>
              <a:rPr lang="en-GB" dirty="0" smtClean="0"/>
              <a:t>. </a:t>
            </a:r>
            <a:endParaRPr lang="en-GB" dirty="0"/>
          </a:p>
        </p:txBody>
      </p:sp>
      <p:sp>
        <p:nvSpPr>
          <p:cNvPr id="4" name="Slide Number Placeholder 3"/>
          <p:cNvSpPr>
            <a:spLocks noGrp="1"/>
          </p:cNvSpPr>
          <p:nvPr>
            <p:ph type="sldNum" sz="quarter" idx="10"/>
          </p:nvPr>
        </p:nvSpPr>
        <p:spPr/>
        <p:txBody>
          <a:bodyPr/>
          <a:lstStyle/>
          <a:p>
            <a:fld id="{61FDE04D-0FED-46C0-B0EB-B771CED6C8CB}" type="slidenum">
              <a:rPr lang="en-GB" smtClean="0"/>
              <a:pPr/>
              <a:t>13</a:t>
            </a:fld>
            <a:endParaRPr lang="en-GB"/>
          </a:p>
        </p:txBody>
      </p:sp>
    </p:spTree>
    <p:extLst>
      <p:ext uri="{BB962C8B-B14F-4D97-AF65-F5344CB8AC3E}">
        <p14:creationId xmlns:p14="http://schemas.microsoft.com/office/powerpoint/2010/main" xmlns="" val="557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FDE04D-0FED-46C0-B0EB-B771CED6C8CB}" type="slidenum">
              <a:rPr lang="en-GB" smtClean="0"/>
              <a:pPr/>
              <a:t>14</a:t>
            </a:fld>
            <a:endParaRPr lang="en-GB"/>
          </a:p>
        </p:txBody>
      </p:sp>
    </p:spTree>
    <p:extLst>
      <p:ext uri="{BB962C8B-B14F-4D97-AF65-F5344CB8AC3E}">
        <p14:creationId xmlns:p14="http://schemas.microsoft.com/office/powerpoint/2010/main" xmlns="" val="200911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projects have traditionally followed the waterfall model, where one activity is completed before another is started.</a:t>
            </a:r>
            <a:endParaRPr lang="en-GB" dirty="0"/>
          </a:p>
        </p:txBody>
      </p:sp>
      <p:sp>
        <p:nvSpPr>
          <p:cNvPr id="4" name="Slide Number Placeholder 3"/>
          <p:cNvSpPr>
            <a:spLocks noGrp="1"/>
          </p:cNvSpPr>
          <p:nvPr>
            <p:ph type="sldNum" sz="quarter" idx="10"/>
          </p:nvPr>
        </p:nvSpPr>
        <p:spPr/>
        <p:txBody>
          <a:bodyPr/>
          <a:lstStyle/>
          <a:p>
            <a:fld id="{7D36FDFE-D1BA-4FB8-92DF-F35022112A50}" type="slidenum">
              <a:rPr lang="nl-BE" smtClean="0"/>
              <a:pPr/>
              <a:t>15</a:t>
            </a:fld>
            <a:endParaRPr lang="nl-BE"/>
          </a:p>
        </p:txBody>
      </p:sp>
    </p:spTree>
    <p:extLst>
      <p:ext uri="{BB962C8B-B14F-4D97-AF65-F5344CB8AC3E}">
        <p14:creationId xmlns:p14="http://schemas.microsoft.com/office/powerpoint/2010/main" xmlns="" val="1412416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B03CD-2C4E-47EC-BCCF-324432724189}" type="slidenum">
              <a:rPr lang="en-GB" altLang="en-US"/>
              <a:pPr/>
              <a:t>21</a:t>
            </a:fld>
            <a:endParaRPr lang="en-GB"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ltLang="en-US" dirty="0">
                <a:cs typeface="Times New Roman" pitchFamily="18" charset="0"/>
              </a:rPr>
              <a:t>Testing is an important part of quality assurance, and so a test plan is needed to say how testing will be undertaken. The following picture shows the different types of testing that should be undertaken, and the phase of the project when the tests themselves should be written e.g. the System Tests are written at the same time as the Systems Design. The actual testing will often take place many months later.</a:t>
            </a:r>
          </a:p>
          <a:p>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1BE32-4CBB-42AA-AB04-B508ABE47E8A}" type="slidenum">
              <a:rPr lang="en-GB" altLang="en-US"/>
              <a:pPr/>
              <a:t>22</a:t>
            </a:fld>
            <a:endParaRPr lang="en-GB"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altLang="en-US" dirty="0">
                <a:cs typeface="Times New Roman" pitchFamily="18" charset="0"/>
              </a:rPr>
              <a:t>The purpose of unit testing is to verify that a small segment of code (a single module) behaves correctly in an isolated environment. The aim is to exercise a high percentage (ideally 100%, but this is rarely achieved) of the internal paths through the module. In practice the most that testers can pragmatically achieve is to ensure that each decision statement is exercised at least once, and that all variables and parameters are exercised over a full range of values (from below design minimum to above design maximum). If done properly, unit testing has the highest error yield of all testing.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976A9-808A-43B3-B2AD-E9AAE5F1FF80}" type="slidenum">
              <a:rPr lang="en-GB" altLang="en-US"/>
              <a:pPr/>
              <a:t>23</a:t>
            </a:fld>
            <a:endParaRPr lang="en-GB"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GB" altLang="en-US" dirty="0">
                <a:cs typeface="Times New Roman" pitchFamily="18" charset="0"/>
              </a:rPr>
              <a:t>The purpose of integration testing is to verify the interfaces between modules and subsystems. This is difficult to achieve in practice since complex test drivers may need to be built. There are two approaches to integration testing: top-down and bottom-up. With top-down, the main control program is tested first, with dummy module stubs added at all the interfaces. The real modules, after they have been unit tested, gradually replace the dummies, so that we have in effect an early prototype with minimum functionality. Extra functionality is gradually added as more modules are plugged in. This allows early testing of interfaces, but later testing of low level modules. With bottom-up, test drivers are built to test groups of modules as they are completed. This allows early testing of module and sub-system functionality and performance, but later testing of all the interfaces.</a:t>
            </a:r>
          </a:p>
          <a:p>
            <a:r>
              <a:rPr lang="en-GB" altLang="en-US" dirty="0">
                <a:cs typeface="Times New Roman" pitchFamily="18"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36A07-2019-463A-9F0A-439F9EFED7AA}" type="slidenum">
              <a:rPr lang="en-GB" altLang="en-US"/>
              <a:pPr/>
              <a:t>24</a:t>
            </a:fld>
            <a:endParaRPr lang="en-GB"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GB" altLang="en-US" dirty="0">
                <a:cs typeface="Times New Roman" pitchFamily="18" charset="0"/>
              </a:rPr>
              <a:t>The purpose of system testing is to validate the system to its initial measurable functional and quality objectives. Since end users are ultimately intended to use the system, then system tests should be written in close liaison with the users. Often this requires system test specialists to perform this task, since the developers may not be in contact with the users (and may not yet have been assigned to the project!). The following list of system test categories is taken from “Managing the Software Process” by Watts Humphreys:</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70F76-7BC2-4261-870E-2C04370808D7}" type="slidenum">
              <a:rPr lang="en-GB" altLang="en-US"/>
              <a:pPr/>
              <a:t>25</a:t>
            </a:fld>
            <a:endParaRPr lang="en-GB"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GB" altLang="en-US" dirty="0">
                <a:cs typeface="Times New Roman" pitchFamily="18" charset="0"/>
              </a:rPr>
              <a:t>Load testing (to identify peak loads that make the system fail), </a:t>
            </a:r>
          </a:p>
          <a:p>
            <a:r>
              <a:rPr lang="en-GB" altLang="en-US" dirty="0">
                <a:cs typeface="Times New Roman" pitchFamily="18" charset="0"/>
              </a:rPr>
              <a:t>Volume testing (to identify the continuous heavy load that makes the system fail), </a:t>
            </a:r>
          </a:p>
          <a:p>
            <a:r>
              <a:rPr lang="en-GB" altLang="en-US" dirty="0">
                <a:cs typeface="Times New Roman" pitchFamily="18" charset="0"/>
              </a:rPr>
              <a:t>Configuration testing (to identify legal configurations that make the system fail), </a:t>
            </a:r>
          </a:p>
          <a:p>
            <a:r>
              <a:rPr lang="en-GB" altLang="en-US" dirty="0">
                <a:cs typeface="Times New Roman" pitchFamily="18" charset="0"/>
              </a:rPr>
              <a:t>Compatibility testing (to expose areas of improper incompatibility), </a:t>
            </a:r>
          </a:p>
          <a:p>
            <a:r>
              <a:rPr lang="en-GB" altLang="en-US" dirty="0">
                <a:cs typeface="Times New Roman" pitchFamily="18" charset="0"/>
              </a:rPr>
              <a:t>Security testing (to find ways to break the security of the system), Performance testing (to determine the actual performance under peak and normal conditions), </a:t>
            </a:r>
          </a:p>
          <a:p>
            <a:r>
              <a:rPr lang="en-GB" altLang="en-US" dirty="0">
                <a:cs typeface="Times New Roman" pitchFamily="18" charset="0"/>
              </a:rPr>
              <a:t>Installation testing (to identify ways of installation that leads to incorrect results), </a:t>
            </a:r>
          </a:p>
          <a:p>
            <a:r>
              <a:rPr lang="en-GB" altLang="en-US" dirty="0">
                <a:cs typeface="Times New Roman" pitchFamily="18" charset="0"/>
              </a:rPr>
              <a:t>Availability testing (to find the reliability and availability of the system under normal load conditions), </a:t>
            </a:r>
          </a:p>
          <a:p>
            <a:r>
              <a:rPr lang="en-GB" altLang="en-US" dirty="0">
                <a:cs typeface="Times New Roman" pitchFamily="18" charset="0"/>
              </a:rPr>
              <a:t>Recovery testing (to determine system behaviour after an error condition),</a:t>
            </a:r>
          </a:p>
          <a:p>
            <a:r>
              <a:rPr lang="en-GB" altLang="en-US" dirty="0">
                <a:cs typeface="Times New Roman" pitchFamily="18" charset="0"/>
              </a:rPr>
              <a:t>Human Factors testing (to identify operations that will be difficult or inconvenient for users).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QOS: </a:t>
            </a:r>
            <a:r>
              <a:rPr lang="it-IT" dirty="0" err="1" smtClean="0"/>
              <a:t>Quality</a:t>
            </a:r>
            <a:r>
              <a:rPr lang="it-IT" dirty="0" smtClean="0"/>
              <a:t> </a:t>
            </a:r>
            <a:r>
              <a:rPr lang="it-IT" dirty="0" err="1" smtClean="0"/>
              <a:t>of</a:t>
            </a:r>
            <a:r>
              <a:rPr lang="it-IT" dirty="0" smtClean="0"/>
              <a:t> service </a:t>
            </a:r>
            <a:endParaRPr lang="it-IT" dirty="0"/>
          </a:p>
        </p:txBody>
      </p:sp>
      <p:sp>
        <p:nvSpPr>
          <p:cNvPr id="4" name="Segnaposto numero diapositiva 3"/>
          <p:cNvSpPr>
            <a:spLocks noGrp="1"/>
          </p:cNvSpPr>
          <p:nvPr>
            <p:ph type="sldNum" sz="quarter" idx="10"/>
          </p:nvPr>
        </p:nvSpPr>
        <p:spPr/>
        <p:txBody>
          <a:bodyPr/>
          <a:lstStyle/>
          <a:p>
            <a:fld id="{61FDE04D-0FED-46C0-B0EB-B771CED6C8CB}"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B0FE1-A14B-4EF6-B1E8-D673FFA5D882}" type="slidenum">
              <a:rPr lang="en-GB" altLang="en-US"/>
              <a:pPr/>
              <a:t>26</a:t>
            </a:fld>
            <a:endParaRPr lang="en-GB"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GB" altLang="en-US" dirty="0">
                <a:cs typeface="Times New Roman" pitchFamily="18" charset="0"/>
              </a:rPr>
              <a:t>The purpose of acceptance testing is to ensure that the system meets the user’s requirements. Ideally this should be in the user’s real working environment, but sometimes a simulated environment may be used, or a special “beta test site” employed. Acceptance testing is often the final stage in getting the customer to “sign off” of the product and to ensure payment to the supplier.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34ABA-8DBE-44F3-AE87-B95DE5A06665}" type="slidenum">
              <a:rPr lang="en-GB" altLang="en-US"/>
              <a:pPr/>
              <a:t>4</a:t>
            </a:fld>
            <a:endParaRPr lang="en-GB"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ltLang="en-US">
                <a:cs typeface="Times New Roman" pitchFamily="18" charset="0"/>
              </a:rPr>
              <a:t>Quality plans document the quality actions management intends to implement, so as to ensure that the project delivers quality products. The plan will describe the methods that are going to be used in the development process, and the standards that must be met throughout the development process.</a:t>
            </a:r>
          </a:p>
          <a:p>
            <a:r>
              <a:rPr lang="en-GB" altLang="en-US">
                <a:cs typeface="Times New Roman" pitchFamily="18" charset="0"/>
              </a:rPr>
              <a:t> </a:t>
            </a:r>
          </a:p>
          <a:p>
            <a:r>
              <a:rPr lang="en-GB" altLang="en-US" b="1">
                <a:cs typeface="Times New Roman" pitchFamily="18" charset="0"/>
              </a:rPr>
              <a:t>Defect prevention rather than defect removal is usually the most effective way of producing a quality product.</a:t>
            </a:r>
            <a:endParaRPr lang="en-GB" altLang="en-US">
              <a:cs typeface="Times New Roman" pitchFamily="18" charset="0"/>
            </a:endParaRPr>
          </a:p>
          <a:p>
            <a:r>
              <a:rPr lang="en-GB" altLang="en-US" b="1">
                <a:cs typeface="Times New Roman" pitchFamily="18" charset="0"/>
              </a:rPr>
              <a:t> </a:t>
            </a:r>
            <a:endParaRPr lang="en-GB" altLang="en-US">
              <a:cs typeface="Times New Roman" pitchFamily="18" charset="0"/>
            </a:endParaRPr>
          </a:p>
          <a:p>
            <a:r>
              <a:rPr lang="en-GB" altLang="en-US" b="1">
                <a:cs typeface="Times New Roman" pitchFamily="18" charset="0"/>
              </a:rPr>
              <a:t>Early discovery of a problem leads to a higher recovery rate.</a:t>
            </a:r>
            <a:endParaRPr lang="en-GB" altLang="en-US">
              <a:cs typeface="Times New Roman" pitchFamily="18" charset="0"/>
            </a:endParaRPr>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6BC5C-EA92-43DE-B9EC-32D3445EA244}" type="slidenum">
              <a:rPr lang="en-GB" altLang="en-US"/>
              <a:pPr/>
              <a:t>5</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GB" altLang="en-US" dirty="0">
                <a:cs typeface="Times New Roman" pitchFamily="18" charset="0"/>
              </a:rPr>
              <a:t>Quality plans help to prevent defects being created. Not only is defect prevention the best way of producing a quality product, it is also the least costly way of producing a quality product. The following table lists the approximate costs of fixing a defect at various stages in the development process.</a:t>
            </a:r>
          </a:p>
          <a:p>
            <a:r>
              <a:rPr lang="en-GB" altLang="en-US" dirty="0">
                <a:cs typeface="Times New Roman" pitchFamily="18" charset="0"/>
              </a:rPr>
              <a:t> </a:t>
            </a:r>
            <a:r>
              <a:rPr lang="en-GB" altLang="en-US" b="1" dirty="0" smtClean="0">
                <a:cs typeface="Times New Roman" pitchFamily="18" charset="0"/>
              </a:rPr>
              <a:t>Phase</a:t>
            </a:r>
            <a:r>
              <a:rPr lang="en-GB" altLang="en-US" b="0" baseline="0" dirty="0">
                <a:cs typeface="Times New Roman" pitchFamily="18" charset="0"/>
              </a:rPr>
              <a:t> </a:t>
            </a:r>
            <a:r>
              <a:rPr lang="en-GB" altLang="en-US" b="0" baseline="0" dirty="0" smtClean="0">
                <a:cs typeface="Times New Roman" pitchFamily="18" charset="0"/>
              </a:rPr>
              <a:t>                               </a:t>
            </a:r>
            <a:r>
              <a:rPr lang="en-GB" altLang="en-US" b="1" dirty="0" smtClean="0">
                <a:cs typeface="Times New Roman" pitchFamily="18" charset="0"/>
              </a:rPr>
              <a:t>Relative </a:t>
            </a:r>
            <a:r>
              <a:rPr lang="en-GB" altLang="en-US" b="1" dirty="0">
                <a:cs typeface="Times New Roman" pitchFamily="18" charset="0"/>
              </a:rPr>
              <a:t>Cost to Fix Error</a:t>
            </a:r>
            <a:endParaRPr lang="en-GB" altLang="en-US" dirty="0">
              <a:cs typeface="Times New Roman" pitchFamily="18" charset="0"/>
            </a:endParaRPr>
          </a:p>
          <a:p>
            <a:r>
              <a:rPr lang="en-GB" altLang="en-US" dirty="0">
                <a:cs typeface="Times New Roman" pitchFamily="18" charset="0"/>
              </a:rPr>
              <a:t>Feasibility/Requirements Capture	1</a:t>
            </a:r>
          </a:p>
          <a:p>
            <a:r>
              <a:rPr lang="en-GB" altLang="en-US" dirty="0">
                <a:cs typeface="Times New Roman" pitchFamily="18" charset="0"/>
              </a:rPr>
              <a:t>Systems Design		3.5</a:t>
            </a:r>
          </a:p>
          <a:p>
            <a:r>
              <a:rPr lang="en-GB" altLang="en-US" dirty="0">
                <a:cs typeface="Times New Roman" pitchFamily="18" charset="0"/>
              </a:rPr>
              <a:t>Coding			10</a:t>
            </a:r>
          </a:p>
          <a:p>
            <a:r>
              <a:rPr lang="en-GB" altLang="en-US" dirty="0">
                <a:cs typeface="Times New Roman" pitchFamily="18" charset="0"/>
              </a:rPr>
              <a:t>Unit testing			20</a:t>
            </a:r>
          </a:p>
          <a:p>
            <a:r>
              <a:rPr lang="en-GB" altLang="en-US" dirty="0">
                <a:cs typeface="Times New Roman" pitchFamily="18" charset="0"/>
              </a:rPr>
              <a:t>Acceptance Testing		60</a:t>
            </a:r>
          </a:p>
          <a:p>
            <a:r>
              <a:rPr lang="en-GB" altLang="en-US" dirty="0">
                <a:cs typeface="Times New Roman" pitchFamily="18" charset="0"/>
              </a:rPr>
              <a:t>Operation			150</a:t>
            </a:r>
          </a:p>
          <a:p>
            <a:endParaRPr lang="en-GB" altLang="en-US" dirty="0">
              <a:cs typeface="Times New Roman" pitchFamily="18" charset="0"/>
            </a:endParaRPr>
          </a:p>
          <a:p>
            <a:r>
              <a:rPr lang="en-GB" altLang="en-US" sz="1000" dirty="0">
                <a:cs typeface="Times New Roman" pitchFamily="18" charset="0"/>
              </a:rPr>
              <a:t>Note that actual costs vary on a project by project basis, and the above figures are illustrative only.</a:t>
            </a:r>
          </a:p>
          <a:p>
            <a:endParaRPr lang="en-GB" alt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FDE04D-0FED-46C0-B0EB-B771CED6C8CB}" type="slidenum">
              <a:rPr lang="en-GB" smtClean="0"/>
              <a:pPr/>
              <a:t>6</a:t>
            </a:fld>
            <a:endParaRPr lang="en-GB"/>
          </a:p>
        </p:txBody>
      </p:sp>
    </p:spTree>
    <p:extLst>
      <p:ext uri="{BB962C8B-B14F-4D97-AF65-F5344CB8AC3E}">
        <p14:creationId xmlns:p14="http://schemas.microsoft.com/office/powerpoint/2010/main" xmlns="" val="302370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FDE04D-0FED-46C0-B0EB-B771CED6C8CB}" type="slidenum">
              <a:rPr lang="en-GB" smtClean="0"/>
              <a:pPr/>
              <a:t>7</a:t>
            </a:fld>
            <a:endParaRPr lang="en-GB"/>
          </a:p>
        </p:txBody>
      </p:sp>
    </p:spTree>
    <p:extLst>
      <p:ext uri="{BB962C8B-B14F-4D97-AF65-F5344CB8AC3E}">
        <p14:creationId xmlns:p14="http://schemas.microsoft.com/office/powerpoint/2010/main" xmlns="" val="150446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A8983-B1E6-4C72-9222-6B8894CE90B9}" type="slidenum">
              <a:rPr lang="en-GB" altLang="en-US"/>
              <a:pPr/>
              <a:t>8</a:t>
            </a:fld>
            <a:endParaRPr lang="en-GB"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GB" altLang="en-US" dirty="0">
                <a:solidFill>
                  <a:srgbClr val="000000"/>
                </a:solidFill>
                <a:cs typeface="Times New Roman" pitchFamily="18" charset="0"/>
              </a:rPr>
              <a:t>The Quality Plan should start with a brief overview of the project, and what the purpose of it is. Details, including qualifications and experience, should be given about the project manager and quality manager for the project (for small projects they may be the same person). These give the customer confidence that appropriately qualified people will be in charge.</a:t>
            </a:r>
            <a:endParaRPr lang="en-GB" altLang="en-US" dirty="0">
              <a:cs typeface="Times New Roman" pitchFamily="18" charset="0"/>
            </a:endParaRPr>
          </a:p>
          <a:p>
            <a:r>
              <a:rPr lang="en-GB" altLang="en-US" dirty="0">
                <a:solidFill>
                  <a:srgbClr val="000000"/>
                </a:solidFill>
                <a:cs typeface="Times New Roman" pitchFamily="18" charset="0"/>
              </a:rPr>
              <a:t> </a:t>
            </a:r>
            <a:endParaRPr lang="en-GB" altLang="en-US" dirty="0">
              <a:cs typeface="Times New Roman" pitchFamily="18" charset="0"/>
            </a:endParaRPr>
          </a:p>
          <a:p>
            <a:r>
              <a:rPr lang="en-GB" altLang="en-US" dirty="0">
                <a:solidFill>
                  <a:srgbClr val="000000"/>
                </a:solidFill>
                <a:cs typeface="Times New Roman" pitchFamily="18" charset="0"/>
              </a:rPr>
              <a:t>The next section should describe the standards and methodologies that are going to be used throughout the project. This will include the development methodology(</a:t>
            </a:r>
            <a:r>
              <a:rPr lang="en-GB" altLang="en-US" dirty="0" err="1">
                <a:solidFill>
                  <a:srgbClr val="000000"/>
                </a:solidFill>
                <a:cs typeface="Times New Roman" pitchFamily="18" charset="0"/>
              </a:rPr>
              <a:t>ies</a:t>
            </a:r>
            <a:r>
              <a:rPr lang="en-GB" altLang="en-US" dirty="0">
                <a:solidFill>
                  <a:srgbClr val="000000"/>
                </a:solidFill>
                <a:cs typeface="Times New Roman" pitchFamily="18" charset="0"/>
              </a:rPr>
              <a:t>) to be used (e.g. Jackson, SSADM, JAD etc.), the documentation, coding and testing standards that will be followed, the QA methods that will be used e.g. phase reviews, inspections, structured walkthroughs, as well as any overall quality standards that the organisation has adopted e.g. ISO 9000 (quality procedures) or ISO 17799 (Information Security). Finally, if a project management methodology is being followed e.g. PRINCE, this should be stated.</a:t>
            </a:r>
            <a:endParaRPr lang="en-GB" altLang="en-US" dirty="0">
              <a:cs typeface="Times New Roman" pitchFamily="18" charset="0"/>
            </a:endParaRPr>
          </a:p>
          <a:p>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E4735-D765-40C4-9A47-82FC3B67FCDF}" type="slidenum">
              <a:rPr lang="en-GB" altLang="en-US"/>
              <a:pPr/>
              <a:t>9</a:t>
            </a:fld>
            <a:endParaRPr lang="en-GB"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ltLang="en-US" dirty="0">
                <a:solidFill>
                  <a:srgbClr val="000000"/>
                </a:solidFill>
                <a:cs typeface="Times New Roman" pitchFamily="18" charset="0"/>
              </a:rPr>
              <a:t>The next section should describe all the deliverables that will be produced by the project, along with the quality attributes that each deliverable will have. </a:t>
            </a:r>
            <a:endParaRPr lang="en-GB" altLang="en-US" dirty="0">
              <a:cs typeface="Times New Roman" pitchFamily="18" charset="0"/>
            </a:endParaRPr>
          </a:p>
          <a:p>
            <a:r>
              <a:rPr lang="en-GB" altLang="en-US" dirty="0">
                <a:solidFill>
                  <a:srgbClr val="000000"/>
                </a:solidFill>
                <a:cs typeface="Times New Roman" pitchFamily="18" charset="0"/>
              </a:rPr>
              <a:t>Examples of quality goals are:</a:t>
            </a:r>
            <a:endParaRPr lang="en-GB" altLang="en-US" dirty="0">
              <a:cs typeface="Times New Roman" pitchFamily="18" charset="0"/>
            </a:endParaRPr>
          </a:p>
          <a:p>
            <a:r>
              <a:rPr lang="en-GB" altLang="en-US" dirty="0">
                <a:solidFill>
                  <a:srgbClr val="000000"/>
                </a:solidFill>
                <a:cs typeface="Times New Roman" pitchFamily="18" charset="0"/>
              </a:rPr>
              <a:t>Design - that it will meet the functional requirements, be modular etc.</a:t>
            </a:r>
            <a:endParaRPr lang="en-GB" altLang="en-US" dirty="0">
              <a:cs typeface="Times New Roman" pitchFamily="18" charset="0"/>
            </a:endParaRPr>
          </a:p>
          <a:p>
            <a:r>
              <a:rPr lang="en-GB" altLang="en-US" dirty="0">
                <a:solidFill>
                  <a:srgbClr val="000000"/>
                </a:solidFill>
                <a:cs typeface="Times New Roman" pitchFamily="18" charset="0"/>
              </a:rPr>
              <a:t>Test specifications - will test all the required functionality of the product and have so many tests per line of code, per interface and per system attribute.</a:t>
            </a:r>
            <a:endParaRPr lang="en-GB" altLang="en-US" dirty="0">
              <a:cs typeface="Times New Roman" pitchFamily="18" charset="0"/>
            </a:endParaRPr>
          </a:p>
          <a:p>
            <a:r>
              <a:rPr lang="en-GB" altLang="en-US" dirty="0">
                <a:solidFill>
                  <a:srgbClr val="000000"/>
                </a:solidFill>
                <a:cs typeface="Times New Roman" pitchFamily="18" charset="0"/>
              </a:rPr>
              <a:t>Documentation - will be in correct English, no spelling errors, well formatted and to the appropriate standard</a:t>
            </a:r>
            <a:endParaRPr lang="en-GB" altLang="en-US" dirty="0">
              <a:cs typeface="Times New Roman" pitchFamily="18" charset="0"/>
            </a:endParaRPr>
          </a:p>
          <a:p>
            <a:r>
              <a:rPr lang="en-GB" altLang="en-US" dirty="0">
                <a:solidFill>
                  <a:srgbClr val="000000"/>
                </a:solidFill>
                <a:cs typeface="Times New Roman" pitchFamily="18" charset="0"/>
              </a:rPr>
              <a:t>Software - the quantitative and qualitative quality objectives for the software, for example, quantitative as specified by Tom </a:t>
            </a:r>
            <a:r>
              <a:rPr lang="en-GB" altLang="en-US" dirty="0" err="1">
                <a:solidFill>
                  <a:srgbClr val="000000"/>
                </a:solidFill>
                <a:cs typeface="Times New Roman" pitchFamily="18" charset="0"/>
              </a:rPr>
              <a:t>Gilb’s</a:t>
            </a:r>
            <a:r>
              <a:rPr lang="en-GB" altLang="en-US" dirty="0">
                <a:solidFill>
                  <a:srgbClr val="000000"/>
                </a:solidFill>
                <a:cs typeface="Times New Roman" pitchFamily="18" charset="0"/>
              </a:rPr>
              <a:t> attribute specifications, and qualitative as determined by a user survey.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080CE-57F4-4FE5-99A3-ABE89D2F4DFE}" type="slidenum">
              <a:rPr lang="en-GB" altLang="en-US"/>
              <a:pPr/>
              <a:t>10</a:t>
            </a:fld>
            <a:endParaRPr lang="en-GB"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altLang="en-US" dirty="0">
                <a:solidFill>
                  <a:srgbClr val="000000"/>
                </a:solidFill>
                <a:cs typeface="Times New Roman" pitchFamily="18" charset="0"/>
              </a:rPr>
              <a:t>“What is not tracked is not done” is a well-known management saying. The role of quality assurance is to ensure that procedures and methodologies are followed. They are the auditors who independently track the project and ensure that everything is done that should be done.  The QA schedule states how the quality is to be tracked throughout the whole project. This will describe who will perform which QA events at what stage of the project. The QA personnel should review all the test plans, should participate in review meetings (phase and quarterly), be inspection moderators, and audit change/configuration management procedures.</a:t>
            </a:r>
            <a:endParaRPr lang="en-GB" altLang="en-US" dirty="0">
              <a:cs typeface="Times New Roman" pitchFamily="18" charset="0"/>
            </a:endParaRPr>
          </a:p>
          <a:p>
            <a:endParaRPr lang="en-GB" altLang="en-US" dirty="0"/>
          </a:p>
          <a:p>
            <a:r>
              <a:rPr lang="en-GB" altLang="en-US" dirty="0">
                <a:solidFill>
                  <a:srgbClr val="000000"/>
                </a:solidFill>
                <a:cs typeface="Times New Roman" pitchFamily="18" charset="0"/>
              </a:rPr>
              <a:t>The last section describes the key risks that the project faces, that could stop if meeting its quality objectives. The way that the risks will be managed is documented, along with the people responsible, and the checkpoints that will be made.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kstvak 7"/>
          <p:cNvSpPr txBox="1"/>
          <p:nvPr userDrawn="1"/>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9" name="Rechthoek 8"/>
          <p:cNvSpPr/>
          <p:nvPr userDrawn="1"/>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32240" y="5505899"/>
            <a:ext cx="3333532" cy="1370274"/>
          </a:xfrm>
          <a:prstGeom prst="rect">
            <a:avLst/>
          </a:prstGeom>
        </p:spPr>
      </p:pic>
      <p:sp>
        <p:nvSpPr>
          <p:cNvPr id="11" name="Tekstvak 10"/>
          <p:cNvSpPr txBox="1"/>
          <p:nvPr userDrawn="1"/>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43413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96137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406294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299050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8742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180813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7006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19270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a:t>16 February 2000</a:t>
            </a:r>
          </a:p>
        </p:txBody>
      </p:sp>
      <p:sp>
        <p:nvSpPr>
          <p:cNvPr id="5" name="Footer Placeholder 4"/>
          <p:cNvSpPr>
            <a:spLocks noGrp="1"/>
          </p:cNvSpPr>
          <p:nvPr>
            <p:ph type="ftr" sz="quarter" idx="11"/>
          </p:nvPr>
        </p:nvSpPr>
        <p:spPr/>
        <p:txBody>
          <a:bodyPr/>
          <a:lstStyle>
            <a:lvl1pPr>
              <a:defRPr/>
            </a:lvl1pPr>
          </a:lstStyle>
          <a:p>
            <a:r>
              <a:rPr lang="en-US" altLang="en-US"/>
              <a:t>© 2000-6  D W Chadwick</a:t>
            </a:r>
          </a:p>
        </p:txBody>
      </p:sp>
      <p:sp>
        <p:nvSpPr>
          <p:cNvPr id="6" name="Slide Number Placeholder 5"/>
          <p:cNvSpPr>
            <a:spLocks noGrp="1"/>
          </p:cNvSpPr>
          <p:nvPr>
            <p:ph type="sldNum" sz="quarter" idx="12"/>
          </p:nvPr>
        </p:nvSpPr>
        <p:spPr/>
        <p:txBody>
          <a:bodyPr/>
          <a:lstStyle>
            <a:lvl1pPr>
              <a:defRPr/>
            </a:lvl1pPr>
          </a:lstStyle>
          <a:p>
            <a:fld id="{9E1F011B-6271-4FC6-A1B1-C178E189EAF0}" type="slidenum">
              <a:rPr lang="en-US" altLang="en-US"/>
              <a:pPr/>
              <a:t>‹N›</a:t>
            </a:fld>
            <a:endParaRPr lang="en-US" altLang="en-US"/>
          </a:p>
        </p:txBody>
      </p:sp>
    </p:spTree>
    <p:extLst>
      <p:ext uri="{BB962C8B-B14F-4D97-AF65-F5344CB8AC3E}">
        <p14:creationId xmlns:p14="http://schemas.microsoft.com/office/powerpoint/2010/main" xmlns="" val="101760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ltLang="en-US"/>
              <a:t>16 February 2000</a:t>
            </a:r>
          </a:p>
        </p:txBody>
      </p:sp>
      <p:sp>
        <p:nvSpPr>
          <p:cNvPr id="4" name="Footer Placeholder 3"/>
          <p:cNvSpPr>
            <a:spLocks noGrp="1"/>
          </p:cNvSpPr>
          <p:nvPr>
            <p:ph type="ftr" sz="quarter" idx="11"/>
          </p:nvPr>
        </p:nvSpPr>
        <p:spPr/>
        <p:txBody>
          <a:bodyPr/>
          <a:lstStyle>
            <a:lvl1pPr>
              <a:defRPr/>
            </a:lvl1pPr>
          </a:lstStyle>
          <a:p>
            <a:r>
              <a:rPr lang="en-US" altLang="en-US"/>
              <a:t>© 2000-6  D W Chadwick</a:t>
            </a:r>
          </a:p>
        </p:txBody>
      </p:sp>
      <p:sp>
        <p:nvSpPr>
          <p:cNvPr id="5" name="Slide Number Placeholder 4"/>
          <p:cNvSpPr>
            <a:spLocks noGrp="1"/>
          </p:cNvSpPr>
          <p:nvPr>
            <p:ph type="sldNum" sz="quarter" idx="12"/>
          </p:nvPr>
        </p:nvSpPr>
        <p:spPr/>
        <p:txBody>
          <a:bodyPr/>
          <a:lstStyle>
            <a:lvl1pPr>
              <a:defRPr/>
            </a:lvl1pPr>
          </a:lstStyle>
          <a:p>
            <a:fld id="{F08C46A7-41F4-44DA-BE7A-5698F562AA60}" type="slidenum">
              <a:rPr lang="en-US" altLang="en-US"/>
              <a:pPr/>
              <a:t>‹N›</a:t>
            </a:fld>
            <a:endParaRPr lang="en-US" altLang="en-US"/>
          </a:p>
        </p:txBody>
      </p:sp>
    </p:spTree>
    <p:extLst>
      <p:ext uri="{BB962C8B-B14F-4D97-AF65-F5344CB8AC3E}">
        <p14:creationId xmlns:p14="http://schemas.microsoft.com/office/powerpoint/2010/main" xmlns="" val="136723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altLang="en-US"/>
              <a:t>16 February 2000</a:t>
            </a:r>
          </a:p>
        </p:txBody>
      </p:sp>
      <p:sp>
        <p:nvSpPr>
          <p:cNvPr id="6" name="Footer Placeholder 5"/>
          <p:cNvSpPr>
            <a:spLocks noGrp="1"/>
          </p:cNvSpPr>
          <p:nvPr>
            <p:ph type="ftr" sz="quarter" idx="11"/>
          </p:nvPr>
        </p:nvSpPr>
        <p:spPr/>
        <p:txBody>
          <a:bodyPr/>
          <a:lstStyle>
            <a:lvl1pPr>
              <a:defRPr/>
            </a:lvl1pPr>
          </a:lstStyle>
          <a:p>
            <a:r>
              <a:rPr lang="en-US" altLang="en-US"/>
              <a:t>© 2000-6  D W Chadwick</a:t>
            </a:r>
          </a:p>
        </p:txBody>
      </p:sp>
      <p:sp>
        <p:nvSpPr>
          <p:cNvPr id="7" name="Slide Number Placeholder 6"/>
          <p:cNvSpPr>
            <a:spLocks noGrp="1"/>
          </p:cNvSpPr>
          <p:nvPr>
            <p:ph type="sldNum" sz="quarter" idx="12"/>
          </p:nvPr>
        </p:nvSpPr>
        <p:spPr/>
        <p:txBody>
          <a:bodyPr/>
          <a:lstStyle>
            <a:lvl1pPr>
              <a:defRPr/>
            </a:lvl1pPr>
          </a:lstStyle>
          <a:p>
            <a:fld id="{F35843A3-C240-4EF9-8B33-38EA78B7E75C}" type="slidenum">
              <a:rPr lang="en-US" altLang="en-US"/>
              <a:pPr/>
              <a:t>‹N›</a:t>
            </a:fld>
            <a:endParaRPr lang="en-US" altLang="en-US"/>
          </a:p>
        </p:txBody>
      </p:sp>
    </p:spTree>
    <p:extLst>
      <p:ext uri="{BB962C8B-B14F-4D97-AF65-F5344CB8AC3E}">
        <p14:creationId xmlns:p14="http://schemas.microsoft.com/office/powerpoint/2010/main" xmlns="" val="420666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87395F0-5435-42F9-BACC-4E849CB91B9E}" type="datetime1">
              <a:rPr lang="nl-BE" smtClean="0"/>
              <a:pPr/>
              <a:t>19/09/2013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410696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71821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96163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40328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45753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554210502"/>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hthoek 7"/>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5542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Foglio_di_lavoro_di_Microsoft_Office_Excel_97-2003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70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2000-6  D W Chadwick</a:t>
            </a:r>
          </a:p>
        </p:txBody>
      </p:sp>
      <p:sp>
        <p:nvSpPr>
          <p:cNvPr id="5" name="Slide Number Placeholder 5"/>
          <p:cNvSpPr>
            <a:spLocks noGrp="1"/>
          </p:cNvSpPr>
          <p:nvPr>
            <p:ph type="sldNum" sz="quarter" idx="12"/>
          </p:nvPr>
        </p:nvSpPr>
        <p:spPr/>
        <p:txBody>
          <a:bodyPr/>
          <a:lstStyle/>
          <a:p>
            <a:fld id="{C56A2412-8168-45BC-B058-E2F18642E0D6}" type="slidenum">
              <a:rPr lang="en-US" altLang="en-US"/>
              <a:pPr/>
              <a:t>10</a:t>
            </a:fld>
            <a:endParaRPr lang="en-US" altLang="en-US"/>
          </a:p>
        </p:txBody>
      </p:sp>
      <p:sp>
        <p:nvSpPr>
          <p:cNvPr id="15362" name="Rectangle 2"/>
          <p:cNvSpPr>
            <a:spLocks noGrp="1" noChangeArrowheads="1"/>
          </p:cNvSpPr>
          <p:nvPr>
            <p:ph type="title"/>
          </p:nvPr>
        </p:nvSpPr>
        <p:spPr>
          <a:xfrm>
            <a:off x="0" y="228600"/>
            <a:ext cx="9144000" cy="762000"/>
          </a:xfrm>
        </p:spPr>
        <p:txBody>
          <a:bodyPr/>
          <a:lstStyle/>
          <a:p>
            <a:r>
              <a:rPr lang="en-GB" altLang="en-US"/>
              <a:t>Plan Contents (QA and risks)</a:t>
            </a:r>
          </a:p>
        </p:txBody>
      </p:sp>
      <p:sp>
        <p:nvSpPr>
          <p:cNvPr id="15363" name="Rectangle 3"/>
          <p:cNvSpPr>
            <a:spLocks noGrp="1" noChangeArrowheads="1"/>
          </p:cNvSpPr>
          <p:nvPr>
            <p:ph type="body" idx="1"/>
          </p:nvPr>
        </p:nvSpPr>
        <p:spPr>
          <a:xfrm>
            <a:off x="0" y="1143000"/>
            <a:ext cx="9144000" cy="4876800"/>
          </a:xfrm>
        </p:spPr>
        <p:txBody>
          <a:bodyPr/>
          <a:lstStyle/>
          <a:p>
            <a:pPr>
              <a:lnSpc>
                <a:spcPct val="90000"/>
              </a:lnSpc>
            </a:pPr>
            <a:r>
              <a:rPr lang="en-GB" altLang="en-US" sz="2800" dirty="0"/>
              <a:t>Quality Assurance Schedule</a:t>
            </a:r>
          </a:p>
          <a:p>
            <a:pPr lvl="1">
              <a:lnSpc>
                <a:spcPct val="90000"/>
              </a:lnSpc>
            </a:pPr>
            <a:r>
              <a:rPr lang="en-GB" altLang="en-US" sz="2400" dirty="0"/>
              <a:t>Methodologies to be used at each stage of development (inspections, walkthroughs, tests etc.)</a:t>
            </a:r>
          </a:p>
          <a:p>
            <a:pPr lvl="1">
              <a:lnSpc>
                <a:spcPct val="90000"/>
              </a:lnSpc>
            </a:pPr>
            <a:r>
              <a:rPr lang="en-GB" altLang="en-US" sz="2400" dirty="0"/>
              <a:t>Test Plan reviews</a:t>
            </a:r>
          </a:p>
          <a:p>
            <a:pPr lvl="1">
              <a:lnSpc>
                <a:spcPct val="90000"/>
              </a:lnSpc>
            </a:pPr>
            <a:r>
              <a:rPr lang="en-GB" altLang="en-US" sz="2400" dirty="0"/>
              <a:t>Sampling methods to be used e.g. on test results</a:t>
            </a:r>
          </a:p>
          <a:p>
            <a:pPr lvl="1">
              <a:lnSpc>
                <a:spcPct val="90000"/>
              </a:lnSpc>
            </a:pPr>
            <a:r>
              <a:rPr lang="en-GB" altLang="en-US" sz="2400" dirty="0"/>
              <a:t>Who will participate in reviews and inspections</a:t>
            </a:r>
          </a:p>
          <a:p>
            <a:pPr>
              <a:lnSpc>
                <a:spcPct val="90000"/>
              </a:lnSpc>
            </a:pPr>
            <a:r>
              <a:rPr lang="en-GB" altLang="en-US" sz="2800" dirty="0"/>
              <a:t>Risks and Exposures</a:t>
            </a:r>
          </a:p>
          <a:p>
            <a:pPr lvl="1">
              <a:lnSpc>
                <a:spcPct val="90000"/>
              </a:lnSpc>
            </a:pPr>
            <a:r>
              <a:rPr lang="en-GB" altLang="en-US" sz="2400" dirty="0"/>
              <a:t>List of key risks to project</a:t>
            </a:r>
          </a:p>
          <a:p>
            <a:pPr lvl="1">
              <a:lnSpc>
                <a:spcPct val="90000"/>
              </a:lnSpc>
            </a:pPr>
            <a:r>
              <a:rPr lang="en-GB" altLang="en-US" sz="2400" dirty="0"/>
              <a:t>Actions to be taken to address them</a:t>
            </a:r>
          </a:p>
          <a:p>
            <a:pPr lvl="1">
              <a:lnSpc>
                <a:spcPct val="90000"/>
              </a:lnSpc>
            </a:pPr>
            <a:r>
              <a:rPr lang="en-GB" altLang="en-US" sz="2400" dirty="0"/>
              <a:t>Personnel responsible</a:t>
            </a:r>
          </a:p>
          <a:p>
            <a:pPr lvl="1">
              <a:lnSpc>
                <a:spcPct val="90000"/>
              </a:lnSpc>
            </a:pPr>
            <a:r>
              <a:rPr lang="en-GB" altLang="en-US" sz="2400" dirty="0"/>
              <a:t>Checkpoints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 2000-6  D W Chadwick</a:t>
            </a:r>
          </a:p>
        </p:txBody>
      </p:sp>
      <p:sp>
        <p:nvSpPr>
          <p:cNvPr id="6" name="Slide Number Placeholder 6"/>
          <p:cNvSpPr>
            <a:spLocks noGrp="1"/>
          </p:cNvSpPr>
          <p:nvPr>
            <p:ph type="sldNum" sz="quarter" idx="12"/>
          </p:nvPr>
        </p:nvSpPr>
        <p:spPr/>
        <p:txBody>
          <a:bodyPr/>
          <a:lstStyle/>
          <a:p>
            <a:fld id="{85499E69-0FC5-4E56-9294-529905BBFD11}" type="slidenum">
              <a:rPr lang="en-US" altLang="en-US"/>
              <a:pPr/>
              <a:t>11</a:t>
            </a:fld>
            <a:endParaRPr lang="en-US" altLang="en-US"/>
          </a:p>
        </p:txBody>
      </p:sp>
      <p:sp>
        <p:nvSpPr>
          <p:cNvPr id="37890" name="Rectangle 2"/>
          <p:cNvSpPr>
            <a:spLocks noGrp="1" noChangeArrowheads="1"/>
          </p:cNvSpPr>
          <p:nvPr>
            <p:ph type="title"/>
          </p:nvPr>
        </p:nvSpPr>
        <p:spPr>
          <a:xfrm>
            <a:off x="228600" y="0"/>
            <a:ext cx="8458200" cy="1431925"/>
          </a:xfrm>
        </p:spPr>
        <p:txBody>
          <a:bodyPr>
            <a:normAutofit fontScale="90000"/>
          </a:bodyPr>
          <a:lstStyle/>
          <a:p>
            <a:r>
              <a:rPr lang="en-GB" altLang="en-US">
                <a:cs typeface="Times New Roman" pitchFamily="18" charset="0"/>
              </a:rPr>
              <a:t>Software Quality Attributes and Definitions</a:t>
            </a:r>
            <a:endParaRPr lang="en-GB" altLang="en-US"/>
          </a:p>
        </p:txBody>
      </p:sp>
      <p:sp>
        <p:nvSpPr>
          <p:cNvPr id="38043" name="Rectangle 155"/>
          <p:cNvSpPr>
            <a:spLocks noGrp="1" noChangeArrowheads="1"/>
          </p:cNvSpPr>
          <p:nvPr>
            <p:ph type="body" sz="half" idx="1"/>
          </p:nvPr>
        </p:nvSpPr>
        <p:spPr>
          <a:xfrm>
            <a:off x="0" y="1524000"/>
            <a:ext cx="3886200" cy="4876800"/>
          </a:xfrm>
        </p:spPr>
        <p:txBody>
          <a:bodyPr/>
          <a:lstStyle/>
          <a:p>
            <a:pPr>
              <a:lnSpc>
                <a:spcPct val="90000"/>
              </a:lnSpc>
            </a:pPr>
            <a:r>
              <a:rPr lang="en-GB" altLang="en-US"/>
              <a:t>Technical Correctness</a:t>
            </a:r>
          </a:p>
          <a:p>
            <a:pPr>
              <a:lnSpc>
                <a:spcPct val="90000"/>
              </a:lnSpc>
            </a:pPr>
            <a:r>
              <a:rPr lang="en-GB" altLang="en-US"/>
              <a:t>User Correctness</a:t>
            </a:r>
          </a:p>
          <a:p>
            <a:pPr>
              <a:lnSpc>
                <a:spcPct val="90000"/>
              </a:lnSpc>
            </a:pPr>
            <a:r>
              <a:rPr lang="en-GB" altLang="en-US"/>
              <a:t>Reliability</a:t>
            </a:r>
          </a:p>
          <a:p>
            <a:pPr>
              <a:lnSpc>
                <a:spcPct val="90000"/>
              </a:lnSpc>
            </a:pPr>
            <a:r>
              <a:rPr lang="en-GB" altLang="en-US"/>
              <a:t>Efficiency</a:t>
            </a:r>
          </a:p>
          <a:p>
            <a:pPr>
              <a:lnSpc>
                <a:spcPct val="90000"/>
              </a:lnSpc>
            </a:pPr>
            <a:r>
              <a:rPr lang="en-GB" altLang="en-US"/>
              <a:t>Integrity</a:t>
            </a:r>
          </a:p>
          <a:p>
            <a:pPr>
              <a:lnSpc>
                <a:spcPct val="90000"/>
              </a:lnSpc>
            </a:pPr>
            <a:r>
              <a:rPr lang="en-GB" altLang="en-US"/>
              <a:t>Security</a:t>
            </a:r>
          </a:p>
          <a:p>
            <a:pPr>
              <a:lnSpc>
                <a:spcPct val="90000"/>
              </a:lnSpc>
            </a:pPr>
            <a:r>
              <a:rPr lang="en-GB" altLang="en-US"/>
              <a:t>Maintainability</a:t>
            </a:r>
          </a:p>
          <a:p>
            <a:pPr>
              <a:lnSpc>
                <a:spcPct val="90000"/>
              </a:lnSpc>
            </a:pPr>
            <a:r>
              <a:rPr lang="en-GB" altLang="en-US"/>
              <a:t>Improvability</a:t>
            </a:r>
          </a:p>
          <a:p>
            <a:pPr>
              <a:lnSpc>
                <a:spcPct val="90000"/>
              </a:lnSpc>
            </a:pPr>
            <a:r>
              <a:rPr lang="en-GB" altLang="en-US"/>
              <a:t>Scalability</a:t>
            </a:r>
          </a:p>
        </p:txBody>
      </p:sp>
      <p:sp>
        <p:nvSpPr>
          <p:cNvPr id="38044" name="Rectangle 156"/>
          <p:cNvSpPr>
            <a:spLocks noGrp="1" noChangeArrowheads="1"/>
          </p:cNvSpPr>
          <p:nvPr>
            <p:ph type="body" sz="half" idx="2"/>
          </p:nvPr>
        </p:nvSpPr>
        <p:spPr>
          <a:xfrm>
            <a:off x="3505200" y="1447800"/>
            <a:ext cx="5638800" cy="4800600"/>
          </a:xfrm>
        </p:spPr>
        <p:txBody>
          <a:bodyPr/>
          <a:lstStyle/>
          <a:p>
            <a:pPr>
              <a:lnSpc>
                <a:spcPct val="90000"/>
              </a:lnSpc>
            </a:pPr>
            <a:r>
              <a:rPr lang="en-GB" altLang="en-US"/>
              <a:t>Satisfies technical specification</a:t>
            </a:r>
          </a:p>
          <a:p>
            <a:pPr>
              <a:lnSpc>
                <a:spcPct val="90000"/>
              </a:lnSpc>
            </a:pPr>
            <a:endParaRPr lang="en-GB" altLang="en-US"/>
          </a:p>
          <a:p>
            <a:pPr>
              <a:lnSpc>
                <a:spcPct val="90000"/>
              </a:lnSpc>
            </a:pPr>
            <a:r>
              <a:rPr lang="en-GB" altLang="en-US"/>
              <a:t>Fulfils user objectives</a:t>
            </a:r>
          </a:p>
          <a:p>
            <a:pPr>
              <a:lnSpc>
                <a:spcPct val="90000"/>
              </a:lnSpc>
            </a:pPr>
            <a:r>
              <a:rPr lang="en-GB" altLang="en-US"/>
              <a:t>Performs without failure</a:t>
            </a:r>
          </a:p>
          <a:p>
            <a:pPr>
              <a:lnSpc>
                <a:spcPct val="90000"/>
              </a:lnSpc>
            </a:pPr>
            <a:r>
              <a:rPr lang="en-GB" altLang="en-US"/>
              <a:t>Use of computer resources</a:t>
            </a:r>
          </a:p>
          <a:p>
            <a:pPr>
              <a:lnSpc>
                <a:spcPct val="90000"/>
              </a:lnSpc>
            </a:pPr>
            <a:r>
              <a:rPr lang="en-GB" altLang="en-US"/>
              <a:t>Consistency of data</a:t>
            </a:r>
          </a:p>
          <a:p>
            <a:pPr>
              <a:lnSpc>
                <a:spcPct val="90000"/>
              </a:lnSpc>
            </a:pPr>
            <a:r>
              <a:rPr lang="en-GB" altLang="en-US"/>
              <a:t>Control of unauthorised access</a:t>
            </a:r>
          </a:p>
          <a:p>
            <a:pPr>
              <a:lnSpc>
                <a:spcPct val="90000"/>
              </a:lnSpc>
            </a:pPr>
            <a:r>
              <a:rPr lang="en-GB" altLang="en-US"/>
              <a:t>How quick to fix bugs</a:t>
            </a:r>
          </a:p>
          <a:p>
            <a:pPr>
              <a:lnSpc>
                <a:spcPct val="90000"/>
              </a:lnSpc>
            </a:pPr>
            <a:r>
              <a:rPr lang="en-GB" altLang="en-US"/>
              <a:t>Ease of adding minor changes</a:t>
            </a:r>
          </a:p>
          <a:p>
            <a:pPr>
              <a:lnSpc>
                <a:spcPct val="90000"/>
              </a:lnSpc>
            </a:pPr>
            <a:r>
              <a:rPr lang="en-GB" altLang="en-US"/>
              <a:t>Cater for increasing use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 2000-6  D W Chadwick</a:t>
            </a:r>
          </a:p>
        </p:txBody>
      </p:sp>
      <p:sp>
        <p:nvSpPr>
          <p:cNvPr id="6" name="Slide Number Placeholder 6"/>
          <p:cNvSpPr>
            <a:spLocks noGrp="1"/>
          </p:cNvSpPr>
          <p:nvPr>
            <p:ph type="sldNum" sz="quarter" idx="12"/>
          </p:nvPr>
        </p:nvSpPr>
        <p:spPr/>
        <p:txBody>
          <a:bodyPr/>
          <a:lstStyle/>
          <a:p>
            <a:fld id="{8446CF96-DDE1-44EA-8F1E-07BC440D69B9}" type="slidenum">
              <a:rPr lang="en-US" altLang="en-US"/>
              <a:pPr/>
              <a:t>12</a:t>
            </a:fld>
            <a:endParaRPr lang="en-US" altLang="en-US"/>
          </a:p>
        </p:txBody>
      </p:sp>
      <p:sp>
        <p:nvSpPr>
          <p:cNvPr id="43010" name="Rectangle 2"/>
          <p:cNvSpPr>
            <a:spLocks noGrp="1" noChangeArrowheads="1"/>
          </p:cNvSpPr>
          <p:nvPr>
            <p:ph type="title"/>
          </p:nvPr>
        </p:nvSpPr>
        <p:spPr>
          <a:xfrm>
            <a:off x="685800" y="0"/>
            <a:ext cx="7772400" cy="1431925"/>
          </a:xfrm>
        </p:spPr>
        <p:txBody>
          <a:bodyPr>
            <a:normAutofit fontScale="90000"/>
          </a:bodyPr>
          <a:lstStyle/>
          <a:p>
            <a:r>
              <a:rPr lang="en-GB" altLang="en-US"/>
              <a:t>Software Quality Attributes (cont)</a:t>
            </a:r>
            <a:endParaRPr lang="en-US" altLang="en-US"/>
          </a:p>
        </p:txBody>
      </p:sp>
      <p:sp>
        <p:nvSpPr>
          <p:cNvPr id="43011" name="Rectangle 3"/>
          <p:cNvSpPr>
            <a:spLocks noGrp="1" noChangeArrowheads="1"/>
          </p:cNvSpPr>
          <p:nvPr>
            <p:ph type="body" sz="half" idx="1"/>
          </p:nvPr>
        </p:nvSpPr>
        <p:spPr>
          <a:xfrm>
            <a:off x="0" y="1371600"/>
            <a:ext cx="3810000" cy="4876800"/>
          </a:xfrm>
        </p:spPr>
        <p:txBody>
          <a:bodyPr/>
          <a:lstStyle/>
          <a:p>
            <a:r>
              <a:rPr lang="en-GB" altLang="en-US"/>
              <a:t>Extendability</a:t>
            </a:r>
          </a:p>
          <a:p>
            <a:r>
              <a:rPr lang="en-GB" altLang="en-US"/>
              <a:t>Ease of interfacing</a:t>
            </a:r>
          </a:p>
          <a:p>
            <a:r>
              <a:rPr lang="en-GB" altLang="en-US"/>
              <a:t>Portability</a:t>
            </a:r>
          </a:p>
          <a:p>
            <a:r>
              <a:rPr lang="en-GB" altLang="en-US"/>
              <a:t>Accuracy</a:t>
            </a:r>
          </a:p>
          <a:p>
            <a:r>
              <a:rPr lang="en-GB" altLang="en-US"/>
              <a:t>Entry requirements</a:t>
            </a:r>
          </a:p>
          <a:p>
            <a:r>
              <a:rPr lang="en-GB" altLang="en-US"/>
              <a:t>Appeal</a:t>
            </a:r>
          </a:p>
          <a:p>
            <a:r>
              <a:rPr lang="en-GB" altLang="en-US"/>
              <a:t>Learnability</a:t>
            </a:r>
          </a:p>
          <a:p>
            <a:r>
              <a:rPr lang="en-GB" altLang="en-US"/>
              <a:t>Productivity</a:t>
            </a:r>
          </a:p>
          <a:p>
            <a:r>
              <a:rPr lang="en-GB" altLang="en-US"/>
              <a:t>Cost/benefit</a:t>
            </a:r>
            <a:endParaRPr lang="en-US" altLang="en-US"/>
          </a:p>
        </p:txBody>
      </p:sp>
      <p:sp>
        <p:nvSpPr>
          <p:cNvPr id="43012" name="Rectangle 4"/>
          <p:cNvSpPr>
            <a:spLocks noGrp="1" noChangeArrowheads="1"/>
          </p:cNvSpPr>
          <p:nvPr>
            <p:ph type="body" sz="half" idx="2"/>
          </p:nvPr>
        </p:nvSpPr>
        <p:spPr>
          <a:xfrm>
            <a:off x="3886200" y="1447800"/>
            <a:ext cx="5257800" cy="5410200"/>
          </a:xfrm>
        </p:spPr>
        <p:txBody>
          <a:bodyPr/>
          <a:lstStyle/>
          <a:p>
            <a:r>
              <a:rPr lang="en-GB" altLang="en-US"/>
              <a:t>Ease of adding new functions</a:t>
            </a:r>
          </a:p>
          <a:p>
            <a:r>
              <a:rPr lang="en-GB" altLang="en-US"/>
              <a:t>Effort needed to interface</a:t>
            </a:r>
          </a:p>
          <a:p>
            <a:r>
              <a:rPr lang="en-GB" altLang="en-US"/>
              <a:t>Moving to another platform</a:t>
            </a:r>
          </a:p>
          <a:p>
            <a:r>
              <a:rPr lang="en-GB" altLang="en-US"/>
              <a:t>Accuracy of data and output</a:t>
            </a:r>
          </a:p>
          <a:p>
            <a:r>
              <a:rPr lang="en-GB" altLang="en-US"/>
              <a:t>Human skills needed to use</a:t>
            </a:r>
          </a:p>
          <a:p>
            <a:r>
              <a:rPr lang="en-GB" altLang="en-US"/>
              <a:t>How much users like it</a:t>
            </a:r>
          </a:p>
          <a:p>
            <a:r>
              <a:rPr lang="en-GB" altLang="en-US"/>
              <a:t>Time taken to learn to use it</a:t>
            </a:r>
          </a:p>
          <a:p>
            <a:r>
              <a:rPr lang="en-GB" altLang="en-US"/>
              <a:t>Time taken to perform tasks</a:t>
            </a:r>
          </a:p>
          <a:p>
            <a:r>
              <a:rPr lang="en-GB" altLang="en-US"/>
              <a:t>Fulfilling business expectations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229600" cy="1143000"/>
          </a:xfrm>
        </p:spPr>
        <p:txBody>
          <a:bodyPr/>
          <a:lstStyle/>
          <a:p>
            <a:r>
              <a:rPr lang="en-GB" dirty="0" smtClean="0"/>
              <a:t>Attribute Specifications</a:t>
            </a:r>
            <a:endParaRPr lang="en-GB" dirty="0"/>
          </a:p>
        </p:txBody>
      </p:sp>
      <p:sp>
        <p:nvSpPr>
          <p:cNvPr id="7" name="Text Box 3"/>
          <p:cNvSpPr txBox="1">
            <a:spLocks noGrp="1" noChangeArrowheads="1"/>
          </p:cNvSpPr>
          <p:nvPr>
            <p:ph idx="1"/>
          </p:nvPr>
        </p:nvSpPr>
        <p:spPr>
          <a:xfrm>
            <a:off x="107504" y="1196752"/>
            <a:ext cx="9000655" cy="5112568"/>
          </a:xfrm>
        </p:spPr>
        <p:txBody>
          <a:bodyPr>
            <a:noAutofit/>
          </a:bodyPr>
          <a:lstStyle>
            <a:lvl1pPr>
              <a:defRPr sz="2400">
                <a:solidFill>
                  <a:schemeClr val="tx1"/>
                </a:solidFill>
                <a:latin typeface="Times New Roman" pitchFamily="18" charset="0"/>
              </a:defRPr>
            </a:lvl1pPr>
            <a:lvl2pPr marL="114300" indent="3429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GB" altLang="en-US" dirty="0" smtClean="0"/>
              <a:t>Attribute = What quality attribute is being measured e.g. System uptime, Network </a:t>
            </a:r>
            <a:r>
              <a:rPr lang="en-GB" altLang="en-US" dirty="0"/>
              <a:t>P</a:t>
            </a:r>
            <a:r>
              <a:rPr lang="en-GB" altLang="en-US" dirty="0" smtClean="0"/>
              <a:t>erformance, Likeability</a:t>
            </a:r>
          </a:p>
          <a:p>
            <a:r>
              <a:rPr lang="en-GB" altLang="en-US" dirty="0" smtClean="0"/>
              <a:t>Scale = What is the metric to be used to measure this e.g. % of system uptime, Kbps, </a:t>
            </a:r>
            <a:r>
              <a:rPr lang="en-GB" altLang="en-US" dirty="0" err="1" smtClean="0"/>
              <a:t>Likert</a:t>
            </a:r>
            <a:r>
              <a:rPr lang="en-GB" altLang="en-US" dirty="0" smtClean="0"/>
              <a:t> scale of 1 to 5</a:t>
            </a:r>
          </a:p>
          <a:p>
            <a:r>
              <a:rPr lang="en-GB" altLang="en-US" dirty="0" smtClean="0"/>
              <a:t>Test  = How will you measure this e.g. operational logs vs. operational plans, two machines connected on Mbps LAN, questionnaire with 1-5 </a:t>
            </a:r>
            <a:r>
              <a:rPr lang="en-GB" altLang="en-US" dirty="0" err="1" smtClean="0"/>
              <a:t>Likert</a:t>
            </a:r>
            <a:r>
              <a:rPr lang="en-GB" altLang="en-US" dirty="0" smtClean="0"/>
              <a:t> scale</a:t>
            </a:r>
          </a:p>
          <a:p>
            <a:r>
              <a:rPr lang="en-GB" altLang="en-US" dirty="0" smtClean="0"/>
              <a:t>Worst = Below this level product fails e.g. 95%, 2Kbps</a:t>
            </a:r>
            <a:r>
              <a:rPr lang="en-GB" altLang="en-US" smtClean="0"/>
              <a:t>, &lt;50</a:t>
            </a:r>
            <a:r>
              <a:rPr lang="en-GB" altLang="en-US" dirty="0" smtClean="0"/>
              <a:t>% scoring 4 or 5</a:t>
            </a:r>
          </a:p>
          <a:p>
            <a:r>
              <a:rPr lang="en-GB" altLang="en-US" dirty="0" smtClean="0"/>
              <a:t>Plan = The level hoped for e.g. 98%, 3Kbps, 75% scoring 4 or 5</a:t>
            </a:r>
          </a:p>
          <a:p>
            <a:r>
              <a:rPr lang="en-GB" altLang="en-US" dirty="0" smtClean="0"/>
              <a:t>Best = The best anywhere e.g. 99%, 2.8Kbps, ?</a:t>
            </a:r>
          </a:p>
          <a:p>
            <a:r>
              <a:rPr lang="en-GB" altLang="en-US" dirty="0" smtClean="0"/>
              <a:t>Now = The current system e.g. 90%, ?, ?</a:t>
            </a:r>
            <a:endParaRPr lang="en-GB" altLang="en-US" dirty="0"/>
          </a:p>
        </p:txBody>
      </p:sp>
    </p:spTree>
    <p:extLst>
      <p:ext uri="{BB962C8B-B14F-4D97-AF65-F5344CB8AC3E}">
        <p14:creationId xmlns:p14="http://schemas.microsoft.com/office/powerpoint/2010/main" xmlns="" val="3419907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Software Development Methodologies</a:t>
            </a:r>
            <a:endParaRPr lang="en-GB" dirty="0"/>
          </a:p>
        </p:txBody>
      </p:sp>
      <p:sp>
        <p:nvSpPr>
          <p:cNvPr id="5" name="Content Placeholder 4"/>
          <p:cNvSpPr>
            <a:spLocks noGrp="1"/>
          </p:cNvSpPr>
          <p:nvPr>
            <p:ph idx="1"/>
          </p:nvPr>
        </p:nvSpPr>
        <p:spPr/>
        <p:txBody>
          <a:bodyPr>
            <a:normAutofit fontScale="92500"/>
          </a:bodyPr>
          <a:lstStyle/>
          <a:p>
            <a:r>
              <a:rPr lang="en-GB" dirty="0" smtClean="0"/>
              <a:t>Software development projects need to follow a defined methodology in order to increase their chance of finishing on time, on budget and to the required quality</a:t>
            </a:r>
          </a:p>
          <a:p>
            <a:r>
              <a:rPr lang="en-GB" dirty="0" smtClean="0"/>
              <a:t>The original SDM was the Waterfall Model, in which each phase of software development was completed before the next phase started</a:t>
            </a:r>
          </a:p>
          <a:p>
            <a:r>
              <a:rPr lang="en-GB" dirty="0" smtClean="0"/>
              <a:t>This made project planning much more straight forward</a:t>
            </a:r>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4" name="Slide Number Placeholder 3"/>
          <p:cNvSpPr>
            <a:spLocks noGrp="1"/>
          </p:cNvSpPr>
          <p:nvPr>
            <p:ph type="sldNum" sz="quarter" idx="12"/>
          </p:nvPr>
        </p:nvSpPr>
        <p:spPr/>
        <p:txBody>
          <a:bodyPr/>
          <a:lstStyle/>
          <a:p>
            <a:fld id="{F17F957F-C0FA-4D28-A996-80E4F36ACC8D}" type="slidenum">
              <a:rPr lang="nl-BE" smtClean="0"/>
              <a:pPr/>
              <a:t>14</a:t>
            </a:fld>
            <a:endParaRPr lang="nl-BE"/>
          </a:p>
        </p:txBody>
      </p:sp>
    </p:spTree>
    <p:extLst>
      <p:ext uri="{BB962C8B-B14F-4D97-AF65-F5344CB8AC3E}">
        <p14:creationId xmlns:p14="http://schemas.microsoft.com/office/powerpoint/2010/main" xmlns="" val="1552423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2"/>
          <p:cNvSpPr>
            <a:spLocks noGrp="1"/>
          </p:cNvSpPr>
          <p:nvPr>
            <p:ph type="dt" sz="half" idx="10"/>
          </p:nvPr>
        </p:nvSpPr>
        <p:spPr/>
        <p:txBody>
          <a:bodyPr/>
          <a:lstStyle/>
          <a:p>
            <a:r>
              <a:rPr lang="en-GB" altLang="en-US"/>
              <a:t>23 October 2003</a:t>
            </a:r>
          </a:p>
        </p:txBody>
      </p:sp>
      <p:sp>
        <p:nvSpPr>
          <p:cNvPr id="30" name="Slide Number Placeholder 4"/>
          <p:cNvSpPr>
            <a:spLocks noGrp="1"/>
          </p:cNvSpPr>
          <p:nvPr>
            <p:ph type="sldNum" sz="quarter" idx="12"/>
          </p:nvPr>
        </p:nvSpPr>
        <p:spPr/>
        <p:txBody>
          <a:bodyPr/>
          <a:lstStyle/>
          <a:p>
            <a:fld id="{EDF4E46D-E145-400E-A749-5D9FAEE9EB40}" type="slidenum">
              <a:rPr lang="en-GB" altLang="en-US"/>
              <a:pPr/>
              <a:t>15</a:t>
            </a:fld>
            <a:endParaRPr lang="en-GB" altLang="en-US"/>
          </a:p>
        </p:txBody>
      </p:sp>
      <p:sp>
        <p:nvSpPr>
          <p:cNvPr id="8194" name="Rectangle 2"/>
          <p:cNvSpPr>
            <a:spLocks noGrp="1" noChangeArrowheads="1"/>
          </p:cNvSpPr>
          <p:nvPr>
            <p:ph type="title"/>
          </p:nvPr>
        </p:nvSpPr>
        <p:spPr>
          <a:xfrm>
            <a:off x="762000" y="0"/>
            <a:ext cx="7772400" cy="457200"/>
          </a:xfrm>
        </p:spPr>
        <p:txBody>
          <a:bodyPr>
            <a:normAutofit fontScale="90000"/>
          </a:bodyPr>
          <a:lstStyle/>
          <a:p>
            <a:r>
              <a:rPr lang="en-GB" altLang="en-US"/>
              <a:t>Waterfall Model</a:t>
            </a:r>
          </a:p>
        </p:txBody>
      </p:sp>
      <p:sp>
        <p:nvSpPr>
          <p:cNvPr id="8195" name="Rectangle 3"/>
          <p:cNvSpPr>
            <a:spLocks noChangeArrowheads="1"/>
          </p:cNvSpPr>
          <p:nvPr/>
        </p:nvSpPr>
        <p:spPr bwMode="auto">
          <a:xfrm>
            <a:off x="0" y="609600"/>
            <a:ext cx="3505200" cy="762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Feasibility Study &amp;</a:t>
            </a:r>
          </a:p>
          <a:p>
            <a:pPr algn="ctr"/>
            <a:r>
              <a:rPr lang="en-GB" altLang="en-US"/>
              <a:t>Requirements Definition</a:t>
            </a:r>
          </a:p>
        </p:txBody>
      </p:sp>
      <p:sp>
        <p:nvSpPr>
          <p:cNvPr id="8196" name="Rectangle 4"/>
          <p:cNvSpPr>
            <a:spLocks noChangeArrowheads="1"/>
          </p:cNvSpPr>
          <p:nvPr/>
        </p:nvSpPr>
        <p:spPr bwMode="auto">
          <a:xfrm>
            <a:off x="1905000" y="1676400"/>
            <a:ext cx="2362200" cy="533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Systems Analysis</a:t>
            </a:r>
          </a:p>
        </p:txBody>
      </p:sp>
      <p:sp>
        <p:nvSpPr>
          <p:cNvPr id="8197" name="Rectangle 5"/>
          <p:cNvSpPr>
            <a:spLocks noChangeArrowheads="1"/>
          </p:cNvSpPr>
          <p:nvPr/>
        </p:nvSpPr>
        <p:spPr bwMode="auto">
          <a:xfrm>
            <a:off x="2895600" y="2590800"/>
            <a:ext cx="2514600" cy="533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Systems Design</a:t>
            </a:r>
          </a:p>
        </p:txBody>
      </p:sp>
      <p:sp>
        <p:nvSpPr>
          <p:cNvPr id="8198" name="Rectangle 6"/>
          <p:cNvSpPr>
            <a:spLocks noChangeArrowheads="1"/>
          </p:cNvSpPr>
          <p:nvPr/>
        </p:nvSpPr>
        <p:spPr bwMode="auto">
          <a:xfrm>
            <a:off x="4114800" y="3505200"/>
            <a:ext cx="21336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Coding</a:t>
            </a:r>
          </a:p>
        </p:txBody>
      </p:sp>
      <p:sp>
        <p:nvSpPr>
          <p:cNvPr id="8199" name="Rectangle 7"/>
          <p:cNvSpPr>
            <a:spLocks noChangeArrowheads="1"/>
          </p:cNvSpPr>
          <p:nvPr/>
        </p:nvSpPr>
        <p:spPr bwMode="auto">
          <a:xfrm>
            <a:off x="5029200" y="4343400"/>
            <a:ext cx="1981200" cy="533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Testing</a:t>
            </a:r>
          </a:p>
        </p:txBody>
      </p:sp>
      <p:sp>
        <p:nvSpPr>
          <p:cNvPr id="8200" name="Rectangle 8"/>
          <p:cNvSpPr>
            <a:spLocks noChangeArrowheads="1"/>
          </p:cNvSpPr>
          <p:nvPr/>
        </p:nvSpPr>
        <p:spPr bwMode="auto">
          <a:xfrm>
            <a:off x="5943600" y="5257800"/>
            <a:ext cx="2133600" cy="533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Implementation</a:t>
            </a:r>
          </a:p>
        </p:txBody>
      </p:sp>
      <p:sp>
        <p:nvSpPr>
          <p:cNvPr id="8201" name="Rectangle 9"/>
          <p:cNvSpPr>
            <a:spLocks noChangeArrowheads="1"/>
          </p:cNvSpPr>
          <p:nvPr/>
        </p:nvSpPr>
        <p:spPr bwMode="auto">
          <a:xfrm>
            <a:off x="5867400" y="2438400"/>
            <a:ext cx="23622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High level design</a:t>
            </a:r>
          </a:p>
        </p:txBody>
      </p:sp>
      <p:sp>
        <p:nvSpPr>
          <p:cNvPr id="8202" name="Rectangle 10"/>
          <p:cNvSpPr>
            <a:spLocks noChangeArrowheads="1"/>
          </p:cNvSpPr>
          <p:nvPr/>
        </p:nvSpPr>
        <p:spPr bwMode="auto">
          <a:xfrm>
            <a:off x="5867400" y="2895600"/>
            <a:ext cx="2286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Detailed design</a:t>
            </a:r>
          </a:p>
        </p:txBody>
      </p:sp>
      <p:sp>
        <p:nvSpPr>
          <p:cNvPr id="8203" name="Line 11"/>
          <p:cNvSpPr>
            <a:spLocks noChangeShapeType="1"/>
          </p:cNvSpPr>
          <p:nvPr/>
        </p:nvSpPr>
        <p:spPr bwMode="auto">
          <a:xfrm flipV="1">
            <a:off x="5410200" y="26670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4" name="Line 12"/>
          <p:cNvSpPr>
            <a:spLocks noChangeShapeType="1"/>
          </p:cNvSpPr>
          <p:nvPr/>
        </p:nvSpPr>
        <p:spPr bwMode="auto">
          <a:xfrm>
            <a:off x="5410200" y="2971800"/>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5" name="Line 13"/>
          <p:cNvSpPr>
            <a:spLocks noChangeShapeType="1"/>
          </p:cNvSpPr>
          <p:nvPr/>
        </p:nvSpPr>
        <p:spPr bwMode="auto">
          <a:xfrm>
            <a:off x="2209800" y="1371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6" name="Line 14"/>
          <p:cNvSpPr>
            <a:spLocks noChangeShapeType="1"/>
          </p:cNvSpPr>
          <p:nvPr/>
        </p:nvSpPr>
        <p:spPr bwMode="auto">
          <a:xfrm>
            <a:off x="3124200" y="22098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7" name="Line 15"/>
          <p:cNvSpPr>
            <a:spLocks noChangeShapeType="1"/>
          </p:cNvSpPr>
          <p:nvPr/>
        </p:nvSpPr>
        <p:spPr bwMode="auto">
          <a:xfrm>
            <a:off x="4495800" y="3124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8" name="Line 16"/>
          <p:cNvSpPr>
            <a:spLocks noChangeShapeType="1"/>
          </p:cNvSpPr>
          <p:nvPr/>
        </p:nvSpPr>
        <p:spPr bwMode="auto">
          <a:xfrm>
            <a:off x="5334000" y="3962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09" name="Line 17"/>
          <p:cNvSpPr>
            <a:spLocks noChangeShapeType="1"/>
          </p:cNvSpPr>
          <p:nvPr/>
        </p:nvSpPr>
        <p:spPr bwMode="auto">
          <a:xfrm>
            <a:off x="6248400" y="48768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10" name="Rectangle 18"/>
          <p:cNvSpPr>
            <a:spLocks noChangeArrowheads="1"/>
          </p:cNvSpPr>
          <p:nvPr/>
        </p:nvSpPr>
        <p:spPr bwMode="auto">
          <a:xfrm>
            <a:off x="7162800" y="3962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sz="1800"/>
              <a:t>Unit testing</a:t>
            </a:r>
          </a:p>
        </p:txBody>
      </p:sp>
      <p:sp>
        <p:nvSpPr>
          <p:cNvPr id="8211" name="Rectangle 19"/>
          <p:cNvSpPr>
            <a:spLocks noChangeArrowheads="1"/>
          </p:cNvSpPr>
          <p:nvPr/>
        </p:nvSpPr>
        <p:spPr bwMode="auto">
          <a:xfrm>
            <a:off x="7162800" y="4495800"/>
            <a:ext cx="14478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sz="1800"/>
              <a:t>System testing</a:t>
            </a:r>
          </a:p>
        </p:txBody>
      </p:sp>
      <p:sp>
        <p:nvSpPr>
          <p:cNvPr id="8212" name="Rectangle 20"/>
          <p:cNvSpPr>
            <a:spLocks noChangeArrowheads="1"/>
          </p:cNvSpPr>
          <p:nvPr/>
        </p:nvSpPr>
        <p:spPr bwMode="auto">
          <a:xfrm>
            <a:off x="7162800" y="4191000"/>
            <a:ext cx="16002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sz="1800"/>
              <a:t>Integration testing</a:t>
            </a:r>
            <a:endParaRPr lang="en-GB" altLang="en-US"/>
          </a:p>
        </p:txBody>
      </p:sp>
      <p:sp>
        <p:nvSpPr>
          <p:cNvPr id="8213" name="Rectangle 21"/>
          <p:cNvSpPr>
            <a:spLocks noChangeArrowheads="1"/>
          </p:cNvSpPr>
          <p:nvPr/>
        </p:nvSpPr>
        <p:spPr bwMode="auto">
          <a:xfrm>
            <a:off x="7162800" y="4800600"/>
            <a:ext cx="16764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sz="1800"/>
              <a:t>Acceptance testing</a:t>
            </a:r>
            <a:endParaRPr lang="en-GB" altLang="en-US"/>
          </a:p>
        </p:txBody>
      </p:sp>
      <p:sp>
        <p:nvSpPr>
          <p:cNvPr id="8214" name="Line 22"/>
          <p:cNvSpPr>
            <a:spLocks noChangeShapeType="1"/>
          </p:cNvSpPr>
          <p:nvPr/>
        </p:nvSpPr>
        <p:spPr bwMode="auto">
          <a:xfrm flipV="1">
            <a:off x="7010400" y="41148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15" name="Line 23"/>
          <p:cNvSpPr>
            <a:spLocks noChangeShapeType="1"/>
          </p:cNvSpPr>
          <p:nvPr/>
        </p:nvSpPr>
        <p:spPr bwMode="auto">
          <a:xfrm flipV="1">
            <a:off x="7010400" y="44196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16" name="Line 24"/>
          <p:cNvSpPr>
            <a:spLocks noChangeShapeType="1"/>
          </p:cNvSpPr>
          <p:nvPr/>
        </p:nvSpPr>
        <p:spPr bwMode="auto">
          <a:xfrm>
            <a:off x="7010400" y="46482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17" name="Line 25"/>
          <p:cNvSpPr>
            <a:spLocks noChangeShapeType="1"/>
          </p:cNvSpPr>
          <p:nvPr/>
        </p:nvSpPr>
        <p:spPr bwMode="auto">
          <a:xfrm>
            <a:off x="7010400" y="48006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8218" name="Rectangle 26"/>
          <p:cNvSpPr>
            <a:spLocks noChangeArrowheads="1"/>
          </p:cNvSpPr>
          <p:nvPr/>
        </p:nvSpPr>
        <p:spPr bwMode="auto">
          <a:xfrm>
            <a:off x="5715000" y="6172200"/>
            <a:ext cx="3429000" cy="685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en-US"/>
              <a:t>Operation &amp; Maintenance</a:t>
            </a:r>
            <a:endParaRPr lang="en-US" altLang="en-US"/>
          </a:p>
        </p:txBody>
      </p:sp>
      <p:sp>
        <p:nvSpPr>
          <p:cNvPr id="8219" name="Line 27"/>
          <p:cNvSpPr>
            <a:spLocks noChangeShapeType="1"/>
          </p:cNvSpPr>
          <p:nvPr/>
        </p:nvSpPr>
        <p:spPr bwMode="auto">
          <a:xfrm>
            <a:off x="7086600" y="57912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3962750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a:t>23 October 2003</a:t>
            </a:r>
          </a:p>
        </p:txBody>
      </p:sp>
      <p:sp>
        <p:nvSpPr>
          <p:cNvPr id="6" name="Slide Number Placeholder 5"/>
          <p:cNvSpPr>
            <a:spLocks noGrp="1"/>
          </p:cNvSpPr>
          <p:nvPr>
            <p:ph type="sldNum" sz="quarter" idx="12"/>
          </p:nvPr>
        </p:nvSpPr>
        <p:spPr/>
        <p:txBody>
          <a:bodyPr/>
          <a:lstStyle/>
          <a:p>
            <a:fld id="{79EF3422-1935-4EC8-88F6-D4EB1FB86196}" type="slidenum">
              <a:rPr lang="en-GB" altLang="en-US"/>
              <a:pPr/>
              <a:t>16</a:t>
            </a:fld>
            <a:endParaRPr lang="en-GB" altLang="en-US"/>
          </a:p>
        </p:txBody>
      </p:sp>
      <p:sp>
        <p:nvSpPr>
          <p:cNvPr id="9218" name="Rectangle 2"/>
          <p:cNvSpPr>
            <a:spLocks noGrp="1" noChangeArrowheads="1"/>
          </p:cNvSpPr>
          <p:nvPr>
            <p:ph type="title"/>
          </p:nvPr>
        </p:nvSpPr>
        <p:spPr/>
        <p:txBody>
          <a:bodyPr>
            <a:normAutofit fontScale="90000"/>
          </a:bodyPr>
          <a:lstStyle/>
          <a:p>
            <a:r>
              <a:rPr lang="en-GB" altLang="en-US"/>
              <a:t>Disadvantages of the Waterfall Model</a:t>
            </a:r>
          </a:p>
        </p:txBody>
      </p:sp>
      <p:sp>
        <p:nvSpPr>
          <p:cNvPr id="9219" name="Rectangle 3"/>
          <p:cNvSpPr>
            <a:spLocks noGrp="1" noChangeArrowheads="1"/>
          </p:cNvSpPr>
          <p:nvPr>
            <p:ph type="body" idx="1"/>
          </p:nvPr>
        </p:nvSpPr>
        <p:spPr/>
        <p:txBody>
          <a:bodyPr>
            <a:normAutofit fontScale="92500" lnSpcReduction="20000"/>
          </a:bodyPr>
          <a:lstStyle/>
          <a:p>
            <a:pPr>
              <a:lnSpc>
                <a:spcPct val="90000"/>
              </a:lnSpc>
            </a:pPr>
            <a:r>
              <a:rPr lang="en-GB" altLang="en-US" sz="2800" dirty="0">
                <a:latin typeface="CG Times"/>
                <a:cs typeface="Times New Roman" pitchFamily="18" charset="0"/>
              </a:rPr>
              <a:t>Projects don’t always run linearly. </a:t>
            </a:r>
          </a:p>
          <a:p>
            <a:pPr>
              <a:lnSpc>
                <a:spcPct val="90000"/>
              </a:lnSpc>
            </a:pPr>
            <a:r>
              <a:rPr lang="en-GB" altLang="en-US" sz="2800" dirty="0">
                <a:latin typeface="CG Times"/>
                <a:cs typeface="Times New Roman" pitchFamily="18" charset="0"/>
              </a:rPr>
              <a:t>Users keep changing their requirements, which means that the project has to keep reverting to an earlier stage</a:t>
            </a:r>
            <a:r>
              <a:rPr lang="en-GB" altLang="en-US" sz="2800" dirty="0" smtClean="0">
                <a:latin typeface="CG Times"/>
                <a:cs typeface="Times New Roman" pitchFamily="18" charset="0"/>
              </a:rPr>
              <a:t>.</a:t>
            </a:r>
          </a:p>
          <a:p>
            <a:pPr lvl="1">
              <a:lnSpc>
                <a:spcPct val="90000"/>
              </a:lnSpc>
            </a:pPr>
            <a:r>
              <a:rPr lang="en-GB" altLang="en-US" sz="2400" dirty="0" smtClean="0">
                <a:latin typeface="CG Times"/>
                <a:cs typeface="Times New Roman" pitchFamily="18" charset="0"/>
              </a:rPr>
              <a:t>Typically measured 2% requirement change per month</a:t>
            </a:r>
            <a:endParaRPr lang="en-GB" altLang="en-US" sz="2400" dirty="0">
              <a:latin typeface="CG Times"/>
              <a:cs typeface="Times New Roman" pitchFamily="18" charset="0"/>
            </a:endParaRPr>
          </a:p>
          <a:p>
            <a:pPr>
              <a:lnSpc>
                <a:spcPct val="90000"/>
              </a:lnSpc>
            </a:pPr>
            <a:r>
              <a:rPr lang="en-GB" altLang="en-US" sz="2800" dirty="0">
                <a:latin typeface="CG Times"/>
                <a:cs typeface="Times New Roman" pitchFamily="18" charset="0"/>
              </a:rPr>
              <a:t>If the project is a long one (several years), then the environment that caused the project to start may, after its implementation, be no longer valid. </a:t>
            </a:r>
            <a:endParaRPr lang="en-GB" altLang="en-US" sz="2800" dirty="0" smtClean="0">
              <a:latin typeface="CG Times"/>
              <a:cs typeface="Times New Roman" pitchFamily="18" charset="0"/>
            </a:endParaRPr>
          </a:p>
          <a:p>
            <a:pPr>
              <a:lnSpc>
                <a:spcPct val="90000"/>
              </a:lnSpc>
            </a:pPr>
            <a:r>
              <a:rPr lang="en-GB" altLang="en-US" sz="2800" dirty="0">
                <a:latin typeface="CG Times"/>
                <a:cs typeface="Times New Roman" pitchFamily="18" charset="0"/>
              </a:rPr>
              <a:t>Subsequent methodologies </a:t>
            </a:r>
            <a:r>
              <a:rPr lang="en-GB" altLang="en-US" sz="2800" dirty="0" smtClean="0">
                <a:latin typeface="CG Times"/>
                <a:cs typeface="Times New Roman" pitchFamily="18" charset="0"/>
              </a:rPr>
              <a:t>are more flexible and typically are based </a:t>
            </a:r>
            <a:r>
              <a:rPr lang="en-GB" altLang="en-US" sz="2800" dirty="0">
                <a:latin typeface="CG Times"/>
                <a:cs typeface="Times New Roman" pitchFamily="18" charset="0"/>
              </a:rPr>
              <a:t>on </a:t>
            </a:r>
            <a:r>
              <a:rPr lang="en-GB" altLang="en-US" sz="2800" dirty="0" smtClean="0">
                <a:latin typeface="CG Times"/>
                <a:cs typeface="Times New Roman" pitchFamily="18" charset="0"/>
              </a:rPr>
              <a:t>one of these ideas</a:t>
            </a:r>
          </a:p>
          <a:p>
            <a:pPr lvl="1">
              <a:lnSpc>
                <a:spcPct val="90000"/>
              </a:lnSpc>
            </a:pPr>
            <a:r>
              <a:rPr lang="en-GB" altLang="en-US" sz="2400" dirty="0">
                <a:latin typeface="CG Times"/>
                <a:cs typeface="Times New Roman" pitchFamily="18" charset="0"/>
              </a:rPr>
              <a:t>p</a:t>
            </a:r>
            <a:r>
              <a:rPr lang="en-GB" altLang="en-US" sz="2400" dirty="0" smtClean="0">
                <a:latin typeface="CG Times"/>
                <a:cs typeface="Times New Roman" pitchFamily="18" charset="0"/>
              </a:rPr>
              <a:t>rototyping – part of the system is built, tested and iterated</a:t>
            </a:r>
          </a:p>
          <a:p>
            <a:pPr lvl="1">
              <a:lnSpc>
                <a:spcPct val="90000"/>
              </a:lnSpc>
            </a:pPr>
            <a:r>
              <a:rPr lang="en-GB" altLang="en-US" sz="2400" dirty="0" smtClean="0">
                <a:latin typeface="CG Times"/>
                <a:cs typeface="Times New Roman" pitchFamily="18" charset="0"/>
              </a:rPr>
              <a:t>incremental development – a series of small waterfall projects</a:t>
            </a:r>
          </a:p>
          <a:p>
            <a:pPr lvl="1">
              <a:lnSpc>
                <a:spcPct val="90000"/>
              </a:lnSpc>
            </a:pPr>
            <a:r>
              <a:rPr lang="en-GB" altLang="en-US" sz="2400" dirty="0" smtClean="0">
                <a:latin typeface="CG Times"/>
                <a:cs typeface="Times New Roman" pitchFamily="18" charset="0"/>
              </a:rPr>
              <a:t>spiral method – design and prototyping are iterated</a:t>
            </a:r>
            <a:endParaRPr lang="en-GB" altLang="en-US" sz="2400" dirty="0">
              <a:latin typeface="CG Times"/>
              <a:cs typeface="Times New Roman" pitchFamily="18" charset="0"/>
            </a:endParaRPr>
          </a:p>
          <a:p>
            <a:pPr>
              <a:lnSpc>
                <a:spcPct val="90000"/>
              </a:lnSpc>
            </a:pPr>
            <a:endParaRPr lang="en-GB" altLang="en-US" sz="2800" dirty="0">
              <a:latin typeface="CG Times"/>
              <a:cs typeface="Times New Roman" pitchFamily="18" charset="0"/>
            </a:endParaRPr>
          </a:p>
        </p:txBody>
      </p:sp>
    </p:spTree>
    <p:extLst>
      <p:ext uri="{BB962C8B-B14F-4D97-AF65-F5344CB8AC3E}">
        <p14:creationId xmlns:p14="http://schemas.microsoft.com/office/powerpoint/2010/main" xmlns="" val="287041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1"/>
          </p:nvPr>
        </p:nvSpPr>
        <p:spPr/>
        <p:txBody>
          <a:bodyPr/>
          <a:lstStyle/>
          <a:p>
            <a:r>
              <a:rPr lang="en-GB" altLang="en-US"/>
              <a:t>© Copyright 2000 D W Chadwick</a:t>
            </a:r>
          </a:p>
        </p:txBody>
      </p:sp>
      <p:sp>
        <p:nvSpPr>
          <p:cNvPr id="16" name="Slide Number Placeholder 4"/>
          <p:cNvSpPr>
            <a:spLocks noGrp="1"/>
          </p:cNvSpPr>
          <p:nvPr>
            <p:ph type="sldNum" sz="quarter" idx="12"/>
          </p:nvPr>
        </p:nvSpPr>
        <p:spPr/>
        <p:txBody>
          <a:bodyPr/>
          <a:lstStyle/>
          <a:p>
            <a:fld id="{D49D4FFD-1EBF-48F5-90A7-DB7B4468290A}" type="slidenum">
              <a:rPr lang="en-GB" altLang="en-US"/>
              <a:pPr/>
              <a:t>17</a:t>
            </a:fld>
            <a:endParaRPr lang="en-GB" altLang="en-US"/>
          </a:p>
        </p:txBody>
      </p:sp>
      <p:sp>
        <p:nvSpPr>
          <p:cNvPr id="2050" name="Rectangle 2"/>
          <p:cNvSpPr>
            <a:spLocks noGrp="1" noChangeArrowheads="1"/>
          </p:cNvSpPr>
          <p:nvPr>
            <p:ph type="title"/>
          </p:nvPr>
        </p:nvSpPr>
        <p:spPr>
          <a:xfrm>
            <a:off x="685800" y="228600"/>
            <a:ext cx="7772400" cy="685800"/>
          </a:xfrm>
        </p:spPr>
        <p:txBody>
          <a:bodyPr>
            <a:normAutofit fontScale="90000"/>
          </a:bodyPr>
          <a:lstStyle/>
          <a:p>
            <a:r>
              <a:rPr lang="en-GB" altLang="en-US"/>
              <a:t>Prototyping Model</a:t>
            </a:r>
          </a:p>
        </p:txBody>
      </p:sp>
      <p:sp>
        <p:nvSpPr>
          <p:cNvPr id="2051" name="Text Box 3"/>
          <p:cNvSpPr txBox="1">
            <a:spLocks noChangeArrowheads="1"/>
          </p:cNvSpPr>
          <p:nvPr/>
        </p:nvSpPr>
        <p:spPr bwMode="auto">
          <a:xfrm>
            <a:off x="4419600" y="1219200"/>
            <a:ext cx="270510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Identify basic</a:t>
            </a:r>
          </a:p>
          <a:p>
            <a:pPr algn="ctr"/>
            <a:r>
              <a:rPr lang="en-GB" altLang="en-US"/>
              <a:t>system requirements</a:t>
            </a:r>
          </a:p>
        </p:txBody>
      </p:sp>
      <p:sp>
        <p:nvSpPr>
          <p:cNvPr id="2052" name="Text Box 4"/>
          <p:cNvSpPr txBox="1">
            <a:spLocks noChangeArrowheads="1"/>
          </p:cNvSpPr>
          <p:nvPr/>
        </p:nvSpPr>
        <p:spPr bwMode="auto">
          <a:xfrm>
            <a:off x="4724400" y="2895600"/>
            <a:ext cx="2144713"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dirty="0"/>
              <a:t>Develop</a:t>
            </a:r>
          </a:p>
          <a:p>
            <a:pPr algn="ctr"/>
            <a:r>
              <a:rPr lang="en-GB" altLang="en-US" dirty="0"/>
              <a:t>initial prototype</a:t>
            </a:r>
          </a:p>
        </p:txBody>
      </p:sp>
      <p:sp>
        <p:nvSpPr>
          <p:cNvPr id="2054" name="Text Box 6"/>
          <p:cNvSpPr txBox="1">
            <a:spLocks noChangeArrowheads="1"/>
          </p:cNvSpPr>
          <p:nvPr/>
        </p:nvSpPr>
        <p:spPr bwMode="auto">
          <a:xfrm>
            <a:off x="4572000" y="4953000"/>
            <a:ext cx="2730500"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Use prototype and</a:t>
            </a:r>
          </a:p>
          <a:p>
            <a:pPr algn="ctr"/>
            <a:r>
              <a:rPr lang="en-GB" altLang="en-US"/>
              <a:t>note desired changes</a:t>
            </a:r>
          </a:p>
        </p:txBody>
      </p:sp>
      <p:sp>
        <p:nvSpPr>
          <p:cNvPr id="2055" name="Text Box 7"/>
          <p:cNvSpPr txBox="1">
            <a:spLocks noChangeArrowheads="1"/>
          </p:cNvSpPr>
          <p:nvPr/>
        </p:nvSpPr>
        <p:spPr bwMode="auto">
          <a:xfrm>
            <a:off x="914400" y="5105400"/>
            <a:ext cx="2433638" cy="8318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t>Revise and</a:t>
            </a:r>
          </a:p>
          <a:p>
            <a:pPr algn="ctr"/>
            <a:r>
              <a:rPr lang="en-GB" altLang="en-US"/>
              <a:t>enhance prototype</a:t>
            </a:r>
          </a:p>
        </p:txBody>
      </p:sp>
      <p:sp>
        <p:nvSpPr>
          <p:cNvPr id="2056" name="Line 8"/>
          <p:cNvSpPr>
            <a:spLocks noChangeShapeType="1"/>
          </p:cNvSpPr>
          <p:nvPr/>
        </p:nvSpPr>
        <p:spPr bwMode="auto">
          <a:xfrm>
            <a:off x="5791200" y="2057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057" name="Line 9"/>
          <p:cNvSpPr>
            <a:spLocks noChangeShapeType="1"/>
          </p:cNvSpPr>
          <p:nvPr/>
        </p:nvSpPr>
        <p:spPr bwMode="auto">
          <a:xfrm>
            <a:off x="5791200" y="37338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058" name="Freeform 10"/>
          <p:cNvSpPr>
            <a:spLocks/>
          </p:cNvSpPr>
          <p:nvPr/>
        </p:nvSpPr>
        <p:spPr bwMode="auto">
          <a:xfrm>
            <a:off x="2514600" y="5791200"/>
            <a:ext cx="2971800" cy="711200"/>
          </a:xfrm>
          <a:custGeom>
            <a:avLst/>
            <a:gdLst>
              <a:gd name="T0" fmla="*/ 1872 w 1872"/>
              <a:gd name="T1" fmla="*/ 0 h 448"/>
              <a:gd name="T2" fmla="*/ 960 w 1872"/>
              <a:gd name="T3" fmla="*/ 432 h 448"/>
              <a:gd name="T4" fmla="*/ 0 w 1872"/>
              <a:gd name="T5" fmla="*/ 96 h 448"/>
            </a:gdLst>
            <a:ahLst/>
            <a:cxnLst>
              <a:cxn ang="0">
                <a:pos x="T0" y="T1"/>
              </a:cxn>
              <a:cxn ang="0">
                <a:pos x="T2" y="T3"/>
              </a:cxn>
              <a:cxn ang="0">
                <a:pos x="T4" y="T5"/>
              </a:cxn>
            </a:cxnLst>
            <a:rect l="0" t="0" r="r" b="b"/>
            <a:pathLst>
              <a:path w="1872" h="448">
                <a:moveTo>
                  <a:pt x="1872" y="0"/>
                </a:moveTo>
                <a:cubicBezTo>
                  <a:pt x="1572" y="208"/>
                  <a:pt x="1272" y="416"/>
                  <a:pt x="960" y="432"/>
                </a:cubicBezTo>
                <a:cubicBezTo>
                  <a:pt x="648" y="448"/>
                  <a:pt x="324" y="272"/>
                  <a:pt x="0" y="96"/>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059" name="Freeform 11"/>
          <p:cNvSpPr>
            <a:spLocks/>
          </p:cNvSpPr>
          <p:nvPr/>
        </p:nvSpPr>
        <p:spPr bwMode="auto">
          <a:xfrm>
            <a:off x="2286000" y="4318000"/>
            <a:ext cx="3124200" cy="787400"/>
          </a:xfrm>
          <a:custGeom>
            <a:avLst/>
            <a:gdLst>
              <a:gd name="T0" fmla="*/ 0 w 1968"/>
              <a:gd name="T1" fmla="*/ 496 h 496"/>
              <a:gd name="T2" fmla="*/ 960 w 1968"/>
              <a:gd name="T3" fmla="*/ 16 h 496"/>
              <a:gd name="T4" fmla="*/ 1968 w 1968"/>
              <a:gd name="T5" fmla="*/ 400 h 496"/>
            </a:gdLst>
            <a:ahLst/>
            <a:cxnLst>
              <a:cxn ang="0">
                <a:pos x="T0" y="T1"/>
              </a:cxn>
              <a:cxn ang="0">
                <a:pos x="T2" y="T3"/>
              </a:cxn>
              <a:cxn ang="0">
                <a:pos x="T4" y="T5"/>
              </a:cxn>
            </a:cxnLst>
            <a:rect l="0" t="0" r="r" b="b"/>
            <a:pathLst>
              <a:path w="1968" h="496">
                <a:moveTo>
                  <a:pt x="0" y="496"/>
                </a:moveTo>
                <a:cubicBezTo>
                  <a:pt x="316" y="264"/>
                  <a:pt x="632" y="32"/>
                  <a:pt x="960" y="16"/>
                </a:cubicBezTo>
                <a:cubicBezTo>
                  <a:pt x="1288" y="0"/>
                  <a:pt x="1628" y="200"/>
                  <a:pt x="1968" y="40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060" name="Text Box 12"/>
          <p:cNvSpPr txBox="1">
            <a:spLocks noChangeArrowheads="1"/>
          </p:cNvSpPr>
          <p:nvPr/>
        </p:nvSpPr>
        <p:spPr bwMode="auto">
          <a:xfrm>
            <a:off x="5851525" y="21748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1</a:t>
            </a:r>
          </a:p>
        </p:txBody>
      </p:sp>
      <p:sp>
        <p:nvSpPr>
          <p:cNvPr id="2061" name="Text Box 13"/>
          <p:cNvSpPr txBox="1">
            <a:spLocks noChangeArrowheads="1"/>
          </p:cNvSpPr>
          <p:nvPr/>
        </p:nvSpPr>
        <p:spPr bwMode="auto">
          <a:xfrm>
            <a:off x="5927725" y="41560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2</a:t>
            </a:r>
          </a:p>
        </p:txBody>
      </p:sp>
      <p:sp>
        <p:nvSpPr>
          <p:cNvPr id="2062" name="Text Box 14"/>
          <p:cNvSpPr txBox="1">
            <a:spLocks noChangeArrowheads="1"/>
          </p:cNvSpPr>
          <p:nvPr/>
        </p:nvSpPr>
        <p:spPr bwMode="auto">
          <a:xfrm>
            <a:off x="3717925" y="59848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3</a:t>
            </a:r>
          </a:p>
        </p:txBody>
      </p:sp>
      <p:sp>
        <p:nvSpPr>
          <p:cNvPr id="2063" name="Text Box 15"/>
          <p:cNvSpPr txBox="1">
            <a:spLocks noChangeArrowheads="1"/>
          </p:cNvSpPr>
          <p:nvPr/>
        </p:nvSpPr>
        <p:spPr bwMode="auto">
          <a:xfrm>
            <a:off x="3641725" y="4308475"/>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4</a:t>
            </a:r>
          </a:p>
        </p:txBody>
      </p:sp>
    </p:spTree>
    <p:extLst>
      <p:ext uri="{BB962C8B-B14F-4D97-AF65-F5344CB8AC3E}">
        <p14:creationId xmlns:p14="http://schemas.microsoft.com/office/powerpoint/2010/main" xmlns="" val="1153437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Spiral Development Method</a:t>
            </a:r>
            <a:endParaRPr lang="en-GB" dirty="0"/>
          </a:p>
        </p:txBody>
      </p:sp>
      <p:sp>
        <p:nvSpPr>
          <p:cNvPr id="3" name="Footer Placeholder 2"/>
          <p:cNvSpPr>
            <a:spLocks noGrp="1"/>
          </p:cNvSpPr>
          <p:nvPr>
            <p:ph type="ftr" sz="quarter" idx="11"/>
          </p:nvPr>
        </p:nvSpPr>
        <p:spPr/>
        <p:txBody>
          <a:bodyPr/>
          <a:lstStyle/>
          <a:p>
            <a:r>
              <a:rPr lang="en-GB" altLang="en-US" smtClean="0"/>
              <a:t>© Copyright 2000 D W Chadwick</a:t>
            </a:r>
            <a:endParaRPr lang="en-GB" altLang="en-US"/>
          </a:p>
        </p:txBody>
      </p:sp>
      <p:sp>
        <p:nvSpPr>
          <p:cNvPr id="4" name="Slide Number Placeholder 3"/>
          <p:cNvSpPr>
            <a:spLocks noGrp="1"/>
          </p:cNvSpPr>
          <p:nvPr>
            <p:ph type="sldNum" sz="quarter" idx="12"/>
          </p:nvPr>
        </p:nvSpPr>
        <p:spPr/>
        <p:txBody>
          <a:bodyPr/>
          <a:lstStyle/>
          <a:p>
            <a:fld id="{1CCB1751-A5DF-45BF-90E7-78719DD0264D}" type="slidenum">
              <a:rPr lang="en-GB" altLang="en-US" smtClean="0"/>
              <a:pPr/>
              <a:t>18</a:t>
            </a:fld>
            <a:endParaRPr lang="en-GB"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7136" y="1052736"/>
            <a:ext cx="5328592" cy="5328592"/>
          </a:xfrm>
          <a:prstGeom prst="rect">
            <a:avLst/>
          </a:prstGeom>
        </p:spPr>
      </p:pic>
    </p:spTree>
    <p:extLst>
      <p:ext uri="{BB962C8B-B14F-4D97-AF65-F5344CB8AC3E}">
        <p14:creationId xmlns:p14="http://schemas.microsoft.com/office/powerpoint/2010/main" xmlns="" val="1364269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Quality Control Methods</a:t>
            </a:r>
            <a:endParaRPr lang="en-GB" dirty="0"/>
          </a:p>
        </p:txBody>
      </p:sp>
      <p:sp>
        <p:nvSpPr>
          <p:cNvPr id="4" name="Content Placeholder 3"/>
          <p:cNvSpPr>
            <a:spLocks noGrp="1"/>
          </p:cNvSpPr>
          <p:nvPr>
            <p:ph idx="1"/>
          </p:nvPr>
        </p:nvSpPr>
        <p:spPr/>
        <p:txBody>
          <a:bodyPr>
            <a:normAutofit fontScale="85000" lnSpcReduction="20000"/>
          </a:bodyPr>
          <a:lstStyle/>
          <a:p>
            <a:r>
              <a:rPr lang="en-GB" dirty="0" smtClean="0"/>
              <a:t>Structured Walkthroughs</a:t>
            </a:r>
          </a:p>
          <a:p>
            <a:pPr lvl="1"/>
            <a:r>
              <a:rPr lang="en-GB" dirty="0" smtClean="0"/>
              <a:t>Author describes deliverable to a small team of peers/experts who comment on its quality. Author makes changes as he sees fit</a:t>
            </a:r>
          </a:p>
          <a:p>
            <a:r>
              <a:rPr lang="en-GB" dirty="0" smtClean="0"/>
              <a:t>Inspections </a:t>
            </a:r>
          </a:p>
          <a:p>
            <a:pPr lvl="1"/>
            <a:r>
              <a:rPr lang="en-GB" altLang="en-US" dirty="0" smtClean="0"/>
              <a:t>Formalised </a:t>
            </a:r>
            <a:r>
              <a:rPr lang="en-GB" altLang="en-US" dirty="0"/>
              <a:t>walkthrough carried out by independent auditors (</a:t>
            </a:r>
            <a:r>
              <a:rPr lang="en-GB" altLang="en-US" dirty="0" smtClean="0"/>
              <a:t>inspectors)</a:t>
            </a:r>
            <a:endParaRPr lang="en-GB" altLang="en-US" dirty="0"/>
          </a:p>
          <a:p>
            <a:pPr lvl="1"/>
            <a:r>
              <a:rPr lang="en-GB" altLang="en-US" dirty="0" smtClean="0"/>
              <a:t>Author is not present, but has to make changes according to auditors directions</a:t>
            </a:r>
          </a:p>
          <a:p>
            <a:r>
              <a:rPr lang="en-GB" altLang="en-US" dirty="0" smtClean="0"/>
              <a:t>Pair Working</a:t>
            </a:r>
          </a:p>
          <a:p>
            <a:pPr lvl="1"/>
            <a:r>
              <a:rPr lang="en-GB" altLang="en-US" dirty="0" smtClean="0"/>
              <a:t>Two peers continuously work together side by side, one typing, one reading and checking the quality</a:t>
            </a:r>
            <a:endParaRPr lang="en-GB" altLang="en-US" dirty="0"/>
          </a:p>
          <a:p>
            <a:endParaRPr lang="en-GB" dirty="0" smtClean="0"/>
          </a:p>
        </p:txBody>
      </p:sp>
    </p:spTree>
    <p:extLst>
      <p:ext uri="{BB962C8B-B14F-4D97-AF65-F5344CB8AC3E}">
        <p14:creationId xmlns:p14="http://schemas.microsoft.com/office/powerpoint/2010/main" xmlns="" val="110252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Quality Management</a:t>
            </a:r>
            <a:endParaRPr lang="en-GB" dirty="0"/>
          </a:p>
        </p:txBody>
      </p:sp>
      <p:sp>
        <p:nvSpPr>
          <p:cNvPr id="3" name="Subtitle 2"/>
          <p:cNvSpPr>
            <a:spLocks noGrp="1"/>
          </p:cNvSpPr>
          <p:nvPr>
            <p:ph type="subTitle" idx="1"/>
          </p:nvPr>
        </p:nvSpPr>
        <p:spPr/>
        <p:txBody>
          <a:bodyPr/>
          <a:lstStyle/>
          <a:p>
            <a:r>
              <a:rPr lang="en-GB" dirty="0" smtClean="0"/>
              <a:t>Gabriella Calderari</a:t>
            </a:r>
          </a:p>
          <a:p>
            <a:r>
              <a:rPr lang="en-GB" dirty="0" smtClean="0"/>
              <a:t>David W Chadwick</a:t>
            </a:r>
            <a:endParaRPr lang="en-GB" dirty="0"/>
          </a:p>
        </p:txBody>
      </p:sp>
    </p:spTree>
    <p:extLst>
      <p:ext uri="{BB962C8B-B14F-4D97-AF65-F5344CB8AC3E}">
        <p14:creationId xmlns:p14="http://schemas.microsoft.com/office/powerpoint/2010/main" xmlns="" val="3374860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3690" y="-42618"/>
            <a:ext cx="7166919" cy="865187"/>
          </a:xfrm>
        </p:spPr>
        <p:txBody>
          <a:bodyPr>
            <a:normAutofit/>
          </a:bodyPr>
          <a:lstStyle/>
          <a:p>
            <a:r>
              <a:rPr lang="en-GB" altLang="en-US" dirty="0" smtClean="0"/>
              <a:t>Quality Control Points</a:t>
            </a:r>
            <a:endParaRPr lang="en-GB" altLang="en-US" dirty="0"/>
          </a:p>
        </p:txBody>
      </p:sp>
      <p:sp>
        <p:nvSpPr>
          <p:cNvPr id="53" name="Footer Placeholder 3"/>
          <p:cNvSpPr>
            <a:spLocks noGrp="1"/>
          </p:cNvSpPr>
          <p:nvPr>
            <p:ph type="ftr" sz="quarter" idx="11"/>
          </p:nvPr>
        </p:nvSpPr>
        <p:spPr/>
        <p:txBody>
          <a:bodyPr/>
          <a:lstStyle/>
          <a:p>
            <a:r>
              <a:rPr lang="en-GB" altLang="en-US" smtClean="0"/>
              <a:t>© 2000  D W Chadwick</a:t>
            </a:r>
            <a:endParaRPr lang="en-GB" altLang="en-US"/>
          </a:p>
        </p:txBody>
      </p:sp>
      <p:sp>
        <p:nvSpPr>
          <p:cNvPr id="54" name="Slide Number Placeholder 4"/>
          <p:cNvSpPr>
            <a:spLocks noGrp="1"/>
          </p:cNvSpPr>
          <p:nvPr>
            <p:ph type="sldNum" sz="quarter" idx="12"/>
          </p:nvPr>
        </p:nvSpPr>
        <p:spPr/>
        <p:txBody>
          <a:bodyPr/>
          <a:lstStyle/>
          <a:p>
            <a:fld id="{D27CA558-D6FD-4D79-9BE9-C990CE177A80}" type="slidenum">
              <a:rPr lang="en-GB" altLang="en-US" smtClean="0"/>
              <a:pPr/>
              <a:t>20</a:t>
            </a:fld>
            <a:endParaRPr lang="en-GB" altLang="en-US"/>
          </a:p>
        </p:txBody>
      </p:sp>
      <p:sp>
        <p:nvSpPr>
          <p:cNvPr id="17411" name="Text Box 3"/>
          <p:cNvSpPr txBox="1">
            <a:spLocks noChangeArrowheads="1"/>
          </p:cNvSpPr>
          <p:nvPr/>
        </p:nvSpPr>
        <p:spPr bwMode="auto">
          <a:xfrm>
            <a:off x="152400" y="457200"/>
            <a:ext cx="2679700"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Requirements Gathering</a:t>
            </a:r>
          </a:p>
        </p:txBody>
      </p:sp>
      <p:sp>
        <p:nvSpPr>
          <p:cNvPr id="17412" name="Text Box 4"/>
          <p:cNvSpPr txBox="1">
            <a:spLocks noChangeArrowheads="1"/>
          </p:cNvSpPr>
          <p:nvPr/>
        </p:nvSpPr>
        <p:spPr bwMode="auto">
          <a:xfrm>
            <a:off x="762000" y="1143000"/>
            <a:ext cx="1722438"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System Design</a:t>
            </a:r>
          </a:p>
        </p:txBody>
      </p:sp>
      <p:sp>
        <p:nvSpPr>
          <p:cNvPr id="17413" name="Text Box 5"/>
          <p:cNvSpPr txBox="1">
            <a:spLocks noChangeArrowheads="1"/>
          </p:cNvSpPr>
          <p:nvPr/>
        </p:nvSpPr>
        <p:spPr bwMode="auto">
          <a:xfrm>
            <a:off x="990600" y="17526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p>
        </p:txBody>
      </p:sp>
      <p:sp>
        <p:nvSpPr>
          <p:cNvPr id="17414" name="Text Box 6"/>
          <p:cNvSpPr txBox="1">
            <a:spLocks noChangeArrowheads="1"/>
          </p:cNvSpPr>
          <p:nvPr/>
        </p:nvSpPr>
        <p:spPr bwMode="auto">
          <a:xfrm>
            <a:off x="609600" y="2438400"/>
            <a:ext cx="20748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Subsystem Design</a:t>
            </a:r>
          </a:p>
        </p:txBody>
      </p:sp>
      <p:sp>
        <p:nvSpPr>
          <p:cNvPr id="17415" name="Text Box 7"/>
          <p:cNvSpPr txBox="1">
            <a:spLocks noChangeArrowheads="1"/>
          </p:cNvSpPr>
          <p:nvPr/>
        </p:nvSpPr>
        <p:spPr bwMode="auto">
          <a:xfrm>
            <a:off x="1143000" y="30480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16" name="Text Box 8"/>
          <p:cNvSpPr txBox="1">
            <a:spLocks noChangeArrowheads="1"/>
          </p:cNvSpPr>
          <p:nvPr/>
        </p:nvSpPr>
        <p:spPr bwMode="auto">
          <a:xfrm>
            <a:off x="609600" y="3733800"/>
            <a:ext cx="1765300"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Module Design</a:t>
            </a:r>
          </a:p>
        </p:txBody>
      </p:sp>
      <p:sp>
        <p:nvSpPr>
          <p:cNvPr id="17417" name="Text Box 9"/>
          <p:cNvSpPr txBox="1">
            <a:spLocks noChangeArrowheads="1"/>
          </p:cNvSpPr>
          <p:nvPr/>
        </p:nvSpPr>
        <p:spPr bwMode="auto">
          <a:xfrm>
            <a:off x="1066800" y="43434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18" name="Text Box 10"/>
          <p:cNvSpPr txBox="1">
            <a:spLocks noChangeArrowheads="1"/>
          </p:cNvSpPr>
          <p:nvPr/>
        </p:nvSpPr>
        <p:spPr bwMode="auto">
          <a:xfrm>
            <a:off x="457200" y="4953000"/>
            <a:ext cx="2138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Write Source Code</a:t>
            </a:r>
          </a:p>
        </p:txBody>
      </p:sp>
      <p:sp>
        <p:nvSpPr>
          <p:cNvPr id="17419" name="Text Box 11"/>
          <p:cNvSpPr txBox="1">
            <a:spLocks noChangeArrowheads="1"/>
          </p:cNvSpPr>
          <p:nvPr/>
        </p:nvSpPr>
        <p:spPr bwMode="auto">
          <a:xfrm>
            <a:off x="1066800" y="55626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21" name="Text Box 13"/>
          <p:cNvSpPr txBox="1">
            <a:spLocks noChangeArrowheads="1"/>
          </p:cNvSpPr>
          <p:nvPr/>
        </p:nvSpPr>
        <p:spPr bwMode="auto">
          <a:xfrm>
            <a:off x="7048500" y="1371600"/>
            <a:ext cx="2052638"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System Test Plans</a:t>
            </a:r>
          </a:p>
        </p:txBody>
      </p:sp>
      <p:sp>
        <p:nvSpPr>
          <p:cNvPr id="17422" name="Text Box 14"/>
          <p:cNvSpPr txBox="1">
            <a:spLocks noChangeArrowheads="1"/>
          </p:cNvSpPr>
          <p:nvPr/>
        </p:nvSpPr>
        <p:spPr bwMode="auto">
          <a:xfrm>
            <a:off x="7620000" y="19050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23" name="Text Box 15"/>
          <p:cNvSpPr txBox="1">
            <a:spLocks noChangeArrowheads="1"/>
          </p:cNvSpPr>
          <p:nvPr/>
        </p:nvSpPr>
        <p:spPr bwMode="auto">
          <a:xfrm>
            <a:off x="3505200" y="5029200"/>
            <a:ext cx="1285875"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Test Cases</a:t>
            </a:r>
          </a:p>
        </p:txBody>
      </p:sp>
      <p:sp>
        <p:nvSpPr>
          <p:cNvPr id="17424" name="Text Box 16"/>
          <p:cNvSpPr txBox="1">
            <a:spLocks noChangeArrowheads="1"/>
          </p:cNvSpPr>
          <p:nvPr/>
        </p:nvSpPr>
        <p:spPr bwMode="auto">
          <a:xfrm>
            <a:off x="7696200" y="29718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p>
        </p:txBody>
      </p:sp>
      <p:sp>
        <p:nvSpPr>
          <p:cNvPr id="17425" name="Text Box 17"/>
          <p:cNvSpPr txBox="1">
            <a:spLocks noChangeArrowheads="1"/>
          </p:cNvSpPr>
          <p:nvPr/>
        </p:nvSpPr>
        <p:spPr bwMode="auto">
          <a:xfrm>
            <a:off x="7048500" y="2438400"/>
            <a:ext cx="2095500"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System Test Cases</a:t>
            </a:r>
          </a:p>
        </p:txBody>
      </p:sp>
      <p:sp>
        <p:nvSpPr>
          <p:cNvPr id="17426" name="Text Box 18"/>
          <p:cNvSpPr txBox="1">
            <a:spLocks noChangeArrowheads="1"/>
          </p:cNvSpPr>
          <p:nvPr/>
        </p:nvSpPr>
        <p:spPr bwMode="auto">
          <a:xfrm>
            <a:off x="2819400" y="3733800"/>
            <a:ext cx="2095500"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Module Test Plans</a:t>
            </a:r>
          </a:p>
        </p:txBody>
      </p:sp>
      <p:sp>
        <p:nvSpPr>
          <p:cNvPr id="17427" name="Text Box 19"/>
          <p:cNvSpPr txBox="1">
            <a:spLocks noChangeArrowheads="1"/>
          </p:cNvSpPr>
          <p:nvPr/>
        </p:nvSpPr>
        <p:spPr bwMode="auto">
          <a:xfrm>
            <a:off x="3505200" y="43434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28" name="Text Box 20"/>
          <p:cNvSpPr txBox="1">
            <a:spLocks noChangeArrowheads="1"/>
          </p:cNvSpPr>
          <p:nvPr/>
        </p:nvSpPr>
        <p:spPr bwMode="auto">
          <a:xfrm>
            <a:off x="3505200" y="56388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29" name="Text Box 21"/>
          <p:cNvSpPr txBox="1">
            <a:spLocks noChangeArrowheads="1"/>
          </p:cNvSpPr>
          <p:nvPr/>
        </p:nvSpPr>
        <p:spPr bwMode="auto">
          <a:xfrm>
            <a:off x="2057400" y="6172200"/>
            <a:ext cx="1468438"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Unit Testing</a:t>
            </a:r>
          </a:p>
        </p:txBody>
      </p:sp>
      <p:sp>
        <p:nvSpPr>
          <p:cNvPr id="17430" name="Text Box 22"/>
          <p:cNvSpPr txBox="1">
            <a:spLocks noChangeArrowheads="1"/>
          </p:cNvSpPr>
          <p:nvPr/>
        </p:nvSpPr>
        <p:spPr bwMode="auto">
          <a:xfrm>
            <a:off x="7380288" y="6172200"/>
            <a:ext cx="1763712"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System Testing</a:t>
            </a:r>
          </a:p>
        </p:txBody>
      </p:sp>
      <p:sp>
        <p:nvSpPr>
          <p:cNvPr id="17431" name="Text Box 23"/>
          <p:cNvSpPr txBox="1">
            <a:spLocks noChangeArrowheads="1"/>
          </p:cNvSpPr>
          <p:nvPr/>
        </p:nvSpPr>
        <p:spPr bwMode="auto">
          <a:xfrm>
            <a:off x="4419600" y="2438400"/>
            <a:ext cx="24177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Integration Test Plans</a:t>
            </a:r>
          </a:p>
        </p:txBody>
      </p:sp>
      <p:sp>
        <p:nvSpPr>
          <p:cNvPr id="17432" name="Text Box 24"/>
          <p:cNvSpPr txBox="1">
            <a:spLocks noChangeArrowheads="1"/>
          </p:cNvSpPr>
          <p:nvPr/>
        </p:nvSpPr>
        <p:spPr bwMode="auto">
          <a:xfrm>
            <a:off x="4800600" y="6172200"/>
            <a:ext cx="2128838"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Integration Testing</a:t>
            </a:r>
          </a:p>
        </p:txBody>
      </p:sp>
      <p:sp>
        <p:nvSpPr>
          <p:cNvPr id="17433" name="Text Box 25"/>
          <p:cNvSpPr txBox="1">
            <a:spLocks noChangeArrowheads="1"/>
          </p:cNvSpPr>
          <p:nvPr/>
        </p:nvSpPr>
        <p:spPr bwMode="auto">
          <a:xfrm>
            <a:off x="5334000" y="41148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34" name="Text Box 26"/>
          <p:cNvSpPr txBox="1">
            <a:spLocks noChangeArrowheads="1"/>
          </p:cNvSpPr>
          <p:nvPr/>
        </p:nvSpPr>
        <p:spPr bwMode="auto">
          <a:xfrm>
            <a:off x="5334000" y="2971800"/>
            <a:ext cx="1249363"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solidFill>
                  <a:schemeClr val="hlink"/>
                </a:solidFill>
              </a:rPr>
              <a:t>Inspection</a:t>
            </a:r>
            <a:endParaRPr lang="en-GB" altLang="en-US" sz="2000"/>
          </a:p>
        </p:txBody>
      </p:sp>
      <p:sp>
        <p:nvSpPr>
          <p:cNvPr id="17435" name="Text Box 27"/>
          <p:cNvSpPr txBox="1">
            <a:spLocks noChangeArrowheads="1"/>
          </p:cNvSpPr>
          <p:nvPr/>
        </p:nvSpPr>
        <p:spPr bwMode="auto">
          <a:xfrm>
            <a:off x="5334000" y="3581400"/>
            <a:ext cx="1285875"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2000"/>
              <a:t>Test Cases</a:t>
            </a:r>
          </a:p>
        </p:txBody>
      </p:sp>
      <p:sp>
        <p:nvSpPr>
          <p:cNvPr id="17436" name="Line 28"/>
          <p:cNvSpPr>
            <a:spLocks noChangeShapeType="1"/>
          </p:cNvSpPr>
          <p:nvPr/>
        </p:nvSpPr>
        <p:spPr bwMode="auto">
          <a:xfrm>
            <a:off x="1525588" y="839788"/>
            <a:ext cx="0" cy="301625"/>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37" name="Line 29"/>
          <p:cNvSpPr>
            <a:spLocks noChangeShapeType="1"/>
          </p:cNvSpPr>
          <p:nvPr/>
        </p:nvSpPr>
        <p:spPr bwMode="auto">
          <a:xfrm>
            <a:off x="1524000" y="15240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39" name="Line 31"/>
          <p:cNvSpPr>
            <a:spLocks noChangeShapeType="1"/>
          </p:cNvSpPr>
          <p:nvPr/>
        </p:nvSpPr>
        <p:spPr bwMode="auto">
          <a:xfrm>
            <a:off x="1600200" y="2133600"/>
            <a:ext cx="0" cy="3048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0" name="Line 32"/>
          <p:cNvSpPr>
            <a:spLocks noChangeShapeType="1"/>
          </p:cNvSpPr>
          <p:nvPr/>
        </p:nvSpPr>
        <p:spPr bwMode="auto">
          <a:xfrm>
            <a:off x="2286000" y="1981200"/>
            <a:ext cx="2133600" cy="533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1" name="Line 33"/>
          <p:cNvSpPr>
            <a:spLocks noChangeShapeType="1"/>
          </p:cNvSpPr>
          <p:nvPr/>
        </p:nvSpPr>
        <p:spPr bwMode="auto">
          <a:xfrm>
            <a:off x="1600200" y="28194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2" name="Line 34"/>
          <p:cNvSpPr>
            <a:spLocks noChangeShapeType="1"/>
          </p:cNvSpPr>
          <p:nvPr/>
        </p:nvSpPr>
        <p:spPr bwMode="auto">
          <a:xfrm>
            <a:off x="1600200" y="3429000"/>
            <a:ext cx="0" cy="3048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3" name="Line 35"/>
          <p:cNvSpPr>
            <a:spLocks noChangeShapeType="1"/>
          </p:cNvSpPr>
          <p:nvPr/>
        </p:nvSpPr>
        <p:spPr bwMode="auto">
          <a:xfrm>
            <a:off x="2362200" y="3276600"/>
            <a:ext cx="1447800" cy="4572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4" name="Line 36"/>
          <p:cNvSpPr>
            <a:spLocks noChangeShapeType="1"/>
          </p:cNvSpPr>
          <p:nvPr/>
        </p:nvSpPr>
        <p:spPr bwMode="auto">
          <a:xfrm>
            <a:off x="5867400" y="28194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5" name="Line 37"/>
          <p:cNvSpPr>
            <a:spLocks noChangeShapeType="1"/>
          </p:cNvSpPr>
          <p:nvPr/>
        </p:nvSpPr>
        <p:spPr bwMode="auto">
          <a:xfrm>
            <a:off x="5943600" y="34290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6" name="Line 38"/>
          <p:cNvSpPr>
            <a:spLocks noChangeShapeType="1"/>
          </p:cNvSpPr>
          <p:nvPr/>
        </p:nvSpPr>
        <p:spPr bwMode="auto">
          <a:xfrm>
            <a:off x="5943600" y="39624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7" name="Line 39"/>
          <p:cNvSpPr>
            <a:spLocks noChangeShapeType="1"/>
          </p:cNvSpPr>
          <p:nvPr/>
        </p:nvSpPr>
        <p:spPr bwMode="auto">
          <a:xfrm>
            <a:off x="1600200" y="41910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8" name="Line 40"/>
          <p:cNvSpPr>
            <a:spLocks noChangeShapeType="1"/>
          </p:cNvSpPr>
          <p:nvPr/>
        </p:nvSpPr>
        <p:spPr bwMode="auto">
          <a:xfrm>
            <a:off x="1600200" y="47244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49" name="Line 41"/>
          <p:cNvSpPr>
            <a:spLocks noChangeShapeType="1"/>
          </p:cNvSpPr>
          <p:nvPr/>
        </p:nvSpPr>
        <p:spPr bwMode="auto">
          <a:xfrm>
            <a:off x="1600200" y="53340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0" name="Line 42"/>
          <p:cNvSpPr>
            <a:spLocks noChangeShapeType="1"/>
          </p:cNvSpPr>
          <p:nvPr/>
        </p:nvSpPr>
        <p:spPr bwMode="auto">
          <a:xfrm>
            <a:off x="2057400" y="5943600"/>
            <a:ext cx="68580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1" name="Line 43"/>
          <p:cNvSpPr>
            <a:spLocks noChangeShapeType="1"/>
          </p:cNvSpPr>
          <p:nvPr/>
        </p:nvSpPr>
        <p:spPr bwMode="auto">
          <a:xfrm>
            <a:off x="4038600" y="41148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2" name="Line 44"/>
          <p:cNvSpPr>
            <a:spLocks noChangeShapeType="1"/>
          </p:cNvSpPr>
          <p:nvPr/>
        </p:nvSpPr>
        <p:spPr bwMode="auto">
          <a:xfrm>
            <a:off x="4038600" y="4724400"/>
            <a:ext cx="0" cy="3048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3" name="Line 45"/>
          <p:cNvSpPr>
            <a:spLocks noChangeShapeType="1"/>
          </p:cNvSpPr>
          <p:nvPr/>
        </p:nvSpPr>
        <p:spPr bwMode="auto">
          <a:xfrm>
            <a:off x="4038600" y="5410200"/>
            <a:ext cx="0" cy="2286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4" name="Line 46"/>
          <p:cNvSpPr>
            <a:spLocks noChangeShapeType="1"/>
          </p:cNvSpPr>
          <p:nvPr/>
        </p:nvSpPr>
        <p:spPr bwMode="auto">
          <a:xfrm flipH="1">
            <a:off x="2895600" y="6019800"/>
            <a:ext cx="106680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5" name="Line 47"/>
          <p:cNvSpPr>
            <a:spLocks noChangeShapeType="1"/>
          </p:cNvSpPr>
          <p:nvPr/>
        </p:nvSpPr>
        <p:spPr bwMode="auto">
          <a:xfrm>
            <a:off x="3505200" y="6400800"/>
            <a:ext cx="1295400" cy="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6" name="Line 48"/>
          <p:cNvSpPr>
            <a:spLocks noChangeShapeType="1"/>
          </p:cNvSpPr>
          <p:nvPr/>
        </p:nvSpPr>
        <p:spPr bwMode="auto">
          <a:xfrm>
            <a:off x="6934200" y="6400800"/>
            <a:ext cx="457200" cy="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7" name="Line 49"/>
          <p:cNvSpPr>
            <a:spLocks noChangeShapeType="1"/>
          </p:cNvSpPr>
          <p:nvPr/>
        </p:nvSpPr>
        <p:spPr bwMode="auto">
          <a:xfrm>
            <a:off x="5943600" y="4495800"/>
            <a:ext cx="0" cy="1676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8" name="Line 50"/>
          <p:cNvSpPr>
            <a:spLocks noChangeShapeType="1"/>
          </p:cNvSpPr>
          <p:nvPr/>
        </p:nvSpPr>
        <p:spPr bwMode="auto">
          <a:xfrm>
            <a:off x="1524000" y="838200"/>
            <a:ext cx="5486400" cy="6858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59" name="Line 51"/>
          <p:cNvSpPr>
            <a:spLocks noChangeShapeType="1"/>
          </p:cNvSpPr>
          <p:nvPr/>
        </p:nvSpPr>
        <p:spPr bwMode="auto">
          <a:xfrm>
            <a:off x="8153400" y="1828800"/>
            <a:ext cx="0" cy="762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60" name="Line 52"/>
          <p:cNvSpPr>
            <a:spLocks noChangeShapeType="1"/>
          </p:cNvSpPr>
          <p:nvPr/>
        </p:nvSpPr>
        <p:spPr bwMode="auto">
          <a:xfrm>
            <a:off x="8153400" y="22860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61" name="Line 53"/>
          <p:cNvSpPr>
            <a:spLocks noChangeShapeType="1"/>
          </p:cNvSpPr>
          <p:nvPr/>
        </p:nvSpPr>
        <p:spPr bwMode="auto">
          <a:xfrm>
            <a:off x="8153400" y="2819400"/>
            <a:ext cx="0" cy="1524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7462" name="Line 54"/>
          <p:cNvSpPr>
            <a:spLocks noChangeShapeType="1"/>
          </p:cNvSpPr>
          <p:nvPr/>
        </p:nvSpPr>
        <p:spPr bwMode="auto">
          <a:xfrm>
            <a:off x="8153400" y="3429000"/>
            <a:ext cx="0" cy="2743200"/>
          </a:xfrm>
          <a:prstGeom prst="line">
            <a:avLst/>
          </a:prstGeom>
          <a:noFill/>
          <a:ln w="9525">
            <a:solidFill>
              <a:schemeClr val="accent2"/>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xmlns="" val="159091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1"/>
          </p:nvPr>
        </p:nvSpPr>
        <p:spPr/>
        <p:txBody>
          <a:bodyPr/>
          <a:lstStyle/>
          <a:p>
            <a:r>
              <a:rPr lang="en-US" altLang="en-US"/>
              <a:t>© 2000-6  D W Chadwick</a:t>
            </a:r>
          </a:p>
        </p:txBody>
      </p:sp>
      <p:sp>
        <p:nvSpPr>
          <p:cNvPr id="26" name="Slide Number Placeholder 4"/>
          <p:cNvSpPr>
            <a:spLocks noGrp="1"/>
          </p:cNvSpPr>
          <p:nvPr>
            <p:ph type="sldNum" sz="quarter" idx="12"/>
          </p:nvPr>
        </p:nvSpPr>
        <p:spPr/>
        <p:txBody>
          <a:bodyPr/>
          <a:lstStyle/>
          <a:p>
            <a:fld id="{629D46E3-684D-47B8-82BD-3ECFE5A8457E}" type="slidenum">
              <a:rPr lang="en-US" altLang="en-US"/>
              <a:pPr/>
              <a:t>21</a:t>
            </a:fld>
            <a:endParaRPr lang="en-US" altLang="en-US"/>
          </a:p>
        </p:txBody>
      </p:sp>
      <p:sp>
        <p:nvSpPr>
          <p:cNvPr id="19458" name="Rectangle 2"/>
          <p:cNvSpPr>
            <a:spLocks noGrp="1" noChangeArrowheads="1"/>
          </p:cNvSpPr>
          <p:nvPr>
            <p:ph type="title"/>
          </p:nvPr>
        </p:nvSpPr>
        <p:spPr>
          <a:xfrm>
            <a:off x="685800" y="152400"/>
            <a:ext cx="7772400" cy="762000"/>
          </a:xfrm>
        </p:spPr>
        <p:txBody>
          <a:bodyPr/>
          <a:lstStyle/>
          <a:p>
            <a:r>
              <a:rPr lang="en-GB" altLang="en-US"/>
              <a:t>Testing</a:t>
            </a:r>
          </a:p>
        </p:txBody>
      </p:sp>
      <p:sp>
        <p:nvSpPr>
          <p:cNvPr id="19459" name="Text Box 3"/>
          <p:cNvSpPr txBox="1">
            <a:spLocks noChangeArrowheads="1"/>
          </p:cNvSpPr>
          <p:nvPr/>
        </p:nvSpPr>
        <p:spPr bwMode="auto">
          <a:xfrm>
            <a:off x="714375" y="2514600"/>
            <a:ext cx="214947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Systems Design</a:t>
            </a:r>
          </a:p>
        </p:txBody>
      </p:sp>
      <p:sp>
        <p:nvSpPr>
          <p:cNvPr id="19460" name="Text Box 4"/>
          <p:cNvSpPr txBox="1">
            <a:spLocks noChangeArrowheads="1"/>
          </p:cNvSpPr>
          <p:nvPr/>
        </p:nvSpPr>
        <p:spPr bwMode="auto">
          <a:xfrm>
            <a:off x="1171575" y="3733800"/>
            <a:ext cx="2386013"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Subsystem design</a:t>
            </a:r>
          </a:p>
        </p:txBody>
      </p:sp>
      <p:sp>
        <p:nvSpPr>
          <p:cNvPr id="19461" name="Text Box 5"/>
          <p:cNvSpPr txBox="1">
            <a:spLocks noChangeArrowheads="1"/>
          </p:cNvSpPr>
          <p:nvPr/>
        </p:nvSpPr>
        <p:spPr bwMode="auto">
          <a:xfrm>
            <a:off x="1781175" y="5105400"/>
            <a:ext cx="2012950"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Module design</a:t>
            </a:r>
          </a:p>
        </p:txBody>
      </p:sp>
      <p:sp>
        <p:nvSpPr>
          <p:cNvPr id="19462" name="Text Box 6"/>
          <p:cNvSpPr txBox="1">
            <a:spLocks noChangeArrowheads="1"/>
          </p:cNvSpPr>
          <p:nvPr/>
        </p:nvSpPr>
        <p:spPr bwMode="auto">
          <a:xfrm>
            <a:off x="5133975" y="5105400"/>
            <a:ext cx="172402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Unit Testing</a:t>
            </a:r>
          </a:p>
        </p:txBody>
      </p:sp>
      <p:sp>
        <p:nvSpPr>
          <p:cNvPr id="19463" name="Text Box 7"/>
          <p:cNvSpPr txBox="1">
            <a:spLocks noChangeArrowheads="1"/>
          </p:cNvSpPr>
          <p:nvPr/>
        </p:nvSpPr>
        <p:spPr bwMode="auto">
          <a:xfrm>
            <a:off x="5591175" y="3733800"/>
            <a:ext cx="251777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Integration Testing</a:t>
            </a:r>
          </a:p>
        </p:txBody>
      </p:sp>
      <p:sp>
        <p:nvSpPr>
          <p:cNvPr id="19464" name="Text Box 8"/>
          <p:cNvSpPr txBox="1">
            <a:spLocks noChangeArrowheads="1"/>
          </p:cNvSpPr>
          <p:nvPr/>
        </p:nvSpPr>
        <p:spPr bwMode="auto">
          <a:xfrm>
            <a:off x="6581775" y="2514600"/>
            <a:ext cx="207962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System Testing</a:t>
            </a:r>
          </a:p>
        </p:txBody>
      </p:sp>
      <p:sp>
        <p:nvSpPr>
          <p:cNvPr id="19465" name="Text Box 9"/>
          <p:cNvSpPr txBox="1">
            <a:spLocks noChangeArrowheads="1"/>
          </p:cNvSpPr>
          <p:nvPr/>
        </p:nvSpPr>
        <p:spPr bwMode="auto">
          <a:xfrm>
            <a:off x="6429375" y="1295400"/>
            <a:ext cx="2601913"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Acceptance Testing</a:t>
            </a:r>
          </a:p>
        </p:txBody>
      </p:sp>
      <p:sp>
        <p:nvSpPr>
          <p:cNvPr id="19466" name="Text Box 10"/>
          <p:cNvSpPr txBox="1">
            <a:spLocks noChangeArrowheads="1"/>
          </p:cNvSpPr>
          <p:nvPr/>
        </p:nvSpPr>
        <p:spPr bwMode="auto">
          <a:xfrm>
            <a:off x="0" y="1295400"/>
            <a:ext cx="2924175"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a:t>Requirements Capture</a:t>
            </a:r>
          </a:p>
        </p:txBody>
      </p:sp>
      <p:sp>
        <p:nvSpPr>
          <p:cNvPr id="19467" name="Line 11"/>
          <p:cNvSpPr>
            <a:spLocks noChangeShapeType="1"/>
          </p:cNvSpPr>
          <p:nvPr/>
        </p:nvSpPr>
        <p:spPr bwMode="auto">
          <a:xfrm>
            <a:off x="3076575" y="1524000"/>
            <a:ext cx="3048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68" name="Text Box 12"/>
          <p:cNvSpPr txBox="1">
            <a:spLocks noChangeArrowheads="1"/>
          </p:cNvSpPr>
          <p:nvPr/>
        </p:nvSpPr>
        <p:spPr bwMode="auto">
          <a:xfrm>
            <a:off x="3457575" y="1143000"/>
            <a:ext cx="23828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sz="2000"/>
              <a:t>Acceptance Test Plan</a:t>
            </a:r>
          </a:p>
        </p:txBody>
      </p:sp>
      <p:sp>
        <p:nvSpPr>
          <p:cNvPr id="19469" name="Line 13"/>
          <p:cNvSpPr>
            <a:spLocks noChangeShapeType="1"/>
          </p:cNvSpPr>
          <p:nvPr/>
        </p:nvSpPr>
        <p:spPr bwMode="auto">
          <a:xfrm>
            <a:off x="1171575" y="18288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0" name="Line 14"/>
          <p:cNvSpPr>
            <a:spLocks noChangeShapeType="1"/>
          </p:cNvSpPr>
          <p:nvPr/>
        </p:nvSpPr>
        <p:spPr bwMode="auto">
          <a:xfrm>
            <a:off x="1857375" y="3048000"/>
            <a:ext cx="381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1" name="Line 15"/>
          <p:cNvSpPr>
            <a:spLocks noChangeShapeType="1"/>
          </p:cNvSpPr>
          <p:nvPr/>
        </p:nvSpPr>
        <p:spPr bwMode="auto">
          <a:xfrm>
            <a:off x="2543175" y="42672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2" name="Line 16"/>
          <p:cNvSpPr>
            <a:spLocks noChangeShapeType="1"/>
          </p:cNvSpPr>
          <p:nvPr/>
        </p:nvSpPr>
        <p:spPr bwMode="auto">
          <a:xfrm flipV="1">
            <a:off x="5972175" y="43434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3" name="Line 17"/>
          <p:cNvSpPr>
            <a:spLocks noChangeShapeType="1"/>
          </p:cNvSpPr>
          <p:nvPr/>
        </p:nvSpPr>
        <p:spPr bwMode="auto">
          <a:xfrm flipV="1">
            <a:off x="6886575" y="3048000"/>
            <a:ext cx="533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4" name="Line 18"/>
          <p:cNvSpPr>
            <a:spLocks noChangeShapeType="1"/>
          </p:cNvSpPr>
          <p:nvPr/>
        </p:nvSpPr>
        <p:spPr bwMode="auto">
          <a:xfrm flipV="1">
            <a:off x="7648575" y="18288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5" name="Line 19"/>
          <p:cNvSpPr>
            <a:spLocks noChangeShapeType="1"/>
          </p:cNvSpPr>
          <p:nvPr/>
        </p:nvSpPr>
        <p:spPr bwMode="auto">
          <a:xfrm>
            <a:off x="3000375" y="2819400"/>
            <a:ext cx="312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6" name="Line 20"/>
          <p:cNvSpPr>
            <a:spLocks noChangeShapeType="1"/>
          </p:cNvSpPr>
          <p:nvPr/>
        </p:nvSpPr>
        <p:spPr bwMode="auto">
          <a:xfrm>
            <a:off x="3762375" y="3962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7" name="Line 21"/>
          <p:cNvSpPr>
            <a:spLocks noChangeShapeType="1"/>
          </p:cNvSpPr>
          <p:nvPr/>
        </p:nvSpPr>
        <p:spPr bwMode="auto">
          <a:xfrm>
            <a:off x="3914775" y="5334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9478" name="Text Box 22"/>
          <p:cNvSpPr txBox="1">
            <a:spLocks noChangeArrowheads="1"/>
          </p:cNvSpPr>
          <p:nvPr/>
        </p:nvSpPr>
        <p:spPr bwMode="auto">
          <a:xfrm>
            <a:off x="3609975" y="2362200"/>
            <a:ext cx="19446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sz="2000"/>
              <a:t>System Test Plan</a:t>
            </a:r>
          </a:p>
        </p:txBody>
      </p:sp>
      <p:sp>
        <p:nvSpPr>
          <p:cNvPr id="19479" name="Text Box 23"/>
          <p:cNvSpPr txBox="1">
            <a:spLocks noChangeArrowheads="1"/>
          </p:cNvSpPr>
          <p:nvPr/>
        </p:nvSpPr>
        <p:spPr bwMode="auto">
          <a:xfrm>
            <a:off x="3914775" y="3581400"/>
            <a:ext cx="1295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sz="2000"/>
              <a:t>Integration</a:t>
            </a:r>
          </a:p>
          <a:p>
            <a:pPr eaLnBrk="0" hangingPunct="0"/>
            <a:r>
              <a:rPr lang="en-GB" altLang="en-US" sz="2000"/>
              <a:t> Test Plan</a:t>
            </a:r>
          </a:p>
        </p:txBody>
      </p:sp>
      <p:sp>
        <p:nvSpPr>
          <p:cNvPr id="19480" name="Text Box 24"/>
          <p:cNvSpPr txBox="1">
            <a:spLocks noChangeArrowheads="1"/>
          </p:cNvSpPr>
          <p:nvPr/>
        </p:nvSpPr>
        <p:spPr bwMode="auto">
          <a:xfrm>
            <a:off x="3914775" y="4953000"/>
            <a:ext cx="113506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sz="2000"/>
              <a:t>Module</a:t>
            </a:r>
          </a:p>
          <a:p>
            <a:pPr eaLnBrk="0" hangingPunct="0"/>
            <a:r>
              <a:rPr lang="en-GB" altLang="en-US" sz="2000"/>
              <a:t>Test Plan</a:t>
            </a:r>
          </a:p>
        </p:txBody>
      </p:sp>
      <p:sp>
        <p:nvSpPr>
          <p:cNvPr id="27" name="Text Box 6"/>
          <p:cNvSpPr txBox="1">
            <a:spLocks noChangeArrowheads="1"/>
          </p:cNvSpPr>
          <p:nvPr/>
        </p:nvSpPr>
        <p:spPr bwMode="auto">
          <a:xfrm>
            <a:off x="3738562" y="6085852"/>
            <a:ext cx="1443024" cy="36933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GB" altLang="en-US" dirty="0" smtClean="0"/>
              <a:t>Module Build</a:t>
            </a:r>
            <a:endParaRPr lang="en-GB" altLang="en-US" dirty="0"/>
          </a:p>
        </p:txBody>
      </p:sp>
      <p:cxnSp>
        <p:nvCxnSpPr>
          <p:cNvPr id="3" name="Straight Arrow Connector 2"/>
          <p:cNvCxnSpPr/>
          <p:nvPr/>
        </p:nvCxnSpPr>
        <p:spPr>
          <a:xfrm>
            <a:off x="3457575" y="5572125"/>
            <a:ext cx="457200" cy="37715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237956" y="5654675"/>
            <a:ext cx="353219" cy="37630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smtClean="0"/>
              <a:t>Unit Testing</a:t>
            </a:r>
            <a:endParaRPr lang="en-GB" altLang="en-US"/>
          </a:p>
        </p:txBody>
      </p:sp>
      <p:sp>
        <p:nvSpPr>
          <p:cNvPr id="4" name="Footer Placeholder 3"/>
          <p:cNvSpPr>
            <a:spLocks noGrp="1"/>
          </p:cNvSpPr>
          <p:nvPr>
            <p:ph type="ftr" sz="quarter" idx="11"/>
          </p:nvPr>
        </p:nvSpPr>
        <p:spPr/>
        <p:txBody>
          <a:bodyPr/>
          <a:lstStyle/>
          <a:p>
            <a:r>
              <a:rPr lang="en-US" altLang="en-US" smtClean="0"/>
              <a:t>© 2000-6  D W Chadwick</a:t>
            </a:r>
            <a:endParaRPr lang="en-US" altLang="en-US"/>
          </a:p>
        </p:txBody>
      </p:sp>
      <p:sp>
        <p:nvSpPr>
          <p:cNvPr id="5" name="Slide Number Placeholder 4"/>
          <p:cNvSpPr>
            <a:spLocks noGrp="1"/>
          </p:cNvSpPr>
          <p:nvPr>
            <p:ph type="sldNum" sz="quarter" idx="12"/>
          </p:nvPr>
        </p:nvSpPr>
        <p:spPr/>
        <p:txBody>
          <a:bodyPr/>
          <a:lstStyle/>
          <a:p>
            <a:fld id="{33D9C5BA-8433-4DDF-AE19-8D92E63A8286}" type="slidenum">
              <a:rPr lang="en-US" altLang="en-US" smtClean="0"/>
              <a:pPr/>
              <a:t>22</a:t>
            </a:fld>
            <a:endParaRPr lang="en-US" altLang="en-US"/>
          </a:p>
        </p:txBody>
      </p:sp>
      <p:sp>
        <p:nvSpPr>
          <p:cNvPr id="25603" name="Rectangle 3"/>
          <p:cNvSpPr>
            <a:spLocks noGrp="1" noChangeArrowheads="1"/>
          </p:cNvSpPr>
          <p:nvPr>
            <p:ph type="body" idx="4294967295"/>
          </p:nvPr>
        </p:nvSpPr>
        <p:spPr>
          <a:xfrm>
            <a:off x="467544" y="1484784"/>
            <a:ext cx="7772400" cy="4114800"/>
          </a:xfrm>
        </p:spPr>
        <p:txBody>
          <a:bodyPr/>
          <a:lstStyle/>
          <a:p>
            <a:r>
              <a:rPr lang="en-GB" altLang="en-US" sz="2800" dirty="0"/>
              <a:t>Tests are written during module design</a:t>
            </a:r>
          </a:p>
          <a:p>
            <a:r>
              <a:rPr lang="en-GB" altLang="en-US" sz="2800" dirty="0"/>
              <a:t>Aim to exercise a high % of paths in module (100% ideal but impossible), so...</a:t>
            </a:r>
          </a:p>
          <a:p>
            <a:pPr lvl="1"/>
            <a:r>
              <a:rPr lang="en-GB" altLang="en-US" sz="2400" dirty="0"/>
              <a:t>Each decision statement exercised at least once</a:t>
            </a:r>
          </a:p>
          <a:p>
            <a:pPr lvl="1"/>
            <a:r>
              <a:rPr lang="en-GB" altLang="en-US" sz="2400" dirty="0"/>
              <a:t>All variables and parameters are exercised over full range of values</a:t>
            </a:r>
          </a:p>
          <a:p>
            <a:r>
              <a:rPr lang="en-GB" altLang="en-US" sz="2800" dirty="0"/>
              <a:t>Unit testing has highest error yield of all testing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 2000-6  D W Chadwick</a:t>
            </a:r>
          </a:p>
        </p:txBody>
      </p:sp>
      <p:sp>
        <p:nvSpPr>
          <p:cNvPr id="5" name="Slide Number Placeholder 4"/>
          <p:cNvSpPr>
            <a:spLocks noGrp="1"/>
          </p:cNvSpPr>
          <p:nvPr>
            <p:ph type="sldNum" sz="quarter" idx="12"/>
          </p:nvPr>
        </p:nvSpPr>
        <p:spPr/>
        <p:txBody>
          <a:bodyPr/>
          <a:lstStyle/>
          <a:p>
            <a:fld id="{083EB11E-8992-4D9E-9DBA-DC8EDBF79968}" type="slidenum">
              <a:rPr lang="en-US" altLang="en-US"/>
              <a:pPr/>
              <a:t>23</a:t>
            </a:fld>
            <a:endParaRPr lang="en-US" altLang="en-US"/>
          </a:p>
        </p:txBody>
      </p:sp>
      <p:sp>
        <p:nvSpPr>
          <p:cNvPr id="26626" name="Rectangle 2"/>
          <p:cNvSpPr>
            <a:spLocks noGrp="1" noChangeArrowheads="1"/>
          </p:cNvSpPr>
          <p:nvPr>
            <p:ph type="title"/>
          </p:nvPr>
        </p:nvSpPr>
        <p:spPr>
          <a:xfrm>
            <a:off x="685800" y="266700"/>
            <a:ext cx="7772400" cy="762000"/>
          </a:xfrm>
        </p:spPr>
        <p:txBody>
          <a:bodyPr/>
          <a:lstStyle/>
          <a:p>
            <a:r>
              <a:rPr lang="en-GB" altLang="en-US"/>
              <a:t>Integration Testing</a:t>
            </a:r>
          </a:p>
        </p:txBody>
      </p:sp>
      <p:sp>
        <p:nvSpPr>
          <p:cNvPr id="26627" name="Rectangle 3"/>
          <p:cNvSpPr>
            <a:spLocks noGrp="1" noChangeArrowheads="1"/>
          </p:cNvSpPr>
          <p:nvPr>
            <p:ph type="body" idx="4294967295"/>
          </p:nvPr>
        </p:nvSpPr>
        <p:spPr>
          <a:xfrm>
            <a:off x="457200" y="1447800"/>
            <a:ext cx="8534400" cy="4114800"/>
          </a:xfrm>
        </p:spPr>
        <p:txBody>
          <a:bodyPr/>
          <a:lstStyle/>
          <a:p>
            <a:pPr>
              <a:lnSpc>
                <a:spcPct val="90000"/>
              </a:lnSpc>
            </a:pPr>
            <a:r>
              <a:rPr lang="en-GB" altLang="en-US" sz="2800"/>
              <a:t>Verify interfaces between modules and subsystems</a:t>
            </a:r>
          </a:p>
          <a:p>
            <a:pPr>
              <a:lnSpc>
                <a:spcPct val="90000"/>
              </a:lnSpc>
            </a:pPr>
            <a:r>
              <a:rPr lang="en-GB" altLang="en-US" sz="2800"/>
              <a:t>Top-down</a:t>
            </a:r>
          </a:p>
          <a:p>
            <a:pPr lvl="1">
              <a:lnSpc>
                <a:spcPct val="90000"/>
              </a:lnSpc>
            </a:pPr>
            <a:r>
              <a:rPr lang="en-GB" altLang="en-US" sz="2400"/>
              <a:t>main control program tested first, with stub modules</a:t>
            </a:r>
          </a:p>
          <a:p>
            <a:pPr lvl="1">
              <a:lnSpc>
                <a:spcPct val="90000"/>
              </a:lnSpc>
            </a:pPr>
            <a:r>
              <a:rPr lang="en-GB" altLang="en-US" sz="2400"/>
              <a:t>real modules are added after unit tested</a:t>
            </a:r>
          </a:p>
          <a:p>
            <a:pPr lvl="1">
              <a:lnSpc>
                <a:spcPct val="90000"/>
              </a:lnSpc>
            </a:pPr>
            <a:r>
              <a:rPr lang="en-GB" altLang="en-US" sz="2400"/>
              <a:t>Benefits. Early prototype, and interfaces tested early</a:t>
            </a:r>
          </a:p>
          <a:p>
            <a:pPr>
              <a:lnSpc>
                <a:spcPct val="90000"/>
              </a:lnSpc>
            </a:pPr>
            <a:r>
              <a:rPr lang="en-GB" altLang="en-US" sz="2800"/>
              <a:t>Bottom-up</a:t>
            </a:r>
          </a:p>
          <a:p>
            <a:pPr lvl="1">
              <a:lnSpc>
                <a:spcPct val="90000"/>
              </a:lnSpc>
            </a:pPr>
            <a:r>
              <a:rPr lang="en-GB" altLang="en-US" sz="2400"/>
              <a:t>test drivers built to test subsystems</a:t>
            </a:r>
          </a:p>
          <a:p>
            <a:pPr lvl="1">
              <a:lnSpc>
                <a:spcPct val="90000"/>
              </a:lnSpc>
            </a:pPr>
            <a:r>
              <a:rPr lang="en-GB" altLang="en-US" sz="2400"/>
              <a:t>Benefits. Early testing of subsystem functionality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smtClean="0"/>
              <a:t>System Testing</a:t>
            </a:r>
            <a:endParaRPr lang="en-GB" altLang="en-US" dirty="0"/>
          </a:p>
        </p:txBody>
      </p:sp>
      <p:sp>
        <p:nvSpPr>
          <p:cNvPr id="4" name="Footer Placeholder 3"/>
          <p:cNvSpPr>
            <a:spLocks noGrp="1"/>
          </p:cNvSpPr>
          <p:nvPr>
            <p:ph type="ftr" sz="quarter" idx="11"/>
          </p:nvPr>
        </p:nvSpPr>
        <p:spPr/>
        <p:txBody>
          <a:bodyPr/>
          <a:lstStyle/>
          <a:p>
            <a:r>
              <a:rPr lang="en-US" altLang="en-US" smtClean="0"/>
              <a:t>© 2000-6  D W Chadwick</a:t>
            </a:r>
            <a:endParaRPr lang="en-US" altLang="en-US"/>
          </a:p>
        </p:txBody>
      </p:sp>
      <p:sp>
        <p:nvSpPr>
          <p:cNvPr id="5" name="Slide Number Placeholder 4"/>
          <p:cNvSpPr>
            <a:spLocks noGrp="1"/>
          </p:cNvSpPr>
          <p:nvPr>
            <p:ph type="sldNum" sz="quarter" idx="12"/>
          </p:nvPr>
        </p:nvSpPr>
        <p:spPr/>
        <p:txBody>
          <a:bodyPr/>
          <a:lstStyle/>
          <a:p>
            <a:fld id="{7A92F404-DB42-445E-8B9D-12C20A4BA433}" type="slidenum">
              <a:rPr lang="en-US" altLang="en-US" smtClean="0"/>
              <a:pPr/>
              <a:t>24</a:t>
            </a:fld>
            <a:endParaRPr lang="en-US" altLang="en-US"/>
          </a:p>
        </p:txBody>
      </p:sp>
      <p:sp>
        <p:nvSpPr>
          <p:cNvPr id="27651" name="Rectangle 3"/>
          <p:cNvSpPr>
            <a:spLocks noGrp="1" noChangeArrowheads="1"/>
          </p:cNvSpPr>
          <p:nvPr>
            <p:ph type="body" idx="4294967295"/>
          </p:nvPr>
        </p:nvSpPr>
        <p:spPr>
          <a:xfrm>
            <a:off x="611560" y="1628800"/>
            <a:ext cx="8229600" cy="4525963"/>
          </a:xfrm>
        </p:spPr>
        <p:txBody>
          <a:bodyPr/>
          <a:lstStyle/>
          <a:p>
            <a:r>
              <a:rPr lang="en-GB" altLang="en-US" dirty="0"/>
              <a:t>Validate system meets its functional and quality objectives</a:t>
            </a:r>
          </a:p>
          <a:p>
            <a:r>
              <a:rPr lang="en-GB" altLang="en-US" dirty="0"/>
              <a:t>Tests should be written in close liaison with users</a:t>
            </a:r>
          </a:p>
          <a:p>
            <a:r>
              <a:rPr lang="en-GB" altLang="en-US" dirty="0"/>
              <a:t>May require specialist staff for this task</a:t>
            </a:r>
          </a:p>
          <a:p>
            <a:r>
              <a:rPr lang="en-GB" altLang="en-US" dirty="0"/>
              <a:t>Written at Design Phase</a:t>
            </a:r>
          </a:p>
          <a:p>
            <a:r>
              <a:rPr lang="en-GB" altLang="en-US" dirty="0"/>
              <a:t>Many different categories of test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 2000-6  D W Chadwick</a:t>
            </a:r>
          </a:p>
        </p:txBody>
      </p:sp>
      <p:sp>
        <p:nvSpPr>
          <p:cNvPr id="5" name="Slide Number Placeholder 4"/>
          <p:cNvSpPr>
            <a:spLocks noGrp="1"/>
          </p:cNvSpPr>
          <p:nvPr>
            <p:ph type="sldNum" sz="quarter" idx="12"/>
          </p:nvPr>
        </p:nvSpPr>
        <p:spPr/>
        <p:txBody>
          <a:bodyPr/>
          <a:lstStyle/>
          <a:p>
            <a:fld id="{C849D97A-C73F-4714-836A-DCC71F8A13ED}" type="slidenum">
              <a:rPr lang="en-US" altLang="en-US"/>
              <a:pPr/>
              <a:t>25</a:t>
            </a:fld>
            <a:endParaRPr lang="en-US" altLang="en-US"/>
          </a:p>
        </p:txBody>
      </p:sp>
      <p:sp>
        <p:nvSpPr>
          <p:cNvPr id="32770" name="Rectangle 2"/>
          <p:cNvSpPr>
            <a:spLocks noGrp="1" noChangeArrowheads="1"/>
          </p:cNvSpPr>
          <p:nvPr>
            <p:ph type="title"/>
          </p:nvPr>
        </p:nvSpPr>
        <p:spPr>
          <a:xfrm>
            <a:off x="762000" y="-114300"/>
            <a:ext cx="7772400" cy="762000"/>
          </a:xfrm>
        </p:spPr>
        <p:txBody>
          <a:bodyPr/>
          <a:lstStyle/>
          <a:p>
            <a:r>
              <a:rPr lang="en-GB" altLang="en-US"/>
              <a:t>System Test Categories</a:t>
            </a:r>
          </a:p>
        </p:txBody>
      </p:sp>
      <p:sp>
        <p:nvSpPr>
          <p:cNvPr id="32771" name="Rectangle 3"/>
          <p:cNvSpPr>
            <a:spLocks noGrp="1" noChangeArrowheads="1"/>
          </p:cNvSpPr>
          <p:nvPr>
            <p:ph type="body" idx="4294967295"/>
          </p:nvPr>
        </p:nvSpPr>
        <p:spPr>
          <a:xfrm>
            <a:off x="107389" y="980728"/>
            <a:ext cx="9067800" cy="5715000"/>
          </a:xfrm>
        </p:spPr>
        <p:txBody>
          <a:bodyPr/>
          <a:lstStyle/>
          <a:p>
            <a:r>
              <a:rPr lang="en-GB" altLang="en-US" sz="2800" dirty="0"/>
              <a:t>Load testing - identify peak load failures</a:t>
            </a:r>
          </a:p>
          <a:p>
            <a:r>
              <a:rPr lang="en-GB" altLang="en-US" sz="2800" dirty="0"/>
              <a:t>Volume testing - identify cont. heavy load failure</a:t>
            </a:r>
          </a:p>
          <a:p>
            <a:r>
              <a:rPr lang="en-GB" altLang="en-US" sz="2800" dirty="0"/>
              <a:t>Configuration testing - identify </a:t>
            </a:r>
            <a:r>
              <a:rPr lang="en-GB" altLang="en-US" sz="2800" dirty="0" err="1"/>
              <a:t>config</a:t>
            </a:r>
            <a:r>
              <a:rPr lang="en-GB" altLang="en-US" sz="2800" dirty="0"/>
              <a:t>. failures</a:t>
            </a:r>
          </a:p>
          <a:p>
            <a:r>
              <a:rPr lang="en-GB" altLang="en-US" sz="2800" dirty="0"/>
              <a:t>Compatibility testing - expose improper </a:t>
            </a:r>
            <a:r>
              <a:rPr lang="en-GB" altLang="en-US" sz="2800" dirty="0" err="1"/>
              <a:t>incompat</a:t>
            </a:r>
            <a:r>
              <a:rPr lang="en-GB" altLang="en-US" sz="2800" dirty="0"/>
              <a:t>.</a:t>
            </a:r>
          </a:p>
          <a:p>
            <a:r>
              <a:rPr lang="en-GB" altLang="en-US" sz="2800" dirty="0"/>
              <a:t>Security testing - ways to break the security</a:t>
            </a:r>
          </a:p>
          <a:p>
            <a:r>
              <a:rPr lang="en-GB" altLang="en-US" sz="2800" dirty="0"/>
              <a:t>Performance testing - identify actual performance</a:t>
            </a:r>
          </a:p>
          <a:p>
            <a:r>
              <a:rPr lang="en-GB" altLang="en-US" sz="2800" dirty="0"/>
              <a:t>Installation testing - identify incorrect install results</a:t>
            </a:r>
          </a:p>
          <a:p>
            <a:r>
              <a:rPr lang="en-GB" altLang="en-US" sz="2800" dirty="0"/>
              <a:t>Availability testing - measure reliability/availability</a:t>
            </a:r>
          </a:p>
          <a:p>
            <a:r>
              <a:rPr lang="en-GB" altLang="en-US" sz="2800" dirty="0"/>
              <a:t>Recovery testing - how system recovers after errors</a:t>
            </a:r>
          </a:p>
          <a:p>
            <a:r>
              <a:rPr lang="en-GB" altLang="en-US" sz="2800" dirty="0"/>
              <a:t>Human Factors testing - identify difficult operations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 2000-6  D W Chadwick</a:t>
            </a:r>
          </a:p>
        </p:txBody>
      </p:sp>
      <p:sp>
        <p:nvSpPr>
          <p:cNvPr id="5" name="Slide Number Placeholder 4"/>
          <p:cNvSpPr>
            <a:spLocks noGrp="1"/>
          </p:cNvSpPr>
          <p:nvPr>
            <p:ph type="sldNum" sz="quarter" idx="12"/>
          </p:nvPr>
        </p:nvSpPr>
        <p:spPr/>
        <p:txBody>
          <a:bodyPr/>
          <a:lstStyle/>
          <a:p>
            <a:fld id="{B3652348-BDBC-4712-A04C-6132E5809138}" type="slidenum">
              <a:rPr lang="en-US" altLang="en-US"/>
              <a:pPr/>
              <a:t>26</a:t>
            </a:fld>
            <a:endParaRPr lang="en-US" altLang="en-US"/>
          </a:p>
        </p:txBody>
      </p:sp>
      <p:sp>
        <p:nvSpPr>
          <p:cNvPr id="28674" name="Rectangle 2"/>
          <p:cNvSpPr>
            <a:spLocks noGrp="1" noChangeArrowheads="1"/>
          </p:cNvSpPr>
          <p:nvPr>
            <p:ph type="title"/>
          </p:nvPr>
        </p:nvSpPr>
        <p:spPr>
          <a:xfrm>
            <a:off x="685800" y="800100"/>
            <a:ext cx="7772400" cy="762000"/>
          </a:xfrm>
        </p:spPr>
        <p:txBody>
          <a:bodyPr/>
          <a:lstStyle/>
          <a:p>
            <a:r>
              <a:rPr lang="en-GB" altLang="en-US"/>
              <a:t>Acceptance Testing</a:t>
            </a:r>
          </a:p>
        </p:txBody>
      </p:sp>
      <p:sp>
        <p:nvSpPr>
          <p:cNvPr id="28675" name="Rectangle 3"/>
          <p:cNvSpPr>
            <a:spLocks noGrp="1" noChangeArrowheads="1"/>
          </p:cNvSpPr>
          <p:nvPr>
            <p:ph type="body" idx="4294967295"/>
          </p:nvPr>
        </p:nvSpPr>
        <p:spPr>
          <a:xfrm>
            <a:off x="395536" y="1916832"/>
            <a:ext cx="8229600" cy="4525963"/>
          </a:xfrm>
        </p:spPr>
        <p:txBody>
          <a:bodyPr/>
          <a:lstStyle/>
          <a:p>
            <a:pPr>
              <a:lnSpc>
                <a:spcPct val="90000"/>
              </a:lnSpc>
            </a:pPr>
            <a:r>
              <a:rPr lang="en-GB" altLang="en-US" dirty="0"/>
              <a:t>Ensure system meets the user’s requirements</a:t>
            </a:r>
          </a:p>
          <a:p>
            <a:pPr>
              <a:lnSpc>
                <a:spcPct val="90000"/>
              </a:lnSpc>
            </a:pPr>
            <a:r>
              <a:rPr lang="en-GB" altLang="en-US" dirty="0"/>
              <a:t>Tests should be written during feasibility study</a:t>
            </a:r>
          </a:p>
          <a:p>
            <a:pPr>
              <a:lnSpc>
                <a:spcPct val="90000"/>
              </a:lnSpc>
            </a:pPr>
            <a:r>
              <a:rPr lang="en-GB" altLang="en-US" dirty="0"/>
              <a:t>Tests should be executed in user’s working environment</a:t>
            </a:r>
          </a:p>
          <a:p>
            <a:pPr lvl="1">
              <a:lnSpc>
                <a:spcPct val="90000"/>
              </a:lnSpc>
            </a:pPr>
            <a:r>
              <a:rPr lang="en-GB" altLang="en-US" dirty="0"/>
              <a:t>sometimes performed in simulated environment or at beta test site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7" name="Subtitle 6"/>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27</a:t>
            </a:fld>
            <a:endParaRPr lang="nl-BE"/>
          </a:p>
        </p:txBody>
      </p:sp>
    </p:spTree>
    <p:extLst>
      <p:ext uri="{BB962C8B-B14F-4D97-AF65-F5344CB8AC3E}">
        <p14:creationId xmlns:p14="http://schemas.microsoft.com/office/powerpoint/2010/main" xmlns="" val="128710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Quality Objectives</a:t>
            </a:r>
            <a:endParaRPr lang="en-GB" dirty="0"/>
          </a:p>
        </p:txBody>
      </p:sp>
      <p:sp>
        <p:nvSpPr>
          <p:cNvPr id="3" name="Content Placeholder 2"/>
          <p:cNvSpPr>
            <a:spLocks noGrp="1"/>
          </p:cNvSpPr>
          <p:nvPr>
            <p:ph idx="1"/>
          </p:nvPr>
        </p:nvSpPr>
        <p:spPr/>
        <p:txBody>
          <a:bodyPr/>
          <a:lstStyle/>
          <a:p>
            <a:r>
              <a:rPr lang="en-GB" dirty="0" smtClean="0"/>
              <a:t>What you want – functional specifications</a:t>
            </a:r>
          </a:p>
          <a:p>
            <a:endParaRPr lang="en-GB" dirty="0"/>
          </a:p>
          <a:p>
            <a:r>
              <a:rPr lang="en-GB" dirty="0" smtClean="0"/>
              <a:t>How well you want it – non-functional or QOS specifications</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pPr/>
              <a:t>3</a:t>
            </a:fld>
            <a:endParaRPr lang="nl-BE"/>
          </a:p>
        </p:txBody>
      </p:sp>
    </p:spTree>
    <p:extLst>
      <p:ext uri="{BB962C8B-B14F-4D97-AF65-F5344CB8AC3E}">
        <p14:creationId xmlns:p14="http://schemas.microsoft.com/office/powerpoint/2010/main" xmlns="" val="1978131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2000-6  D W Chadwick</a:t>
            </a:r>
          </a:p>
        </p:txBody>
      </p:sp>
      <p:sp>
        <p:nvSpPr>
          <p:cNvPr id="5" name="Slide Number Placeholder 5"/>
          <p:cNvSpPr>
            <a:spLocks noGrp="1"/>
          </p:cNvSpPr>
          <p:nvPr>
            <p:ph type="sldNum" sz="quarter" idx="12"/>
          </p:nvPr>
        </p:nvSpPr>
        <p:spPr/>
        <p:txBody>
          <a:bodyPr/>
          <a:lstStyle/>
          <a:p>
            <a:fld id="{A5FE70A4-EC0D-4665-A092-150011D08316}" type="slidenum">
              <a:rPr lang="en-US" altLang="en-US"/>
              <a:pPr/>
              <a:t>4</a:t>
            </a:fld>
            <a:endParaRPr lang="en-US" altLang="en-US"/>
          </a:p>
        </p:txBody>
      </p:sp>
      <p:sp>
        <p:nvSpPr>
          <p:cNvPr id="7170" name="Rectangle 2"/>
          <p:cNvSpPr>
            <a:spLocks noGrp="1" noChangeArrowheads="1"/>
          </p:cNvSpPr>
          <p:nvPr>
            <p:ph type="title"/>
          </p:nvPr>
        </p:nvSpPr>
        <p:spPr>
          <a:xfrm>
            <a:off x="685800" y="190500"/>
            <a:ext cx="7772400" cy="762000"/>
          </a:xfrm>
        </p:spPr>
        <p:txBody>
          <a:bodyPr>
            <a:normAutofit fontScale="90000"/>
          </a:bodyPr>
          <a:lstStyle/>
          <a:p>
            <a:r>
              <a:rPr lang="en-GB" altLang="en-US" dirty="0" smtClean="0"/>
              <a:t>Purpose of Quality Management</a:t>
            </a:r>
            <a:endParaRPr lang="en-GB" altLang="en-US" dirty="0"/>
          </a:p>
        </p:txBody>
      </p:sp>
      <p:sp>
        <p:nvSpPr>
          <p:cNvPr id="7171" name="Rectangle 3"/>
          <p:cNvSpPr>
            <a:spLocks noGrp="1" noChangeArrowheads="1"/>
          </p:cNvSpPr>
          <p:nvPr>
            <p:ph type="body" idx="1"/>
          </p:nvPr>
        </p:nvSpPr>
        <p:spPr>
          <a:xfrm>
            <a:off x="685800" y="1447800"/>
            <a:ext cx="8153400" cy="4861520"/>
          </a:xfrm>
        </p:spPr>
        <p:txBody>
          <a:bodyPr>
            <a:normAutofit fontScale="92500" lnSpcReduction="20000"/>
          </a:bodyPr>
          <a:lstStyle/>
          <a:p>
            <a:r>
              <a:rPr lang="en-GB" altLang="en-US" sz="2800" dirty="0" smtClean="0"/>
              <a:t>TO PREVENT DEFECTS OCCURING rather than to fix them afterwards.</a:t>
            </a:r>
          </a:p>
          <a:p>
            <a:r>
              <a:rPr lang="en-GB" altLang="en-US" sz="2800" dirty="0" smtClean="0"/>
              <a:t>How?</a:t>
            </a:r>
          </a:p>
          <a:p>
            <a:r>
              <a:rPr lang="en-GB" altLang="en-US" sz="2800" dirty="0" smtClean="0"/>
              <a:t>Develop a Quality Assurance Plan during project planning phase which</a:t>
            </a:r>
          </a:p>
          <a:p>
            <a:pPr lvl="1"/>
            <a:r>
              <a:rPr lang="en-GB" altLang="en-US" sz="2400" dirty="0" smtClean="0"/>
              <a:t>Lists </a:t>
            </a:r>
            <a:r>
              <a:rPr lang="en-GB" altLang="en-US" sz="2400" dirty="0"/>
              <a:t>the Quality Goals that are to be achieved</a:t>
            </a:r>
          </a:p>
          <a:p>
            <a:pPr lvl="1"/>
            <a:r>
              <a:rPr lang="en-GB" altLang="en-US" sz="2400" dirty="0" smtClean="0"/>
              <a:t>Documents the </a:t>
            </a:r>
            <a:r>
              <a:rPr lang="en-GB" altLang="en-US" sz="2400" dirty="0"/>
              <a:t>Quality Actions management intend to implement so as to achieve the goals</a:t>
            </a:r>
          </a:p>
          <a:p>
            <a:pPr lvl="1"/>
            <a:r>
              <a:rPr lang="en-GB" altLang="en-US" sz="2400" dirty="0" smtClean="0"/>
              <a:t>Describes the </a:t>
            </a:r>
            <a:r>
              <a:rPr lang="en-GB" altLang="en-US" sz="2400" dirty="0"/>
              <a:t>Quality Methods and Standards to be </a:t>
            </a:r>
            <a:r>
              <a:rPr lang="en-GB" altLang="en-US" sz="2400" dirty="0" smtClean="0"/>
              <a:t>used</a:t>
            </a:r>
          </a:p>
          <a:p>
            <a:r>
              <a:rPr lang="en-GB" altLang="en-US" sz="2800" dirty="0" smtClean="0"/>
              <a:t>Then follow the plan through the project execution phase, and</a:t>
            </a:r>
          </a:p>
          <a:p>
            <a:r>
              <a:rPr lang="en-GB" altLang="en-US" sz="2800" dirty="0" smtClean="0"/>
              <a:t>Perform Quality Control which measures the quality of the deliverables and compares them to the plan</a:t>
            </a:r>
            <a:endParaRPr lang="en-GB"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 2000-6  D W Chadwick</a:t>
            </a:r>
          </a:p>
        </p:txBody>
      </p:sp>
      <p:sp>
        <p:nvSpPr>
          <p:cNvPr id="5" name="Slide Number Placeholder 4"/>
          <p:cNvSpPr>
            <a:spLocks noGrp="1"/>
          </p:cNvSpPr>
          <p:nvPr>
            <p:ph type="sldNum" sz="quarter" idx="12"/>
          </p:nvPr>
        </p:nvSpPr>
        <p:spPr/>
        <p:txBody>
          <a:bodyPr/>
          <a:lstStyle/>
          <a:p>
            <a:fld id="{7713CD12-7FF6-4D3B-B028-13410AA5FB6A}" type="slidenum">
              <a:rPr lang="en-US" altLang="en-US"/>
              <a:pPr/>
              <a:t>5</a:t>
            </a:fld>
            <a:endParaRPr lang="en-US" altLang="en-US"/>
          </a:p>
        </p:txBody>
      </p:sp>
      <p:sp>
        <p:nvSpPr>
          <p:cNvPr id="9218" name="Rectangle 2"/>
          <p:cNvSpPr>
            <a:spLocks noGrp="1" noChangeArrowheads="1"/>
          </p:cNvSpPr>
          <p:nvPr>
            <p:ph type="title"/>
          </p:nvPr>
        </p:nvSpPr>
        <p:spPr>
          <a:xfrm>
            <a:off x="0" y="0"/>
            <a:ext cx="9144000" cy="762000"/>
          </a:xfrm>
        </p:spPr>
        <p:txBody>
          <a:bodyPr/>
          <a:lstStyle/>
          <a:p>
            <a:r>
              <a:rPr lang="en-GB" altLang="en-US"/>
              <a:t>Relative Cost to Fix Defects</a:t>
            </a:r>
          </a:p>
        </p:txBody>
      </p:sp>
      <p:graphicFrame>
        <p:nvGraphicFramePr>
          <p:cNvPr id="9219" name="Object 3"/>
          <p:cNvGraphicFramePr>
            <a:graphicFrameLocks noGrp="1" noChangeAspect="1"/>
          </p:cNvGraphicFramePr>
          <p:nvPr>
            <p:ph type="body" idx="4294967295"/>
          </p:nvPr>
        </p:nvGraphicFramePr>
        <p:xfrm>
          <a:off x="1219200" y="914400"/>
          <a:ext cx="6477000" cy="5326063"/>
        </p:xfrm>
        <a:graphic>
          <a:graphicData uri="http://schemas.openxmlformats.org/presentationml/2006/ole">
            <p:oleObj spid="_x0000_s1036" name="Worksheet" r:id="rId4" imgW="4662720" imgH="3834720" progId="Excel.Shee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Quality Assurance vs. Quality Control</a:t>
            </a:r>
            <a:endParaRPr lang="en-GB" dirty="0"/>
          </a:p>
        </p:txBody>
      </p:sp>
      <p:sp>
        <p:nvSpPr>
          <p:cNvPr id="5" name="Content Placeholder 4"/>
          <p:cNvSpPr>
            <a:spLocks noGrp="1"/>
          </p:cNvSpPr>
          <p:nvPr>
            <p:ph sz="half" idx="1"/>
          </p:nvPr>
        </p:nvSpPr>
        <p:spPr/>
        <p:txBody>
          <a:bodyPr>
            <a:normAutofit lnSpcReduction="10000"/>
          </a:bodyPr>
          <a:lstStyle/>
          <a:p>
            <a:pPr algn="ctr">
              <a:buNone/>
            </a:pPr>
            <a:r>
              <a:rPr lang="en-GB" dirty="0" smtClean="0"/>
              <a:t>QA</a:t>
            </a:r>
          </a:p>
          <a:p>
            <a:r>
              <a:rPr lang="en-GB" dirty="0" smtClean="0"/>
              <a:t>Defines processes to ensure quality is built in to products</a:t>
            </a:r>
          </a:p>
          <a:p>
            <a:r>
              <a:rPr lang="en-GB" dirty="0" smtClean="0"/>
              <a:t>Purpose is to stop defects being created</a:t>
            </a:r>
          </a:p>
          <a:p>
            <a:r>
              <a:rPr lang="en-GB" dirty="0" smtClean="0"/>
              <a:t>Everyone in team is responsible for QA</a:t>
            </a:r>
            <a:endParaRPr lang="en-GB" dirty="0"/>
          </a:p>
        </p:txBody>
      </p:sp>
      <p:sp>
        <p:nvSpPr>
          <p:cNvPr id="6" name="Content Placeholder 5"/>
          <p:cNvSpPr>
            <a:spLocks noGrp="1"/>
          </p:cNvSpPr>
          <p:nvPr>
            <p:ph sz="half" idx="2"/>
          </p:nvPr>
        </p:nvSpPr>
        <p:spPr>
          <a:xfrm>
            <a:off x="4648200" y="1981200"/>
            <a:ext cx="4316288" cy="4114800"/>
          </a:xfrm>
        </p:spPr>
        <p:txBody>
          <a:bodyPr>
            <a:normAutofit lnSpcReduction="10000"/>
          </a:bodyPr>
          <a:lstStyle/>
          <a:p>
            <a:pPr algn="ctr">
              <a:buNone/>
            </a:pPr>
            <a:r>
              <a:rPr lang="en-GB" dirty="0" smtClean="0"/>
              <a:t>QC</a:t>
            </a:r>
          </a:p>
          <a:p>
            <a:r>
              <a:rPr lang="en-GB" dirty="0" smtClean="0"/>
              <a:t>Measures quality of finished products</a:t>
            </a:r>
          </a:p>
          <a:p>
            <a:r>
              <a:rPr lang="en-GB" dirty="0" smtClean="0"/>
              <a:t>Purpose is to find defects before delivery</a:t>
            </a:r>
          </a:p>
          <a:p>
            <a:r>
              <a:rPr lang="en-GB" dirty="0" smtClean="0"/>
              <a:t>Often QC is the responsibility of a team that is specialised in testing and measuring</a:t>
            </a:r>
            <a:endParaRPr lang="en-GB" dirty="0"/>
          </a:p>
        </p:txBody>
      </p:sp>
    </p:spTree>
    <p:extLst>
      <p:ext uri="{BB962C8B-B14F-4D97-AF65-F5344CB8AC3E}">
        <p14:creationId xmlns:p14="http://schemas.microsoft.com/office/powerpoint/2010/main" xmlns="" val="1477038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GB" altLang="en-US" dirty="0" smtClean="0"/>
              <a:t>Quality Assurance Ensures</a:t>
            </a:r>
            <a:endParaRPr lang="en-GB" altLang="en-US" dirty="0"/>
          </a:p>
        </p:txBody>
      </p:sp>
      <p:sp>
        <p:nvSpPr>
          <p:cNvPr id="4" name="Footer Placeholder 3"/>
          <p:cNvSpPr>
            <a:spLocks noGrp="1"/>
          </p:cNvSpPr>
          <p:nvPr>
            <p:ph type="ftr" sz="quarter" idx="11"/>
          </p:nvPr>
        </p:nvSpPr>
        <p:spPr/>
        <p:txBody>
          <a:bodyPr/>
          <a:lstStyle/>
          <a:p>
            <a:r>
              <a:rPr lang="en-GB" altLang="en-US" smtClean="0"/>
              <a:t>© 2000  D W Chadwick</a:t>
            </a:r>
            <a:endParaRPr lang="en-GB" altLang="en-US"/>
          </a:p>
        </p:txBody>
      </p:sp>
      <p:sp>
        <p:nvSpPr>
          <p:cNvPr id="5" name="Slide Number Placeholder 4"/>
          <p:cNvSpPr>
            <a:spLocks noGrp="1"/>
          </p:cNvSpPr>
          <p:nvPr>
            <p:ph type="sldNum" sz="quarter" idx="12"/>
          </p:nvPr>
        </p:nvSpPr>
        <p:spPr/>
        <p:txBody>
          <a:bodyPr/>
          <a:lstStyle/>
          <a:p>
            <a:fld id="{74C4DEF4-E210-421B-801B-CC1AD989F592}" type="slidenum">
              <a:rPr lang="en-GB" altLang="en-US" smtClean="0"/>
              <a:pPr/>
              <a:t>7</a:t>
            </a:fld>
            <a:endParaRPr lang="en-GB" altLang="en-US"/>
          </a:p>
        </p:txBody>
      </p:sp>
      <p:sp>
        <p:nvSpPr>
          <p:cNvPr id="27651" name="Rectangle 3"/>
          <p:cNvSpPr>
            <a:spLocks noGrp="1" noChangeArrowheads="1"/>
          </p:cNvSpPr>
          <p:nvPr>
            <p:ph type="body" idx="4294967295"/>
          </p:nvPr>
        </p:nvSpPr>
        <p:spPr>
          <a:xfrm>
            <a:off x="539552" y="1628800"/>
            <a:ext cx="7920880" cy="4608512"/>
          </a:xfrm>
        </p:spPr>
        <p:txBody>
          <a:bodyPr>
            <a:normAutofit/>
          </a:bodyPr>
          <a:lstStyle/>
          <a:p>
            <a:pPr lvl="1"/>
            <a:r>
              <a:rPr lang="en-GB" altLang="en-US" sz="2200" dirty="0"/>
              <a:t>Appropriate development methodology is in place</a:t>
            </a:r>
          </a:p>
          <a:p>
            <a:pPr lvl="1"/>
            <a:r>
              <a:rPr lang="en-GB" altLang="en-US" sz="2200" dirty="0"/>
              <a:t>Prescribed standards and procedures are followed, or deviations are highlighted as soon as possible</a:t>
            </a:r>
          </a:p>
          <a:p>
            <a:pPr lvl="1"/>
            <a:r>
              <a:rPr lang="en-GB" altLang="en-US" sz="2200" dirty="0"/>
              <a:t>Documentation is produced during and not after development</a:t>
            </a:r>
          </a:p>
          <a:p>
            <a:pPr lvl="1"/>
            <a:r>
              <a:rPr lang="en-GB" altLang="en-US" sz="2200" dirty="0"/>
              <a:t>Change control mechanisms are in place</a:t>
            </a:r>
          </a:p>
          <a:p>
            <a:pPr lvl="1"/>
            <a:r>
              <a:rPr lang="en-GB" altLang="en-US" sz="2200" dirty="0"/>
              <a:t>Appropriate and adequate testing has taken place and is documented</a:t>
            </a:r>
          </a:p>
          <a:p>
            <a:pPr lvl="1"/>
            <a:r>
              <a:rPr lang="en-GB" altLang="en-US" sz="2200" dirty="0"/>
              <a:t>Each task is satisfactorily completed before the next one is started</a:t>
            </a:r>
          </a:p>
          <a:p>
            <a:pPr lvl="1"/>
            <a:r>
              <a:rPr lang="en-GB" altLang="en-US" sz="2200" dirty="0"/>
              <a:t>Project has been audited by professionals</a:t>
            </a:r>
          </a:p>
          <a:p>
            <a:pPr lvl="1"/>
            <a:r>
              <a:rPr lang="en-GB" altLang="en-US" sz="2200" dirty="0"/>
              <a:t>QA plan and development plan are compatible</a:t>
            </a:r>
          </a:p>
        </p:txBody>
      </p:sp>
    </p:spTree>
    <p:extLst>
      <p:ext uri="{BB962C8B-B14F-4D97-AF65-F5344CB8AC3E}">
        <p14:creationId xmlns:p14="http://schemas.microsoft.com/office/powerpoint/2010/main" xmlns="" val="3571802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2000-6  D W Chadwick</a:t>
            </a:r>
          </a:p>
        </p:txBody>
      </p:sp>
      <p:sp>
        <p:nvSpPr>
          <p:cNvPr id="5" name="Slide Number Placeholder 5"/>
          <p:cNvSpPr>
            <a:spLocks noGrp="1"/>
          </p:cNvSpPr>
          <p:nvPr>
            <p:ph type="sldNum" sz="quarter" idx="12"/>
          </p:nvPr>
        </p:nvSpPr>
        <p:spPr/>
        <p:txBody>
          <a:bodyPr/>
          <a:lstStyle/>
          <a:p>
            <a:fld id="{6A12B833-7CDE-44C9-86D4-BFC2D6B73E7C}" type="slidenum">
              <a:rPr lang="en-US" altLang="en-US"/>
              <a:pPr/>
              <a:t>8</a:t>
            </a:fld>
            <a:endParaRPr lang="en-US" altLang="en-US"/>
          </a:p>
        </p:txBody>
      </p:sp>
      <p:sp>
        <p:nvSpPr>
          <p:cNvPr id="10246" name="Rectangle 6"/>
          <p:cNvSpPr>
            <a:spLocks noGrp="1" noChangeArrowheads="1"/>
          </p:cNvSpPr>
          <p:nvPr>
            <p:ph type="title"/>
          </p:nvPr>
        </p:nvSpPr>
        <p:spPr>
          <a:xfrm>
            <a:off x="304800" y="228600"/>
            <a:ext cx="8458200" cy="762000"/>
          </a:xfrm>
        </p:spPr>
        <p:txBody>
          <a:bodyPr>
            <a:normAutofit fontScale="90000"/>
          </a:bodyPr>
          <a:lstStyle/>
          <a:p>
            <a:r>
              <a:rPr lang="en-GB" altLang="en-US" dirty="0"/>
              <a:t>Contents of a </a:t>
            </a:r>
            <a:r>
              <a:rPr lang="en-GB" altLang="en-US" dirty="0" smtClean="0"/>
              <a:t>Quality Assurance </a:t>
            </a:r>
            <a:r>
              <a:rPr lang="en-GB" altLang="en-US" dirty="0"/>
              <a:t>Plan</a:t>
            </a:r>
          </a:p>
        </p:txBody>
      </p:sp>
      <p:sp>
        <p:nvSpPr>
          <p:cNvPr id="10247" name="Rectangle 7"/>
          <p:cNvSpPr>
            <a:spLocks noGrp="1" noChangeArrowheads="1"/>
          </p:cNvSpPr>
          <p:nvPr>
            <p:ph type="body" idx="1"/>
          </p:nvPr>
        </p:nvSpPr>
        <p:spPr>
          <a:xfrm>
            <a:off x="762000" y="1447800"/>
            <a:ext cx="8153400" cy="4789512"/>
          </a:xfrm>
        </p:spPr>
        <p:txBody>
          <a:bodyPr>
            <a:normAutofit fontScale="92500" lnSpcReduction="10000"/>
          </a:bodyPr>
          <a:lstStyle/>
          <a:p>
            <a:pPr>
              <a:lnSpc>
                <a:spcPct val="90000"/>
              </a:lnSpc>
            </a:pPr>
            <a:r>
              <a:rPr lang="en-GB" altLang="en-US" sz="2800" dirty="0"/>
              <a:t>Project Details</a:t>
            </a:r>
          </a:p>
          <a:p>
            <a:pPr lvl="1">
              <a:lnSpc>
                <a:spcPct val="90000"/>
              </a:lnSpc>
            </a:pPr>
            <a:r>
              <a:rPr lang="en-GB" altLang="en-US" sz="2400" dirty="0"/>
              <a:t>Project Manager, Quality Manager</a:t>
            </a:r>
          </a:p>
          <a:p>
            <a:pPr lvl="1">
              <a:lnSpc>
                <a:spcPct val="90000"/>
              </a:lnSpc>
            </a:pPr>
            <a:r>
              <a:rPr lang="en-GB" altLang="en-US" sz="2400" dirty="0"/>
              <a:t>Project objectives</a:t>
            </a:r>
          </a:p>
          <a:p>
            <a:pPr>
              <a:lnSpc>
                <a:spcPct val="90000"/>
              </a:lnSpc>
            </a:pPr>
            <a:r>
              <a:rPr lang="en-GB" altLang="en-US" sz="2800" dirty="0"/>
              <a:t>Project Standards and </a:t>
            </a:r>
            <a:r>
              <a:rPr lang="en-GB" altLang="en-US" sz="2800" dirty="0" smtClean="0"/>
              <a:t>Methodologies</a:t>
            </a:r>
          </a:p>
          <a:p>
            <a:pPr marL="457200" lvl="1" indent="0">
              <a:lnSpc>
                <a:spcPct val="90000"/>
              </a:lnSpc>
              <a:buNone/>
            </a:pPr>
            <a:r>
              <a:rPr lang="en-GB" altLang="en-US" sz="2400" dirty="0" smtClean="0"/>
              <a:t>For IT based projects these might be such things as:</a:t>
            </a:r>
            <a:endParaRPr lang="en-GB" altLang="en-US" sz="2400" dirty="0"/>
          </a:p>
          <a:p>
            <a:pPr lvl="1">
              <a:lnSpc>
                <a:spcPct val="90000"/>
              </a:lnSpc>
            </a:pPr>
            <a:r>
              <a:rPr lang="en-GB" altLang="en-US" sz="2400" dirty="0"/>
              <a:t>Development Methodology (</a:t>
            </a:r>
            <a:r>
              <a:rPr lang="en-GB" altLang="en-US" sz="2400" dirty="0" err="1"/>
              <a:t>ies</a:t>
            </a:r>
            <a:r>
              <a:rPr lang="en-GB" altLang="en-US" sz="2400" dirty="0"/>
              <a:t>) being used </a:t>
            </a:r>
            <a:r>
              <a:rPr lang="en-GB" altLang="en-US" sz="2400" dirty="0" err="1"/>
              <a:t>e.g</a:t>
            </a:r>
            <a:r>
              <a:rPr lang="en-GB" altLang="en-US" sz="2400" dirty="0"/>
              <a:t> JAD, SSADM, Jackson</a:t>
            </a:r>
          </a:p>
          <a:p>
            <a:pPr lvl="1">
              <a:lnSpc>
                <a:spcPct val="90000"/>
              </a:lnSpc>
            </a:pPr>
            <a:r>
              <a:rPr lang="en-GB" altLang="en-US" sz="2400" dirty="0"/>
              <a:t>Documentation standards</a:t>
            </a:r>
          </a:p>
          <a:p>
            <a:pPr lvl="1">
              <a:lnSpc>
                <a:spcPct val="90000"/>
              </a:lnSpc>
            </a:pPr>
            <a:r>
              <a:rPr lang="en-GB" altLang="en-US" sz="2400" dirty="0"/>
              <a:t>Coding standards e.g. ANSI C</a:t>
            </a:r>
          </a:p>
          <a:p>
            <a:pPr lvl="1">
              <a:lnSpc>
                <a:spcPct val="90000"/>
              </a:lnSpc>
            </a:pPr>
            <a:r>
              <a:rPr lang="en-GB" altLang="en-US" sz="2400" dirty="0"/>
              <a:t>Testing standards and methods</a:t>
            </a:r>
          </a:p>
          <a:p>
            <a:pPr lvl="1">
              <a:lnSpc>
                <a:spcPct val="90000"/>
              </a:lnSpc>
            </a:pPr>
            <a:r>
              <a:rPr lang="en-GB" altLang="en-US" sz="2400" dirty="0"/>
              <a:t>QA methods e.g. walkthroughs or inspections</a:t>
            </a:r>
          </a:p>
          <a:p>
            <a:pPr lvl="1">
              <a:lnSpc>
                <a:spcPct val="90000"/>
              </a:lnSpc>
            </a:pPr>
            <a:r>
              <a:rPr lang="en-GB" altLang="en-US" sz="2400" dirty="0"/>
              <a:t>Operating standards e.g. ISO 9000, ISO 17799</a:t>
            </a:r>
          </a:p>
          <a:p>
            <a:pPr lvl="1">
              <a:lnSpc>
                <a:spcPct val="90000"/>
              </a:lnSpc>
            </a:pPr>
            <a:r>
              <a:rPr lang="en-GB" altLang="en-US" sz="2400" dirty="0"/>
              <a:t>Project Management </a:t>
            </a:r>
            <a:r>
              <a:rPr lang="en-GB" altLang="en-US" sz="2400" dirty="0" smtClean="0"/>
              <a:t>Methodology </a:t>
            </a:r>
            <a:r>
              <a:rPr lang="en-GB" altLang="en-US" sz="2400" dirty="0"/>
              <a:t>e.g. PRINCE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 2000-6  D W Chadwick</a:t>
            </a:r>
          </a:p>
        </p:txBody>
      </p:sp>
      <p:sp>
        <p:nvSpPr>
          <p:cNvPr id="5" name="Slide Number Placeholder 5"/>
          <p:cNvSpPr>
            <a:spLocks noGrp="1"/>
          </p:cNvSpPr>
          <p:nvPr>
            <p:ph type="sldNum" sz="quarter" idx="12"/>
          </p:nvPr>
        </p:nvSpPr>
        <p:spPr/>
        <p:txBody>
          <a:bodyPr/>
          <a:lstStyle/>
          <a:p>
            <a:fld id="{A4F75357-1EE8-4286-A544-D6AF246DA9D0}" type="slidenum">
              <a:rPr lang="en-US" altLang="en-US"/>
              <a:pPr/>
              <a:t>9</a:t>
            </a:fld>
            <a:endParaRPr lang="en-US" altLang="en-US"/>
          </a:p>
        </p:txBody>
      </p:sp>
      <p:sp>
        <p:nvSpPr>
          <p:cNvPr id="14338" name="Rectangle 2"/>
          <p:cNvSpPr>
            <a:spLocks noGrp="1" noChangeArrowheads="1"/>
          </p:cNvSpPr>
          <p:nvPr>
            <p:ph type="title"/>
          </p:nvPr>
        </p:nvSpPr>
        <p:spPr>
          <a:xfrm>
            <a:off x="0" y="152400"/>
            <a:ext cx="9144000" cy="762000"/>
          </a:xfrm>
        </p:spPr>
        <p:txBody>
          <a:bodyPr/>
          <a:lstStyle/>
          <a:p>
            <a:r>
              <a:rPr lang="en-GB" altLang="en-US"/>
              <a:t>Plan Contents (deliverables)</a:t>
            </a:r>
          </a:p>
        </p:txBody>
      </p:sp>
      <p:sp>
        <p:nvSpPr>
          <p:cNvPr id="14339" name="Rectangle 3"/>
          <p:cNvSpPr>
            <a:spLocks noGrp="1" noChangeArrowheads="1"/>
          </p:cNvSpPr>
          <p:nvPr>
            <p:ph type="body" idx="1"/>
          </p:nvPr>
        </p:nvSpPr>
        <p:spPr>
          <a:xfrm>
            <a:off x="609600" y="1143000"/>
            <a:ext cx="7772400" cy="5029200"/>
          </a:xfrm>
        </p:spPr>
        <p:txBody>
          <a:bodyPr/>
          <a:lstStyle/>
          <a:p>
            <a:r>
              <a:rPr lang="en-GB" altLang="en-US" dirty="0"/>
              <a:t>Project Deliverables</a:t>
            </a:r>
          </a:p>
          <a:p>
            <a:pPr lvl="1"/>
            <a:r>
              <a:rPr lang="en-GB" altLang="en-US" dirty="0"/>
              <a:t>Design specifications</a:t>
            </a:r>
          </a:p>
          <a:p>
            <a:pPr lvl="1"/>
            <a:r>
              <a:rPr lang="en-GB" altLang="en-US" dirty="0"/>
              <a:t>Test specifications</a:t>
            </a:r>
          </a:p>
          <a:p>
            <a:pPr lvl="1"/>
            <a:r>
              <a:rPr lang="en-GB" altLang="en-US" dirty="0"/>
              <a:t>Documentation</a:t>
            </a:r>
          </a:p>
          <a:p>
            <a:pPr lvl="1"/>
            <a:r>
              <a:rPr lang="en-GB" altLang="en-US" dirty="0"/>
              <a:t>Software and Hardware</a:t>
            </a:r>
          </a:p>
          <a:p>
            <a:r>
              <a:rPr lang="en-GB" altLang="en-US" dirty="0"/>
              <a:t>Quality Goals</a:t>
            </a:r>
          </a:p>
          <a:p>
            <a:pPr lvl="1"/>
            <a:r>
              <a:rPr lang="en-GB" altLang="en-US" dirty="0"/>
              <a:t>Quantitative and Qualitative quality goals that are to be met by the deliverables e.g. </a:t>
            </a:r>
            <a:r>
              <a:rPr lang="en-GB" altLang="en-US" dirty="0" err="1"/>
              <a:t>Gilb’s</a:t>
            </a:r>
            <a:r>
              <a:rPr lang="en-GB" altLang="en-US" dirty="0"/>
              <a:t> attribute </a:t>
            </a:r>
            <a:r>
              <a:rPr lang="en-GB" altLang="en-US" dirty="0" smtClean="0"/>
              <a:t>specifications</a:t>
            </a:r>
            <a:endParaRPr lang="en-GB"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Template>
  <TotalTime>4050</TotalTime>
  <Words>2861</Words>
  <Application>Microsoft Office PowerPoint</Application>
  <PresentationFormat>Presentazione su schermo (4:3)</PresentationFormat>
  <Paragraphs>377</Paragraphs>
  <Slides>27</Slides>
  <Notes>20</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27</vt:i4>
      </vt:variant>
    </vt:vector>
  </HeadingPairs>
  <TitlesOfParts>
    <vt:vector size="30" baseType="lpstr">
      <vt:lpstr>TRAIN</vt:lpstr>
      <vt:lpstr>1_Kantoorthema</vt:lpstr>
      <vt:lpstr>Worksheet</vt:lpstr>
      <vt:lpstr>Diapositiva 1</vt:lpstr>
      <vt:lpstr>Quality Management</vt:lpstr>
      <vt:lpstr>Project Quality Objectives</vt:lpstr>
      <vt:lpstr>Purpose of Quality Management</vt:lpstr>
      <vt:lpstr>Relative Cost to Fix Defects</vt:lpstr>
      <vt:lpstr>Quality Assurance vs. Quality Control</vt:lpstr>
      <vt:lpstr>Quality Assurance Ensures</vt:lpstr>
      <vt:lpstr>Contents of a Quality Assurance Plan</vt:lpstr>
      <vt:lpstr>Plan Contents (deliverables)</vt:lpstr>
      <vt:lpstr>Plan Contents (QA and risks)</vt:lpstr>
      <vt:lpstr>Software Quality Attributes and Definitions</vt:lpstr>
      <vt:lpstr>Software Quality Attributes (cont)</vt:lpstr>
      <vt:lpstr>Attribute Specifications</vt:lpstr>
      <vt:lpstr>Software Development Methodologies</vt:lpstr>
      <vt:lpstr>Waterfall Model</vt:lpstr>
      <vt:lpstr>Disadvantages of the Waterfall Model</vt:lpstr>
      <vt:lpstr>Prototyping Model</vt:lpstr>
      <vt:lpstr>Spiral Development Method</vt:lpstr>
      <vt:lpstr>Quality Control Methods</vt:lpstr>
      <vt:lpstr>Quality Control Points</vt:lpstr>
      <vt:lpstr>Testing</vt:lpstr>
      <vt:lpstr>Unit Testing</vt:lpstr>
      <vt:lpstr>Integration Testing</vt:lpstr>
      <vt:lpstr>System Testing</vt:lpstr>
      <vt:lpstr>System Test Categories</vt:lpstr>
      <vt:lpstr>Acceptance Testing</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Gabriella</cp:lastModifiedBy>
  <cp:revision>24</cp:revision>
  <dcterms:created xsi:type="dcterms:W3CDTF">2013-09-04T18:51:42Z</dcterms:created>
  <dcterms:modified xsi:type="dcterms:W3CDTF">2013-09-19T13:35:37Z</dcterms:modified>
</cp:coreProperties>
</file>