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60" r:id="rId2"/>
  </p:sldMasterIdLst>
  <p:notesMasterIdLst>
    <p:notesMasterId r:id="rId45"/>
  </p:notesMasterIdLst>
  <p:sldIdLst>
    <p:sldId id="256" r:id="rId3"/>
    <p:sldId id="301"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1" r:id="rId35"/>
    <p:sldId id="292" r:id="rId36"/>
    <p:sldId id="293" r:id="rId37"/>
    <p:sldId id="294" r:id="rId38"/>
    <p:sldId id="297" r:id="rId39"/>
    <p:sldId id="302" r:id="rId40"/>
    <p:sldId id="298" r:id="rId41"/>
    <p:sldId id="299" r:id="rId42"/>
    <p:sldId id="300" r:id="rId43"/>
    <p:sldId id="303" r:id="rId44"/>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044" autoAdjust="0"/>
  </p:normalViewPr>
  <p:slideViewPr>
    <p:cSldViewPr>
      <p:cViewPr varScale="1">
        <p:scale>
          <a:sx n="55" d="100"/>
          <a:sy n="55" d="100"/>
        </p:scale>
        <p:origin x="-18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8E940A-EE87-4E15-9214-127AC19AFB13}" type="datetimeFigureOut">
              <a:rPr lang="en-GB" smtClean="0"/>
              <a:t>09/09/2013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579A40-898D-422E-B887-3ADDBA3088B7}" type="slidenum">
              <a:rPr lang="en-GB" smtClean="0"/>
              <a:t>‹#›</a:t>
            </a:fld>
            <a:endParaRPr lang="en-GB"/>
          </a:p>
        </p:txBody>
      </p:sp>
    </p:spTree>
    <p:extLst>
      <p:ext uri="{BB962C8B-B14F-4D97-AF65-F5344CB8AC3E}">
        <p14:creationId xmlns:p14="http://schemas.microsoft.com/office/powerpoint/2010/main" val="129607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smtClean="0"/>
              <a:t>Second slide.</a:t>
            </a:r>
            <a:endParaRPr lang="nl-BE" dirty="0"/>
          </a:p>
        </p:txBody>
      </p:sp>
      <p:sp>
        <p:nvSpPr>
          <p:cNvPr id="4" name="Tijdelijke aanduiding voor dianummer 3"/>
          <p:cNvSpPr>
            <a:spLocks noGrp="1"/>
          </p:cNvSpPr>
          <p:nvPr>
            <p:ph type="sldNum" sz="quarter" idx="10"/>
          </p:nvPr>
        </p:nvSpPr>
        <p:spPr/>
        <p:txBody>
          <a:bodyPr/>
          <a:lstStyle/>
          <a:p>
            <a:fld id="{7D36FDFE-D1BA-4FB8-92DF-F35022112A50}" type="slidenum">
              <a:rPr lang="nl-BE" smtClean="0"/>
              <a:t>2</a:t>
            </a:fld>
            <a:endParaRPr lang="nl-BE"/>
          </a:p>
        </p:txBody>
      </p:sp>
    </p:spTree>
    <p:extLst>
      <p:ext uri="{BB962C8B-B14F-4D97-AF65-F5344CB8AC3E}">
        <p14:creationId xmlns:p14="http://schemas.microsoft.com/office/powerpoint/2010/main" val="937105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bwMode="auto">
          <a:xfrm>
            <a:off x="1166813" y="712788"/>
            <a:ext cx="4560887" cy="34210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6323" name="Rectangle 3"/>
          <p:cNvSpPr>
            <a:spLocks noGrp="1" noChangeArrowheads="1"/>
          </p:cNvSpPr>
          <p:nvPr>
            <p:ph type="body" idx="1"/>
          </p:nvPr>
        </p:nvSpPr>
        <p:spPr bwMode="auto">
          <a:xfrm>
            <a:off x="940302" y="4348487"/>
            <a:ext cx="5014943" cy="4134626"/>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bwMode="auto">
          <a:xfrm>
            <a:off x="1166813" y="712788"/>
            <a:ext cx="4560887" cy="34210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7" name="Rectangle 3"/>
          <p:cNvSpPr>
            <a:spLocks noGrp="1" noChangeArrowheads="1"/>
          </p:cNvSpPr>
          <p:nvPr>
            <p:ph type="body" idx="1"/>
          </p:nvPr>
        </p:nvSpPr>
        <p:spPr bwMode="auto">
          <a:xfrm>
            <a:off x="940302" y="4348487"/>
            <a:ext cx="5014943" cy="4134626"/>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1" name="Rectangle 3"/>
          <p:cNvSpPr>
            <a:spLocks noGrp="1" noChangeArrowheads="1"/>
          </p:cNvSpPr>
          <p:nvPr>
            <p:ph type="body" idx="1"/>
          </p:nvPr>
        </p:nvSpPr>
        <p:spPr bwMode="auto">
          <a:xfrm>
            <a:off x="608912" y="4038093"/>
            <a:ext cx="5715271" cy="44970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z="1100" smtClean="0"/>
              <a:t>Requirements factors that might adversely impact project costs:</a:t>
            </a:r>
          </a:p>
          <a:p>
            <a:r>
              <a:rPr lang="en-GB" altLang="en-US" sz="1100" smtClean="0"/>
              <a:t>- size: risk increases with size, level of complexity and difficulty of decomposition</a:t>
            </a:r>
          </a:p>
          <a:p>
            <a:r>
              <a:rPr lang="en-GB" altLang="en-US" sz="1100" smtClean="0"/>
              <a:t>- resource constraints: risk increases with level of imposed hardware constraints</a:t>
            </a:r>
          </a:p>
          <a:p>
            <a:r>
              <a:rPr lang="en-GB" altLang="en-US" sz="1100" smtClean="0"/>
              <a:t>- application: risk increases with real time processing, strong system interdependency and system embedding</a:t>
            </a:r>
          </a:p>
          <a:p>
            <a:r>
              <a:rPr lang="en-GB" altLang="en-US" sz="1100" smtClean="0"/>
              <a:t>- technology: risk increases with lack of experience and newness of technology</a:t>
            </a:r>
          </a:p>
          <a:p>
            <a:r>
              <a:rPr lang="en-GB" altLang="en-US" sz="1100" smtClean="0"/>
              <a:t>- requirements stability: risk increases with rate of change of requirements</a:t>
            </a:r>
          </a:p>
          <a:p>
            <a:r>
              <a:rPr lang="en-GB" altLang="en-US" sz="1100" smtClean="0"/>
              <a:t>Personnel factors which increase risk of not meeting project costs:</a:t>
            </a:r>
          </a:p>
          <a:p>
            <a:r>
              <a:rPr lang="en-GB" altLang="en-US" sz="1100" smtClean="0"/>
              <a:t>- availability: high staff turnover and not available at start of project</a:t>
            </a:r>
          </a:p>
          <a:p>
            <a:r>
              <a:rPr lang="en-GB" altLang="en-US" sz="1100" smtClean="0"/>
              <a:t>- mix: as more skill sets are missing</a:t>
            </a:r>
          </a:p>
          <a:p>
            <a:r>
              <a:rPr lang="en-GB" altLang="en-US" sz="1100" smtClean="0"/>
              <a:t>- experience: as experience of staff decreases</a:t>
            </a:r>
          </a:p>
          <a:p>
            <a:r>
              <a:rPr lang="en-GB" altLang="en-US" sz="1100" smtClean="0"/>
              <a:t>- management approach: weak personnel management approach</a:t>
            </a:r>
          </a:p>
          <a:p>
            <a:r>
              <a:rPr lang="en-GB" altLang="en-US" sz="1100" smtClean="0"/>
              <a:t>Reusable Software. Factors which affect risk of meeting the cost target:</a:t>
            </a:r>
          </a:p>
          <a:p>
            <a:r>
              <a:rPr lang="en-GB" altLang="en-US" sz="1100" smtClean="0"/>
              <a:t>- availability: risk increases with incompatibility with need dates</a:t>
            </a:r>
          </a:p>
          <a:p>
            <a:r>
              <a:rPr lang="en-GB" altLang="en-US" sz="1100" smtClean="0"/>
              <a:t>- modifications: risk increases with complexity and size of changes needed</a:t>
            </a:r>
          </a:p>
          <a:p>
            <a:r>
              <a:rPr lang="en-GB" altLang="en-US" sz="1100" smtClean="0"/>
              <a:t>- language: risk increases with incompatibility with system and support service facilities</a:t>
            </a:r>
          </a:p>
          <a:p>
            <a:r>
              <a:rPr lang="en-GB" altLang="en-US" sz="1100" smtClean="0"/>
              <a:t>- certification: risk increases with levels of unverified, untested software</a:t>
            </a:r>
          </a:p>
          <a:p>
            <a:r>
              <a:rPr lang="en-GB" altLang="en-US" sz="1100" smtClean="0"/>
              <a:t>Tools and Environment factors which affect the risk of meeting the cost targets:</a:t>
            </a:r>
          </a:p>
          <a:p>
            <a:r>
              <a:rPr lang="en-GB" altLang="en-US" sz="1100" smtClean="0"/>
              <a:t>- facilities: are in place or need extensive modifications or purchase</a:t>
            </a:r>
          </a:p>
          <a:p>
            <a:r>
              <a:rPr lang="en-GB" altLang="en-US" sz="1100" smtClean="0"/>
              <a:t>-availability: tools are in place and meet needs dates or are non-existent</a:t>
            </a:r>
          </a:p>
          <a:p>
            <a:r>
              <a:rPr lang="en-GB" altLang="en-US" sz="1100" smtClean="0"/>
              <a:t>-compatibility: with existing system and support service facilities</a:t>
            </a:r>
          </a:p>
          <a:p>
            <a:r>
              <a:rPr lang="en-GB" altLang="en-US" sz="1100" smtClean="0"/>
              <a:t>- configuration management: fully in place or non-existent</a:t>
            </a:r>
          </a:p>
          <a:p>
            <a:endParaRPr lang="en-GB" altLang="en-US" sz="11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9395"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A particular cause of risk may actually lead to several project risks. For example, inexperienced staff may lead to poor user interface design and poor project planning. Similarly, a risk may have multiple causes e.g. poor user interface design may be caused by inexperienced staff or no prototyping.</a:t>
            </a:r>
          </a:p>
          <a:p>
            <a:endParaRPr lang="en-GB" altLang="en-US" smtClean="0"/>
          </a:p>
          <a:p>
            <a:r>
              <a:rPr lang="en-GB" altLang="en-US" smtClean="0"/>
              <a:t>Finally, when two or more risks occur, their impacts may give rise to a further risk to the project. For example, poor user interface and poor performance may lead to rejection of product by the users.</a:t>
            </a:r>
          </a:p>
          <a:p>
            <a:endParaRPr lang="en-GB" altLang="en-US" smtClean="0"/>
          </a:p>
          <a:p>
            <a:r>
              <a:rPr lang="en-GB" altLang="en-US" smtClean="0"/>
              <a:t>Thus risks form a network of causes, impacts and consequences.</a:t>
            </a:r>
          </a:p>
          <a:p>
            <a:endParaRPr lang="en-GB" altLang="en-US" smtClean="0"/>
          </a:p>
          <a:p>
            <a:r>
              <a:rPr lang="en-GB" altLang="en-US" smtClean="0"/>
              <a:t>One final note. Predicting the outcome of permutations and combinations of original causes is very complex. But the important point is that we should look for root causes of risk. The Ishikawa diagram is a useful tool for this.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0419" name="Rectangle 3"/>
          <p:cNvSpPr>
            <a:spLocks noGrp="1" noChangeArrowheads="1"/>
          </p:cNvSpPr>
          <p:nvPr>
            <p:ph type="body" idx="1"/>
          </p:nvPr>
        </p:nvSpPr>
        <p:spPr bwMode="auto">
          <a:xfrm>
            <a:off x="914183" y="4344032"/>
            <a:ext cx="5029635" cy="4113834"/>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GB" altLang="en-US" smtClean="0"/>
              <a:t>The above Fishbone diagram is performing a risk identification to determine the causes of why a wrong X.509 public key certificate might be issued. Three causes are identified : processing error, human error or fraudulent action. A human error could be caused by incorrect data entered into the system, and this could be caused by poor procedures.</a:t>
            </a:r>
          </a:p>
          <a:p>
            <a:pPr>
              <a:spcBef>
                <a:spcPct val="0"/>
              </a:spcBef>
            </a:pPr>
            <a:endParaRPr lang="en-GB" altLang="en-US" smtClean="0"/>
          </a:p>
          <a:p>
            <a:pPr>
              <a:spcBef>
                <a:spcPct val="0"/>
              </a:spcBef>
            </a:pPr>
            <a:r>
              <a:rPr lang="en-GB" altLang="en-US" smtClean="0"/>
              <a:t>Why-why diagrams allow us to determine the underlying causes of problems, and the reasons why risks may occur.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43"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Lack of time inhibits a full identification of risks</a:t>
            </a:r>
          </a:p>
          <a:p>
            <a:r>
              <a:rPr lang="en-GB" altLang="en-US" smtClean="0"/>
              <a:t>Lack of knowledge and inexperience in risk identification can result in risks being overlooked</a:t>
            </a:r>
          </a:p>
          <a:p>
            <a:r>
              <a:rPr lang="en-GB" altLang="en-US" smtClean="0"/>
              <a:t>Individual bias can create unquestioned assumptions.</a:t>
            </a:r>
          </a:p>
          <a:p>
            <a:r>
              <a:rPr lang="en-GB" altLang="en-US" smtClean="0"/>
              <a:t>Closed minds will not view the whole world of risks</a:t>
            </a:r>
          </a:p>
          <a:p>
            <a:r>
              <a:rPr lang="en-GB" altLang="en-US" smtClean="0"/>
              <a:t>Risk averse organisations will avoid risks at all costs and prematurely terminate risky projects.</a:t>
            </a:r>
          </a:p>
          <a:p>
            <a:r>
              <a:rPr lang="en-GB" altLang="en-US" smtClean="0"/>
              <a:t>De-motivated people have little cause to do a thorough job.</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2467"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Planned reviews increase the chance of identifying all risks.</a:t>
            </a:r>
          </a:p>
          <a:p>
            <a:r>
              <a:rPr lang="en-GB" altLang="en-US" smtClean="0"/>
              <a:t>Fully understanding the project and its environment aids risk identification. </a:t>
            </a:r>
          </a:p>
          <a:p>
            <a:r>
              <a:rPr lang="en-GB" altLang="en-US" smtClean="0"/>
              <a:t>Experienced, unbiased staff are better than inexperienced or biased staff at identifying risks.</a:t>
            </a:r>
          </a:p>
          <a:p>
            <a:r>
              <a:rPr lang="en-GB" altLang="en-US" smtClean="0"/>
              <a:t>Organisations that are continually trying to improve will want to identify all risks so as to build up expertise.</a:t>
            </a:r>
          </a:p>
          <a:p>
            <a:r>
              <a:rPr lang="en-GB" altLang="en-US" smtClean="0"/>
              <a:t>Organisations that value and motivate staff will have a better chance of identifying all risks to a project</a:t>
            </a:r>
          </a:p>
          <a:p>
            <a:r>
              <a:rPr lang="en-GB" altLang="en-US" smtClean="0"/>
              <a:t> </a:t>
            </a:r>
          </a:p>
          <a:p>
            <a:endParaRPr lang="en-GB"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xfrm>
            <a:off x="1166813" y="712788"/>
            <a:ext cx="4560887" cy="34210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1" name="Rectangle 3"/>
          <p:cNvSpPr>
            <a:spLocks noGrp="1" noChangeArrowheads="1"/>
          </p:cNvSpPr>
          <p:nvPr>
            <p:ph type="body" idx="1"/>
          </p:nvPr>
        </p:nvSpPr>
        <p:spPr bwMode="auto">
          <a:xfrm>
            <a:off x="940302" y="4348487"/>
            <a:ext cx="5014943" cy="4134626"/>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5"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The above Rules come from the RISKMAN Project, 1993.</a:t>
            </a:r>
          </a:p>
          <a:p>
            <a:endParaRPr lang="en-GB" altLang="en-US" smtClean="0"/>
          </a:p>
          <a:p>
            <a:r>
              <a:rPr lang="en-GB" altLang="en-US" smtClean="0"/>
              <a:t>Rule 1. Risks should be classified, both their causes and their impacts. When a risk impact or cause can be ascribed to more than one classification, then it should be separated into its constituent classes. This eases the problem of assigning risk ownership to someone (see later).</a:t>
            </a:r>
          </a:p>
          <a:p>
            <a:endParaRPr lang="en-GB" altLang="en-US" smtClean="0"/>
          </a:p>
          <a:p>
            <a:r>
              <a:rPr lang="en-GB" altLang="en-US" smtClean="0"/>
              <a:t>Rule 2. A risk may give rise to one or more other risks, or may be caused by one or more causes. Risks form a network of causes, effects and consequences.</a:t>
            </a:r>
          </a:p>
          <a:p>
            <a:endParaRPr lang="en-GB" altLang="en-US" smtClean="0"/>
          </a:p>
          <a:p>
            <a:r>
              <a:rPr lang="en-GB" altLang="en-US" smtClean="0"/>
              <a:t>Rule 3. As the majority of projects are operating in a commercial environment, then the financial impact of risks is of prime importance. Most risks can be seen to have a knock on effect into financial consequences.</a:t>
            </a:r>
          </a:p>
          <a:p>
            <a:endParaRPr lang="en-GB" altLang="en-US" smtClean="0"/>
          </a:p>
          <a:p>
            <a:r>
              <a:rPr lang="en-GB" altLang="en-US" smtClean="0"/>
              <a:t>Rule 4. Two risks with financial consequences represent totally separate potential costs on the project, and should be managed as such, with their own risk ownership and risk budgets correctly allocated.</a:t>
            </a:r>
          </a:p>
          <a:p>
            <a:endParaRPr lang="en-GB"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bwMode="auto">
          <a:xfrm>
            <a:off x="1166813" y="712788"/>
            <a:ext cx="4560887" cy="34210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5539" name="Rectangle 3"/>
          <p:cNvSpPr>
            <a:spLocks noGrp="1" noChangeArrowheads="1"/>
          </p:cNvSpPr>
          <p:nvPr>
            <p:ph type="body" idx="1"/>
          </p:nvPr>
        </p:nvSpPr>
        <p:spPr bwMode="auto">
          <a:xfrm>
            <a:off x="940302" y="4348487"/>
            <a:ext cx="5014943" cy="4134626"/>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8131"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Applying the dictionary definition of risk to a project environment gives us an ideal starting point for this lecture. Risk is a danger to the project attaining its goals, and exposes the project to possible loss. The fact that the risk has only a possibility of occurring and is not a certainty, means that probabilities are involved.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563"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Having a common language with a common understanding of meaning is the most important factor in qualitative analysis. The problem is that this is often difficult to achieve, as the following slide shows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7"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The above shows the results of “probability phrase” calibration experiments. People were asked to assign a numeric value to a word or phrase about probability of occurrence. The most often quoted numerical values are in the column shown MOST, whereas SPREAD shows the range of numerical values that people gave to the phrases. As can seen, there is a wide range of interpretation of the meaning of some words or phrases e.g. “probably” could be anywhere between 25 and 90%, but is most likely to mean 55-75%. Choice of words or phrases is therefore important.</a:t>
            </a:r>
          </a:p>
          <a:p>
            <a:endParaRPr lang="en-GB" altLang="en-US" smtClean="0"/>
          </a:p>
          <a:p>
            <a:endParaRPr lang="en-GB"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1"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We have the same problem with assigning meanings to the impact terms. What does marginal impact mean, or severe impact. The meaning of the terms (precisely what is the impact on the deliverables?) will need to be defined for each project.</a:t>
            </a:r>
          </a:p>
          <a:p>
            <a:endParaRPr lang="en-GB" altLang="en-US" smtClean="0"/>
          </a:p>
          <a:p>
            <a:r>
              <a:rPr lang="en-GB" altLang="en-US" smtClean="0"/>
              <a:t>If possible, assign costs to the qualitative impact phrases being used. What is minor impact (is it &lt;£100 or &lt;£1000), small impact (is it £1000 or £10,000) and catastrophic impact (is it £10,000 or £10,000,000). It all depends upon the size of the project and the organisation, thus it will have to be specifically defined for each project. It may be better to have an organisational understanding of the terms expressed in percentage terms, which can then be mapped to actual values in each project.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5"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smtClean="0"/>
              <a:t>The above scheme was used by the UK Atomic Energy Authority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59"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When considering impacts, ensure that all consequences are addressed and that financial consequences are identified.</a:t>
            </a:r>
          </a:p>
          <a:p>
            <a:endParaRPr lang="en-GB" altLang="en-US" smtClean="0"/>
          </a:p>
          <a:p>
            <a:r>
              <a:rPr lang="en-GB" altLang="en-US" smtClean="0"/>
              <a:t>It is important to identify who is responsible for taking mitigating actions for each risk item, as this is the key to getting anything done.</a:t>
            </a:r>
          </a:p>
          <a:p>
            <a:endParaRPr lang="en-GB" altLang="en-US" smtClean="0"/>
          </a:p>
          <a:p>
            <a:r>
              <a:rPr lang="en-GB" altLang="en-US" smtClean="0"/>
              <a:t>Risk exposure can be used to prioritise mitigating actions.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3"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smtClean="0"/>
              <a:t>On large projects this information will need to be kept in a database, whilst for a small project this may be a paper based file.</a:t>
            </a:r>
          </a:p>
          <a:p>
            <a:endParaRPr lang="en-GB" altLang="en-US" dirty="0" smtClean="0"/>
          </a:p>
          <a:p>
            <a:r>
              <a:rPr lang="en-GB" altLang="en-US" dirty="0" smtClean="0"/>
              <a:t>The risk register should be started during the risk identification stage and added to as the risk management process continues.</a:t>
            </a:r>
          </a:p>
          <a:p>
            <a:r>
              <a:rPr lang="en-GB" altLang="en-US" dirty="0" smtClean="0"/>
              <a:t>A free Risk</a:t>
            </a:r>
            <a:r>
              <a:rPr lang="en-GB" altLang="en-US" baseline="0" dirty="0" smtClean="0"/>
              <a:t> Register (Excel </a:t>
            </a:r>
            <a:r>
              <a:rPr lang="en-GB" altLang="en-US" baseline="0" dirty="0" err="1" smtClean="0"/>
              <a:t>spreadsheet</a:t>
            </a:r>
            <a:r>
              <a:rPr lang="en-GB" altLang="en-US" baseline="0" dirty="0" smtClean="0"/>
              <a:t>) can be obtained as part of the Risk Management Kit, available from </a:t>
            </a:r>
          </a:p>
          <a:p>
            <a:r>
              <a:rPr lang="en-GB" altLang="en-US" baseline="0" dirty="0" smtClean="0"/>
              <a:t>http://www.softpedia.com/progDownload/Risk-Management-Kit-Download-172657.html</a:t>
            </a:r>
            <a:endParaRPr lang="en-GB" alt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707"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The above table is taken from the work of Barry Boehm, and highlights the drivers that can effect the probability of meeting the planned project schedule.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1"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The above table is taken from the work of Barry Boehm, and highlights the drivers that can effect the probability of meeting the planned project schedule.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66813" y="712788"/>
            <a:ext cx="4560887" cy="34210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5" name="Rectangle 3"/>
          <p:cNvSpPr>
            <a:spLocks noGrp="1" noChangeArrowheads="1"/>
          </p:cNvSpPr>
          <p:nvPr>
            <p:ph type="body" idx="1"/>
          </p:nvPr>
        </p:nvSpPr>
        <p:spPr bwMode="auto">
          <a:xfrm>
            <a:off x="940302" y="4348487"/>
            <a:ext cx="5014943" cy="4134626"/>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5779"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smtClean="0"/>
              <a:t>Microsoft Project allows you to perform network analysis and staff performance analysis. By altering the various task completion times (optimistic, pessimistic, expected) and staff performance codes you can see what effect it will have on the project’s estimated completion date.</a:t>
            </a:r>
          </a:p>
          <a:p>
            <a:endParaRPr lang="en-GB"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5"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The project does not exist in isolation, but rather it is driven by the organisation, is affected by the technology it will use, and the world at large.</a:t>
            </a:r>
          </a:p>
          <a:p>
            <a:endParaRPr lang="en-GB" altLang="en-US" smtClean="0"/>
          </a:p>
          <a:p>
            <a:r>
              <a:rPr lang="en-GB" altLang="en-US" smtClean="0"/>
              <a:t>Risks can arise due to:</a:t>
            </a:r>
          </a:p>
          <a:p>
            <a:r>
              <a:rPr lang="en-GB" altLang="en-US" smtClean="0"/>
              <a:t>the project itself setting unrealistic goals: timescales, costs, quality</a:t>
            </a:r>
          </a:p>
          <a:p>
            <a:r>
              <a:rPr lang="en-GB" altLang="en-US" smtClean="0"/>
              <a:t>the organisation’s goals or management systems being in conflict with the project’s</a:t>
            </a:r>
          </a:p>
          <a:p>
            <a:r>
              <a:rPr lang="en-GB" altLang="en-US" smtClean="0"/>
              <a:t>the technology imposing constraints on the technical solutions being designed by the project, or by rapid technological change affecting customer expectations</a:t>
            </a:r>
          </a:p>
          <a:p>
            <a:r>
              <a:rPr lang="en-GB" altLang="en-US" smtClean="0"/>
              <a:t>the market place, which includes potential customers and competitors, influence the chance that the project’s products will be successful, or that requirements will change etc.</a:t>
            </a:r>
          </a:p>
          <a:p>
            <a:r>
              <a:rPr lang="en-GB" altLang="en-US" smtClean="0"/>
              <a:t>Finally, the world at large, which includes political, economic and social events can all have impacts on the project, and thus need to be anticipated.</a:t>
            </a:r>
          </a:p>
          <a:p>
            <a:endParaRPr lang="en-GB" altLang="en-US" smtClean="0"/>
          </a:p>
          <a:p>
            <a:r>
              <a:rPr lang="en-GB" altLang="en-US" smtClean="0"/>
              <a:t>In short, risks to the project completing successfully come from EVERYWHERE!</a:t>
            </a:r>
          </a:p>
          <a:p>
            <a:endParaRPr lang="en-GB"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6803"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MS Project supports most of these features. It allows you to define the float that creates a Critical Path. Whilst the default is zero, you can increase this via Tools&gt;Options&gt;Calculation. You can also do what-if analyses, after setting the optimistic, pessimistic and expected durations. However, you cannot calculate the increase in costs for the pessimistic duration, nor can you have different conditions on the 3 estimates - the assumption is that resource allocations and dependencies stay the same for the 3 estimates. Never-the-less it is a useful risk analysis tool.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7"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The above screen shows how you input the optimistic, expected and pessimistic durations in MS Project. You get to this screen as follows:</a:t>
            </a:r>
          </a:p>
          <a:p>
            <a:r>
              <a:rPr lang="en-GB" altLang="en-US" smtClean="0"/>
              <a:t>1 On the View menu, point to Toolbars, and then click PERT Analysis.</a:t>
            </a:r>
          </a:p>
          <a:p>
            <a:r>
              <a:rPr lang="en-GB" altLang="en-US" smtClean="0"/>
              <a:t>2 Click PERT Entry Sheet on the PERT Analysis toolbar.</a:t>
            </a:r>
          </a:p>
          <a:p>
            <a:r>
              <a:rPr lang="en-GB" altLang="en-US" smtClean="0"/>
              <a:t>Other icons on this toolbar are: PERT Weights (for the probabilities), Calculate PERT, and view Optimistic, Pessimistic or Expected Gantts.</a:t>
            </a:r>
          </a:p>
          <a:p>
            <a:endParaRPr lang="en-GB" alt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bwMode="auto">
          <a:xfrm>
            <a:off x="1166813" y="712788"/>
            <a:ext cx="4560887" cy="3421062"/>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899" name="Rectangle 3"/>
          <p:cNvSpPr>
            <a:spLocks noGrp="1" noChangeArrowheads="1"/>
          </p:cNvSpPr>
          <p:nvPr>
            <p:ph type="body" idx="1"/>
          </p:nvPr>
        </p:nvSpPr>
        <p:spPr bwMode="auto">
          <a:xfrm>
            <a:off x="940302" y="4348487"/>
            <a:ext cx="5014943" cy="4134626"/>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3"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There are several well known risk mitigating strategies. </a:t>
            </a:r>
          </a:p>
          <a:p>
            <a:r>
              <a:rPr lang="en-GB" altLang="en-US" smtClean="0"/>
              <a:t>The first is to avoid the risk altogether by taking a course of action that is not impacted by the risk item. Examples include buying a product or component instead of building it yourself, or removing requirements from a product. </a:t>
            </a:r>
          </a:p>
          <a:p>
            <a:r>
              <a:rPr lang="en-GB" altLang="en-US" smtClean="0"/>
              <a:t>An alternative is to transfer the risk to a third party. Taking out an insurance policy is a good example of risk transfer. In the software business an example is transferring  the building of a component to a subcontractor. </a:t>
            </a:r>
          </a:p>
          <a:p>
            <a:r>
              <a:rPr lang="en-GB" altLang="en-US" smtClean="0"/>
              <a:t>A third method is risk reduction, whereby mitigating actions are taken which will reduce the probability that the risk will occur. Ways of reducing risks is by keeping a historical database of past projects, so that we can learn from the past, and using tried and trusted methods that we know have served us well in the past, rather than using an untried new method.</a:t>
            </a:r>
          </a:p>
          <a:p>
            <a:r>
              <a:rPr lang="en-GB" altLang="en-US" smtClean="0"/>
              <a:t>Buying information is another method of mitigating against risks. The more we know, the less likely we are to be hit by surprises. Building a prototype allows us to find out what the real user requirements are, or what the performance is really like, before we embark on building the system.This is in effect buying information.</a:t>
            </a:r>
          </a:p>
          <a:p>
            <a:r>
              <a:rPr lang="en-GB" altLang="en-US" smtClean="0"/>
              <a:t>Finally, we can always accept the risk and decide not to do anything about it. However, the fact that we know about the risk and have consciously decided not to mitigate against it at the current time is valuable. It means management know about the risk, and can always change their mind later.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2947" name="Rectangle 3"/>
          <p:cNvSpPr>
            <a:spLocks noGrp="1" noChangeArrowheads="1"/>
          </p:cNvSpPr>
          <p:nvPr>
            <p:ph type="body" idx="1"/>
          </p:nvPr>
        </p:nvSpPr>
        <p:spPr bwMode="auto">
          <a:xfrm>
            <a:off x="608911" y="4115321"/>
            <a:ext cx="5868723" cy="4571257"/>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Prototyping allows us to build working solutions quickly to test out ideas.</a:t>
            </a:r>
          </a:p>
          <a:p>
            <a:r>
              <a:rPr lang="en-GB" altLang="en-US" smtClean="0"/>
              <a:t>Benchmarking is when we run a series of tasks on a new system and compare the performance to that of running the same tasks on the existing system.</a:t>
            </a:r>
          </a:p>
          <a:p>
            <a:r>
              <a:rPr lang="en-GB" altLang="en-US" smtClean="0"/>
              <a:t>Modelling is when we build (a possibly simplified) computerised model of a system to see how it will work under different conditions (e.g. of loads, delays, volumes etc). </a:t>
            </a:r>
          </a:p>
          <a:p>
            <a:r>
              <a:rPr lang="en-GB" altLang="en-US" smtClean="0"/>
              <a:t>Simulations are programs that give the appearance of being the system under study, but which are simply computer generated interfaces. Virtual reality systems are the leading edge simulation systems, that allow us to see in 3-D how a new system will look e.g. a manufacturing plant or refurbished house.</a:t>
            </a:r>
          </a:p>
          <a:p>
            <a:r>
              <a:rPr lang="en-GB" altLang="en-US" smtClean="0"/>
              <a:t>If we are to outsource some or all of the system development or component supply to a third party supplier, then simple techniques such as checking supplier references with existing customers (are they happy with the supplier, did he supply on time, is the quality good etc.), and pre-award audits (verifying their capability, do they have ISO 9000 certification, are they an Approved Supplier etc.) can substantially minimise the risk.</a:t>
            </a:r>
          </a:p>
          <a:p>
            <a:r>
              <a:rPr lang="en-GB" altLang="en-US" smtClean="0"/>
              <a:t>Contingency planning reduces the risk of delivering late.</a:t>
            </a:r>
          </a:p>
          <a:p>
            <a:r>
              <a:rPr lang="en-GB" altLang="en-US" smtClean="0"/>
              <a:t>Minimising staffing risks can be achieved by employing appropriately qualified staff on the project, holding team building exercises, and improving morale and motivation in the team.</a:t>
            </a:r>
          </a:p>
          <a:p>
            <a:r>
              <a:rPr lang="en-GB" altLang="en-US" smtClean="0"/>
              <a:t>Minimising the risk of delivering a too costly product can be achieved by:</a:t>
            </a:r>
          </a:p>
          <a:p>
            <a:r>
              <a:rPr lang="en-GB" altLang="en-US" smtClean="0"/>
              <a:t>incremental development - delivering high value / low cost requirements first; </a:t>
            </a:r>
          </a:p>
          <a:p>
            <a:r>
              <a:rPr lang="en-GB" altLang="en-US" smtClean="0"/>
              <a:t>requirements scrubbing - cost benefit analysis of requirements and removing high cost/low value requirements;</a:t>
            </a:r>
          </a:p>
          <a:p>
            <a:r>
              <a:rPr lang="en-GB" altLang="en-US" smtClean="0"/>
              <a:t>design to cost - prioritising requirements as essential, desirable, optional.</a:t>
            </a:r>
          </a:p>
          <a:p>
            <a:endParaRPr lang="en-GB"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971"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dirty="0" smtClean="0"/>
              <a:t>We can also get a compound risk reduction leverage when one mitigating action will reduce the risk exposure of 2 or more risk items. For example, hiring a experienced project manager with proven track record might alleviate a whole group of risks such as: staff motivational problems, lack of management experience, </a:t>
            </a:r>
            <a:r>
              <a:rPr lang="en-GB" altLang="en-US" dirty="0" smtClean="0"/>
              <a:t>lack </a:t>
            </a:r>
            <a:r>
              <a:rPr lang="en-GB" altLang="en-US" dirty="0" smtClean="0"/>
              <a:t>of estimating experience, no change management experience etc</a:t>
            </a:r>
            <a:r>
              <a:rPr lang="en-GB" altLang="en-US" dirty="0" smtClean="0"/>
              <a:t>.</a:t>
            </a:r>
          </a:p>
          <a:p>
            <a:endParaRPr lang="en-GB" altLang="en-US" dirty="0" smtClean="0"/>
          </a:p>
          <a:p>
            <a:r>
              <a:rPr lang="en-GB" altLang="en-US" dirty="0" smtClean="0"/>
              <a:t>If the RRL is less than 1 then you are spending more money on mitigating actions than</a:t>
            </a:r>
            <a:r>
              <a:rPr lang="en-GB" altLang="en-US" baseline="0" dirty="0" smtClean="0"/>
              <a:t> is </a:t>
            </a:r>
            <a:r>
              <a:rPr lang="en-GB" altLang="en-US" baseline="0" dirty="0" err="1" smtClean="0"/>
              <a:t>warrented</a:t>
            </a:r>
            <a:r>
              <a:rPr lang="en-GB" altLang="en-US" baseline="0" dirty="0" smtClean="0"/>
              <a:t> by the reduction in risk exposure. If RRL is greater than 1 then the money is well spent.</a:t>
            </a:r>
            <a:endParaRPr lang="en-GB"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7043"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Note that the risk owner will not always be the same person who is responsible for the mitigating actions, or who is liable for the consequences if the risk occurs (although in many cases it might be, and ultimately action </a:t>
            </a:r>
            <a:r>
              <a:rPr lang="en-GB" altLang="en-US" b="1" smtClean="0"/>
              <a:t>will</a:t>
            </a:r>
            <a:r>
              <a:rPr lang="en-GB" altLang="en-US" smtClean="0"/>
              <a:t> be taken by those most effected by the impact of the risk!)</a:t>
            </a:r>
          </a:p>
          <a:p>
            <a:r>
              <a:rPr lang="en-GB" altLang="en-US" smtClean="0"/>
              <a:t>The Risk Item Plan needs to be clearly specified in a language that is clearly  understood by all the parties, especially the risk owner.</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8067"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The important thing to note is that risk control is an ongoing process that runs for the entire duration of the project. Its two key aims are to:</a:t>
            </a:r>
          </a:p>
          <a:p>
            <a:r>
              <a:rPr lang="en-GB" altLang="en-US" smtClean="0"/>
              <a:t>     - monitor the effectiveness of the planned risk mitigating actions</a:t>
            </a:r>
          </a:p>
          <a:p>
            <a:r>
              <a:rPr lang="en-GB" altLang="en-US" smtClean="0"/>
              <a:t>     - monitor the status of all project risks, including new ones that might arise due to changed circumstances, and plan new mitigating actions as necessary.</a:t>
            </a:r>
          </a:p>
          <a:p>
            <a:endParaRPr lang="en-GB" altLang="en-US" smtClean="0"/>
          </a:p>
          <a:p>
            <a:endParaRPr lang="en-GB" alt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9091"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Milestones are an important part of a project plan (stage reviews in PRINCE.) Milestones allow us to monitor that all the tasks in a project phase (or stage) have been completed successfully and that the deliverables are all present an of an appropriate quality. This also allows us to confirm that the risk mitigating actions are running according to plan.</a:t>
            </a:r>
          </a:p>
          <a:p>
            <a:r>
              <a:rPr lang="en-GB" altLang="en-US" smtClean="0"/>
              <a:t>At the regular project review meetings the relative priority of the risk items on the Risk Register should be reviewed. The aim is to identify changes that have occurred or that may occur in the project environment and to remove any roadblocks impeding progress in mitigating risks.</a:t>
            </a:r>
          </a:p>
          <a:p>
            <a:endParaRPr lang="en-GB"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0115"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Risk reassessment relates to constant monitoring of the project environment to see if there are any warning bells that may signal that risk reassment needs to take place. Examples of such monitoring are:</a:t>
            </a:r>
          </a:p>
          <a:p>
            <a:r>
              <a:rPr lang="en-GB" altLang="en-US" smtClean="0"/>
              <a:t>rising number of defects in specifications or code, increases in sickness rate or absenteeism, unexpected equipment failures, spending rising above planned rates etc.</a:t>
            </a:r>
          </a:p>
          <a:p>
            <a:r>
              <a:rPr lang="en-GB" altLang="en-US" smtClean="0"/>
              <a:t>Risk audits allow us to confirm that the risk management procedures are being followed. The auditor should check that the risk register is up to date, that risk item management plans and project plans are in place, that meeting minutes confirm that risks are being monitored. Risk audits will not identify new project risks, but will provide a learning experience for the organisation.</a:t>
            </a:r>
          </a:p>
          <a:p>
            <a:r>
              <a:rPr lang="en-GB" altLang="en-US" smtClean="0"/>
              <a:t>Horizon Scanning is looking ahead for changes that may occur in the project’s environment. It is important to monitor the environment in which the project is running, as changes in the environment not only introduce new risk items, but can also introduce new opportunities for risk mitigating actions.</a:t>
            </a:r>
          </a:p>
          <a:p>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0179"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3" name="Rectangle 3"/>
          <p:cNvSpPr>
            <a:spLocks noGrp="1" noChangeArrowheads="1"/>
          </p:cNvSpPr>
          <p:nvPr>
            <p:ph type="body" idx="1"/>
          </p:nvPr>
        </p:nvSpPr>
        <p:spPr bwMode="auto">
          <a:xfrm>
            <a:off x="914183" y="4344032"/>
            <a:ext cx="5029635" cy="4113834"/>
          </a:xfrm>
          <a:prstGeom prst="rect">
            <a:avLst/>
          </a:prstGeom>
          <a:solidFill>
            <a:srgbClr val="FFFFFF"/>
          </a:solidFill>
          <a:ln>
            <a:solidFill>
              <a:srgbClr val="000000"/>
            </a:solidFill>
            <a:miter lim="800000"/>
            <a:headEnd/>
            <a:tailEnd/>
          </a:ln>
        </p:spPr>
        <p:txBody>
          <a:bodyPr/>
          <a:lstStyle/>
          <a:p>
            <a:pPr>
              <a:spcBef>
                <a:spcPct val="0"/>
              </a:spcBef>
            </a:pPr>
            <a:endParaRPr lang="en-US" altLang="en-US" sz="2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227"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Checklists: 2 types needed: company generic and project specific. Checklists should stimulate discussion, creative thought and lateral thinking.</a:t>
            </a:r>
          </a:p>
          <a:p>
            <a:r>
              <a:rPr lang="en-GB" altLang="en-US" smtClean="0"/>
              <a:t>Decision Driver Analysis: considers the reasoning behind the decisions already made on the project e.g. political choice of supplier, level of gold plating etc.</a:t>
            </a:r>
          </a:p>
          <a:p>
            <a:r>
              <a:rPr lang="en-GB" altLang="en-US" smtClean="0"/>
              <a:t>Assumption analysis: questions assumptions by comparing them with experience e.g. are productivity rates compatible with those of previous projects.</a:t>
            </a:r>
          </a:p>
          <a:p>
            <a:r>
              <a:rPr lang="en-GB" altLang="en-US" smtClean="0"/>
              <a:t>Decomposition: Use of Piretto styled analysis to identify the 20% of modules which are likely to produce 80% of the problems</a:t>
            </a:r>
          </a:p>
          <a:p>
            <a:r>
              <a:rPr lang="en-GB" altLang="en-US" smtClean="0"/>
              <a:t>Intuition: potentially dangerous as individuals can be swayed by political and emotional pressures.</a:t>
            </a:r>
          </a:p>
          <a:p>
            <a:r>
              <a:rPr lang="en-GB" altLang="en-US" smtClean="0"/>
              <a:t>Company experts: internal consultants within a company. Good at providing objective view</a:t>
            </a:r>
          </a:p>
          <a:p>
            <a:r>
              <a:rPr lang="en-GB" altLang="en-US" smtClean="0"/>
              <a:t>Structured interviews: of project personnel, users etc. Preparation is very important, and relaxed atmosphere for one to one discussions.</a:t>
            </a:r>
          </a:p>
          <a:p>
            <a:r>
              <a:rPr lang="en-GB" altLang="en-US" smtClean="0"/>
              <a:t>Expert systems designed for specific market segments can identify risks, but can be expensive and limited in scope</a:t>
            </a:r>
          </a:p>
          <a:p>
            <a:endParaRPr lang="en-GB"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1"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Brainstorming, where participants note down risks without evaluating them, can lead to increased risk identification, as participants feed off each other, often tangentially and laterally.</a:t>
            </a:r>
          </a:p>
          <a:p>
            <a:r>
              <a:rPr lang="en-GB" altLang="en-US" smtClean="0"/>
              <a:t>Constraints analysis: Riskman project argues that constraints are causes of risks, therefore identify constraints on a project and risks of not being able to overcome them.</a:t>
            </a:r>
          </a:p>
          <a:p>
            <a:r>
              <a:rPr lang="en-GB" altLang="en-US" smtClean="0"/>
              <a:t>Risk interactions - identify potential interactions between risks that lead to additional risks, by use of 2-D matrices.</a:t>
            </a:r>
          </a:p>
          <a:p>
            <a:r>
              <a:rPr lang="en-GB" altLang="en-US" smtClean="0"/>
              <a:t>Ishikawa diagrams help us to identify risks by asking why? does something happen.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275" name="Rectangle 3"/>
          <p:cNvSpPr>
            <a:spLocks noGrp="1" noChangeArrowheads="1"/>
          </p:cNvSpPr>
          <p:nvPr>
            <p:ph type="body" idx="1"/>
          </p:nvPr>
        </p:nvSpPr>
        <p:spPr bwMode="auto">
          <a:xfrm>
            <a:off x="608911" y="4115320"/>
            <a:ext cx="5791998" cy="441977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The above list is the one identified by Barry Boehm in his book “Software Risk Management”, IEEE Computer Press, 1989</a:t>
            </a:r>
          </a:p>
          <a:p>
            <a:r>
              <a:rPr lang="en-GB" altLang="en-US" smtClean="0"/>
              <a:t>Personnel Shortfalls: release of resources from other projects not meeting the resource profile of new project. Specialist staff not available. Problem can be exacerbated by matrix management. </a:t>
            </a:r>
          </a:p>
          <a:p>
            <a:r>
              <a:rPr lang="en-GB" altLang="en-US" smtClean="0"/>
              <a:t>Unrealistic estimates: time and cost estimates are not based on models or previous history or risk analysis. Problem increases with decreasing technological experience, requirements instability and poor change management.</a:t>
            </a:r>
          </a:p>
          <a:p>
            <a:r>
              <a:rPr lang="en-GB" altLang="en-US" smtClean="0"/>
              <a:t>Wrong functions: inappropriate design solutions due to wrong assumptions about the requirements, which were not verified</a:t>
            </a:r>
          </a:p>
          <a:p>
            <a:r>
              <a:rPr lang="en-GB" altLang="en-US" smtClean="0"/>
              <a:t>Wrong user interface: failing to assess user perceptions and needs</a:t>
            </a:r>
          </a:p>
          <a:p>
            <a:r>
              <a:rPr lang="en-GB" altLang="en-US" smtClean="0"/>
              <a:t>Gold plating: individual engineers build the best, which is at variance with the projects objectives of cost and quality. Adding unnecessary bells and whistles.</a:t>
            </a:r>
          </a:p>
          <a:p>
            <a:r>
              <a:rPr lang="en-GB" altLang="en-US" smtClean="0"/>
              <a:t>Requirement changes: unstable requirements reduces productivity through effort being spend on estimating alternative design solutions</a:t>
            </a:r>
          </a:p>
          <a:p>
            <a:r>
              <a:rPr lang="en-GB" altLang="en-US" smtClean="0"/>
              <a:t>Shortfall in external components: suppliers products do not meet the project’s requirements</a:t>
            </a:r>
          </a:p>
          <a:p>
            <a:r>
              <a:rPr lang="en-GB" altLang="en-US" smtClean="0"/>
              <a:t>Shortfall in external tasks: subcontractor fails to deliver contracted items, customers tasks do not meet project team’s requirements, due to lack of development capacity or understanding</a:t>
            </a:r>
          </a:p>
          <a:p>
            <a:r>
              <a:rPr lang="en-GB" altLang="en-US" smtClean="0"/>
              <a:t>Performance shortfall: response times too slow for users</a:t>
            </a:r>
          </a:p>
          <a:p>
            <a:r>
              <a:rPr lang="en-GB" altLang="en-US" smtClean="0"/>
              <a:t>Technology limits: performance requirements not met by current products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299" name="Rectangle 3"/>
          <p:cNvSpPr>
            <a:spLocks noGrp="1" noChangeArrowheads="1"/>
          </p:cNvSpPr>
          <p:nvPr>
            <p:ph type="body" idx="1"/>
          </p:nvPr>
        </p:nvSpPr>
        <p:spPr bwMode="auto">
          <a:xfrm>
            <a:off x="914183" y="4344032"/>
            <a:ext cx="5029635" cy="4113834"/>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smtClean="0"/>
              <a:t>The above list is identified by Barry Boehm in his book “Software Risk Management”, IEEE Computer Press, 1989</a:t>
            </a:r>
          </a:p>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dia">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609" y="2158990"/>
            <a:ext cx="7128792" cy="2269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kstvak 7"/>
          <p:cNvSpPr txBox="1"/>
          <p:nvPr userDrawn="1"/>
        </p:nvSpPr>
        <p:spPr>
          <a:xfrm>
            <a:off x="683568" y="404664"/>
            <a:ext cx="7920880" cy="1754326"/>
          </a:xfrm>
          <a:prstGeom prst="rect">
            <a:avLst/>
          </a:prstGeom>
          <a:noFill/>
        </p:spPr>
        <p:txBody>
          <a:bodyPr wrap="square" rtlCol="0">
            <a:spAutoFit/>
          </a:bodyPr>
          <a:lstStyle/>
          <a:p>
            <a:pPr algn="ctr"/>
            <a:r>
              <a:rPr lang="nl-NL" sz="5400" dirty="0">
                <a:latin typeface="Arial Unicode MS" pitchFamily="34" charset="-128"/>
                <a:ea typeface="Arial Unicode MS" pitchFamily="34" charset="-128"/>
                <a:cs typeface="Arial Unicode MS" pitchFamily="34" charset="-128"/>
              </a:rPr>
              <a:t>t</a:t>
            </a:r>
            <a:r>
              <a:rPr lang="nl-NL" sz="5400" dirty="0" smtClean="0">
                <a:latin typeface="Arial Unicode MS" pitchFamily="34" charset="-128"/>
                <a:ea typeface="Arial Unicode MS" pitchFamily="34" charset="-128"/>
                <a:cs typeface="Arial Unicode MS" pitchFamily="34" charset="-128"/>
              </a:rPr>
              <a:t>raining &amp; research </a:t>
            </a:r>
          </a:p>
          <a:p>
            <a:pPr algn="ctr"/>
            <a:r>
              <a:rPr lang="nl-NL" sz="5400" dirty="0" err="1">
                <a:latin typeface="Arial Unicode MS" pitchFamily="34" charset="-128"/>
                <a:ea typeface="Arial Unicode MS" pitchFamily="34" charset="-128"/>
                <a:cs typeface="Arial Unicode MS" pitchFamily="34" charset="-128"/>
              </a:rPr>
              <a:t>f</a:t>
            </a:r>
            <a:r>
              <a:rPr lang="nl-NL" sz="5400" dirty="0" err="1" smtClean="0">
                <a:latin typeface="Arial Unicode MS" pitchFamily="34" charset="-128"/>
                <a:ea typeface="Arial Unicode MS" pitchFamily="34" charset="-128"/>
                <a:cs typeface="Arial Unicode MS" pitchFamily="34" charset="-128"/>
              </a:rPr>
              <a:t>or</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academic</a:t>
            </a:r>
            <a:r>
              <a:rPr lang="nl-NL" sz="5400" dirty="0" smtClean="0">
                <a:latin typeface="Arial Unicode MS" pitchFamily="34" charset="-128"/>
                <a:ea typeface="Arial Unicode MS" pitchFamily="34" charset="-128"/>
                <a:cs typeface="Arial Unicode MS" pitchFamily="34" charset="-128"/>
              </a:rPr>
              <a:t> </a:t>
            </a:r>
            <a:r>
              <a:rPr lang="nl-NL" sz="5400" dirty="0" err="1" smtClean="0">
                <a:latin typeface="Arial Unicode MS" pitchFamily="34" charset="-128"/>
                <a:ea typeface="Arial Unicode MS" pitchFamily="34" charset="-128"/>
                <a:cs typeface="Arial Unicode MS" pitchFamily="34" charset="-128"/>
              </a:rPr>
              <a:t>newcomers</a:t>
            </a:r>
            <a:endParaRPr lang="nl-BE" sz="5400" dirty="0">
              <a:latin typeface="Arial Unicode MS" pitchFamily="34" charset="-128"/>
              <a:ea typeface="Arial Unicode MS" pitchFamily="34" charset="-128"/>
              <a:cs typeface="Arial Unicode MS" pitchFamily="34" charset="-128"/>
            </a:endParaRPr>
          </a:p>
        </p:txBody>
      </p:sp>
      <p:sp>
        <p:nvSpPr>
          <p:cNvPr id="9" name="Rechthoek 8"/>
          <p:cNvSpPr/>
          <p:nvPr userDrawn="1"/>
        </p:nvSpPr>
        <p:spPr>
          <a:xfrm>
            <a:off x="107504" y="116632"/>
            <a:ext cx="8928992" cy="6624736"/>
          </a:xfrm>
          <a:prstGeom prst="rect">
            <a:avLst/>
          </a:prstGeom>
          <a:noFill/>
          <a:ln w="76200">
            <a:solidFill>
              <a:srgbClr val="648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0" name="Afbeelding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32240" y="5505899"/>
            <a:ext cx="3333532" cy="1370274"/>
          </a:xfrm>
          <a:prstGeom prst="rect">
            <a:avLst/>
          </a:prstGeom>
        </p:spPr>
      </p:pic>
      <p:sp>
        <p:nvSpPr>
          <p:cNvPr id="11" name="Tekstvak 10"/>
          <p:cNvSpPr txBox="1"/>
          <p:nvPr userDrawn="1"/>
        </p:nvSpPr>
        <p:spPr>
          <a:xfrm>
            <a:off x="1039913" y="5085184"/>
            <a:ext cx="7128792" cy="400110"/>
          </a:xfrm>
          <a:prstGeom prst="rect">
            <a:avLst/>
          </a:prstGeom>
          <a:noFill/>
        </p:spPr>
        <p:txBody>
          <a:bodyPr wrap="square" rtlCol="0">
            <a:spAutoFit/>
          </a:bodyPr>
          <a:lstStyle/>
          <a:p>
            <a:pPr algn="ctr"/>
            <a:r>
              <a:rPr lang="en-US" sz="2000" b="1" dirty="0">
                <a:latin typeface="Arial" pitchFamily="34" charset="0"/>
                <a:cs typeface="Arial" pitchFamily="34" charset="0"/>
              </a:rPr>
              <a:t>A project of the King </a:t>
            </a:r>
            <a:r>
              <a:rPr lang="en-US" sz="2000" b="1" dirty="0" err="1">
                <a:latin typeface="Arial" pitchFamily="34" charset="0"/>
                <a:cs typeface="Arial" pitchFamily="34" charset="0"/>
              </a:rPr>
              <a:t>Baudouin</a:t>
            </a:r>
            <a:r>
              <a:rPr lang="en-US" sz="2000" b="1" dirty="0">
                <a:latin typeface="Arial" pitchFamily="34" charset="0"/>
                <a:cs typeface="Arial" pitchFamily="34" charset="0"/>
              </a:rPr>
              <a:t> Foundation</a:t>
            </a:r>
            <a:endParaRPr lang="nl-BE" sz="2000" b="1" dirty="0">
              <a:latin typeface="Arial" pitchFamily="34" charset="0"/>
              <a:ea typeface="Arial Unicode MS" pitchFamily="34" charset="-128"/>
              <a:cs typeface="Arial" pitchFamily="34" charset="0"/>
            </a:endParaRPr>
          </a:p>
        </p:txBody>
      </p:sp>
    </p:spTree>
    <p:extLst>
      <p:ext uri="{BB962C8B-B14F-4D97-AF65-F5344CB8AC3E}">
        <p14:creationId xmlns:p14="http://schemas.microsoft.com/office/powerpoint/2010/main" val="143413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r>
              <a:rPr lang="en-US" smtClean="0"/>
              <a:t>23 February 2000</a:t>
            </a:r>
            <a:endParaRPr lang="nl-BE"/>
          </a:p>
        </p:txBody>
      </p:sp>
      <p:sp>
        <p:nvSpPr>
          <p:cNvPr id="4" name="Tijdelijke aanduiding voor voettekst 3"/>
          <p:cNvSpPr>
            <a:spLocks noGrp="1"/>
          </p:cNvSpPr>
          <p:nvPr>
            <p:ph type="ftr" sz="quarter" idx="11"/>
          </p:nvPr>
        </p:nvSpPr>
        <p:spPr/>
        <p:txBody>
          <a:bodyPr/>
          <a:lstStyle/>
          <a:p>
            <a:r>
              <a:rPr lang="nl-BE" smtClean="0"/>
              <a:t>© 2013 TrueTrust Ltd</a:t>
            </a:r>
            <a:endParaRPr lang="nl-BE"/>
          </a:p>
        </p:txBody>
      </p:sp>
      <p:sp>
        <p:nvSpPr>
          <p:cNvPr id="5" name="Tijdelijke aanduiding voor dianummer 4"/>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406294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en-US" smtClean="0"/>
              <a:t>23 February 2000</a:t>
            </a:r>
            <a:endParaRPr lang="nl-BE"/>
          </a:p>
        </p:txBody>
      </p:sp>
      <p:sp>
        <p:nvSpPr>
          <p:cNvPr id="3" name="Tijdelijke aanduiding voor voettekst 2"/>
          <p:cNvSpPr>
            <a:spLocks noGrp="1"/>
          </p:cNvSpPr>
          <p:nvPr>
            <p:ph type="ftr" sz="quarter" idx="11"/>
          </p:nvPr>
        </p:nvSpPr>
        <p:spPr/>
        <p:txBody>
          <a:bodyPr/>
          <a:lstStyle/>
          <a:p>
            <a:r>
              <a:rPr lang="nl-BE" smtClean="0"/>
              <a:t>© 2013 TrueTrust Ltd</a:t>
            </a:r>
            <a:endParaRPr lang="nl-BE"/>
          </a:p>
        </p:txBody>
      </p:sp>
      <p:sp>
        <p:nvSpPr>
          <p:cNvPr id="4" name="Tijdelijke aanduiding voor dianummer 3"/>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32990501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en-US" smtClean="0"/>
              <a:t>23 February 2000</a:t>
            </a:r>
            <a:endParaRPr lang="nl-BE"/>
          </a:p>
        </p:txBody>
      </p:sp>
      <p:sp>
        <p:nvSpPr>
          <p:cNvPr id="6" name="Tijdelijke aanduiding voor voettekst 5"/>
          <p:cNvSpPr>
            <a:spLocks noGrp="1"/>
          </p:cNvSpPr>
          <p:nvPr>
            <p:ph type="ftr" sz="quarter" idx="11"/>
          </p:nvPr>
        </p:nvSpPr>
        <p:spPr/>
        <p:txBody>
          <a:bodyPr/>
          <a:lstStyle/>
          <a:p>
            <a:r>
              <a:rPr lang="nl-BE" smtClean="0"/>
              <a:t>© 2013 TrueTrust Ltd</a:t>
            </a:r>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1874273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r>
              <a:rPr lang="en-US" smtClean="0"/>
              <a:t>23 February 2000</a:t>
            </a:r>
            <a:endParaRPr lang="nl-BE"/>
          </a:p>
        </p:txBody>
      </p:sp>
      <p:sp>
        <p:nvSpPr>
          <p:cNvPr id="6" name="Tijdelijke aanduiding voor voettekst 5"/>
          <p:cNvSpPr>
            <a:spLocks noGrp="1"/>
          </p:cNvSpPr>
          <p:nvPr>
            <p:ph type="ftr" sz="quarter" idx="11"/>
          </p:nvPr>
        </p:nvSpPr>
        <p:spPr/>
        <p:txBody>
          <a:bodyPr/>
          <a:lstStyle/>
          <a:p>
            <a:r>
              <a:rPr lang="nl-BE" smtClean="0"/>
              <a:t>© 2013 TrueTrust Ltd</a:t>
            </a:r>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2180813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r>
              <a:rPr lang="en-US" smtClean="0"/>
              <a:t>23 February 2000</a:t>
            </a:r>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2470069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r>
              <a:rPr lang="en-US" smtClean="0"/>
              <a:t>23 February 2000</a:t>
            </a:r>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119270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r>
              <a:rPr lang="en-US" smtClean="0"/>
              <a:t>23 February 2000</a:t>
            </a:r>
            <a:endParaRPr lang="en-GB"/>
          </a:p>
        </p:txBody>
      </p:sp>
      <p:sp>
        <p:nvSpPr>
          <p:cNvPr id="5" name="Rectangle 6"/>
          <p:cNvSpPr>
            <a:spLocks noGrp="1" noChangeArrowheads="1"/>
          </p:cNvSpPr>
          <p:nvPr>
            <p:ph type="ftr" sz="quarter" idx="11"/>
          </p:nvPr>
        </p:nvSpPr>
        <p:spPr>
          <a:xfrm>
            <a:off x="3203848" y="6492875"/>
            <a:ext cx="2895600" cy="365125"/>
          </a:xfrm>
          <a:ln/>
        </p:spPr>
        <p:txBody>
          <a:bodyPr/>
          <a:lstStyle>
            <a:lvl1pPr>
              <a:defRPr/>
            </a:lvl1pPr>
          </a:lstStyle>
          <a:p>
            <a:pPr>
              <a:defRPr/>
            </a:pPr>
            <a:r>
              <a:rPr lang="en-GB" smtClean="0"/>
              <a:t>© 2013 TrueTrust Ltd</a:t>
            </a:r>
            <a:endParaRPr lang="en-GB"/>
          </a:p>
        </p:txBody>
      </p:sp>
      <p:sp>
        <p:nvSpPr>
          <p:cNvPr id="6" name="Rectangle 7"/>
          <p:cNvSpPr>
            <a:spLocks noGrp="1" noChangeArrowheads="1"/>
          </p:cNvSpPr>
          <p:nvPr>
            <p:ph type="sldNum" sz="quarter" idx="12"/>
          </p:nvPr>
        </p:nvSpPr>
        <p:spPr>
          <a:xfrm>
            <a:off x="7010400" y="6520292"/>
            <a:ext cx="2133600" cy="365125"/>
          </a:xfrm>
          <a:ln/>
        </p:spPr>
        <p:txBody>
          <a:bodyPr/>
          <a:lstStyle>
            <a:lvl1pPr>
              <a:defRPr/>
            </a:lvl1pPr>
          </a:lstStyle>
          <a:p>
            <a:pPr>
              <a:defRPr/>
            </a:pPr>
            <a:fld id="{7B3BC474-C882-4542-B7AD-E8B6E710D575}" type="slidenum">
              <a:rPr lang="en-GB"/>
              <a:pPr>
                <a:defRPr/>
              </a:pPr>
              <a:t>‹#›</a:t>
            </a:fld>
            <a:endParaRPr lang="en-GB"/>
          </a:p>
        </p:txBody>
      </p:sp>
    </p:spTree>
    <p:extLst>
      <p:ext uri="{BB962C8B-B14F-4D97-AF65-F5344CB8AC3E}">
        <p14:creationId xmlns:p14="http://schemas.microsoft.com/office/powerpoint/2010/main" val="4081857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smtClean="0"/>
              <a:t>23 February 2000</a:t>
            </a:r>
            <a:endParaRPr lang="en-GB"/>
          </a:p>
        </p:txBody>
      </p:sp>
      <p:sp>
        <p:nvSpPr>
          <p:cNvPr id="3" name="Rectangle 6"/>
          <p:cNvSpPr>
            <a:spLocks noGrp="1" noChangeArrowheads="1"/>
          </p:cNvSpPr>
          <p:nvPr>
            <p:ph type="ftr" sz="quarter" idx="11"/>
          </p:nvPr>
        </p:nvSpPr>
        <p:spPr>
          <a:ln/>
        </p:spPr>
        <p:txBody>
          <a:bodyPr/>
          <a:lstStyle>
            <a:lvl1pPr>
              <a:defRPr/>
            </a:lvl1pPr>
          </a:lstStyle>
          <a:p>
            <a:pPr>
              <a:defRPr/>
            </a:pPr>
            <a:r>
              <a:rPr lang="en-GB" smtClean="0"/>
              <a:t>© 2013 TrueTrust Ltd</a:t>
            </a:r>
            <a:endParaRPr lang="en-GB"/>
          </a:p>
        </p:txBody>
      </p:sp>
      <p:sp>
        <p:nvSpPr>
          <p:cNvPr id="4" name="Rectangle 7"/>
          <p:cNvSpPr>
            <a:spLocks noGrp="1" noChangeArrowheads="1"/>
          </p:cNvSpPr>
          <p:nvPr>
            <p:ph type="sldNum" sz="quarter" idx="12"/>
          </p:nvPr>
        </p:nvSpPr>
        <p:spPr>
          <a:ln/>
        </p:spPr>
        <p:txBody>
          <a:bodyPr/>
          <a:lstStyle>
            <a:lvl1pPr>
              <a:defRPr/>
            </a:lvl1pPr>
          </a:lstStyle>
          <a:p>
            <a:pPr>
              <a:defRPr/>
            </a:pPr>
            <a:fld id="{E71CFAF0-FD53-4AAC-8DB2-9FC58C2273F4}" type="slidenum">
              <a:rPr lang="en-GB"/>
              <a:pPr>
                <a:defRPr/>
              </a:pPr>
              <a:t>‹#›</a:t>
            </a:fld>
            <a:endParaRPr lang="en-GB"/>
          </a:p>
        </p:txBody>
      </p:sp>
    </p:spTree>
    <p:extLst>
      <p:ext uri="{BB962C8B-B14F-4D97-AF65-F5344CB8AC3E}">
        <p14:creationId xmlns:p14="http://schemas.microsoft.com/office/powerpoint/2010/main" val="374649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fld id="{B87395F0-5435-42F9-BACC-4E849CB91B9E}" type="datetime1">
              <a:rPr lang="nl-BE" smtClean="0"/>
              <a:t>9/09/2013</a:t>
            </a:fld>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256787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BE"/>
          </a:p>
        </p:txBody>
      </p:sp>
      <p:sp>
        <p:nvSpPr>
          <p:cNvPr id="4" name="Tijdelijke aanduiding voor datum 3"/>
          <p:cNvSpPr>
            <a:spLocks noGrp="1"/>
          </p:cNvSpPr>
          <p:nvPr>
            <p:ph type="dt" sz="half" idx="10"/>
          </p:nvPr>
        </p:nvSpPr>
        <p:spPr/>
        <p:txBody>
          <a:bodyPr/>
          <a:lstStyle/>
          <a:p>
            <a:r>
              <a:rPr lang="en-US" smtClean="0"/>
              <a:t>23 February 2000</a:t>
            </a:r>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718214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r>
              <a:rPr lang="en-US" smtClean="0"/>
              <a:t>23 February 2000</a:t>
            </a:r>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9616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r>
              <a:rPr lang="en-US" smtClean="0"/>
              <a:t>23 February 2000</a:t>
            </a:r>
            <a:endParaRPr lang="nl-BE"/>
          </a:p>
        </p:txBody>
      </p:sp>
      <p:sp>
        <p:nvSpPr>
          <p:cNvPr id="5" name="Tijdelijke aanduiding voor voettekst 4"/>
          <p:cNvSpPr>
            <a:spLocks noGrp="1"/>
          </p:cNvSpPr>
          <p:nvPr>
            <p:ph type="ftr" sz="quarter" idx="11"/>
          </p:nvPr>
        </p:nvSpPr>
        <p:spPr/>
        <p:txBody>
          <a:bodyPr/>
          <a:lstStyle/>
          <a:p>
            <a:r>
              <a:rPr lang="nl-BE" smtClean="0"/>
              <a:t>© 2013 TrueTrust Ltd</a:t>
            </a:r>
            <a:endParaRPr lang="nl-BE"/>
          </a:p>
        </p:txBody>
      </p:sp>
      <p:sp>
        <p:nvSpPr>
          <p:cNvPr id="6" name="Tijdelijke aanduiding voor dianummer 5"/>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3403282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r>
              <a:rPr lang="en-US" smtClean="0"/>
              <a:t>23 February 2000</a:t>
            </a:r>
            <a:endParaRPr lang="nl-BE"/>
          </a:p>
        </p:txBody>
      </p:sp>
      <p:sp>
        <p:nvSpPr>
          <p:cNvPr id="6" name="Tijdelijke aanduiding voor voettekst 5"/>
          <p:cNvSpPr>
            <a:spLocks noGrp="1"/>
          </p:cNvSpPr>
          <p:nvPr>
            <p:ph type="ftr" sz="quarter" idx="11"/>
          </p:nvPr>
        </p:nvSpPr>
        <p:spPr/>
        <p:txBody>
          <a:bodyPr/>
          <a:lstStyle/>
          <a:p>
            <a:r>
              <a:rPr lang="nl-BE" smtClean="0"/>
              <a:t>© 2013 TrueTrust Ltd</a:t>
            </a:r>
            <a:endParaRPr lang="nl-BE"/>
          </a:p>
        </p:txBody>
      </p:sp>
      <p:sp>
        <p:nvSpPr>
          <p:cNvPr id="7" name="Tijdelijke aanduiding voor dianummer 6"/>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145753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r>
              <a:rPr lang="en-US" smtClean="0"/>
              <a:t>23 February 2000</a:t>
            </a:r>
            <a:endParaRPr lang="nl-BE"/>
          </a:p>
        </p:txBody>
      </p:sp>
      <p:sp>
        <p:nvSpPr>
          <p:cNvPr id="8" name="Tijdelijke aanduiding voor voettekst 7"/>
          <p:cNvSpPr>
            <a:spLocks noGrp="1"/>
          </p:cNvSpPr>
          <p:nvPr>
            <p:ph type="ftr" sz="quarter" idx="11"/>
          </p:nvPr>
        </p:nvSpPr>
        <p:spPr/>
        <p:txBody>
          <a:bodyPr/>
          <a:lstStyle/>
          <a:p>
            <a:r>
              <a:rPr lang="nl-BE" smtClean="0"/>
              <a:t>© 2013 TrueTrust Ltd</a:t>
            </a:r>
            <a:endParaRPr lang="nl-BE"/>
          </a:p>
        </p:txBody>
      </p:sp>
      <p:sp>
        <p:nvSpPr>
          <p:cNvPr id="9" name="Tijdelijke aanduiding voor dianummer 8"/>
          <p:cNvSpPr>
            <a:spLocks noGrp="1"/>
          </p:cNvSpPr>
          <p:nvPr>
            <p:ph type="sldNum" sz="quarter" idx="12"/>
          </p:nvPr>
        </p:nvSpPr>
        <p:spPr/>
        <p:txBody>
          <a:bodyPr/>
          <a:lstStyle/>
          <a:p>
            <a:fld id="{F17F957F-C0FA-4D28-A996-80E4F36ACC8D}" type="slidenum">
              <a:rPr lang="nl-BE" smtClean="0"/>
              <a:t>‹#›</a:t>
            </a:fld>
            <a:endParaRPr lang="nl-BE"/>
          </a:p>
        </p:txBody>
      </p:sp>
    </p:spTree>
    <p:extLst>
      <p:ext uri="{BB962C8B-B14F-4D97-AF65-F5344CB8AC3E}">
        <p14:creationId xmlns:p14="http://schemas.microsoft.com/office/powerpoint/2010/main" val="29613728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84B6B5">
            <a:alpha val="20000"/>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23 February 2000</a:t>
            </a:r>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smtClean="0"/>
              <a:t>© 2013 TrueTrust Ltd</a:t>
            </a: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957F-C0FA-4D28-A996-80E4F36ACC8D}" type="slidenum">
              <a:rPr lang="nl-BE" smtClean="0"/>
              <a:t>‹#›</a:t>
            </a:fld>
            <a:endParaRPr lang="nl-BE"/>
          </a:p>
        </p:txBody>
      </p:sp>
    </p:spTree>
    <p:extLst>
      <p:ext uri="{BB962C8B-B14F-4D97-AF65-F5344CB8AC3E}">
        <p14:creationId xmlns:p14="http://schemas.microsoft.com/office/powerpoint/2010/main" val="55421050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3" r:id="rId3"/>
    <p:sldLayoutId id="2147483684" r:id="rId4"/>
  </p:sldLayoutIdLst>
  <p:hf hd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4B6B5">
            <a:alpha val="20000"/>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smtClean="0"/>
              <a:t>Klik om de stijl te bewerken</a:t>
            </a:r>
            <a:endParaRPr lang="nl-BE" dirty="0"/>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BE" dirty="0"/>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23 February 2000</a:t>
            </a:r>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smtClean="0"/>
              <a:t>© 2013 TrueTrust Ltd</a:t>
            </a:r>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7F957F-C0FA-4D28-A996-80E4F36ACC8D}" type="slidenum">
              <a:rPr lang="nl-BE" smtClean="0"/>
              <a:t>‹#›</a:t>
            </a:fld>
            <a:endParaRPr lang="nl-BE"/>
          </a:p>
        </p:txBody>
      </p:sp>
      <p:pic>
        <p:nvPicPr>
          <p:cNvPr id="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5542105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704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11267"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3D620205-F19A-49CF-96D4-6F8ED50D3502}" type="slidenum">
              <a:rPr lang="en-GB" altLang="en-US" sz="1400" smtClean="0"/>
              <a:pPr>
                <a:spcBef>
                  <a:spcPct val="0"/>
                </a:spcBef>
                <a:buClrTx/>
                <a:buSzTx/>
                <a:buFontTx/>
                <a:buNone/>
              </a:pPr>
              <a:t>10</a:t>
            </a:fld>
            <a:endParaRPr lang="en-GB" altLang="en-US" sz="1400" smtClean="0"/>
          </a:p>
        </p:txBody>
      </p:sp>
      <p:sp>
        <p:nvSpPr>
          <p:cNvPr id="11268" name="Rectangle 2"/>
          <p:cNvSpPr>
            <a:spLocks noGrp="1" noChangeArrowheads="1"/>
          </p:cNvSpPr>
          <p:nvPr>
            <p:ph type="title"/>
          </p:nvPr>
        </p:nvSpPr>
        <p:spPr/>
        <p:txBody>
          <a:bodyPr/>
          <a:lstStyle/>
          <a:p>
            <a:r>
              <a:rPr lang="en-GB" altLang="en-US" smtClean="0"/>
              <a:t>Staffing Risk Item Checklist</a:t>
            </a:r>
          </a:p>
        </p:txBody>
      </p:sp>
      <p:sp>
        <p:nvSpPr>
          <p:cNvPr id="11269" name="Rectangle 3"/>
          <p:cNvSpPr>
            <a:spLocks noGrp="1" noChangeArrowheads="1"/>
          </p:cNvSpPr>
          <p:nvPr>
            <p:ph type="body" idx="1"/>
          </p:nvPr>
        </p:nvSpPr>
        <p:spPr>
          <a:xfrm>
            <a:off x="0" y="1628800"/>
            <a:ext cx="9144000" cy="4343400"/>
          </a:xfrm>
        </p:spPr>
        <p:txBody>
          <a:bodyPr>
            <a:normAutofit fontScale="92500" lnSpcReduction="20000"/>
          </a:bodyPr>
          <a:lstStyle/>
          <a:p>
            <a:r>
              <a:rPr lang="en-GB" altLang="en-US" sz="2800" dirty="0" smtClean="0"/>
              <a:t>Will your project really get all of the best people</a:t>
            </a:r>
          </a:p>
          <a:p>
            <a:r>
              <a:rPr lang="en-GB" altLang="en-US" sz="2800" dirty="0" smtClean="0"/>
              <a:t>Are there critical skills for which nobody is identified</a:t>
            </a:r>
          </a:p>
          <a:p>
            <a:r>
              <a:rPr lang="en-GB" altLang="en-US" sz="2800" dirty="0" smtClean="0"/>
              <a:t>Are there pressures to staff with available warm bodies</a:t>
            </a:r>
          </a:p>
          <a:p>
            <a:r>
              <a:rPr lang="en-GB" altLang="en-US" sz="2800" dirty="0" smtClean="0"/>
              <a:t>Are there pressures to overstaff in the early phases</a:t>
            </a:r>
          </a:p>
          <a:p>
            <a:r>
              <a:rPr lang="en-GB" altLang="en-US" sz="2800" dirty="0" smtClean="0"/>
              <a:t>Are the key project people compatible</a:t>
            </a:r>
          </a:p>
          <a:p>
            <a:r>
              <a:rPr lang="en-GB" altLang="en-US" sz="2800" dirty="0" smtClean="0"/>
              <a:t>Do staff have realistic expectations about their project jobs</a:t>
            </a:r>
          </a:p>
          <a:p>
            <a:r>
              <a:rPr lang="en-GB" altLang="en-US" sz="2800" dirty="0" smtClean="0"/>
              <a:t>Do staff strengths match their assignments</a:t>
            </a:r>
          </a:p>
          <a:p>
            <a:r>
              <a:rPr lang="en-GB" altLang="en-US" sz="2800" dirty="0" smtClean="0"/>
              <a:t>Are staff committed for the duration of the project</a:t>
            </a:r>
          </a:p>
          <a:p>
            <a:r>
              <a:rPr lang="en-GB" altLang="en-US" sz="2800" dirty="0" smtClean="0"/>
              <a:t>Are the staff working on the project full time, not part time</a:t>
            </a:r>
          </a:p>
          <a:p>
            <a:r>
              <a:rPr lang="en-GB" altLang="en-US" sz="2800" dirty="0" smtClean="0"/>
              <a:t>Are the task pre-requisites satisfied (training, clearance, </a:t>
            </a:r>
            <a:r>
              <a:rPr lang="en-GB" altLang="en-US" sz="2800" dirty="0" err="1" smtClean="0"/>
              <a:t>etc</a:t>
            </a:r>
            <a:r>
              <a:rPr lang="en-GB" altLang="en-US" sz="2800"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12291"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0BC4D33E-C1F5-4991-9AE7-E220D184DF50}" type="slidenum">
              <a:rPr lang="en-GB" altLang="en-US" sz="1400" smtClean="0"/>
              <a:pPr>
                <a:spcBef>
                  <a:spcPct val="0"/>
                </a:spcBef>
                <a:buClrTx/>
                <a:buSzTx/>
                <a:buFontTx/>
                <a:buNone/>
              </a:pPr>
              <a:t>11</a:t>
            </a:fld>
            <a:endParaRPr lang="en-GB" altLang="en-US" sz="1400" smtClean="0"/>
          </a:p>
        </p:txBody>
      </p:sp>
      <p:sp>
        <p:nvSpPr>
          <p:cNvPr id="12292" name="Rectangle 2"/>
          <p:cNvSpPr>
            <a:spLocks noGrp="1" noChangeArrowheads="1"/>
          </p:cNvSpPr>
          <p:nvPr>
            <p:ph type="title"/>
          </p:nvPr>
        </p:nvSpPr>
        <p:spPr/>
        <p:txBody>
          <a:bodyPr/>
          <a:lstStyle/>
          <a:p>
            <a:r>
              <a:rPr lang="en-GB" altLang="en-US" smtClean="0"/>
              <a:t>Schedule Risk Item Checklist</a:t>
            </a:r>
          </a:p>
        </p:txBody>
      </p:sp>
      <p:sp>
        <p:nvSpPr>
          <p:cNvPr id="12293" name="Rectangle 3"/>
          <p:cNvSpPr>
            <a:spLocks noGrp="1" noChangeArrowheads="1"/>
          </p:cNvSpPr>
          <p:nvPr>
            <p:ph type="body" idx="1"/>
          </p:nvPr>
        </p:nvSpPr>
        <p:spPr>
          <a:xfrm>
            <a:off x="152400" y="1772816"/>
            <a:ext cx="8991600" cy="4114800"/>
          </a:xfrm>
        </p:spPr>
        <p:txBody>
          <a:bodyPr>
            <a:normAutofit fontScale="85000" lnSpcReduction="10000"/>
          </a:bodyPr>
          <a:lstStyle/>
          <a:p>
            <a:r>
              <a:rPr lang="en-GB" altLang="en-US" dirty="0" smtClean="0"/>
              <a:t>Are sufficient resources in place</a:t>
            </a:r>
          </a:p>
          <a:p>
            <a:pPr lvl="1"/>
            <a:r>
              <a:rPr lang="en-GB" altLang="en-US" dirty="0" smtClean="0"/>
              <a:t>Personnel: sufficient skills mix in place or not</a:t>
            </a:r>
          </a:p>
          <a:p>
            <a:pPr lvl="1"/>
            <a:r>
              <a:rPr lang="en-GB" altLang="en-US" dirty="0" smtClean="0"/>
              <a:t>Facilities: existing or do they need buying or modifying</a:t>
            </a:r>
          </a:p>
          <a:p>
            <a:pPr lvl="1"/>
            <a:r>
              <a:rPr lang="en-GB" altLang="en-US" dirty="0" smtClean="0"/>
              <a:t>Financial: sufficient budget or not</a:t>
            </a:r>
          </a:p>
          <a:p>
            <a:r>
              <a:rPr lang="en-GB" altLang="en-US" dirty="0" smtClean="0"/>
              <a:t>Are delivery dates</a:t>
            </a:r>
          </a:p>
          <a:p>
            <a:pPr lvl="1"/>
            <a:r>
              <a:rPr lang="en-GB" altLang="en-US" dirty="0" smtClean="0"/>
              <a:t>Stable or not</a:t>
            </a:r>
          </a:p>
          <a:p>
            <a:pPr lvl="1"/>
            <a:r>
              <a:rPr lang="en-GB" altLang="en-US" dirty="0" smtClean="0"/>
              <a:t>Susceptible to economic pressure or varying commitment</a:t>
            </a:r>
          </a:p>
          <a:p>
            <a:pPr lvl="1"/>
            <a:r>
              <a:rPr lang="en-GB" altLang="en-US" dirty="0" smtClean="0"/>
              <a:t>Sensitive to political pressure or not</a:t>
            </a:r>
          </a:p>
          <a:p>
            <a:pPr lvl="1"/>
            <a:r>
              <a:rPr lang="en-GB" altLang="en-US" dirty="0" smtClean="0"/>
              <a:t>Dependent upon software tools in place or not delivered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13315"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4B56B3A8-D6DB-4928-81B6-035F39204D66}" type="slidenum">
              <a:rPr lang="en-GB" altLang="en-US" sz="1400" smtClean="0"/>
              <a:pPr>
                <a:spcBef>
                  <a:spcPct val="0"/>
                </a:spcBef>
                <a:buClrTx/>
                <a:buSzTx/>
                <a:buFontTx/>
                <a:buNone/>
              </a:pPr>
              <a:t>12</a:t>
            </a:fld>
            <a:endParaRPr lang="en-GB" altLang="en-US" sz="1400" smtClean="0"/>
          </a:p>
        </p:txBody>
      </p:sp>
      <p:sp>
        <p:nvSpPr>
          <p:cNvPr id="13316" name="Rectangle 2"/>
          <p:cNvSpPr>
            <a:spLocks noGrp="1" noChangeArrowheads="1"/>
          </p:cNvSpPr>
          <p:nvPr>
            <p:ph type="title"/>
          </p:nvPr>
        </p:nvSpPr>
        <p:spPr/>
        <p:txBody>
          <a:bodyPr/>
          <a:lstStyle/>
          <a:p>
            <a:r>
              <a:rPr lang="en-GB" altLang="en-US" smtClean="0"/>
              <a:t>Schedule Risk Items Cont.</a:t>
            </a:r>
          </a:p>
        </p:txBody>
      </p:sp>
      <p:sp>
        <p:nvSpPr>
          <p:cNvPr id="13317" name="Rectangle 3"/>
          <p:cNvSpPr>
            <a:spLocks noGrp="1" noChangeArrowheads="1"/>
          </p:cNvSpPr>
          <p:nvPr>
            <p:ph type="body" idx="1"/>
          </p:nvPr>
        </p:nvSpPr>
        <p:spPr>
          <a:xfrm>
            <a:off x="683568" y="1988840"/>
            <a:ext cx="7727950" cy="4114800"/>
          </a:xfrm>
        </p:spPr>
        <p:txBody>
          <a:bodyPr>
            <a:normAutofit fontScale="92500" lnSpcReduction="20000"/>
          </a:bodyPr>
          <a:lstStyle/>
          <a:p>
            <a:r>
              <a:rPr lang="en-GB" altLang="en-US" dirty="0" smtClean="0"/>
              <a:t>Is appropriate Technology in place</a:t>
            </a:r>
          </a:p>
          <a:p>
            <a:pPr lvl="1"/>
            <a:r>
              <a:rPr lang="en-GB" altLang="en-US" dirty="0" smtClean="0"/>
              <a:t>Available now or still in development</a:t>
            </a:r>
          </a:p>
          <a:p>
            <a:pPr lvl="1"/>
            <a:r>
              <a:rPr lang="en-GB" altLang="en-US" dirty="0" smtClean="0"/>
              <a:t>Mature and verified or not yet used</a:t>
            </a:r>
          </a:p>
          <a:p>
            <a:pPr lvl="1"/>
            <a:r>
              <a:rPr lang="en-GB" altLang="en-US" dirty="0" smtClean="0"/>
              <a:t>Is our Experience, extensive or none </a:t>
            </a:r>
            <a:r>
              <a:rPr lang="en-GB" altLang="en-US" dirty="0" err="1" smtClean="0"/>
              <a:t>existant</a:t>
            </a:r>
            <a:endParaRPr lang="en-GB" altLang="en-US" dirty="0" smtClean="0"/>
          </a:p>
          <a:p>
            <a:r>
              <a:rPr lang="en-GB" altLang="en-US" dirty="0" smtClean="0"/>
              <a:t>Are Requirements fixed</a:t>
            </a:r>
          </a:p>
          <a:p>
            <a:pPr lvl="1"/>
            <a:r>
              <a:rPr lang="en-GB" altLang="en-US" dirty="0" smtClean="0"/>
              <a:t>Definition: Known and </a:t>
            </a:r>
            <a:r>
              <a:rPr lang="en-GB" altLang="en-US" dirty="0" err="1" smtClean="0"/>
              <a:t>baselined</a:t>
            </a:r>
            <a:r>
              <a:rPr lang="en-GB" altLang="en-US" dirty="0" smtClean="0"/>
              <a:t> or unknown</a:t>
            </a:r>
          </a:p>
          <a:p>
            <a:pPr lvl="1"/>
            <a:r>
              <a:rPr lang="en-GB" altLang="en-US" dirty="0" smtClean="0"/>
              <a:t>Stable: Little or no change expected or rapid, uncontrolled change expected</a:t>
            </a:r>
          </a:p>
          <a:p>
            <a:pPr lvl="1"/>
            <a:r>
              <a:rPr lang="en-GB" altLang="en-US" dirty="0" smtClean="0"/>
              <a:t>Complexity: compatible with existing technology or not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14339"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869433C2-2B89-4877-AD0A-7654FB058C47}" type="slidenum">
              <a:rPr lang="en-GB" altLang="en-US" sz="1400" smtClean="0"/>
              <a:pPr>
                <a:spcBef>
                  <a:spcPct val="0"/>
                </a:spcBef>
                <a:buClrTx/>
                <a:buSzTx/>
                <a:buFontTx/>
                <a:buNone/>
              </a:pPr>
              <a:t>13</a:t>
            </a:fld>
            <a:endParaRPr lang="en-GB" altLang="en-US" sz="1400" smtClean="0"/>
          </a:p>
        </p:txBody>
      </p:sp>
      <p:sp>
        <p:nvSpPr>
          <p:cNvPr id="14340" name="Rectangle 2"/>
          <p:cNvSpPr>
            <a:spLocks noGrp="1" noChangeArrowheads="1"/>
          </p:cNvSpPr>
          <p:nvPr>
            <p:ph type="title"/>
          </p:nvPr>
        </p:nvSpPr>
        <p:spPr/>
        <p:txBody>
          <a:bodyPr/>
          <a:lstStyle/>
          <a:p>
            <a:r>
              <a:rPr lang="en-GB" altLang="en-US" smtClean="0"/>
              <a:t>Cost Risk Item Checklist</a:t>
            </a:r>
          </a:p>
        </p:txBody>
      </p:sp>
      <p:sp>
        <p:nvSpPr>
          <p:cNvPr id="14341" name="Rectangle 3"/>
          <p:cNvSpPr>
            <a:spLocks noGrp="1" noChangeArrowheads="1"/>
          </p:cNvSpPr>
          <p:nvPr>
            <p:ph type="body" idx="1"/>
          </p:nvPr>
        </p:nvSpPr>
        <p:spPr>
          <a:xfrm>
            <a:off x="304800" y="1676400"/>
            <a:ext cx="8458200" cy="4114800"/>
          </a:xfrm>
        </p:spPr>
        <p:txBody>
          <a:bodyPr>
            <a:normAutofit fontScale="92500"/>
          </a:bodyPr>
          <a:lstStyle/>
          <a:p>
            <a:r>
              <a:rPr lang="en-GB" altLang="en-US" smtClean="0"/>
              <a:t>Requirements - Size, constraints, application, technology, stability</a:t>
            </a:r>
          </a:p>
          <a:p>
            <a:r>
              <a:rPr lang="en-GB" altLang="en-US" smtClean="0"/>
              <a:t>Personnel - availability, mix, experience, management environment</a:t>
            </a:r>
          </a:p>
          <a:p>
            <a:r>
              <a:rPr lang="en-GB" altLang="en-US" smtClean="0"/>
              <a:t>Reusable Software - availability, modifications, language, rights, certification</a:t>
            </a:r>
          </a:p>
          <a:p>
            <a:r>
              <a:rPr lang="en-GB" altLang="en-US" smtClean="0"/>
              <a:t>Tools and Environment - facilities, availability, rights, configuration management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15363"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978589BC-6143-44A4-9C17-61D75945F9F6}" type="slidenum">
              <a:rPr lang="en-GB" altLang="en-US" sz="1400" smtClean="0"/>
              <a:pPr>
                <a:spcBef>
                  <a:spcPct val="0"/>
                </a:spcBef>
                <a:buClrTx/>
                <a:buSzTx/>
                <a:buFontTx/>
                <a:buNone/>
              </a:pPr>
              <a:t>14</a:t>
            </a:fld>
            <a:endParaRPr lang="en-GB" altLang="en-US" sz="1400" smtClean="0"/>
          </a:p>
        </p:txBody>
      </p:sp>
      <p:sp>
        <p:nvSpPr>
          <p:cNvPr id="15364" name="Rectangle 2"/>
          <p:cNvSpPr>
            <a:spLocks noGrp="1" noChangeArrowheads="1"/>
          </p:cNvSpPr>
          <p:nvPr>
            <p:ph type="title"/>
          </p:nvPr>
        </p:nvSpPr>
        <p:spPr/>
        <p:txBody>
          <a:bodyPr/>
          <a:lstStyle/>
          <a:p>
            <a:r>
              <a:rPr lang="en-GB" altLang="en-US" smtClean="0"/>
              <a:t>Risk Interactions</a:t>
            </a:r>
          </a:p>
        </p:txBody>
      </p:sp>
      <p:sp>
        <p:nvSpPr>
          <p:cNvPr id="15365" name="Text Box 4"/>
          <p:cNvSpPr txBox="1">
            <a:spLocks noChangeArrowheads="1"/>
          </p:cNvSpPr>
          <p:nvPr/>
        </p:nvSpPr>
        <p:spPr bwMode="auto">
          <a:xfrm>
            <a:off x="3429000" y="2057400"/>
            <a:ext cx="984250" cy="4699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Risk 1</a:t>
            </a:r>
          </a:p>
        </p:txBody>
      </p:sp>
      <p:sp>
        <p:nvSpPr>
          <p:cNvPr id="15366" name="Text Box 5"/>
          <p:cNvSpPr txBox="1">
            <a:spLocks noChangeArrowheads="1"/>
          </p:cNvSpPr>
          <p:nvPr/>
        </p:nvSpPr>
        <p:spPr bwMode="auto">
          <a:xfrm>
            <a:off x="3352800" y="3429000"/>
            <a:ext cx="984250" cy="4699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Risk 2</a:t>
            </a:r>
          </a:p>
        </p:txBody>
      </p:sp>
      <p:sp>
        <p:nvSpPr>
          <p:cNvPr id="15367" name="Text Box 6"/>
          <p:cNvSpPr txBox="1">
            <a:spLocks noChangeArrowheads="1"/>
          </p:cNvSpPr>
          <p:nvPr/>
        </p:nvSpPr>
        <p:spPr bwMode="auto">
          <a:xfrm>
            <a:off x="3429000" y="4648200"/>
            <a:ext cx="984250" cy="4699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Risk 3</a:t>
            </a:r>
          </a:p>
        </p:txBody>
      </p:sp>
      <p:sp>
        <p:nvSpPr>
          <p:cNvPr id="15368" name="Text Box 7"/>
          <p:cNvSpPr txBox="1">
            <a:spLocks noChangeArrowheads="1"/>
          </p:cNvSpPr>
          <p:nvPr/>
        </p:nvSpPr>
        <p:spPr bwMode="auto">
          <a:xfrm>
            <a:off x="6248400" y="3505200"/>
            <a:ext cx="984250" cy="469900"/>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Risk 5</a:t>
            </a:r>
          </a:p>
        </p:txBody>
      </p:sp>
      <p:sp>
        <p:nvSpPr>
          <p:cNvPr id="15369" name="Line 8"/>
          <p:cNvSpPr>
            <a:spLocks noChangeShapeType="1"/>
          </p:cNvSpPr>
          <p:nvPr/>
        </p:nvSpPr>
        <p:spPr bwMode="auto">
          <a:xfrm>
            <a:off x="1982788" y="1827213"/>
            <a:ext cx="1444625" cy="384175"/>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0" name="Line 9"/>
          <p:cNvSpPr>
            <a:spLocks noChangeShapeType="1"/>
          </p:cNvSpPr>
          <p:nvPr/>
        </p:nvSpPr>
        <p:spPr bwMode="auto">
          <a:xfrm flipV="1">
            <a:off x="1828800" y="2362200"/>
            <a:ext cx="1600200" cy="60960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1" name="Line 10"/>
          <p:cNvSpPr>
            <a:spLocks noChangeShapeType="1"/>
          </p:cNvSpPr>
          <p:nvPr/>
        </p:nvSpPr>
        <p:spPr bwMode="auto">
          <a:xfrm flipV="1">
            <a:off x="1905000" y="3657600"/>
            <a:ext cx="1447800" cy="68580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2" name="Line 11"/>
          <p:cNvSpPr>
            <a:spLocks noChangeShapeType="1"/>
          </p:cNvSpPr>
          <p:nvPr/>
        </p:nvSpPr>
        <p:spPr bwMode="auto">
          <a:xfrm>
            <a:off x="1905000" y="4343400"/>
            <a:ext cx="1524000" cy="53340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3" name="Line 12"/>
          <p:cNvSpPr>
            <a:spLocks noChangeShapeType="1"/>
          </p:cNvSpPr>
          <p:nvPr/>
        </p:nvSpPr>
        <p:spPr bwMode="auto">
          <a:xfrm>
            <a:off x="4419600" y="2286000"/>
            <a:ext cx="1828800" cy="144780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4" name="Line 13"/>
          <p:cNvSpPr>
            <a:spLocks noChangeShapeType="1"/>
          </p:cNvSpPr>
          <p:nvPr/>
        </p:nvSpPr>
        <p:spPr bwMode="auto">
          <a:xfrm flipV="1">
            <a:off x="4419600" y="3810000"/>
            <a:ext cx="1828800" cy="106680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375" name="Text Box 14"/>
          <p:cNvSpPr txBox="1">
            <a:spLocks noChangeArrowheads="1"/>
          </p:cNvSpPr>
          <p:nvPr/>
        </p:nvSpPr>
        <p:spPr bwMode="auto">
          <a:xfrm rot="924196">
            <a:off x="2057400" y="1600200"/>
            <a:ext cx="115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Cause 1</a:t>
            </a:r>
          </a:p>
        </p:txBody>
      </p:sp>
      <p:sp>
        <p:nvSpPr>
          <p:cNvPr id="15376" name="Text Box 15"/>
          <p:cNvSpPr txBox="1">
            <a:spLocks noChangeArrowheads="1"/>
          </p:cNvSpPr>
          <p:nvPr/>
        </p:nvSpPr>
        <p:spPr bwMode="auto">
          <a:xfrm rot="-1156284">
            <a:off x="1981200" y="2667000"/>
            <a:ext cx="115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Cause 2</a:t>
            </a:r>
          </a:p>
        </p:txBody>
      </p:sp>
      <p:sp>
        <p:nvSpPr>
          <p:cNvPr id="15377" name="Text Box 16"/>
          <p:cNvSpPr txBox="1">
            <a:spLocks noChangeArrowheads="1"/>
          </p:cNvSpPr>
          <p:nvPr/>
        </p:nvSpPr>
        <p:spPr bwMode="auto">
          <a:xfrm>
            <a:off x="2117725" y="4079875"/>
            <a:ext cx="1157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Cause 3</a:t>
            </a:r>
          </a:p>
        </p:txBody>
      </p:sp>
      <p:sp>
        <p:nvSpPr>
          <p:cNvPr id="15378" name="Text Box 17"/>
          <p:cNvSpPr txBox="1">
            <a:spLocks noChangeArrowheads="1"/>
          </p:cNvSpPr>
          <p:nvPr/>
        </p:nvSpPr>
        <p:spPr bwMode="auto">
          <a:xfrm rot="2270294">
            <a:off x="4876800" y="2590800"/>
            <a:ext cx="125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Impact 1</a:t>
            </a:r>
          </a:p>
        </p:txBody>
      </p:sp>
      <p:sp>
        <p:nvSpPr>
          <p:cNvPr id="15379" name="Text Box 18"/>
          <p:cNvSpPr txBox="1">
            <a:spLocks noChangeArrowheads="1"/>
          </p:cNvSpPr>
          <p:nvPr/>
        </p:nvSpPr>
        <p:spPr bwMode="auto">
          <a:xfrm rot="-2013908">
            <a:off x="4800600" y="4343400"/>
            <a:ext cx="125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Impact 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16387" name="Slide Number Placeholder 3"/>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6F01F7AC-EBF8-40B2-8B74-3C317AD076FA}" type="slidenum">
              <a:rPr lang="en-GB" altLang="en-US" sz="1400" smtClean="0"/>
              <a:pPr>
                <a:spcBef>
                  <a:spcPct val="0"/>
                </a:spcBef>
                <a:buClrTx/>
                <a:buSzTx/>
                <a:buFontTx/>
                <a:buNone/>
              </a:pPr>
              <a:t>15</a:t>
            </a:fld>
            <a:endParaRPr lang="en-GB" altLang="en-US" sz="1400" smtClean="0"/>
          </a:p>
        </p:txBody>
      </p:sp>
      <p:sp>
        <p:nvSpPr>
          <p:cNvPr id="16388" name="Line 2"/>
          <p:cNvSpPr>
            <a:spLocks noChangeShapeType="1"/>
          </p:cNvSpPr>
          <p:nvPr/>
        </p:nvSpPr>
        <p:spPr bwMode="auto">
          <a:xfrm>
            <a:off x="1709738" y="4140200"/>
            <a:ext cx="990600" cy="2057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89" name="Text Box 3"/>
          <p:cNvSpPr txBox="1">
            <a:spLocks noChangeArrowheads="1"/>
          </p:cNvSpPr>
          <p:nvPr/>
        </p:nvSpPr>
        <p:spPr bwMode="auto">
          <a:xfrm rot="3889809">
            <a:off x="1292225" y="4776788"/>
            <a:ext cx="1968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Financial difficulties</a:t>
            </a:r>
          </a:p>
        </p:txBody>
      </p:sp>
      <p:sp>
        <p:nvSpPr>
          <p:cNvPr id="16390" name="Line 4"/>
          <p:cNvSpPr>
            <a:spLocks noChangeShapeType="1"/>
          </p:cNvSpPr>
          <p:nvPr/>
        </p:nvSpPr>
        <p:spPr bwMode="auto">
          <a:xfrm flipV="1">
            <a:off x="795338" y="2819400"/>
            <a:ext cx="7870825" cy="2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1" name="Text Box 5"/>
          <p:cNvSpPr txBox="1">
            <a:spLocks noChangeArrowheads="1"/>
          </p:cNvSpPr>
          <p:nvPr/>
        </p:nvSpPr>
        <p:spPr bwMode="auto">
          <a:xfrm>
            <a:off x="6281738" y="2439988"/>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b="1"/>
              <a:t>Issue Wrong Certificate</a:t>
            </a:r>
          </a:p>
        </p:txBody>
      </p:sp>
      <p:sp>
        <p:nvSpPr>
          <p:cNvPr id="16392" name="Line 6"/>
          <p:cNvSpPr>
            <a:spLocks noChangeShapeType="1"/>
          </p:cNvSpPr>
          <p:nvPr/>
        </p:nvSpPr>
        <p:spPr bwMode="auto">
          <a:xfrm>
            <a:off x="3157538" y="1320800"/>
            <a:ext cx="182880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3" name="Line 7"/>
          <p:cNvSpPr>
            <a:spLocks noChangeShapeType="1"/>
          </p:cNvSpPr>
          <p:nvPr/>
        </p:nvSpPr>
        <p:spPr bwMode="auto">
          <a:xfrm flipH="1">
            <a:off x="338138" y="2844800"/>
            <a:ext cx="2971800" cy="2438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4" name="Line 8"/>
          <p:cNvSpPr>
            <a:spLocks noChangeShapeType="1"/>
          </p:cNvSpPr>
          <p:nvPr/>
        </p:nvSpPr>
        <p:spPr bwMode="auto">
          <a:xfrm flipH="1">
            <a:off x="3995738" y="2844800"/>
            <a:ext cx="243840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5" name="Text Box 9"/>
          <p:cNvSpPr txBox="1">
            <a:spLocks noChangeArrowheads="1"/>
          </p:cNvSpPr>
          <p:nvPr/>
        </p:nvSpPr>
        <p:spPr bwMode="auto">
          <a:xfrm rot="-2686116">
            <a:off x="4627563" y="3505200"/>
            <a:ext cx="1398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Human Error</a:t>
            </a:r>
          </a:p>
        </p:txBody>
      </p:sp>
      <p:sp>
        <p:nvSpPr>
          <p:cNvPr id="16396" name="Line 10"/>
          <p:cNvSpPr>
            <a:spLocks noChangeShapeType="1"/>
          </p:cNvSpPr>
          <p:nvPr/>
        </p:nvSpPr>
        <p:spPr bwMode="auto">
          <a:xfrm>
            <a:off x="5900738" y="3378200"/>
            <a:ext cx="1165225" cy="248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7" name="Line 11"/>
          <p:cNvSpPr>
            <a:spLocks noChangeShapeType="1"/>
          </p:cNvSpPr>
          <p:nvPr/>
        </p:nvSpPr>
        <p:spPr bwMode="auto">
          <a:xfrm>
            <a:off x="5214938" y="3987800"/>
            <a:ext cx="8382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8" name="Line 12"/>
          <p:cNvSpPr>
            <a:spLocks noChangeShapeType="1"/>
          </p:cNvSpPr>
          <p:nvPr/>
        </p:nvSpPr>
        <p:spPr bwMode="auto">
          <a:xfrm rot="-235019">
            <a:off x="4605338" y="4597400"/>
            <a:ext cx="5334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399" name="Text Box 13"/>
          <p:cNvSpPr txBox="1">
            <a:spLocks noChangeArrowheads="1"/>
          </p:cNvSpPr>
          <p:nvPr/>
        </p:nvSpPr>
        <p:spPr bwMode="auto">
          <a:xfrm rot="3843979">
            <a:off x="4302125" y="5049838"/>
            <a:ext cx="1597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Lack of training</a:t>
            </a:r>
          </a:p>
        </p:txBody>
      </p:sp>
      <p:sp>
        <p:nvSpPr>
          <p:cNvPr id="16400" name="Text Box 14"/>
          <p:cNvSpPr txBox="1">
            <a:spLocks noChangeArrowheads="1"/>
          </p:cNvSpPr>
          <p:nvPr/>
        </p:nvSpPr>
        <p:spPr bwMode="auto">
          <a:xfrm rot="3950680">
            <a:off x="5303044" y="4277519"/>
            <a:ext cx="26431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Incorrect user data supplied</a:t>
            </a:r>
          </a:p>
        </p:txBody>
      </p:sp>
      <p:sp>
        <p:nvSpPr>
          <p:cNvPr id="16401" name="Text Box 15"/>
          <p:cNvSpPr txBox="1">
            <a:spLocks noChangeArrowheads="1"/>
          </p:cNvSpPr>
          <p:nvPr/>
        </p:nvSpPr>
        <p:spPr bwMode="auto">
          <a:xfrm rot="3941528">
            <a:off x="4716463" y="4635500"/>
            <a:ext cx="2139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Incorrect data entered</a:t>
            </a:r>
          </a:p>
        </p:txBody>
      </p:sp>
      <p:sp>
        <p:nvSpPr>
          <p:cNvPr id="16402" name="Text Box 16"/>
          <p:cNvSpPr txBox="1">
            <a:spLocks noChangeArrowheads="1"/>
          </p:cNvSpPr>
          <p:nvPr/>
        </p:nvSpPr>
        <p:spPr bwMode="auto">
          <a:xfrm rot="2416808">
            <a:off x="3505200" y="1882775"/>
            <a:ext cx="1625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Processing error</a:t>
            </a:r>
          </a:p>
        </p:txBody>
      </p:sp>
      <p:sp>
        <p:nvSpPr>
          <p:cNvPr id="16403" name="Line 17"/>
          <p:cNvSpPr>
            <a:spLocks noChangeShapeType="1"/>
          </p:cNvSpPr>
          <p:nvPr/>
        </p:nvSpPr>
        <p:spPr bwMode="auto">
          <a:xfrm>
            <a:off x="2852738" y="3225800"/>
            <a:ext cx="914400" cy="1905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04" name="Line 18"/>
          <p:cNvSpPr>
            <a:spLocks noChangeShapeType="1"/>
          </p:cNvSpPr>
          <p:nvPr/>
        </p:nvSpPr>
        <p:spPr bwMode="auto">
          <a:xfrm>
            <a:off x="2319338" y="3683000"/>
            <a:ext cx="1066800" cy="228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05" name="Text Box 19"/>
          <p:cNvSpPr txBox="1">
            <a:spLocks noChangeArrowheads="1"/>
          </p:cNvSpPr>
          <p:nvPr/>
        </p:nvSpPr>
        <p:spPr bwMode="auto">
          <a:xfrm rot="-2366879">
            <a:off x="509588" y="3943350"/>
            <a:ext cx="1793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Fraudulent Action</a:t>
            </a:r>
          </a:p>
        </p:txBody>
      </p:sp>
      <p:sp>
        <p:nvSpPr>
          <p:cNvPr id="16406" name="Text Box 20"/>
          <p:cNvSpPr txBox="1">
            <a:spLocks noChangeArrowheads="1"/>
          </p:cNvSpPr>
          <p:nvPr/>
        </p:nvSpPr>
        <p:spPr bwMode="auto">
          <a:xfrm rot="3844655">
            <a:off x="2420144" y="3923507"/>
            <a:ext cx="21224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Disgruntled Employee</a:t>
            </a:r>
          </a:p>
        </p:txBody>
      </p:sp>
      <p:sp>
        <p:nvSpPr>
          <p:cNvPr id="16407" name="Text Box 21"/>
          <p:cNvSpPr txBox="1">
            <a:spLocks noChangeArrowheads="1"/>
          </p:cNvSpPr>
          <p:nvPr/>
        </p:nvSpPr>
        <p:spPr bwMode="auto">
          <a:xfrm rot="3826158">
            <a:off x="1935162" y="4241801"/>
            <a:ext cx="1857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Bribery/corruption</a:t>
            </a:r>
          </a:p>
        </p:txBody>
      </p:sp>
      <p:sp>
        <p:nvSpPr>
          <p:cNvPr id="16408" name="Rectangle 22"/>
          <p:cNvSpPr>
            <a:spLocks noGrp="1" noChangeArrowheads="1"/>
          </p:cNvSpPr>
          <p:nvPr>
            <p:ph type="title" idx="4294967295"/>
          </p:nvPr>
        </p:nvSpPr>
        <p:spPr>
          <a:xfrm>
            <a:off x="381000" y="152400"/>
            <a:ext cx="7772400" cy="1104900"/>
          </a:xfrm>
        </p:spPr>
        <p:txBody>
          <a:bodyPr/>
          <a:lstStyle/>
          <a:p>
            <a:r>
              <a:rPr lang="en-GB" altLang="en-US" smtClean="0"/>
              <a:t>Ishikawa/Fishbone Diagrams</a:t>
            </a:r>
          </a:p>
        </p:txBody>
      </p:sp>
      <p:sp>
        <p:nvSpPr>
          <p:cNvPr id="16409" name="Line 23"/>
          <p:cNvSpPr>
            <a:spLocks noChangeShapeType="1"/>
          </p:cNvSpPr>
          <p:nvPr/>
        </p:nvSpPr>
        <p:spPr bwMode="auto">
          <a:xfrm>
            <a:off x="1122363" y="4648200"/>
            <a:ext cx="83820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10" name="Text Box 24"/>
          <p:cNvSpPr txBox="1">
            <a:spLocks noChangeArrowheads="1"/>
          </p:cNvSpPr>
          <p:nvPr/>
        </p:nvSpPr>
        <p:spPr bwMode="auto">
          <a:xfrm rot="3889809">
            <a:off x="670719" y="5334794"/>
            <a:ext cx="19986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Masquerade attempt</a:t>
            </a:r>
          </a:p>
        </p:txBody>
      </p:sp>
      <p:sp>
        <p:nvSpPr>
          <p:cNvPr id="16411" name="Text Box 25"/>
          <p:cNvSpPr txBox="1">
            <a:spLocks noChangeArrowheads="1"/>
          </p:cNvSpPr>
          <p:nvPr/>
        </p:nvSpPr>
        <p:spPr bwMode="auto">
          <a:xfrm rot="1543583">
            <a:off x="6227763" y="6019800"/>
            <a:ext cx="2370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Poor/Unclear procedures</a:t>
            </a:r>
          </a:p>
        </p:txBody>
      </p:sp>
      <p:sp>
        <p:nvSpPr>
          <p:cNvPr id="16412" name="Line 26"/>
          <p:cNvSpPr>
            <a:spLocks noChangeShapeType="1"/>
          </p:cNvSpPr>
          <p:nvPr/>
        </p:nvSpPr>
        <p:spPr bwMode="auto">
          <a:xfrm>
            <a:off x="5922963" y="5562600"/>
            <a:ext cx="2438400" cy="1295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13" name="Line 27"/>
          <p:cNvSpPr>
            <a:spLocks noChangeShapeType="1"/>
          </p:cNvSpPr>
          <p:nvPr/>
        </p:nvSpPr>
        <p:spPr bwMode="auto">
          <a:xfrm>
            <a:off x="6913563" y="5562600"/>
            <a:ext cx="17526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414" name="Text Box 28"/>
          <p:cNvSpPr txBox="1">
            <a:spLocks noChangeArrowheads="1"/>
          </p:cNvSpPr>
          <p:nvPr/>
        </p:nvSpPr>
        <p:spPr bwMode="auto">
          <a:xfrm rot="1207385">
            <a:off x="7218363" y="5638800"/>
            <a:ext cx="1708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600" b="1"/>
              <a:t>Bad Form Design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17411"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958BE347-1D13-43F0-9CC4-4B5272D3F208}" type="slidenum">
              <a:rPr lang="en-GB" altLang="en-US" sz="1400" smtClean="0"/>
              <a:pPr>
                <a:spcBef>
                  <a:spcPct val="0"/>
                </a:spcBef>
                <a:buClrTx/>
                <a:buSzTx/>
                <a:buFontTx/>
                <a:buNone/>
              </a:pPr>
              <a:t>16</a:t>
            </a:fld>
            <a:endParaRPr lang="en-GB" altLang="en-US" sz="1400" smtClean="0"/>
          </a:p>
        </p:txBody>
      </p:sp>
      <p:sp>
        <p:nvSpPr>
          <p:cNvPr id="17412" name="Rectangle 2"/>
          <p:cNvSpPr>
            <a:spLocks noGrp="1" noChangeArrowheads="1"/>
          </p:cNvSpPr>
          <p:nvPr>
            <p:ph type="title"/>
          </p:nvPr>
        </p:nvSpPr>
        <p:spPr/>
        <p:txBody>
          <a:bodyPr/>
          <a:lstStyle/>
          <a:p>
            <a:r>
              <a:rPr lang="en-GB" altLang="en-US" smtClean="0"/>
              <a:t>Risk Identification Inhibitors</a:t>
            </a:r>
          </a:p>
        </p:txBody>
      </p:sp>
      <p:sp>
        <p:nvSpPr>
          <p:cNvPr id="17413" name="Rectangle 3"/>
          <p:cNvSpPr>
            <a:spLocks noGrp="1" noChangeArrowheads="1"/>
          </p:cNvSpPr>
          <p:nvPr>
            <p:ph type="body" idx="1"/>
          </p:nvPr>
        </p:nvSpPr>
        <p:spPr/>
        <p:txBody>
          <a:bodyPr/>
          <a:lstStyle/>
          <a:p>
            <a:r>
              <a:rPr lang="en-GB" altLang="en-US" smtClean="0"/>
              <a:t>Shortage of time</a:t>
            </a:r>
          </a:p>
          <a:p>
            <a:r>
              <a:rPr lang="en-GB" altLang="en-US" smtClean="0"/>
              <a:t>Shortage of knowledge</a:t>
            </a:r>
          </a:p>
          <a:p>
            <a:r>
              <a:rPr lang="en-GB" altLang="en-US" smtClean="0"/>
              <a:t>Inexperience</a:t>
            </a:r>
          </a:p>
          <a:p>
            <a:r>
              <a:rPr lang="en-GB" altLang="en-US" smtClean="0"/>
              <a:t>Bias</a:t>
            </a:r>
          </a:p>
          <a:p>
            <a:r>
              <a:rPr lang="en-GB" altLang="en-US" smtClean="0"/>
              <a:t>Closed Minds</a:t>
            </a:r>
          </a:p>
          <a:p>
            <a:r>
              <a:rPr lang="en-GB" altLang="en-US" smtClean="0"/>
              <a:t>Risk averse environment</a:t>
            </a:r>
          </a:p>
          <a:p>
            <a:r>
              <a:rPr lang="en-GB" altLang="en-US" smtClean="0"/>
              <a:t>De-motivated staff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18435"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CB73D1ED-225C-4B77-84C8-C539DB054E3C}" type="slidenum">
              <a:rPr lang="en-GB" altLang="en-US" sz="1400" smtClean="0"/>
              <a:pPr>
                <a:spcBef>
                  <a:spcPct val="0"/>
                </a:spcBef>
                <a:buClrTx/>
                <a:buSzTx/>
                <a:buFontTx/>
                <a:buNone/>
              </a:pPr>
              <a:t>17</a:t>
            </a:fld>
            <a:endParaRPr lang="en-GB" altLang="en-US" sz="1400" smtClean="0"/>
          </a:p>
        </p:txBody>
      </p:sp>
      <p:sp>
        <p:nvSpPr>
          <p:cNvPr id="18436" name="Rectangle 2"/>
          <p:cNvSpPr>
            <a:spLocks noGrp="1" noChangeArrowheads="1"/>
          </p:cNvSpPr>
          <p:nvPr>
            <p:ph type="title"/>
          </p:nvPr>
        </p:nvSpPr>
        <p:spPr/>
        <p:txBody>
          <a:bodyPr/>
          <a:lstStyle/>
          <a:p>
            <a:r>
              <a:rPr lang="en-GB" altLang="en-US" smtClean="0"/>
              <a:t>Risk Identification Facilitators</a:t>
            </a:r>
          </a:p>
        </p:txBody>
      </p:sp>
      <p:sp>
        <p:nvSpPr>
          <p:cNvPr id="18437" name="Rectangle 3"/>
          <p:cNvSpPr>
            <a:spLocks noGrp="1" noChangeArrowheads="1"/>
          </p:cNvSpPr>
          <p:nvPr>
            <p:ph type="body" idx="1"/>
          </p:nvPr>
        </p:nvSpPr>
        <p:spPr/>
        <p:txBody>
          <a:bodyPr/>
          <a:lstStyle/>
          <a:p>
            <a:r>
              <a:rPr lang="en-GB" altLang="en-US" smtClean="0"/>
              <a:t>Planned reviews</a:t>
            </a:r>
          </a:p>
          <a:p>
            <a:r>
              <a:rPr lang="en-GB" altLang="en-US" smtClean="0"/>
              <a:t>Understanding the project and its environment</a:t>
            </a:r>
          </a:p>
          <a:p>
            <a:r>
              <a:rPr lang="en-GB" altLang="en-US" smtClean="0"/>
              <a:t>Experience</a:t>
            </a:r>
          </a:p>
          <a:p>
            <a:r>
              <a:rPr lang="en-GB" altLang="en-US" smtClean="0"/>
              <a:t>Unbiased views</a:t>
            </a:r>
          </a:p>
          <a:p>
            <a:r>
              <a:rPr lang="en-GB" altLang="en-US" smtClean="0"/>
              <a:t>Learning organisation</a:t>
            </a:r>
          </a:p>
          <a:p>
            <a:r>
              <a:rPr lang="en-GB" altLang="en-US" smtClean="0"/>
              <a:t>Motivated people - people are a valued resource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19459"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DEE956CB-8A01-422B-8DA0-7B168ACBE8B4}" type="slidenum">
              <a:rPr lang="en-GB" altLang="en-US" sz="1400" smtClean="0"/>
              <a:pPr>
                <a:spcBef>
                  <a:spcPct val="0"/>
                </a:spcBef>
                <a:buClrTx/>
                <a:buSzTx/>
                <a:buFontTx/>
                <a:buNone/>
              </a:pPr>
              <a:t>18</a:t>
            </a:fld>
            <a:endParaRPr lang="en-GB" altLang="en-US" sz="1400" smtClean="0"/>
          </a:p>
        </p:txBody>
      </p:sp>
      <p:sp>
        <p:nvSpPr>
          <p:cNvPr id="19460" name="Rectangle 2"/>
          <p:cNvSpPr>
            <a:spLocks noGrp="1" noChangeArrowheads="1"/>
          </p:cNvSpPr>
          <p:nvPr>
            <p:ph type="title"/>
          </p:nvPr>
        </p:nvSpPr>
        <p:spPr/>
        <p:txBody>
          <a:bodyPr/>
          <a:lstStyle/>
          <a:p>
            <a:r>
              <a:rPr lang="en-GB" altLang="en-US" smtClean="0"/>
              <a:t>Risk Analysis</a:t>
            </a:r>
          </a:p>
        </p:txBody>
      </p:sp>
      <p:sp>
        <p:nvSpPr>
          <p:cNvPr id="19461" name="Rectangle 3"/>
          <p:cNvSpPr>
            <a:spLocks noGrp="1" noChangeArrowheads="1"/>
          </p:cNvSpPr>
          <p:nvPr>
            <p:ph type="body" idx="1"/>
          </p:nvPr>
        </p:nvSpPr>
        <p:spPr>
          <a:xfrm>
            <a:off x="395536" y="1916832"/>
            <a:ext cx="8305800" cy="4114800"/>
          </a:xfrm>
        </p:spPr>
        <p:txBody>
          <a:bodyPr>
            <a:normAutofit fontScale="92500" lnSpcReduction="20000"/>
          </a:bodyPr>
          <a:lstStyle/>
          <a:p>
            <a:r>
              <a:rPr lang="en-GB" altLang="en-US" dirty="0" smtClean="0"/>
              <a:t>Determine Probability of Occurrence of Risk Item</a:t>
            </a:r>
          </a:p>
          <a:p>
            <a:pPr lvl="1"/>
            <a:r>
              <a:rPr lang="en-GB" altLang="en-US" dirty="0" smtClean="0"/>
              <a:t>Qualitative or Quantitative</a:t>
            </a:r>
          </a:p>
          <a:p>
            <a:r>
              <a:rPr lang="en-GB" altLang="en-US" dirty="0" smtClean="0"/>
              <a:t>Determine Impact of Occurrence of Risk Item</a:t>
            </a:r>
          </a:p>
          <a:p>
            <a:pPr lvl="1"/>
            <a:r>
              <a:rPr lang="en-GB" altLang="en-US" dirty="0" smtClean="0"/>
              <a:t>In terms of additional cost to project</a:t>
            </a:r>
          </a:p>
          <a:p>
            <a:pPr lvl="1"/>
            <a:r>
              <a:rPr lang="en-GB" altLang="en-US" dirty="0" smtClean="0"/>
              <a:t>Qualitative or Quantitative</a:t>
            </a:r>
          </a:p>
          <a:p>
            <a:endParaRPr lang="en-GB" altLang="en-US" dirty="0" smtClean="0"/>
          </a:p>
          <a:p>
            <a:pPr>
              <a:buFont typeface="Monotype Sorts" pitchFamily="2" charset="2"/>
              <a:buNone/>
            </a:pPr>
            <a:r>
              <a:rPr lang="en-GB" altLang="en-US" dirty="0" smtClean="0"/>
              <a:t>	</a:t>
            </a:r>
            <a:r>
              <a:rPr lang="en-GB" altLang="en-US" i="1" dirty="0" smtClean="0">
                <a:solidFill>
                  <a:schemeClr val="tx2"/>
                </a:solidFill>
              </a:rPr>
              <a:t>“Risk prevention is more cost effective than risk detection”</a:t>
            </a:r>
            <a:r>
              <a:rPr lang="en-GB" altLang="en-US" dirty="0" smtClean="0">
                <a:solidFill>
                  <a:schemeClr val="tx2"/>
                </a:solidFill>
              </a:rPr>
              <a:t> Tom </a:t>
            </a:r>
            <a:r>
              <a:rPr lang="en-GB" altLang="en-US" dirty="0" err="1" smtClean="0">
                <a:solidFill>
                  <a:schemeClr val="tx2"/>
                </a:solidFill>
              </a:rPr>
              <a:t>Gilb</a:t>
            </a:r>
            <a:endParaRPr lang="en-GB" alt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20483"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C86A8871-14A4-4916-AE97-59510CBE17C8}" type="slidenum">
              <a:rPr lang="en-GB" altLang="en-US" sz="1400" smtClean="0"/>
              <a:pPr>
                <a:spcBef>
                  <a:spcPct val="0"/>
                </a:spcBef>
                <a:buClrTx/>
                <a:buSzTx/>
                <a:buFontTx/>
                <a:buNone/>
              </a:pPr>
              <a:t>19</a:t>
            </a:fld>
            <a:endParaRPr lang="en-GB" altLang="en-US" sz="1400" smtClean="0"/>
          </a:p>
        </p:txBody>
      </p:sp>
      <p:sp>
        <p:nvSpPr>
          <p:cNvPr id="20484" name="Rectangle 2"/>
          <p:cNvSpPr>
            <a:spLocks noGrp="1" noChangeArrowheads="1"/>
          </p:cNvSpPr>
          <p:nvPr>
            <p:ph type="title"/>
          </p:nvPr>
        </p:nvSpPr>
        <p:spPr/>
        <p:txBody>
          <a:bodyPr/>
          <a:lstStyle/>
          <a:p>
            <a:r>
              <a:rPr lang="en-GB" altLang="en-US" smtClean="0"/>
              <a:t>Rules of Risk Analysis</a:t>
            </a:r>
          </a:p>
        </p:txBody>
      </p:sp>
      <p:sp>
        <p:nvSpPr>
          <p:cNvPr id="20485" name="Rectangle 3"/>
          <p:cNvSpPr>
            <a:spLocks noGrp="1" noChangeArrowheads="1"/>
          </p:cNvSpPr>
          <p:nvPr>
            <p:ph type="body" idx="1"/>
          </p:nvPr>
        </p:nvSpPr>
        <p:spPr>
          <a:xfrm>
            <a:off x="251520" y="1844824"/>
            <a:ext cx="8458200" cy="4114800"/>
          </a:xfrm>
        </p:spPr>
        <p:txBody>
          <a:bodyPr>
            <a:normAutofit fontScale="85000" lnSpcReduction="10000"/>
          </a:bodyPr>
          <a:lstStyle/>
          <a:p>
            <a:r>
              <a:rPr lang="en-GB" altLang="en-US" dirty="0" smtClean="0"/>
              <a:t>Risks causes and impacts should be classified</a:t>
            </a:r>
          </a:p>
          <a:p>
            <a:pPr lvl="1"/>
            <a:r>
              <a:rPr lang="en-GB" altLang="en-US" dirty="0" smtClean="0"/>
              <a:t>break down complex classes to single classes</a:t>
            </a:r>
          </a:p>
          <a:p>
            <a:pPr lvl="1"/>
            <a:r>
              <a:rPr lang="en-GB" altLang="en-US" dirty="0" smtClean="0"/>
              <a:t>eases problem of assigning risk ownership</a:t>
            </a:r>
          </a:p>
          <a:p>
            <a:r>
              <a:rPr lang="en-GB" altLang="en-US" dirty="0" smtClean="0"/>
              <a:t>Risks may have one or several causes, and form a network of causes, effects and consequences</a:t>
            </a:r>
          </a:p>
          <a:p>
            <a:r>
              <a:rPr lang="en-GB" altLang="en-US" dirty="0" smtClean="0"/>
              <a:t>Every risk without direct financial impact must lead directly or indirectly to one or several risks with financial impact</a:t>
            </a:r>
          </a:p>
          <a:p>
            <a:r>
              <a:rPr lang="en-GB" altLang="en-US" dirty="0" smtClean="0"/>
              <a:t>Two risks with financial impact represent totally separate costs and should be managed as such</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877272"/>
            <a:ext cx="971600" cy="843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1079104" y="5877272"/>
            <a:ext cx="7957392" cy="843942"/>
          </a:xfrm>
          <a:prstGeom prst="rect">
            <a:avLst/>
          </a:prstGeom>
          <a:solidFill>
            <a:srgbClr val="84B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tle 8"/>
          <p:cNvSpPr>
            <a:spLocks noGrp="1"/>
          </p:cNvSpPr>
          <p:nvPr>
            <p:ph type="ctrTitle"/>
          </p:nvPr>
        </p:nvSpPr>
        <p:spPr/>
        <p:txBody>
          <a:bodyPr/>
          <a:lstStyle/>
          <a:p>
            <a:r>
              <a:rPr lang="en-GB" dirty="0"/>
              <a:t>Risk </a:t>
            </a:r>
            <a:r>
              <a:rPr lang="en-GB" dirty="0" smtClean="0"/>
              <a:t>Management</a:t>
            </a:r>
            <a:endParaRPr lang="en-GB" dirty="0"/>
          </a:p>
        </p:txBody>
      </p:sp>
      <p:sp>
        <p:nvSpPr>
          <p:cNvPr id="11" name="Subtitle 10"/>
          <p:cNvSpPr>
            <a:spLocks noGrp="1"/>
          </p:cNvSpPr>
          <p:nvPr>
            <p:ph type="subTitle" idx="1"/>
          </p:nvPr>
        </p:nvSpPr>
        <p:spPr/>
        <p:txBody>
          <a:bodyPr/>
          <a:lstStyle/>
          <a:p>
            <a:r>
              <a:rPr lang="en-GB" dirty="0" smtClean="0"/>
              <a:t>Gabriella </a:t>
            </a:r>
            <a:r>
              <a:rPr lang="en-GB" dirty="0" err="1" smtClean="0"/>
              <a:t>Calderari</a:t>
            </a:r>
            <a:endParaRPr lang="en-GB" dirty="0" smtClean="0"/>
          </a:p>
          <a:p>
            <a:r>
              <a:rPr lang="en-GB" dirty="0" smtClean="0"/>
              <a:t>David W Chadwick</a:t>
            </a:r>
            <a:endParaRPr lang="en-GB" dirty="0"/>
          </a:p>
        </p:txBody>
      </p:sp>
      <p:sp>
        <p:nvSpPr>
          <p:cNvPr id="3" name="Footer Placeholder 2"/>
          <p:cNvSpPr>
            <a:spLocks noGrp="1"/>
          </p:cNvSpPr>
          <p:nvPr>
            <p:ph type="ftr" sz="quarter" idx="11"/>
          </p:nvPr>
        </p:nvSpPr>
        <p:spPr/>
        <p:txBody>
          <a:bodyPr/>
          <a:lstStyle/>
          <a:p>
            <a:r>
              <a:rPr lang="nl-BE" smtClean="0"/>
              <a:t>© 2013 TrueTrust Ltd</a:t>
            </a:r>
            <a:endParaRPr lang="nl-BE"/>
          </a:p>
        </p:txBody>
      </p:sp>
      <p:sp>
        <p:nvSpPr>
          <p:cNvPr id="6" name="Slide Number Placeholder 5"/>
          <p:cNvSpPr>
            <a:spLocks noGrp="1"/>
          </p:cNvSpPr>
          <p:nvPr>
            <p:ph type="sldNum" sz="quarter" idx="12"/>
          </p:nvPr>
        </p:nvSpPr>
        <p:spPr/>
        <p:txBody>
          <a:bodyPr/>
          <a:lstStyle/>
          <a:p>
            <a:fld id="{F17F957F-C0FA-4D28-A996-80E4F36ACC8D}" type="slidenum">
              <a:rPr lang="nl-BE" smtClean="0"/>
              <a:t>2</a:t>
            </a:fld>
            <a:endParaRPr lang="nl-BE"/>
          </a:p>
        </p:txBody>
      </p:sp>
    </p:spTree>
    <p:extLst>
      <p:ext uri="{BB962C8B-B14F-4D97-AF65-F5344CB8AC3E}">
        <p14:creationId xmlns:p14="http://schemas.microsoft.com/office/powerpoint/2010/main" val="3516771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21507"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68BBC1B2-1D44-489A-87E1-F0B1760B4866}" type="slidenum">
              <a:rPr lang="en-GB" altLang="en-US" sz="1400" smtClean="0"/>
              <a:pPr>
                <a:spcBef>
                  <a:spcPct val="0"/>
                </a:spcBef>
                <a:buClrTx/>
                <a:buSzTx/>
                <a:buFontTx/>
                <a:buNone/>
              </a:pPr>
              <a:t>20</a:t>
            </a:fld>
            <a:endParaRPr lang="en-GB" altLang="en-US" sz="1400" smtClean="0"/>
          </a:p>
        </p:txBody>
      </p:sp>
      <p:sp>
        <p:nvSpPr>
          <p:cNvPr id="21508" name="Rectangle 2"/>
          <p:cNvSpPr>
            <a:spLocks noGrp="1" noChangeArrowheads="1"/>
          </p:cNvSpPr>
          <p:nvPr>
            <p:ph type="title"/>
          </p:nvPr>
        </p:nvSpPr>
        <p:spPr/>
        <p:txBody>
          <a:bodyPr/>
          <a:lstStyle/>
          <a:p>
            <a:r>
              <a:rPr lang="en-GB" altLang="en-US" smtClean="0"/>
              <a:t>Risk Exposure (RE)</a:t>
            </a:r>
          </a:p>
        </p:txBody>
      </p:sp>
      <p:sp>
        <p:nvSpPr>
          <p:cNvPr id="21509" name="Rectangle 3"/>
          <p:cNvSpPr>
            <a:spLocks noGrp="1" noChangeArrowheads="1"/>
          </p:cNvSpPr>
          <p:nvPr>
            <p:ph type="body" idx="1"/>
          </p:nvPr>
        </p:nvSpPr>
        <p:spPr>
          <a:xfrm>
            <a:off x="539552" y="1844824"/>
            <a:ext cx="8032750" cy="4114800"/>
          </a:xfrm>
        </p:spPr>
        <p:txBody>
          <a:bodyPr>
            <a:normAutofit fontScale="92500" lnSpcReduction="20000"/>
          </a:bodyPr>
          <a:lstStyle/>
          <a:p>
            <a:pPr>
              <a:buFont typeface="Monotype Sorts" pitchFamily="2" charset="2"/>
              <a:buNone/>
            </a:pPr>
            <a:r>
              <a:rPr lang="en-GB" altLang="en-US" dirty="0" smtClean="0"/>
              <a:t>	Risk Exposure = Loss x Probability</a:t>
            </a:r>
          </a:p>
          <a:p>
            <a:pPr>
              <a:buFont typeface="Monotype Sorts" pitchFamily="2" charset="2"/>
              <a:buNone/>
            </a:pPr>
            <a:r>
              <a:rPr lang="en-GB" altLang="en-US" dirty="0" smtClean="0"/>
              <a:t>	</a:t>
            </a:r>
          </a:p>
          <a:p>
            <a:pPr>
              <a:buFont typeface="Monotype Sorts" pitchFamily="2" charset="2"/>
              <a:buNone/>
            </a:pPr>
            <a:r>
              <a:rPr lang="en-GB" altLang="en-US" dirty="0" smtClean="0"/>
              <a:t>	Loss is the cost to the project of the impact of the risk occurring, and</a:t>
            </a:r>
          </a:p>
          <a:p>
            <a:pPr>
              <a:buFont typeface="Monotype Sorts" pitchFamily="2" charset="2"/>
              <a:buNone/>
            </a:pPr>
            <a:r>
              <a:rPr lang="en-GB" altLang="en-US" dirty="0" smtClean="0"/>
              <a:t>	Probability is the probability of the risk occurring</a:t>
            </a:r>
          </a:p>
          <a:p>
            <a:endParaRPr lang="en-GB" altLang="en-US" dirty="0" smtClean="0"/>
          </a:p>
          <a:p>
            <a:r>
              <a:rPr lang="en-GB" altLang="en-US" dirty="0" smtClean="0"/>
              <a:t>Risk exposure is used to prioritise the order in which risk items will be managed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22531"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01610D99-FB06-40CB-A4EA-7659CC68F305}" type="slidenum">
              <a:rPr lang="en-GB" altLang="en-US" sz="1400" smtClean="0"/>
              <a:pPr>
                <a:spcBef>
                  <a:spcPct val="0"/>
                </a:spcBef>
                <a:buClrTx/>
                <a:buSzTx/>
                <a:buFontTx/>
                <a:buNone/>
              </a:pPr>
              <a:t>21</a:t>
            </a:fld>
            <a:endParaRPr lang="en-GB" altLang="en-US" sz="1400" smtClean="0"/>
          </a:p>
        </p:txBody>
      </p:sp>
      <p:sp>
        <p:nvSpPr>
          <p:cNvPr id="22532" name="Rectangle 2"/>
          <p:cNvSpPr>
            <a:spLocks noGrp="1" noChangeArrowheads="1"/>
          </p:cNvSpPr>
          <p:nvPr>
            <p:ph type="title"/>
          </p:nvPr>
        </p:nvSpPr>
        <p:spPr/>
        <p:txBody>
          <a:bodyPr/>
          <a:lstStyle/>
          <a:p>
            <a:r>
              <a:rPr lang="en-GB" altLang="en-US" smtClean="0"/>
              <a:t>Qualitative Analysis</a:t>
            </a:r>
          </a:p>
        </p:txBody>
      </p:sp>
      <p:sp>
        <p:nvSpPr>
          <p:cNvPr id="22533" name="Rectangle 3"/>
          <p:cNvSpPr>
            <a:spLocks noGrp="1" noChangeArrowheads="1"/>
          </p:cNvSpPr>
          <p:nvPr>
            <p:ph type="body" idx="1"/>
          </p:nvPr>
        </p:nvSpPr>
        <p:spPr/>
        <p:txBody>
          <a:bodyPr/>
          <a:lstStyle/>
          <a:p>
            <a:r>
              <a:rPr lang="en-GB" altLang="en-US" smtClean="0"/>
              <a:t>Uses language to assign probabilities and impacts</a:t>
            </a:r>
          </a:p>
          <a:p>
            <a:pPr lvl="1"/>
            <a:r>
              <a:rPr lang="en-GB" altLang="en-US" smtClean="0"/>
              <a:t>E.g. Probability is low, medium or high</a:t>
            </a:r>
          </a:p>
          <a:p>
            <a:pPr lvl="1"/>
            <a:r>
              <a:rPr lang="en-GB" altLang="en-US" smtClean="0"/>
              <a:t>E.g. Impact is low, medium or high</a:t>
            </a:r>
          </a:p>
          <a:p>
            <a:r>
              <a:rPr lang="en-GB" altLang="en-US" smtClean="0"/>
              <a:t>Problem is that different people interpret the same words differently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23555"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8AD3501E-305C-4EB5-AF9D-8E015DDC2E68}" type="slidenum">
              <a:rPr lang="en-GB" altLang="en-US" sz="1400" smtClean="0"/>
              <a:pPr>
                <a:spcBef>
                  <a:spcPct val="0"/>
                </a:spcBef>
                <a:buClrTx/>
                <a:buSzTx/>
                <a:buFontTx/>
                <a:buNone/>
              </a:pPr>
              <a:t>22</a:t>
            </a:fld>
            <a:endParaRPr lang="en-GB" altLang="en-US" sz="1400" smtClean="0"/>
          </a:p>
        </p:txBody>
      </p:sp>
      <p:sp>
        <p:nvSpPr>
          <p:cNvPr id="23556" name="Rectangle 4"/>
          <p:cNvSpPr>
            <a:spLocks noGrp="1" noChangeArrowheads="1"/>
          </p:cNvSpPr>
          <p:nvPr>
            <p:ph type="title"/>
          </p:nvPr>
        </p:nvSpPr>
        <p:spPr/>
        <p:txBody>
          <a:bodyPr/>
          <a:lstStyle/>
          <a:p>
            <a:r>
              <a:rPr lang="en-GB" altLang="en-US" smtClean="0"/>
              <a:t>Qualitative Probability Phrases</a:t>
            </a:r>
          </a:p>
        </p:txBody>
      </p:sp>
      <p:sp>
        <p:nvSpPr>
          <p:cNvPr id="23557" name="Rectangle 5"/>
          <p:cNvSpPr>
            <a:spLocks noGrp="1" noChangeArrowheads="1"/>
          </p:cNvSpPr>
          <p:nvPr>
            <p:ph type="body" idx="1"/>
          </p:nvPr>
        </p:nvSpPr>
        <p:spPr/>
        <p:txBody>
          <a:bodyPr/>
          <a:lstStyle/>
          <a:p>
            <a:r>
              <a:rPr lang="en-GB" altLang="en-US" smtClean="0"/>
              <a:t> </a:t>
            </a:r>
            <a:r>
              <a:rPr lang="en-GB" altLang="en-US" smtClean="0">
                <a:solidFill>
                  <a:schemeClr val="tx2"/>
                </a:solidFill>
              </a:rPr>
              <a:t>Phrase			Most		Spread</a:t>
            </a:r>
            <a:endParaRPr lang="en-GB" altLang="en-US" smtClean="0"/>
          </a:p>
          <a:p>
            <a:pPr lvl="1"/>
            <a:r>
              <a:rPr lang="en-GB" altLang="en-US" smtClean="0"/>
              <a:t>Almost certainly 	85-100%	50-100%</a:t>
            </a:r>
          </a:p>
          <a:p>
            <a:pPr lvl="1"/>
            <a:r>
              <a:rPr lang="en-GB" altLang="en-US" smtClean="0"/>
              <a:t>Highly likely		85-100%	50-100%</a:t>
            </a:r>
          </a:p>
          <a:p>
            <a:pPr lvl="1"/>
            <a:r>
              <a:rPr lang="en-GB" altLang="en-US" smtClean="0"/>
              <a:t>Probably		55-75%	25-90%</a:t>
            </a:r>
          </a:p>
          <a:p>
            <a:pPr lvl="1"/>
            <a:r>
              <a:rPr lang="en-GB" altLang="en-US" smtClean="0"/>
              <a:t>Better than even	50-55%	50-75%</a:t>
            </a:r>
          </a:p>
          <a:p>
            <a:pPr lvl="1"/>
            <a:r>
              <a:rPr lang="en-GB" altLang="en-US" smtClean="0"/>
              <a:t>Improbable		15-45%	0-45%</a:t>
            </a:r>
          </a:p>
          <a:p>
            <a:pPr lvl="1"/>
            <a:r>
              <a:rPr lang="en-GB" altLang="en-US" smtClean="0"/>
              <a:t>Chances are slight	0-15%	0-45%</a:t>
            </a:r>
          </a:p>
          <a:p>
            <a:pPr lvl="1"/>
            <a:r>
              <a:rPr lang="en-GB" altLang="en-US" smtClean="0"/>
              <a:t>Highly unlikely	0-15%	0-30%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24579"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2E1F4A9E-0F2B-4CFD-8A58-92C411890B09}" type="slidenum">
              <a:rPr lang="en-GB" altLang="en-US" sz="1400" smtClean="0"/>
              <a:pPr>
                <a:spcBef>
                  <a:spcPct val="0"/>
                </a:spcBef>
                <a:buClrTx/>
                <a:buSzTx/>
                <a:buFontTx/>
                <a:buNone/>
              </a:pPr>
              <a:t>23</a:t>
            </a:fld>
            <a:endParaRPr lang="en-GB" altLang="en-US" sz="1400" smtClean="0"/>
          </a:p>
        </p:txBody>
      </p:sp>
      <p:sp>
        <p:nvSpPr>
          <p:cNvPr id="24580" name="Rectangle 2"/>
          <p:cNvSpPr>
            <a:spLocks noGrp="1" noChangeArrowheads="1"/>
          </p:cNvSpPr>
          <p:nvPr>
            <p:ph type="title"/>
          </p:nvPr>
        </p:nvSpPr>
        <p:spPr/>
        <p:txBody>
          <a:bodyPr/>
          <a:lstStyle/>
          <a:p>
            <a:r>
              <a:rPr lang="en-GB" altLang="en-US" smtClean="0"/>
              <a:t>Qualitative Impact</a:t>
            </a:r>
          </a:p>
        </p:txBody>
      </p:sp>
      <p:sp>
        <p:nvSpPr>
          <p:cNvPr id="24581" name="Rectangle 3"/>
          <p:cNvSpPr>
            <a:spLocks noGrp="1" noChangeArrowheads="1"/>
          </p:cNvSpPr>
          <p:nvPr>
            <p:ph type="body" idx="1"/>
          </p:nvPr>
        </p:nvSpPr>
        <p:spPr>
          <a:xfrm>
            <a:off x="-16775" y="1916832"/>
            <a:ext cx="9144000" cy="4114800"/>
          </a:xfrm>
        </p:spPr>
        <p:txBody>
          <a:bodyPr>
            <a:normAutofit fontScale="92500" lnSpcReduction="20000"/>
          </a:bodyPr>
          <a:lstStyle/>
          <a:p>
            <a:r>
              <a:rPr lang="en-GB" altLang="en-US" dirty="0" smtClean="0"/>
              <a:t>Define vocabulary and cost implications e.g.</a:t>
            </a:r>
          </a:p>
          <a:p>
            <a:pPr lvl="1">
              <a:buFontTx/>
              <a:buNone/>
            </a:pPr>
            <a:r>
              <a:rPr lang="en-GB" altLang="en-US" sz="2400" dirty="0" smtClean="0"/>
              <a:t>catastrophic: complete project failure (&gt;£500k)</a:t>
            </a:r>
          </a:p>
          <a:p>
            <a:pPr lvl="1">
              <a:buFontTx/>
              <a:buNone/>
            </a:pPr>
            <a:r>
              <a:rPr lang="en-GB" altLang="en-US" sz="2400" dirty="0" smtClean="0"/>
              <a:t>critical: products under-perform so badly as to make them unusable in some scenarios (£200-500k)</a:t>
            </a:r>
          </a:p>
          <a:p>
            <a:pPr lvl="1">
              <a:buFontTx/>
              <a:buNone/>
            </a:pPr>
            <a:r>
              <a:rPr lang="en-GB" altLang="en-US" sz="2400" dirty="0" smtClean="0"/>
              <a:t>severe: products seriously under-perform in most scenarios (£100-200k)</a:t>
            </a:r>
          </a:p>
          <a:p>
            <a:pPr lvl="1">
              <a:buFontTx/>
              <a:buNone/>
            </a:pPr>
            <a:r>
              <a:rPr lang="en-GB" altLang="en-US" sz="2400" dirty="0" smtClean="0"/>
              <a:t>medium: products under perform noticeably in many scenarios (£50-100k)</a:t>
            </a:r>
          </a:p>
          <a:p>
            <a:pPr lvl="1">
              <a:buFontTx/>
              <a:buNone/>
            </a:pPr>
            <a:r>
              <a:rPr lang="en-GB" altLang="en-US" sz="2400" dirty="0" smtClean="0"/>
              <a:t>minor: products under perform slightly in most scenarios (£20-50k)</a:t>
            </a:r>
          </a:p>
          <a:p>
            <a:pPr lvl="1">
              <a:buFontTx/>
              <a:buNone/>
            </a:pPr>
            <a:r>
              <a:rPr lang="en-GB" altLang="en-US" sz="2400" dirty="0" smtClean="0"/>
              <a:t>marginal: under-performance is only noticeable in certain scenarios (&lt;£20k)</a:t>
            </a:r>
          </a:p>
          <a:p>
            <a:pPr lvl="1">
              <a:buFontTx/>
              <a:buNone/>
            </a:pPr>
            <a:r>
              <a:rPr lang="en-GB" altLang="en-US" sz="2400" dirty="0" smtClean="0"/>
              <a:t>negligible: no noticeable reduction in performance (&lt;£1k)</a:t>
            </a:r>
            <a:endParaRPr lang="en-GB" alt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25603"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DCAC3ABD-8E00-471A-A424-43C033B74E9C}" type="slidenum">
              <a:rPr lang="en-GB" altLang="en-US" sz="1400" smtClean="0"/>
              <a:pPr>
                <a:spcBef>
                  <a:spcPct val="0"/>
                </a:spcBef>
                <a:buClrTx/>
                <a:buSzTx/>
                <a:buFontTx/>
                <a:buNone/>
              </a:pPr>
              <a:t>24</a:t>
            </a:fld>
            <a:endParaRPr lang="en-GB" altLang="en-US" sz="1400" smtClean="0"/>
          </a:p>
        </p:txBody>
      </p:sp>
      <p:sp>
        <p:nvSpPr>
          <p:cNvPr id="25604" name="Rectangle 2"/>
          <p:cNvSpPr>
            <a:spLocks noGrp="1" noChangeArrowheads="1"/>
          </p:cNvSpPr>
          <p:nvPr>
            <p:ph type="title"/>
          </p:nvPr>
        </p:nvSpPr>
        <p:spPr/>
        <p:txBody>
          <a:bodyPr/>
          <a:lstStyle/>
          <a:p>
            <a:r>
              <a:rPr lang="en-GB" altLang="en-US" smtClean="0"/>
              <a:t>One Qualitative Scheme</a:t>
            </a:r>
          </a:p>
        </p:txBody>
      </p:sp>
      <p:sp>
        <p:nvSpPr>
          <p:cNvPr id="25605" name="Rectangle 3"/>
          <p:cNvSpPr>
            <a:spLocks noGrp="1" noChangeArrowheads="1"/>
          </p:cNvSpPr>
          <p:nvPr>
            <p:ph type="body" idx="1"/>
          </p:nvPr>
        </p:nvSpPr>
        <p:spPr>
          <a:xfrm>
            <a:off x="971600" y="1844824"/>
            <a:ext cx="7727950" cy="4114800"/>
          </a:xfrm>
        </p:spPr>
        <p:txBody>
          <a:bodyPr>
            <a:normAutofit fontScale="92500" lnSpcReduction="20000"/>
          </a:bodyPr>
          <a:lstStyle/>
          <a:p>
            <a:r>
              <a:rPr lang="en-GB" altLang="en-US" dirty="0" smtClean="0"/>
              <a:t>Probability of occurrence</a:t>
            </a:r>
          </a:p>
          <a:p>
            <a:pPr lvl="1"/>
            <a:r>
              <a:rPr lang="en-GB" altLang="en-US" dirty="0" smtClean="0"/>
              <a:t>High &gt;50%</a:t>
            </a:r>
          </a:p>
          <a:p>
            <a:pPr lvl="1"/>
            <a:r>
              <a:rPr lang="en-GB" altLang="en-US" dirty="0" smtClean="0"/>
              <a:t>Medium 20-50%</a:t>
            </a:r>
          </a:p>
          <a:p>
            <a:pPr lvl="1"/>
            <a:r>
              <a:rPr lang="en-GB" altLang="en-US" dirty="0" smtClean="0"/>
              <a:t>Low 5-20%</a:t>
            </a:r>
          </a:p>
          <a:p>
            <a:pPr lvl="1"/>
            <a:r>
              <a:rPr lang="en-GB" altLang="en-US" dirty="0" smtClean="0"/>
              <a:t>Negligible &lt;5%</a:t>
            </a:r>
          </a:p>
          <a:p>
            <a:r>
              <a:rPr lang="en-GB" altLang="en-US" dirty="0" smtClean="0"/>
              <a:t>Impact on Schedule / Cost</a:t>
            </a:r>
          </a:p>
          <a:p>
            <a:pPr lvl="1"/>
            <a:r>
              <a:rPr lang="en-GB" altLang="en-US" dirty="0" smtClean="0"/>
              <a:t>High &gt;30% delay / increase</a:t>
            </a:r>
          </a:p>
          <a:p>
            <a:pPr lvl="1"/>
            <a:r>
              <a:rPr lang="en-GB" altLang="en-US" dirty="0" smtClean="0"/>
              <a:t>Medium 10-30% delay / increase</a:t>
            </a:r>
          </a:p>
          <a:p>
            <a:pPr lvl="1"/>
            <a:r>
              <a:rPr lang="en-GB" altLang="en-US" dirty="0" smtClean="0"/>
              <a:t>Low &lt;10% delay / increase</a:t>
            </a:r>
          </a:p>
          <a:p>
            <a:pPr lvl="1"/>
            <a:r>
              <a:rPr lang="en-GB" altLang="en-US" dirty="0" smtClean="0"/>
              <a:t>Negligible no delay / increase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26627"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E23525A9-3DCA-492C-8138-6F17EBC093F3}" type="slidenum">
              <a:rPr lang="en-GB" altLang="en-US" sz="1400" smtClean="0"/>
              <a:pPr>
                <a:spcBef>
                  <a:spcPct val="0"/>
                </a:spcBef>
                <a:buClrTx/>
                <a:buSzTx/>
                <a:buFontTx/>
                <a:buNone/>
              </a:pPr>
              <a:t>25</a:t>
            </a:fld>
            <a:endParaRPr lang="en-GB" altLang="en-US" sz="1400" smtClean="0"/>
          </a:p>
        </p:txBody>
      </p:sp>
      <p:sp>
        <p:nvSpPr>
          <p:cNvPr id="26628" name="Rectangle 2"/>
          <p:cNvSpPr>
            <a:spLocks noGrp="1" noChangeArrowheads="1"/>
          </p:cNvSpPr>
          <p:nvPr>
            <p:ph type="title"/>
          </p:nvPr>
        </p:nvSpPr>
        <p:spPr/>
        <p:txBody>
          <a:bodyPr/>
          <a:lstStyle/>
          <a:p>
            <a:r>
              <a:rPr lang="en-GB" altLang="en-US" smtClean="0"/>
              <a:t>Qualitative Analysis Steps</a:t>
            </a:r>
          </a:p>
        </p:txBody>
      </p:sp>
      <p:sp>
        <p:nvSpPr>
          <p:cNvPr id="26629" name="Rectangle 3"/>
          <p:cNvSpPr>
            <a:spLocks noGrp="1" noChangeArrowheads="1"/>
          </p:cNvSpPr>
          <p:nvPr>
            <p:ph type="body" idx="1"/>
          </p:nvPr>
        </p:nvSpPr>
        <p:spPr>
          <a:xfrm>
            <a:off x="0" y="1412776"/>
            <a:ext cx="8991600" cy="4330824"/>
          </a:xfrm>
        </p:spPr>
        <p:txBody>
          <a:bodyPr>
            <a:normAutofit fontScale="85000" lnSpcReduction="20000"/>
          </a:bodyPr>
          <a:lstStyle/>
          <a:p>
            <a:r>
              <a:rPr lang="en-GB" altLang="en-US" dirty="0" smtClean="0"/>
              <a:t>1. Define language to be used in the analysis and add to project’s Risk Management documentation</a:t>
            </a:r>
          </a:p>
          <a:p>
            <a:r>
              <a:rPr lang="en-GB" altLang="en-US" dirty="0" smtClean="0"/>
              <a:t>2. For each risk item</a:t>
            </a:r>
          </a:p>
          <a:p>
            <a:pPr lvl="1"/>
            <a:r>
              <a:rPr lang="en-GB" altLang="en-US" dirty="0" smtClean="0"/>
              <a:t>Identify the causes and the probability of occurrence of each cause</a:t>
            </a:r>
          </a:p>
          <a:p>
            <a:pPr lvl="1"/>
            <a:r>
              <a:rPr lang="en-GB" altLang="en-US" dirty="0" smtClean="0"/>
              <a:t>Identify the size of each immediate impact and any consequential impacts</a:t>
            </a:r>
          </a:p>
          <a:p>
            <a:pPr lvl="1"/>
            <a:r>
              <a:rPr lang="en-GB" altLang="en-US" dirty="0" smtClean="0"/>
              <a:t>Determine risk exposure of each risk item</a:t>
            </a:r>
          </a:p>
          <a:p>
            <a:pPr lvl="1"/>
            <a:r>
              <a:rPr lang="en-GB" altLang="en-US" dirty="0" smtClean="0"/>
              <a:t>Identify who is liable for the consequences</a:t>
            </a:r>
          </a:p>
          <a:p>
            <a:pPr lvl="1"/>
            <a:r>
              <a:rPr lang="en-GB" altLang="en-US" dirty="0" smtClean="0"/>
              <a:t>Identify who is responsible for taking mitigating actions</a:t>
            </a:r>
          </a:p>
          <a:p>
            <a:r>
              <a:rPr lang="en-GB" altLang="en-US" dirty="0" smtClean="0"/>
              <a:t>Add to Project Risk Register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27651"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734CE8BF-DA06-4E72-9FF4-7B88FBFE7228}" type="slidenum">
              <a:rPr lang="en-GB" altLang="en-US" sz="1400" smtClean="0"/>
              <a:pPr>
                <a:spcBef>
                  <a:spcPct val="0"/>
                </a:spcBef>
                <a:buClrTx/>
                <a:buSzTx/>
                <a:buFontTx/>
                <a:buNone/>
              </a:pPr>
              <a:t>26</a:t>
            </a:fld>
            <a:endParaRPr lang="en-GB" altLang="en-US" sz="1400" smtClean="0"/>
          </a:p>
        </p:txBody>
      </p:sp>
      <p:sp>
        <p:nvSpPr>
          <p:cNvPr id="27652" name="Rectangle 2"/>
          <p:cNvSpPr>
            <a:spLocks noGrp="1" noChangeArrowheads="1"/>
          </p:cNvSpPr>
          <p:nvPr>
            <p:ph type="title"/>
          </p:nvPr>
        </p:nvSpPr>
        <p:spPr/>
        <p:txBody>
          <a:bodyPr/>
          <a:lstStyle/>
          <a:p>
            <a:r>
              <a:rPr lang="en-GB" altLang="en-US" smtClean="0"/>
              <a:t>Project Risk Register</a:t>
            </a:r>
          </a:p>
        </p:txBody>
      </p:sp>
      <p:sp>
        <p:nvSpPr>
          <p:cNvPr id="27653" name="Rectangle 3"/>
          <p:cNvSpPr>
            <a:spLocks noGrp="1" noChangeArrowheads="1"/>
          </p:cNvSpPr>
          <p:nvPr>
            <p:ph type="body" idx="1"/>
          </p:nvPr>
        </p:nvSpPr>
        <p:spPr>
          <a:xfrm>
            <a:off x="539552" y="1484784"/>
            <a:ext cx="7727950" cy="4824536"/>
          </a:xfrm>
        </p:spPr>
        <p:txBody>
          <a:bodyPr>
            <a:normAutofit fontScale="92500" lnSpcReduction="20000"/>
          </a:bodyPr>
          <a:lstStyle/>
          <a:p>
            <a:r>
              <a:rPr lang="en-GB" altLang="en-US" sz="2400" dirty="0" smtClean="0"/>
              <a:t>Used to manage the risk items throughout the project life cycle. For every risk item it contains:</a:t>
            </a:r>
          </a:p>
          <a:p>
            <a:pPr lvl="1"/>
            <a:r>
              <a:rPr lang="en-GB" altLang="en-US" sz="2000" dirty="0" smtClean="0"/>
              <a:t>a unique identifier</a:t>
            </a:r>
          </a:p>
          <a:p>
            <a:pPr lvl="1"/>
            <a:r>
              <a:rPr lang="en-GB" altLang="en-US" sz="2000" dirty="0" smtClean="0"/>
              <a:t>a description of the risk item</a:t>
            </a:r>
          </a:p>
          <a:p>
            <a:pPr lvl="1"/>
            <a:r>
              <a:rPr lang="en-GB" altLang="en-US" sz="2000" dirty="0" smtClean="0"/>
              <a:t>the causal event</a:t>
            </a:r>
          </a:p>
          <a:p>
            <a:pPr lvl="1"/>
            <a:r>
              <a:rPr lang="en-GB" altLang="en-US" sz="2000" dirty="0" smtClean="0"/>
              <a:t>the probability of occurrence</a:t>
            </a:r>
          </a:p>
          <a:p>
            <a:pPr lvl="1"/>
            <a:r>
              <a:rPr lang="en-GB" altLang="en-US" sz="2000" dirty="0" smtClean="0"/>
              <a:t>the impact on key project attributes (quality, cost, time)</a:t>
            </a:r>
          </a:p>
          <a:p>
            <a:pPr lvl="1"/>
            <a:r>
              <a:rPr lang="en-GB" altLang="en-US" sz="2000" dirty="0" smtClean="0"/>
              <a:t>the task in the Work Breakdown Structure at risk</a:t>
            </a:r>
          </a:p>
          <a:p>
            <a:pPr lvl="1"/>
            <a:r>
              <a:rPr lang="en-GB" altLang="en-US" sz="2000" dirty="0" smtClean="0"/>
              <a:t>the risk exposure</a:t>
            </a:r>
          </a:p>
          <a:p>
            <a:pPr lvl="1"/>
            <a:r>
              <a:rPr lang="en-GB" altLang="en-US" sz="2000" dirty="0" smtClean="0"/>
              <a:t>the risk owner (person responsible for managing the risk)</a:t>
            </a:r>
          </a:p>
          <a:p>
            <a:pPr lvl="1"/>
            <a:r>
              <a:rPr lang="en-GB" altLang="en-US" sz="2000" dirty="0" smtClean="0"/>
              <a:t>party liable for the consequence</a:t>
            </a:r>
          </a:p>
          <a:p>
            <a:pPr lvl="1"/>
            <a:r>
              <a:rPr lang="en-GB" altLang="en-US" sz="2000" dirty="0" smtClean="0"/>
              <a:t>the person responsible for mitigating the risk (if not risk owner)</a:t>
            </a:r>
          </a:p>
          <a:p>
            <a:pPr lvl="1"/>
            <a:r>
              <a:rPr lang="en-GB" altLang="en-US" sz="2000" dirty="0" smtClean="0"/>
              <a:t>the actions to mitigate the risk</a:t>
            </a:r>
          </a:p>
          <a:p>
            <a:pPr lvl="1"/>
            <a:r>
              <a:rPr lang="en-GB" altLang="en-US" sz="2000" dirty="0" smtClean="0"/>
              <a:t>key milestones/decision points</a:t>
            </a:r>
          </a:p>
          <a:p>
            <a:pPr lvl="1"/>
            <a:r>
              <a:rPr lang="en-GB" altLang="en-US" sz="2000" dirty="0" smtClean="0"/>
              <a:t>the current status</a:t>
            </a:r>
          </a:p>
          <a:p>
            <a:r>
              <a:rPr lang="en-GB" altLang="en-US" sz="2400" dirty="0" smtClean="0"/>
              <a:t>Should be created during the risk identification phase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28675"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3A0A8248-0868-4ACB-A715-BDF1F6D45C78}" type="slidenum">
              <a:rPr lang="en-GB" altLang="en-US" sz="1400" smtClean="0"/>
              <a:pPr>
                <a:spcBef>
                  <a:spcPct val="0"/>
                </a:spcBef>
                <a:buClrTx/>
                <a:buSzTx/>
                <a:buFontTx/>
                <a:buNone/>
              </a:pPr>
              <a:t>27</a:t>
            </a:fld>
            <a:endParaRPr lang="en-GB" altLang="en-US" sz="1400" smtClean="0"/>
          </a:p>
        </p:txBody>
      </p:sp>
      <p:sp>
        <p:nvSpPr>
          <p:cNvPr id="28676" name="Rectangle 2"/>
          <p:cNvSpPr>
            <a:spLocks noGrp="1" noChangeArrowheads="1"/>
          </p:cNvSpPr>
          <p:nvPr>
            <p:ph type="title"/>
          </p:nvPr>
        </p:nvSpPr>
        <p:spPr/>
        <p:txBody>
          <a:bodyPr>
            <a:normAutofit fontScale="90000"/>
          </a:bodyPr>
          <a:lstStyle/>
          <a:p>
            <a:r>
              <a:rPr lang="en-GB" altLang="en-US" smtClean="0"/>
              <a:t>Probability of Schedule Slippage</a:t>
            </a:r>
          </a:p>
        </p:txBody>
      </p:sp>
      <p:sp>
        <p:nvSpPr>
          <p:cNvPr id="28677" name="Text Box 4"/>
          <p:cNvSpPr txBox="1">
            <a:spLocks noChangeArrowheads="1"/>
          </p:cNvSpPr>
          <p:nvPr/>
        </p:nvSpPr>
        <p:spPr bwMode="auto">
          <a:xfrm>
            <a:off x="1684338" y="1447800"/>
            <a:ext cx="6897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000"/>
              <a:t>Improbable (0-0.3)       Probable (0.4-0.6)           Frequent (0.7-10)</a:t>
            </a:r>
          </a:p>
        </p:txBody>
      </p:sp>
      <p:sp>
        <p:nvSpPr>
          <p:cNvPr id="28678" name="Line 5"/>
          <p:cNvSpPr>
            <a:spLocks noChangeShapeType="1"/>
          </p:cNvSpPr>
          <p:nvPr/>
        </p:nvSpPr>
        <p:spPr bwMode="auto">
          <a:xfrm>
            <a:off x="6553200" y="1447800"/>
            <a:ext cx="0" cy="510540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79" name="Line 6"/>
          <p:cNvSpPr>
            <a:spLocks noChangeShapeType="1"/>
          </p:cNvSpPr>
          <p:nvPr/>
        </p:nvSpPr>
        <p:spPr bwMode="auto">
          <a:xfrm>
            <a:off x="3962400" y="1447800"/>
            <a:ext cx="0" cy="518160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0" name="Line 7"/>
          <p:cNvSpPr>
            <a:spLocks noChangeShapeType="1"/>
          </p:cNvSpPr>
          <p:nvPr/>
        </p:nvSpPr>
        <p:spPr bwMode="auto">
          <a:xfrm>
            <a:off x="0" y="2895600"/>
            <a:ext cx="91440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1" name="Line 8"/>
          <p:cNvSpPr>
            <a:spLocks noChangeShapeType="1"/>
          </p:cNvSpPr>
          <p:nvPr/>
        </p:nvSpPr>
        <p:spPr bwMode="auto">
          <a:xfrm>
            <a:off x="0" y="3962400"/>
            <a:ext cx="89916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2" name="Line 9"/>
          <p:cNvSpPr>
            <a:spLocks noChangeShapeType="1"/>
          </p:cNvSpPr>
          <p:nvPr/>
        </p:nvSpPr>
        <p:spPr bwMode="auto">
          <a:xfrm>
            <a:off x="1676400" y="1524000"/>
            <a:ext cx="0" cy="510540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3" name="Text Box 10"/>
          <p:cNvSpPr txBox="1">
            <a:spLocks noChangeArrowheads="1"/>
          </p:cNvSpPr>
          <p:nvPr/>
        </p:nvSpPr>
        <p:spPr bwMode="auto">
          <a:xfrm>
            <a:off x="1676400" y="1752600"/>
            <a:ext cx="23605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-Good </a:t>
            </a:r>
            <a:r>
              <a:rPr lang="en-GB" altLang="en-US" sz="1800" dirty="0"/>
              <a:t>mix in place</a:t>
            </a:r>
          </a:p>
          <a:p>
            <a:pPr>
              <a:spcBef>
                <a:spcPct val="0"/>
              </a:spcBef>
              <a:buClrTx/>
              <a:buSzTx/>
              <a:buFontTx/>
              <a:buNone/>
            </a:pPr>
            <a:r>
              <a:rPr lang="en-GB" altLang="en-US" sz="1800" dirty="0" smtClean="0"/>
              <a:t>-Existing</a:t>
            </a:r>
            <a:r>
              <a:rPr lang="en-GB" altLang="en-US" sz="1800" dirty="0"/>
              <a:t>, little or no</a:t>
            </a:r>
          </a:p>
          <a:p>
            <a:pPr>
              <a:spcBef>
                <a:spcPct val="0"/>
              </a:spcBef>
              <a:buClrTx/>
              <a:buSzTx/>
              <a:buFontTx/>
              <a:buNone/>
            </a:pPr>
            <a:r>
              <a:rPr lang="en-GB" altLang="en-US" sz="1800" dirty="0" smtClean="0"/>
              <a:t>modifications</a:t>
            </a:r>
            <a:endParaRPr lang="en-GB" altLang="en-US" sz="1800" dirty="0"/>
          </a:p>
          <a:p>
            <a:pPr>
              <a:spcBef>
                <a:spcPct val="0"/>
              </a:spcBef>
              <a:buClrTx/>
              <a:buSzTx/>
              <a:buFontTx/>
              <a:buNone/>
            </a:pPr>
            <a:r>
              <a:rPr lang="en-GB" altLang="en-US" sz="1800" dirty="0" smtClean="0"/>
              <a:t>-Sufficient </a:t>
            </a:r>
            <a:r>
              <a:rPr lang="en-GB" altLang="en-US" sz="1800" dirty="0"/>
              <a:t>budget </a:t>
            </a:r>
            <a:r>
              <a:rPr lang="en-GB" altLang="en-US" sz="1800" dirty="0" err="1"/>
              <a:t>alloc</a:t>
            </a:r>
            <a:endParaRPr lang="en-GB" altLang="en-US" sz="1800" dirty="0"/>
          </a:p>
        </p:txBody>
      </p:sp>
      <p:sp>
        <p:nvSpPr>
          <p:cNvPr id="28684" name="Text Box 11"/>
          <p:cNvSpPr txBox="1">
            <a:spLocks noChangeArrowheads="1"/>
          </p:cNvSpPr>
          <p:nvPr/>
        </p:nvSpPr>
        <p:spPr bwMode="auto">
          <a:xfrm>
            <a:off x="3886200" y="1752600"/>
            <a:ext cx="257634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 Some </a:t>
            </a:r>
            <a:r>
              <a:rPr lang="en-GB" altLang="en-US" sz="1800" dirty="0"/>
              <a:t>disciplines not </a:t>
            </a:r>
          </a:p>
          <a:p>
            <a:pPr>
              <a:spcBef>
                <a:spcPct val="0"/>
              </a:spcBef>
              <a:buClrTx/>
              <a:buSzTx/>
              <a:buFontTx/>
              <a:buNone/>
            </a:pPr>
            <a:r>
              <a:rPr lang="en-GB" altLang="en-US" sz="1800" dirty="0"/>
              <a:t>available</a:t>
            </a:r>
          </a:p>
          <a:p>
            <a:pPr>
              <a:spcBef>
                <a:spcPct val="0"/>
              </a:spcBef>
              <a:buClrTx/>
              <a:buSzTx/>
              <a:buFontTx/>
              <a:buNone/>
            </a:pPr>
            <a:r>
              <a:rPr lang="en-GB" altLang="en-US" sz="1800" dirty="0" smtClean="0"/>
              <a:t>- Existing</a:t>
            </a:r>
            <a:r>
              <a:rPr lang="en-GB" altLang="en-US" sz="1800" dirty="0"/>
              <a:t>, some mods</a:t>
            </a:r>
          </a:p>
          <a:p>
            <a:pPr>
              <a:spcBef>
                <a:spcPct val="0"/>
              </a:spcBef>
              <a:buClrTx/>
              <a:buSzTx/>
              <a:buFontTx/>
              <a:buNone/>
            </a:pPr>
            <a:r>
              <a:rPr lang="en-GB" altLang="en-US" sz="1800" dirty="0" smtClean="0"/>
              <a:t>- Some </a:t>
            </a:r>
            <a:r>
              <a:rPr lang="en-GB" altLang="en-US" sz="1800" dirty="0"/>
              <a:t>questionable </a:t>
            </a:r>
            <a:r>
              <a:rPr lang="en-GB" altLang="en-US" sz="1800" dirty="0" err="1"/>
              <a:t>alloc</a:t>
            </a:r>
            <a:endParaRPr lang="en-GB" altLang="en-US" sz="1800" dirty="0"/>
          </a:p>
        </p:txBody>
      </p:sp>
      <p:sp>
        <p:nvSpPr>
          <p:cNvPr id="28685" name="Text Box 12"/>
          <p:cNvSpPr txBox="1">
            <a:spLocks noChangeArrowheads="1"/>
          </p:cNvSpPr>
          <p:nvPr/>
        </p:nvSpPr>
        <p:spPr bwMode="auto">
          <a:xfrm>
            <a:off x="6477000" y="1752600"/>
            <a:ext cx="284752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 Questionable </a:t>
            </a:r>
            <a:r>
              <a:rPr lang="en-GB" altLang="en-US" sz="1800" dirty="0"/>
              <a:t>mix or avail</a:t>
            </a:r>
          </a:p>
          <a:p>
            <a:pPr>
              <a:spcBef>
                <a:spcPct val="0"/>
              </a:spcBef>
              <a:buClrTx/>
              <a:buSzTx/>
              <a:buFontTx/>
              <a:buNone/>
            </a:pPr>
            <a:r>
              <a:rPr lang="en-GB" altLang="en-US" sz="1800" dirty="0" smtClean="0"/>
              <a:t>- Non existing facilities, </a:t>
            </a:r>
            <a:r>
              <a:rPr lang="en-GB" altLang="en-US" sz="1800" dirty="0"/>
              <a:t>or </a:t>
            </a:r>
            <a:r>
              <a:rPr lang="en-GB" altLang="en-US" sz="1800" dirty="0" smtClean="0"/>
              <a:t>extensive modifications</a:t>
            </a:r>
            <a:endParaRPr lang="en-GB" altLang="en-US" sz="1800" dirty="0"/>
          </a:p>
          <a:p>
            <a:pPr>
              <a:spcBef>
                <a:spcPct val="0"/>
              </a:spcBef>
              <a:buClrTx/>
              <a:buSzTx/>
              <a:buFontTx/>
              <a:buNone/>
            </a:pPr>
            <a:r>
              <a:rPr lang="en-GB" altLang="en-US" sz="1800" dirty="0" smtClean="0"/>
              <a:t>-.</a:t>
            </a:r>
            <a:r>
              <a:rPr lang="en-GB" altLang="en-US" sz="1800" dirty="0" smtClean="0"/>
              <a:t>Budget </a:t>
            </a:r>
            <a:r>
              <a:rPr lang="en-GB" altLang="en-US" sz="1800" dirty="0" err="1"/>
              <a:t>alloc</a:t>
            </a:r>
            <a:r>
              <a:rPr lang="en-GB" altLang="en-US" sz="1800" dirty="0"/>
              <a:t> in doubt</a:t>
            </a:r>
          </a:p>
        </p:txBody>
      </p:sp>
      <p:sp>
        <p:nvSpPr>
          <p:cNvPr id="28686" name="Line 13"/>
          <p:cNvSpPr>
            <a:spLocks noChangeShapeType="1"/>
          </p:cNvSpPr>
          <p:nvPr/>
        </p:nvSpPr>
        <p:spPr bwMode="auto">
          <a:xfrm>
            <a:off x="0" y="1828800"/>
            <a:ext cx="91440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87" name="Text Box 14"/>
          <p:cNvSpPr txBox="1">
            <a:spLocks noChangeArrowheads="1"/>
          </p:cNvSpPr>
          <p:nvPr/>
        </p:nvSpPr>
        <p:spPr bwMode="auto">
          <a:xfrm>
            <a:off x="152400" y="1752600"/>
            <a:ext cx="1371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a:t>Resources</a:t>
            </a:r>
          </a:p>
          <a:p>
            <a:pPr>
              <a:spcBef>
                <a:spcPct val="0"/>
              </a:spcBef>
              <a:buClrTx/>
              <a:buSzTx/>
              <a:buFontTx/>
              <a:buNone/>
            </a:pPr>
            <a:r>
              <a:rPr lang="en-GB" altLang="en-US" sz="1800" dirty="0"/>
              <a:t> </a:t>
            </a:r>
            <a:r>
              <a:rPr lang="en-GB" altLang="en-US" sz="1800" dirty="0" smtClean="0"/>
              <a:t>- </a:t>
            </a:r>
            <a:r>
              <a:rPr lang="en-GB" altLang="en-US" sz="1800" dirty="0"/>
              <a:t>Personnel</a:t>
            </a:r>
          </a:p>
          <a:p>
            <a:pPr>
              <a:spcBef>
                <a:spcPct val="0"/>
              </a:spcBef>
              <a:buClrTx/>
              <a:buSzTx/>
              <a:buFontTx/>
              <a:buNone/>
            </a:pPr>
            <a:r>
              <a:rPr lang="en-GB" altLang="en-US" sz="1800" dirty="0"/>
              <a:t> </a:t>
            </a:r>
            <a:r>
              <a:rPr lang="en-GB" altLang="en-US" sz="1800" dirty="0" smtClean="0"/>
              <a:t>- </a:t>
            </a:r>
            <a:r>
              <a:rPr lang="en-GB" altLang="en-US" sz="1800" dirty="0"/>
              <a:t>Facilities</a:t>
            </a:r>
          </a:p>
          <a:p>
            <a:pPr>
              <a:spcBef>
                <a:spcPct val="0"/>
              </a:spcBef>
              <a:buClrTx/>
              <a:buSzTx/>
              <a:buFontTx/>
              <a:buNone/>
            </a:pPr>
            <a:r>
              <a:rPr lang="en-GB" altLang="en-US" sz="1800" dirty="0"/>
              <a:t> </a:t>
            </a:r>
            <a:r>
              <a:rPr lang="en-GB" altLang="en-US" sz="1800" dirty="0" smtClean="0"/>
              <a:t>- </a:t>
            </a:r>
            <a:r>
              <a:rPr lang="en-GB" altLang="en-US" sz="1800" dirty="0"/>
              <a:t>Finance</a:t>
            </a:r>
          </a:p>
        </p:txBody>
      </p:sp>
      <p:sp>
        <p:nvSpPr>
          <p:cNvPr id="28688" name="Text Box 15"/>
          <p:cNvSpPr txBox="1">
            <a:spLocks noChangeArrowheads="1"/>
          </p:cNvSpPr>
          <p:nvPr/>
        </p:nvSpPr>
        <p:spPr bwMode="auto">
          <a:xfrm>
            <a:off x="228600" y="1447800"/>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Drivers</a:t>
            </a:r>
          </a:p>
        </p:txBody>
      </p:sp>
      <p:sp>
        <p:nvSpPr>
          <p:cNvPr id="28689" name="Text Box 16"/>
          <p:cNvSpPr txBox="1">
            <a:spLocks noChangeArrowheads="1"/>
          </p:cNvSpPr>
          <p:nvPr/>
        </p:nvSpPr>
        <p:spPr bwMode="auto">
          <a:xfrm>
            <a:off x="152400" y="2819400"/>
            <a:ext cx="146277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a:t>Technology</a:t>
            </a:r>
          </a:p>
          <a:p>
            <a:pPr>
              <a:spcBef>
                <a:spcPct val="0"/>
              </a:spcBef>
              <a:buClrTx/>
              <a:buSzTx/>
              <a:buFontTx/>
              <a:buNone/>
            </a:pPr>
            <a:r>
              <a:rPr lang="en-GB" altLang="en-US" sz="1800" dirty="0"/>
              <a:t>  </a:t>
            </a:r>
            <a:r>
              <a:rPr lang="en-GB" altLang="en-US" sz="1800" dirty="0" smtClean="0"/>
              <a:t>-Availability</a:t>
            </a:r>
            <a:endParaRPr lang="en-GB" altLang="en-US" sz="1800" dirty="0"/>
          </a:p>
          <a:p>
            <a:pPr>
              <a:spcBef>
                <a:spcPct val="0"/>
              </a:spcBef>
              <a:buClrTx/>
              <a:buSzTx/>
              <a:buFontTx/>
              <a:buNone/>
            </a:pPr>
            <a:r>
              <a:rPr lang="en-GB" altLang="en-US" sz="1800" dirty="0"/>
              <a:t>  </a:t>
            </a:r>
            <a:r>
              <a:rPr lang="en-GB" altLang="en-US" sz="1800" dirty="0" smtClean="0"/>
              <a:t>-Maturity</a:t>
            </a:r>
            <a:endParaRPr lang="en-GB" altLang="en-US" sz="1800" dirty="0"/>
          </a:p>
          <a:p>
            <a:pPr>
              <a:spcBef>
                <a:spcPct val="0"/>
              </a:spcBef>
              <a:buClrTx/>
              <a:buSzTx/>
              <a:buFontTx/>
              <a:buNone/>
            </a:pPr>
            <a:r>
              <a:rPr lang="en-GB" altLang="en-US" sz="1800" dirty="0"/>
              <a:t>  </a:t>
            </a:r>
            <a:r>
              <a:rPr lang="en-GB" altLang="en-US" sz="1800" dirty="0" smtClean="0"/>
              <a:t>-Experience</a:t>
            </a:r>
            <a:endParaRPr lang="en-GB" altLang="en-US" sz="1800" dirty="0"/>
          </a:p>
        </p:txBody>
      </p:sp>
      <p:sp>
        <p:nvSpPr>
          <p:cNvPr id="28690" name="Text Box 17"/>
          <p:cNvSpPr txBox="1">
            <a:spLocks noChangeArrowheads="1"/>
          </p:cNvSpPr>
          <p:nvPr/>
        </p:nvSpPr>
        <p:spPr bwMode="auto">
          <a:xfrm>
            <a:off x="1828800" y="3124200"/>
            <a:ext cx="15376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-In </a:t>
            </a:r>
            <a:r>
              <a:rPr lang="en-GB" altLang="en-US" sz="1800" dirty="0"/>
              <a:t>place</a:t>
            </a:r>
          </a:p>
          <a:p>
            <a:pPr>
              <a:spcBef>
                <a:spcPct val="0"/>
              </a:spcBef>
              <a:buClrTx/>
              <a:buSzTx/>
              <a:buFontTx/>
              <a:buNone/>
            </a:pPr>
            <a:r>
              <a:rPr lang="en-GB" altLang="en-US" sz="1800" dirty="0" smtClean="0"/>
              <a:t>-Verified</a:t>
            </a:r>
            <a:endParaRPr lang="en-GB" altLang="en-US" sz="1800" dirty="0"/>
          </a:p>
          <a:p>
            <a:pPr>
              <a:spcBef>
                <a:spcPct val="0"/>
              </a:spcBef>
              <a:buClrTx/>
              <a:buSzTx/>
              <a:buFontTx/>
              <a:buNone/>
            </a:pPr>
            <a:r>
              <a:rPr lang="en-GB" altLang="en-US" sz="1800" dirty="0" smtClean="0"/>
              <a:t>-Extensive </a:t>
            </a:r>
            <a:r>
              <a:rPr lang="en-GB" altLang="en-US" sz="1800" dirty="0"/>
              <a:t>use</a:t>
            </a:r>
          </a:p>
        </p:txBody>
      </p:sp>
      <p:sp>
        <p:nvSpPr>
          <p:cNvPr id="28691" name="Text Box 18"/>
          <p:cNvSpPr txBox="1">
            <a:spLocks noChangeArrowheads="1"/>
          </p:cNvSpPr>
          <p:nvPr/>
        </p:nvSpPr>
        <p:spPr bwMode="auto">
          <a:xfrm>
            <a:off x="3886200" y="2819400"/>
            <a:ext cx="273664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-Some </a:t>
            </a:r>
            <a:r>
              <a:rPr lang="en-GB" altLang="en-US" sz="1800" dirty="0"/>
              <a:t>aspects still in</a:t>
            </a:r>
          </a:p>
          <a:p>
            <a:pPr>
              <a:spcBef>
                <a:spcPct val="0"/>
              </a:spcBef>
              <a:buClrTx/>
              <a:buSzTx/>
              <a:buFontTx/>
              <a:buNone/>
            </a:pPr>
            <a:r>
              <a:rPr lang="en-GB" altLang="en-US" sz="1800" dirty="0"/>
              <a:t>development</a:t>
            </a:r>
          </a:p>
          <a:p>
            <a:pPr>
              <a:spcBef>
                <a:spcPct val="0"/>
              </a:spcBef>
              <a:buClrTx/>
              <a:buSzTx/>
              <a:buFontTx/>
              <a:buNone/>
            </a:pPr>
            <a:r>
              <a:rPr lang="en-GB" altLang="en-US" sz="1800" dirty="0" smtClean="0"/>
              <a:t>-Some </a:t>
            </a:r>
            <a:r>
              <a:rPr lang="en-GB" altLang="en-US" sz="1800" dirty="0"/>
              <a:t>applications verified</a:t>
            </a:r>
          </a:p>
          <a:p>
            <a:pPr>
              <a:spcBef>
                <a:spcPct val="0"/>
              </a:spcBef>
              <a:buClrTx/>
              <a:buSzTx/>
              <a:buFontTx/>
              <a:buNone/>
            </a:pPr>
            <a:r>
              <a:rPr lang="en-GB" altLang="en-US" sz="1800" dirty="0" smtClean="0"/>
              <a:t>-Some </a:t>
            </a:r>
            <a:r>
              <a:rPr lang="en-GB" altLang="en-US" sz="1800" dirty="0"/>
              <a:t>use</a:t>
            </a:r>
          </a:p>
        </p:txBody>
      </p:sp>
      <p:sp>
        <p:nvSpPr>
          <p:cNvPr id="28692" name="Text Box 19"/>
          <p:cNvSpPr txBox="1">
            <a:spLocks noChangeArrowheads="1"/>
          </p:cNvSpPr>
          <p:nvPr/>
        </p:nvSpPr>
        <p:spPr bwMode="auto">
          <a:xfrm>
            <a:off x="6553200" y="3048000"/>
            <a:ext cx="204414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-All </a:t>
            </a:r>
            <a:r>
              <a:rPr lang="en-GB" altLang="en-US" sz="1800" dirty="0"/>
              <a:t>in development</a:t>
            </a:r>
          </a:p>
          <a:p>
            <a:pPr>
              <a:spcBef>
                <a:spcPct val="0"/>
              </a:spcBef>
              <a:buClrTx/>
              <a:buSzTx/>
              <a:buFontTx/>
              <a:buNone/>
            </a:pPr>
            <a:r>
              <a:rPr lang="en-GB" altLang="en-US" sz="1800" dirty="0" smtClean="0"/>
              <a:t>-No </a:t>
            </a:r>
            <a:r>
              <a:rPr lang="en-GB" altLang="en-US" sz="1800" dirty="0"/>
              <a:t>application yet</a:t>
            </a:r>
          </a:p>
          <a:p>
            <a:pPr>
              <a:spcBef>
                <a:spcPct val="0"/>
              </a:spcBef>
              <a:buClrTx/>
              <a:buSzTx/>
              <a:buFontTx/>
              <a:buNone/>
            </a:pPr>
            <a:r>
              <a:rPr lang="en-GB" altLang="en-US" sz="1800" dirty="0" smtClean="0"/>
              <a:t>-Little </a:t>
            </a:r>
            <a:r>
              <a:rPr lang="en-GB" altLang="en-US" sz="1800" dirty="0"/>
              <a:t>or none</a:t>
            </a:r>
          </a:p>
        </p:txBody>
      </p:sp>
      <p:sp>
        <p:nvSpPr>
          <p:cNvPr id="28693" name="Line 20"/>
          <p:cNvSpPr>
            <a:spLocks noChangeShapeType="1"/>
          </p:cNvSpPr>
          <p:nvPr/>
        </p:nvSpPr>
        <p:spPr bwMode="auto">
          <a:xfrm>
            <a:off x="0" y="5181600"/>
            <a:ext cx="91440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8694" name="Text Box 21"/>
          <p:cNvSpPr txBox="1">
            <a:spLocks noChangeArrowheads="1"/>
          </p:cNvSpPr>
          <p:nvPr/>
        </p:nvSpPr>
        <p:spPr bwMode="auto">
          <a:xfrm>
            <a:off x="60325" y="3924300"/>
            <a:ext cx="1454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a:t>Requirements</a:t>
            </a:r>
          </a:p>
          <a:p>
            <a:pPr>
              <a:spcBef>
                <a:spcPct val="0"/>
              </a:spcBef>
              <a:buClrTx/>
              <a:buSzTx/>
              <a:buFontTx/>
              <a:buNone/>
            </a:pPr>
            <a:r>
              <a:rPr lang="en-GB" altLang="en-US" sz="1800" dirty="0"/>
              <a:t>  </a:t>
            </a:r>
            <a:r>
              <a:rPr lang="en-GB" altLang="en-US" sz="1800" dirty="0" smtClean="0"/>
              <a:t>-Definition</a:t>
            </a:r>
            <a:endParaRPr lang="en-GB" altLang="en-US" sz="1800" dirty="0"/>
          </a:p>
          <a:p>
            <a:pPr>
              <a:spcBef>
                <a:spcPct val="0"/>
              </a:spcBef>
              <a:buClrTx/>
              <a:buSzTx/>
              <a:buFontTx/>
              <a:buNone/>
            </a:pPr>
            <a:r>
              <a:rPr lang="en-GB" altLang="en-US" sz="1800" dirty="0"/>
              <a:t>  </a:t>
            </a:r>
            <a:r>
              <a:rPr lang="en-GB" altLang="en-US" sz="1800" dirty="0" smtClean="0"/>
              <a:t>-Stability</a:t>
            </a:r>
            <a:endParaRPr lang="en-GB" altLang="en-US" sz="1800" dirty="0"/>
          </a:p>
          <a:p>
            <a:pPr>
              <a:spcBef>
                <a:spcPct val="0"/>
              </a:spcBef>
              <a:buClrTx/>
              <a:buSzTx/>
              <a:buFontTx/>
              <a:buNone/>
            </a:pPr>
            <a:r>
              <a:rPr lang="en-GB" altLang="en-US" sz="1800" dirty="0"/>
              <a:t>  </a:t>
            </a:r>
            <a:r>
              <a:rPr lang="en-GB" altLang="en-US" sz="1800" dirty="0" smtClean="0"/>
              <a:t>-Complexity</a:t>
            </a:r>
            <a:endParaRPr lang="en-GB" altLang="en-US" sz="1800" dirty="0"/>
          </a:p>
        </p:txBody>
      </p:sp>
      <p:sp>
        <p:nvSpPr>
          <p:cNvPr id="28695" name="Text Box 22"/>
          <p:cNvSpPr txBox="1">
            <a:spLocks noChangeArrowheads="1"/>
          </p:cNvSpPr>
          <p:nvPr/>
        </p:nvSpPr>
        <p:spPr bwMode="auto">
          <a:xfrm>
            <a:off x="1676400" y="3962400"/>
            <a:ext cx="235192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-Known</a:t>
            </a:r>
            <a:r>
              <a:rPr lang="en-GB" altLang="en-US" sz="1800" dirty="0"/>
              <a:t>, </a:t>
            </a:r>
            <a:r>
              <a:rPr lang="en-GB" altLang="en-US" sz="1800" dirty="0" err="1"/>
              <a:t>baselined</a:t>
            </a:r>
            <a:endParaRPr lang="en-GB" altLang="en-US" sz="1800" dirty="0"/>
          </a:p>
          <a:p>
            <a:pPr>
              <a:spcBef>
                <a:spcPct val="0"/>
              </a:spcBef>
              <a:buClrTx/>
              <a:buSzTx/>
              <a:buFontTx/>
              <a:buNone/>
            </a:pPr>
            <a:r>
              <a:rPr lang="en-GB" altLang="en-US" sz="1800" dirty="0" smtClean="0"/>
              <a:t>-Little </a:t>
            </a:r>
            <a:r>
              <a:rPr lang="en-GB" altLang="en-US" sz="1800" dirty="0"/>
              <a:t>change expected</a:t>
            </a:r>
          </a:p>
          <a:p>
            <a:pPr>
              <a:spcBef>
                <a:spcPct val="0"/>
              </a:spcBef>
              <a:buClrTx/>
              <a:buSzTx/>
              <a:buFontTx/>
              <a:buNone/>
            </a:pPr>
            <a:r>
              <a:rPr lang="en-GB" altLang="en-US" sz="1800" dirty="0" smtClean="0"/>
              <a:t>-Compatible </a:t>
            </a:r>
            <a:r>
              <a:rPr lang="en-GB" altLang="en-US" sz="1800" dirty="0"/>
              <a:t>with</a:t>
            </a:r>
          </a:p>
          <a:p>
            <a:pPr>
              <a:spcBef>
                <a:spcPct val="0"/>
              </a:spcBef>
              <a:buClrTx/>
              <a:buSzTx/>
              <a:buFontTx/>
              <a:buNone/>
            </a:pPr>
            <a:r>
              <a:rPr lang="en-GB" altLang="en-US" sz="1800" dirty="0"/>
              <a:t>existing technology</a:t>
            </a:r>
          </a:p>
        </p:txBody>
      </p:sp>
      <p:sp>
        <p:nvSpPr>
          <p:cNvPr id="28696" name="Text Box 23"/>
          <p:cNvSpPr txBox="1">
            <a:spLocks noChangeArrowheads="1"/>
          </p:cNvSpPr>
          <p:nvPr/>
        </p:nvSpPr>
        <p:spPr bwMode="auto">
          <a:xfrm>
            <a:off x="3886200" y="3962400"/>
            <a:ext cx="283923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a:t>
            </a:r>
            <a:r>
              <a:rPr lang="en-GB" altLang="en-US" sz="1800" dirty="0" err="1" smtClean="0"/>
              <a:t>Baselined</a:t>
            </a:r>
            <a:r>
              <a:rPr lang="en-GB" altLang="en-US" sz="1800" dirty="0"/>
              <a:t>, some unknowns</a:t>
            </a:r>
          </a:p>
          <a:p>
            <a:pPr>
              <a:spcBef>
                <a:spcPct val="0"/>
              </a:spcBef>
              <a:buClrTx/>
              <a:buSzTx/>
              <a:buFontTx/>
              <a:buNone/>
            </a:pPr>
            <a:r>
              <a:rPr lang="en-GB" altLang="en-US" sz="1800" dirty="0" smtClean="0"/>
              <a:t>-Controlled </a:t>
            </a:r>
            <a:r>
              <a:rPr lang="en-GB" altLang="en-US" sz="1800" dirty="0"/>
              <a:t>change expected</a:t>
            </a:r>
          </a:p>
          <a:p>
            <a:pPr>
              <a:spcBef>
                <a:spcPct val="0"/>
              </a:spcBef>
              <a:buClrTx/>
              <a:buSzTx/>
              <a:buFontTx/>
              <a:buNone/>
            </a:pPr>
            <a:r>
              <a:rPr lang="en-GB" altLang="en-US" sz="1800" dirty="0" smtClean="0"/>
              <a:t>-Some </a:t>
            </a:r>
            <a:r>
              <a:rPr lang="en-GB" altLang="en-US" sz="1800" dirty="0"/>
              <a:t>dependency on new</a:t>
            </a:r>
          </a:p>
          <a:p>
            <a:pPr>
              <a:spcBef>
                <a:spcPct val="0"/>
              </a:spcBef>
              <a:buClrTx/>
              <a:buSzTx/>
              <a:buFontTx/>
              <a:buNone/>
            </a:pPr>
            <a:r>
              <a:rPr lang="en-GB" altLang="en-US" sz="1800" dirty="0"/>
              <a:t>technology</a:t>
            </a:r>
          </a:p>
        </p:txBody>
      </p:sp>
      <p:sp>
        <p:nvSpPr>
          <p:cNvPr id="28697" name="Text Box 24"/>
          <p:cNvSpPr txBox="1">
            <a:spLocks noChangeArrowheads="1"/>
          </p:cNvSpPr>
          <p:nvPr/>
        </p:nvSpPr>
        <p:spPr bwMode="auto">
          <a:xfrm>
            <a:off x="6477000" y="3962400"/>
            <a:ext cx="28071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-Unknown</a:t>
            </a:r>
            <a:endParaRPr lang="en-GB" altLang="en-US" sz="1800" dirty="0"/>
          </a:p>
          <a:p>
            <a:pPr>
              <a:spcBef>
                <a:spcPct val="0"/>
              </a:spcBef>
              <a:buClrTx/>
              <a:buSzTx/>
              <a:buFontTx/>
              <a:buNone/>
            </a:pPr>
            <a:r>
              <a:rPr lang="en-GB" altLang="en-US" sz="1800" dirty="0" smtClean="0"/>
              <a:t>-Rapid</a:t>
            </a:r>
            <a:r>
              <a:rPr lang="en-GB" altLang="en-US" sz="1800" dirty="0"/>
              <a:t>, uncontrolled change</a:t>
            </a:r>
          </a:p>
          <a:p>
            <a:pPr>
              <a:spcBef>
                <a:spcPct val="0"/>
              </a:spcBef>
              <a:buClrTx/>
              <a:buSzTx/>
              <a:buFontTx/>
              <a:buNone/>
            </a:pPr>
            <a:r>
              <a:rPr lang="en-GB" altLang="en-US" sz="1800" dirty="0" smtClean="0"/>
              <a:t>-Incompatible </a:t>
            </a:r>
            <a:r>
              <a:rPr lang="en-GB" altLang="en-US" sz="1800" dirty="0"/>
              <a:t>with </a:t>
            </a:r>
          </a:p>
          <a:p>
            <a:pPr>
              <a:spcBef>
                <a:spcPct val="0"/>
              </a:spcBef>
              <a:buClrTx/>
              <a:buSzTx/>
              <a:buFontTx/>
              <a:buNone/>
            </a:pPr>
            <a:r>
              <a:rPr lang="en-GB" altLang="en-US" sz="1800" dirty="0"/>
              <a:t>existing technology</a:t>
            </a:r>
          </a:p>
        </p:txBody>
      </p:sp>
      <p:sp>
        <p:nvSpPr>
          <p:cNvPr id="28698" name="Text Box 25"/>
          <p:cNvSpPr txBox="1">
            <a:spLocks noChangeArrowheads="1"/>
          </p:cNvSpPr>
          <p:nvPr/>
        </p:nvSpPr>
        <p:spPr bwMode="auto">
          <a:xfrm>
            <a:off x="228600" y="5105400"/>
            <a:ext cx="131318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a:t>Need Dates</a:t>
            </a:r>
          </a:p>
          <a:p>
            <a:pPr>
              <a:spcBef>
                <a:spcPct val="0"/>
              </a:spcBef>
              <a:buClrTx/>
              <a:buSzTx/>
              <a:buFontTx/>
              <a:buNone/>
            </a:pPr>
            <a:r>
              <a:rPr lang="en-GB" altLang="en-US" sz="1800" dirty="0"/>
              <a:t>  </a:t>
            </a:r>
            <a:r>
              <a:rPr lang="en-GB" altLang="en-US" sz="1800" dirty="0" smtClean="0"/>
              <a:t>-Economic</a:t>
            </a:r>
            <a:endParaRPr lang="en-GB" altLang="en-US" sz="1800" dirty="0"/>
          </a:p>
          <a:p>
            <a:pPr>
              <a:spcBef>
                <a:spcPct val="0"/>
              </a:spcBef>
              <a:buClrTx/>
              <a:buSzTx/>
              <a:buFontTx/>
              <a:buNone/>
            </a:pPr>
            <a:r>
              <a:rPr lang="en-GB" altLang="en-US" sz="1800" dirty="0"/>
              <a:t>  </a:t>
            </a:r>
            <a:r>
              <a:rPr lang="en-GB" altLang="en-US" sz="1800" dirty="0" smtClean="0"/>
              <a:t>-Political</a:t>
            </a:r>
            <a:endParaRPr lang="en-GB" altLang="en-US" sz="1800" dirty="0"/>
          </a:p>
          <a:p>
            <a:pPr>
              <a:spcBef>
                <a:spcPct val="0"/>
              </a:spcBef>
              <a:buClrTx/>
              <a:buSzTx/>
              <a:buFontTx/>
              <a:buNone/>
            </a:pPr>
            <a:r>
              <a:rPr lang="en-GB" altLang="en-US" sz="1800" dirty="0"/>
              <a:t>  </a:t>
            </a:r>
            <a:r>
              <a:rPr lang="en-GB" altLang="en-US" sz="1800" dirty="0" smtClean="0"/>
              <a:t>-Tools</a:t>
            </a:r>
            <a:endParaRPr lang="en-GB" altLang="en-US" sz="1800" dirty="0"/>
          </a:p>
        </p:txBody>
      </p:sp>
      <p:sp>
        <p:nvSpPr>
          <p:cNvPr id="28699" name="Text Box 26"/>
          <p:cNvSpPr txBox="1">
            <a:spLocks noChangeArrowheads="1"/>
          </p:cNvSpPr>
          <p:nvPr/>
        </p:nvSpPr>
        <p:spPr bwMode="auto">
          <a:xfrm>
            <a:off x="1676400" y="5334000"/>
            <a:ext cx="215315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-Stable </a:t>
            </a:r>
            <a:r>
              <a:rPr lang="en-GB" altLang="en-US" sz="1800" dirty="0"/>
              <a:t>commitments</a:t>
            </a:r>
          </a:p>
          <a:p>
            <a:pPr>
              <a:spcBef>
                <a:spcPct val="0"/>
              </a:spcBef>
              <a:buClrTx/>
              <a:buSzTx/>
              <a:buFontTx/>
              <a:buNone/>
            </a:pPr>
            <a:r>
              <a:rPr lang="en-GB" altLang="en-US" sz="1800" dirty="0" smtClean="0"/>
              <a:t>-Little </a:t>
            </a:r>
            <a:r>
              <a:rPr lang="en-GB" altLang="en-US" sz="1800" dirty="0"/>
              <a:t>sensitivity</a:t>
            </a:r>
          </a:p>
          <a:p>
            <a:pPr>
              <a:spcBef>
                <a:spcPct val="0"/>
              </a:spcBef>
              <a:buClrTx/>
              <a:buSzTx/>
              <a:buFontTx/>
              <a:buNone/>
            </a:pPr>
            <a:r>
              <a:rPr lang="en-GB" altLang="en-US" sz="1800" dirty="0" smtClean="0"/>
              <a:t>-In </a:t>
            </a:r>
            <a:r>
              <a:rPr lang="en-GB" altLang="en-US" sz="1800" dirty="0"/>
              <a:t>place, avail</a:t>
            </a:r>
          </a:p>
        </p:txBody>
      </p:sp>
      <p:sp>
        <p:nvSpPr>
          <p:cNvPr id="28700" name="Text Box 27"/>
          <p:cNvSpPr txBox="1">
            <a:spLocks noChangeArrowheads="1"/>
          </p:cNvSpPr>
          <p:nvPr/>
        </p:nvSpPr>
        <p:spPr bwMode="auto">
          <a:xfrm>
            <a:off x="3886200" y="5334000"/>
            <a:ext cx="282000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-Some </a:t>
            </a:r>
            <a:r>
              <a:rPr lang="en-GB" altLang="en-US" sz="1800" dirty="0"/>
              <a:t>uncertain commits</a:t>
            </a:r>
          </a:p>
          <a:p>
            <a:pPr>
              <a:spcBef>
                <a:spcPct val="0"/>
              </a:spcBef>
              <a:buClrTx/>
              <a:buSzTx/>
              <a:buFontTx/>
              <a:buNone/>
            </a:pPr>
            <a:r>
              <a:rPr lang="en-GB" altLang="en-US" sz="1800" dirty="0" smtClean="0"/>
              <a:t>-Limited </a:t>
            </a:r>
            <a:r>
              <a:rPr lang="en-GB" altLang="en-US" sz="1800" dirty="0"/>
              <a:t>sensitivity</a:t>
            </a:r>
          </a:p>
          <a:p>
            <a:pPr>
              <a:spcBef>
                <a:spcPct val="0"/>
              </a:spcBef>
              <a:buClrTx/>
              <a:buSzTx/>
              <a:buFontTx/>
              <a:buNone/>
            </a:pPr>
            <a:r>
              <a:rPr lang="en-GB" altLang="en-US" sz="1800" dirty="0" smtClean="0"/>
              <a:t>-Some </a:t>
            </a:r>
            <a:r>
              <a:rPr lang="en-GB" altLang="en-US" sz="1800" dirty="0"/>
              <a:t>deliveries in question</a:t>
            </a:r>
          </a:p>
        </p:txBody>
      </p:sp>
      <p:sp>
        <p:nvSpPr>
          <p:cNvPr id="28701" name="Text Box 28"/>
          <p:cNvSpPr txBox="1">
            <a:spLocks noChangeArrowheads="1"/>
          </p:cNvSpPr>
          <p:nvPr/>
        </p:nvSpPr>
        <p:spPr bwMode="auto">
          <a:xfrm>
            <a:off x="6553200" y="5334000"/>
            <a:ext cx="25186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dirty="0" smtClean="0"/>
              <a:t>-Fluctuating </a:t>
            </a:r>
            <a:r>
              <a:rPr lang="en-GB" altLang="en-US" sz="1800" dirty="0"/>
              <a:t>commits</a:t>
            </a:r>
          </a:p>
          <a:p>
            <a:pPr>
              <a:spcBef>
                <a:spcPct val="0"/>
              </a:spcBef>
              <a:buClrTx/>
              <a:buSzTx/>
              <a:buFontTx/>
              <a:buNone/>
            </a:pPr>
            <a:r>
              <a:rPr lang="en-GB" altLang="en-US" sz="1800" dirty="0" smtClean="0"/>
              <a:t>-Extreme </a:t>
            </a:r>
            <a:r>
              <a:rPr lang="en-GB" altLang="en-US" sz="1800" dirty="0"/>
              <a:t>sensitivity</a:t>
            </a:r>
          </a:p>
          <a:p>
            <a:pPr>
              <a:spcBef>
                <a:spcPct val="0"/>
              </a:spcBef>
              <a:buClrTx/>
              <a:buSzTx/>
              <a:buFontTx/>
              <a:buNone/>
            </a:pPr>
            <a:r>
              <a:rPr lang="en-GB" altLang="en-US" sz="1800" dirty="0" smtClean="0"/>
              <a:t>-Uncertain </a:t>
            </a:r>
            <a:r>
              <a:rPr lang="en-GB" altLang="en-US" sz="1800" dirty="0"/>
              <a:t>delivery dates</a:t>
            </a:r>
          </a:p>
        </p:txBody>
      </p:sp>
      <p:sp>
        <p:nvSpPr>
          <p:cNvPr id="28702" name="Text Box 29"/>
          <p:cNvSpPr txBox="1">
            <a:spLocks noChangeArrowheads="1"/>
          </p:cNvSpPr>
          <p:nvPr/>
        </p:nvSpPr>
        <p:spPr bwMode="auto">
          <a:xfrm>
            <a:off x="315913" y="6248400"/>
            <a:ext cx="8828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solidFill>
                  <a:schemeClr val="tx2"/>
                </a:solidFill>
              </a:rPr>
              <a:t>IMPACT  Realistic schedule   Possible Slippage    Unachievable Dates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29699"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4A365B43-7264-4A0D-B60B-E6132581474F}" type="slidenum">
              <a:rPr lang="en-GB" altLang="en-US" sz="1400" smtClean="0"/>
              <a:pPr>
                <a:spcBef>
                  <a:spcPct val="0"/>
                </a:spcBef>
                <a:buClrTx/>
                <a:buSzTx/>
                <a:buFontTx/>
                <a:buNone/>
              </a:pPr>
              <a:t>28</a:t>
            </a:fld>
            <a:endParaRPr lang="en-GB" altLang="en-US" sz="1400" smtClean="0"/>
          </a:p>
        </p:txBody>
      </p:sp>
      <p:sp>
        <p:nvSpPr>
          <p:cNvPr id="29700" name="Rectangle 2"/>
          <p:cNvSpPr>
            <a:spLocks noGrp="1" noChangeArrowheads="1"/>
          </p:cNvSpPr>
          <p:nvPr>
            <p:ph type="title"/>
          </p:nvPr>
        </p:nvSpPr>
        <p:spPr/>
        <p:txBody>
          <a:bodyPr/>
          <a:lstStyle/>
          <a:p>
            <a:r>
              <a:rPr lang="en-GB" altLang="en-US" smtClean="0"/>
              <a:t>Probability of Cost Escalation</a:t>
            </a:r>
          </a:p>
        </p:txBody>
      </p:sp>
      <p:sp>
        <p:nvSpPr>
          <p:cNvPr id="29701" name="Text Box 3"/>
          <p:cNvSpPr txBox="1">
            <a:spLocks noChangeArrowheads="1"/>
          </p:cNvSpPr>
          <p:nvPr/>
        </p:nvSpPr>
        <p:spPr bwMode="auto">
          <a:xfrm>
            <a:off x="1684338" y="1447800"/>
            <a:ext cx="6897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000"/>
              <a:t>Improbable (0-0.3)       Probable (0.4-0.6)           Frequent (0.7-10)</a:t>
            </a:r>
          </a:p>
        </p:txBody>
      </p:sp>
      <p:sp>
        <p:nvSpPr>
          <p:cNvPr id="29702" name="Line 4"/>
          <p:cNvSpPr>
            <a:spLocks noChangeShapeType="1"/>
          </p:cNvSpPr>
          <p:nvPr/>
        </p:nvSpPr>
        <p:spPr bwMode="auto">
          <a:xfrm>
            <a:off x="6553200" y="1447800"/>
            <a:ext cx="0" cy="510540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3" name="Line 5"/>
          <p:cNvSpPr>
            <a:spLocks noChangeShapeType="1"/>
          </p:cNvSpPr>
          <p:nvPr/>
        </p:nvSpPr>
        <p:spPr bwMode="auto">
          <a:xfrm>
            <a:off x="3886200" y="1447800"/>
            <a:ext cx="0" cy="518160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4" name="Line 6"/>
          <p:cNvSpPr>
            <a:spLocks noChangeShapeType="1"/>
          </p:cNvSpPr>
          <p:nvPr/>
        </p:nvSpPr>
        <p:spPr bwMode="auto">
          <a:xfrm>
            <a:off x="0" y="2895600"/>
            <a:ext cx="91440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5" name="Line 7"/>
          <p:cNvSpPr>
            <a:spLocks noChangeShapeType="1"/>
          </p:cNvSpPr>
          <p:nvPr/>
        </p:nvSpPr>
        <p:spPr bwMode="auto">
          <a:xfrm>
            <a:off x="0" y="3962400"/>
            <a:ext cx="89916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6" name="Line 8"/>
          <p:cNvSpPr>
            <a:spLocks noChangeShapeType="1"/>
          </p:cNvSpPr>
          <p:nvPr/>
        </p:nvSpPr>
        <p:spPr bwMode="auto">
          <a:xfrm>
            <a:off x="1676400" y="1524000"/>
            <a:ext cx="0" cy="510540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07" name="Text Box 9"/>
          <p:cNvSpPr txBox="1">
            <a:spLocks noChangeArrowheads="1"/>
          </p:cNvSpPr>
          <p:nvPr/>
        </p:nvSpPr>
        <p:spPr bwMode="auto">
          <a:xfrm>
            <a:off x="1600200" y="1981200"/>
            <a:ext cx="23241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Small, non complex</a:t>
            </a:r>
          </a:p>
          <a:p>
            <a:pPr>
              <a:spcBef>
                <a:spcPct val="0"/>
              </a:spcBef>
              <a:buClrTx/>
              <a:buSzTx/>
              <a:buFontTx/>
              <a:buNone/>
            </a:pPr>
            <a:r>
              <a:rPr lang="en-GB" altLang="en-US" sz="1800"/>
              <a:t>Little h/w constraints</a:t>
            </a:r>
          </a:p>
          <a:p>
            <a:pPr>
              <a:spcBef>
                <a:spcPct val="0"/>
              </a:spcBef>
              <a:buClrTx/>
              <a:buSzTx/>
              <a:buFontTx/>
              <a:buNone/>
            </a:pPr>
            <a:r>
              <a:rPr lang="en-GB" altLang="en-US" sz="1800"/>
              <a:t>Baselined, little change</a:t>
            </a:r>
          </a:p>
        </p:txBody>
      </p:sp>
      <p:sp>
        <p:nvSpPr>
          <p:cNvPr id="29708" name="Text Box 10"/>
          <p:cNvSpPr txBox="1">
            <a:spLocks noChangeArrowheads="1"/>
          </p:cNvSpPr>
          <p:nvPr/>
        </p:nvSpPr>
        <p:spPr bwMode="auto">
          <a:xfrm>
            <a:off x="3810000" y="1981200"/>
            <a:ext cx="28130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Medium, moderate complex</a:t>
            </a:r>
          </a:p>
          <a:p>
            <a:pPr>
              <a:spcBef>
                <a:spcPct val="0"/>
              </a:spcBef>
              <a:buClrTx/>
              <a:buSzTx/>
              <a:buFontTx/>
              <a:buNone/>
            </a:pPr>
            <a:r>
              <a:rPr lang="en-GB" altLang="en-US" sz="1800"/>
              <a:t>Some h/w constraints</a:t>
            </a:r>
          </a:p>
          <a:p>
            <a:pPr>
              <a:spcBef>
                <a:spcPct val="0"/>
              </a:spcBef>
              <a:buClrTx/>
              <a:buSzTx/>
              <a:buFontTx/>
              <a:buNone/>
            </a:pPr>
            <a:r>
              <a:rPr lang="en-GB" altLang="en-US" sz="1800"/>
              <a:t>Some change to b/l expected</a:t>
            </a:r>
          </a:p>
        </p:txBody>
      </p:sp>
      <p:sp>
        <p:nvSpPr>
          <p:cNvPr id="29709" name="Text Box 11"/>
          <p:cNvSpPr txBox="1">
            <a:spLocks noChangeArrowheads="1"/>
          </p:cNvSpPr>
          <p:nvPr/>
        </p:nvSpPr>
        <p:spPr bwMode="auto">
          <a:xfrm>
            <a:off x="6553200" y="1981200"/>
            <a:ext cx="2743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Large, highly complex</a:t>
            </a:r>
          </a:p>
          <a:p>
            <a:pPr>
              <a:spcBef>
                <a:spcPct val="0"/>
              </a:spcBef>
              <a:buClrTx/>
              <a:buSzTx/>
              <a:buFontTx/>
              <a:buNone/>
            </a:pPr>
            <a:r>
              <a:rPr lang="en-GB" altLang="en-US" sz="1800"/>
              <a:t>Significant h/w constraints</a:t>
            </a:r>
          </a:p>
          <a:p>
            <a:pPr>
              <a:spcBef>
                <a:spcPct val="0"/>
              </a:spcBef>
              <a:buClrTx/>
              <a:buSzTx/>
              <a:buFontTx/>
              <a:buNone/>
            </a:pPr>
            <a:r>
              <a:rPr lang="en-GB" altLang="en-US" sz="1800"/>
              <a:t>Rapidly changing</a:t>
            </a:r>
          </a:p>
        </p:txBody>
      </p:sp>
      <p:sp>
        <p:nvSpPr>
          <p:cNvPr id="29710" name="Line 12"/>
          <p:cNvSpPr>
            <a:spLocks noChangeShapeType="1"/>
          </p:cNvSpPr>
          <p:nvPr/>
        </p:nvSpPr>
        <p:spPr bwMode="auto">
          <a:xfrm>
            <a:off x="0" y="1828800"/>
            <a:ext cx="91440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11" name="Text Box 13"/>
          <p:cNvSpPr txBox="1">
            <a:spLocks noChangeArrowheads="1"/>
          </p:cNvSpPr>
          <p:nvPr/>
        </p:nvSpPr>
        <p:spPr bwMode="auto">
          <a:xfrm>
            <a:off x="152400" y="1752600"/>
            <a:ext cx="1524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Requirements</a:t>
            </a:r>
          </a:p>
          <a:p>
            <a:pPr>
              <a:spcBef>
                <a:spcPct val="0"/>
              </a:spcBef>
              <a:buClrTx/>
              <a:buSzTx/>
              <a:buFontTx/>
              <a:buNone/>
            </a:pPr>
            <a:r>
              <a:rPr lang="en-GB" altLang="en-US" sz="1800"/>
              <a:t>  Size</a:t>
            </a:r>
          </a:p>
          <a:p>
            <a:pPr>
              <a:spcBef>
                <a:spcPct val="0"/>
              </a:spcBef>
              <a:buClrTx/>
              <a:buSzTx/>
              <a:buFontTx/>
              <a:buNone/>
            </a:pPr>
            <a:r>
              <a:rPr lang="en-GB" altLang="en-US" sz="1800"/>
              <a:t>  Hardware</a:t>
            </a:r>
          </a:p>
          <a:p>
            <a:pPr>
              <a:spcBef>
                <a:spcPct val="0"/>
              </a:spcBef>
              <a:buClrTx/>
              <a:buSzTx/>
              <a:buFontTx/>
              <a:buNone/>
            </a:pPr>
            <a:r>
              <a:rPr lang="en-GB" altLang="en-US" sz="1800"/>
              <a:t>  Stability</a:t>
            </a:r>
          </a:p>
        </p:txBody>
      </p:sp>
      <p:sp>
        <p:nvSpPr>
          <p:cNvPr id="29712" name="Text Box 14"/>
          <p:cNvSpPr txBox="1">
            <a:spLocks noChangeArrowheads="1"/>
          </p:cNvSpPr>
          <p:nvPr/>
        </p:nvSpPr>
        <p:spPr bwMode="auto">
          <a:xfrm>
            <a:off x="228600" y="1447800"/>
            <a:ext cx="1098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Drivers</a:t>
            </a:r>
          </a:p>
        </p:txBody>
      </p:sp>
      <p:sp>
        <p:nvSpPr>
          <p:cNvPr id="29713" name="Text Box 15"/>
          <p:cNvSpPr txBox="1">
            <a:spLocks noChangeArrowheads="1"/>
          </p:cNvSpPr>
          <p:nvPr/>
        </p:nvSpPr>
        <p:spPr bwMode="auto">
          <a:xfrm>
            <a:off x="152400" y="2819400"/>
            <a:ext cx="14922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Personnel</a:t>
            </a:r>
          </a:p>
          <a:p>
            <a:pPr>
              <a:spcBef>
                <a:spcPct val="0"/>
              </a:spcBef>
              <a:buClrTx/>
              <a:buSzTx/>
              <a:buFontTx/>
              <a:buNone/>
            </a:pPr>
            <a:r>
              <a:rPr lang="en-GB" altLang="en-US" sz="1800"/>
              <a:t>  Availability</a:t>
            </a:r>
          </a:p>
          <a:p>
            <a:pPr>
              <a:spcBef>
                <a:spcPct val="0"/>
              </a:spcBef>
              <a:buClrTx/>
              <a:buSzTx/>
              <a:buFontTx/>
              <a:buNone/>
            </a:pPr>
            <a:r>
              <a:rPr lang="en-GB" altLang="en-US" sz="1800"/>
              <a:t>  Experience</a:t>
            </a:r>
          </a:p>
          <a:p>
            <a:pPr>
              <a:spcBef>
                <a:spcPct val="0"/>
              </a:spcBef>
              <a:buClrTx/>
              <a:buSzTx/>
              <a:buFontTx/>
              <a:buNone/>
            </a:pPr>
            <a:r>
              <a:rPr lang="en-GB" altLang="en-US" sz="1800"/>
              <a:t>  Management</a:t>
            </a:r>
          </a:p>
        </p:txBody>
      </p:sp>
      <p:sp>
        <p:nvSpPr>
          <p:cNvPr id="29714" name="Text Box 16"/>
          <p:cNvSpPr txBox="1">
            <a:spLocks noChangeArrowheads="1"/>
          </p:cNvSpPr>
          <p:nvPr/>
        </p:nvSpPr>
        <p:spPr bwMode="auto">
          <a:xfrm>
            <a:off x="1600200" y="3048000"/>
            <a:ext cx="2279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In place, little turnover</a:t>
            </a:r>
          </a:p>
          <a:p>
            <a:pPr>
              <a:spcBef>
                <a:spcPct val="0"/>
              </a:spcBef>
              <a:buClrTx/>
              <a:buSzTx/>
              <a:buFontTx/>
              <a:buNone/>
            </a:pPr>
            <a:r>
              <a:rPr lang="en-GB" altLang="en-US" sz="1800"/>
              <a:t>High experience</a:t>
            </a:r>
          </a:p>
          <a:p>
            <a:pPr>
              <a:spcBef>
                <a:spcPct val="0"/>
              </a:spcBef>
              <a:buClrTx/>
              <a:buSzTx/>
              <a:buFontTx/>
              <a:buNone/>
            </a:pPr>
            <a:r>
              <a:rPr lang="en-GB" altLang="en-US" sz="1800"/>
              <a:t>Strong man approach</a:t>
            </a:r>
          </a:p>
        </p:txBody>
      </p:sp>
      <p:sp>
        <p:nvSpPr>
          <p:cNvPr id="29715" name="Text Box 17"/>
          <p:cNvSpPr txBox="1">
            <a:spLocks noChangeArrowheads="1"/>
          </p:cNvSpPr>
          <p:nvPr/>
        </p:nvSpPr>
        <p:spPr bwMode="auto">
          <a:xfrm>
            <a:off x="3886200" y="3048000"/>
            <a:ext cx="25019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Available, some turnover</a:t>
            </a:r>
          </a:p>
          <a:p>
            <a:pPr>
              <a:spcBef>
                <a:spcPct val="0"/>
              </a:spcBef>
              <a:buClrTx/>
              <a:buSzTx/>
              <a:buFontTx/>
              <a:buNone/>
            </a:pPr>
            <a:r>
              <a:rPr lang="en-GB" altLang="en-US" sz="1800"/>
              <a:t>Average experience</a:t>
            </a:r>
          </a:p>
          <a:p>
            <a:pPr>
              <a:spcBef>
                <a:spcPct val="0"/>
              </a:spcBef>
              <a:buClrTx/>
              <a:buSzTx/>
              <a:buFontTx/>
              <a:buNone/>
            </a:pPr>
            <a:r>
              <a:rPr lang="en-GB" altLang="en-US" sz="1800"/>
              <a:t>Good man approach</a:t>
            </a:r>
          </a:p>
        </p:txBody>
      </p:sp>
      <p:sp>
        <p:nvSpPr>
          <p:cNvPr id="29716" name="Text Box 18"/>
          <p:cNvSpPr txBox="1">
            <a:spLocks noChangeArrowheads="1"/>
          </p:cNvSpPr>
          <p:nvPr/>
        </p:nvSpPr>
        <p:spPr bwMode="auto">
          <a:xfrm>
            <a:off x="6553200" y="3048000"/>
            <a:ext cx="23812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High turnover, not avail</a:t>
            </a:r>
          </a:p>
          <a:p>
            <a:pPr>
              <a:spcBef>
                <a:spcPct val="0"/>
              </a:spcBef>
              <a:buClrTx/>
              <a:buSzTx/>
              <a:buFontTx/>
              <a:buNone/>
            </a:pPr>
            <a:r>
              <a:rPr lang="en-GB" altLang="en-US" sz="1800"/>
              <a:t>Low experience</a:t>
            </a:r>
          </a:p>
          <a:p>
            <a:pPr>
              <a:spcBef>
                <a:spcPct val="0"/>
              </a:spcBef>
              <a:buClrTx/>
              <a:buSzTx/>
              <a:buFontTx/>
              <a:buNone/>
            </a:pPr>
            <a:r>
              <a:rPr lang="en-GB" altLang="en-US" sz="1800"/>
              <a:t>Weak man approach</a:t>
            </a:r>
          </a:p>
        </p:txBody>
      </p:sp>
      <p:sp>
        <p:nvSpPr>
          <p:cNvPr id="29717" name="Line 19"/>
          <p:cNvSpPr>
            <a:spLocks noChangeShapeType="1"/>
          </p:cNvSpPr>
          <p:nvPr/>
        </p:nvSpPr>
        <p:spPr bwMode="auto">
          <a:xfrm>
            <a:off x="0" y="5181600"/>
            <a:ext cx="91440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9718" name="Text Box 20"/>
          <p:cNvSpPr txBox="1">
            <a:spLocks noChangeArrowheads="1"/>
          </p:cNvSpPr>
          <p:nvPr/>
        </p:nvSpPr>
        <p:spPr bwMode="auto">
          <a:xfrm>
            <a:off x="60325" y="3924300"/>
            <a:ext cx="15811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Reusable s/w</a:t>
            </a:r>
          </a:p>
          <a:p>
            <a:pPr>
              <a:spcBef>
                <a:spcPct val="0"/>
              </a:spcBef>
              <a:buClrTx/>
              <a:buSzTx/>
              <a:buFontTx/>
              <a:buNone/>
            </a:pPr>
            <a:r>
              <a:rPr lang="en-GB" altLang="en-US" sz="1800"/>
              <a:t>  Availability</a:t>
            </a:r>
          </a:p>
          <a:p>
            <a:pPr>
              <a:spcBef>
                <a:spcPct val="0"/>
              </a:spcBef>
              <a:buClrTx/>
              <a:buSzTx/>
              <a:buFontTx/>
              <a:buNone/>
            </a:pPr>
            <a:r>
              <a:rPr lang="en-GB" altLang="en-US" sz="1800"/>
              <a:t>  Modifications</a:t>
            </a:r>
          </a:p>
          <a:p>
            <a:pPr>
              <a:spcBef>
                <a:spcPct val="0"/>
              </a:spcBef>
              <a:buClrTx/>
              <a:buSzTx/>
              <a:buFontTx/>
              <a:buNone/>
            </a:pPr>
            <a:r>
              <a:rPr lang="en-GB" altLang="en-US" sz="1800"/>
              <a:t>  Language</a:t>
            </a:r>
          </a:p>
        </p:txBody>
      </p:sp>
      <p:sp>
        <p:nvSpPr>
          <p:cNvPr id="29719" name="Text Box 21"/>
          <p:cNvSpPr txBox="1">
            <a:spLocks noChangeArrowheads="1"/>
          </p:cNvSpPr>
          <p:nvPr/>
        </p:nvSpPr>
        <p:spPr bwMode="auto">
          <a:xfrm>
            <a:off x="1600200" y="4191000"/>
            <a:ext cx="24066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Delivery date in time</a:t>
            </a:r>
          </a:p>
          <a:p>
            <a:pPr>
              <a:spcBef>
                <a:spcPct val="0"/>
              </a:spcBef>
              <a:buClrTx/>
              <a:buSzTx/>
              <a:buFontTx/>
              <a:buNone/>
            </a:pPr>
            <a:r>
              <a:rPr lang="en-GB" altLang="en-US" sz="1800"/>
              <a:t>Little or no change</a:t>
            </a:r>
          </a:p>
          <a:p>
            <a:pPr>
              <a:spcBef>
                <a:spcPct val="0"/>
              </a:spcBef>
              <a:buClrTx/>
              <a:buSzTx/>
              <a:buFontTx/>
              <a:buNone/>
            </a:pPr>
            <a:r>
              <a:rPr lang="en-GB" altLang="en-US" sz="1800"/>
              <a:t>Compatible with system</a:t>
            </a:r>
          </a:p>
        </p:txBody>
      </p:sp>
      <p:sp>
        <p:nvSpPr>
          <p:cNvPr id="29720" name="Text Box 22"/>
          <p:cNvSpPr txBox="1">
            <a:spLocks noChangeArrowheads="1"/>
          </p:cNvSpPr>
          <p:nvPr/>
        </p:nvSpPr>
        <p:spPr bwMode="auto">
          <a:xfrm>
            <a:off x="3886200" y="4191000"/>
            <a:ext cx="2489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Delivery date in question</a:t>
            </a:r>
          </a:p>
          <a:p>
            <a:pPr>
              <a:spcBef>
                <a:spcPct val="0"/>
              </a:spcBef>
              <a:buClrTx/>
              <a:buSzTx/>
              <a:buFontTx/>
              <a:buNone/>
            </a:pPr>
            <a:r>
              <a:rPr lang="en-GB" altLang="en-US" sz="1800"/>
              <a:t>Some change needed</a:t>
            </a:r>
          </a:p>
          <a:p>
            <a:pPr>
              <a:spcBef>
                <a:spcPct val="0"/>
              </a:spcBef>
              <a:buClrTx/>
              <a:buSzTx/>
              <a:buFontTx/>
              <a:buNone/>
            </a:pPr>
            <a:r>
              <a:rPr lang="en-GB" altLang="en-US" sz="1800"/>
              <a:t>Partially compatible</a:t>
            </a:r>
          </a:p>
        </p:txBody>
      </p:sp>
      <p:sp>
        <p:nvSpPr>
          <p:cNvPr id="29721" name="Text Box 23"/>
          <p:cNvSpPr txBox="1">
            <a:spLocks noChangeArrowheads="1"/>
          </p:cNvSpPr>
          <p:nvPr/>
        </p:nvSpPr>
        <p:spPr bwMode="auto">
          <a:xfrm>
            <a:off x="6597650" y="4191000"/>
            <a:ext cx="25463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Late delivery date</a:t>
            </a:r>
          </a:p>
          <a:p>
            <a:pPr>
              <a:spcBef>
                <a:spcPct val="0"/>
              </a:spcBef>
              <a:buClrTx/>
              <a:buSzTx/>
              <a:buFontTx/>
              <a:buNone/>
            </a:pPr>
            <a:r>
              <a:rPr lang="en-GB" altLang="en-US" sz="1800"/>
              <a:t>Extensive changes</a:t>
            </a:r>
          </a:p>
          <a:p>
            <a:pPr>
              <a:spcBef>
                <a:spcPct val="0"/>
              </a:spcBef>
              <a:buClrTx/>
              <a:buSzTx/>
              <a:buFontTx/>
              <a:buNone/>
            </a:pPr>
            <a:r>
              <a:rPr lang="en-GB" altLang="en-US" sz="1800"/>
              <a:t>Incompatible with system</a:t>
            </a:r>
          </a:p>
        </p:txBody>
      </p:sp>
      <p:sp>
        <p:nvSpPr>
          <p:cNvPr id="29722" name="Text Box 24"/>
          <p:cNvSpPr txBox="1">
            <a:spLocks noChangeArrowheads="1"/>
          </p:cNvSpPr>
          <p:nvPr/>
        </p:nvSpPr>
        <p:spPr bwMode="auto">
          <a:xfrm>
            <a:off x="152400" y="5181600"/>
            <a:ext cx="1390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Tools&amp;Envir</a:t>
            </a:r>
          </a:p>
          <a:p>
            <a:pPr>
              <a:spcBef>
                <a:spcPct val="0"/>
              </a:spcBef>
              <a:buClrTx/>
              <a:buSzTx/>
              <a:buFontTx/>
              <a:buNone/>
            </a:pPr>
            <a:r>
              <a:rPr lang="en-GB" altLang="en-US" sz="1800"/>
              <a:t>  Facilities</a:t>
            </a:r>
          </a:p>
          <a:p>
            <a:pPr>
              <a:spcBef>
                <a:spcPct val="0"/>
              </a:spcBef>
              <a:buClrTx/>
              <a:buSzTx/>
              <a:buFontTx/>
              <a:buNone/>
            </a:pPr>
            <a:r>
              <a:rPr lang="en-GB" altLang="en-US" sz="1800"/>
              <a:t>  Availability</a:t>
            </a:r>
          </a:p>
          <a:p>
            <a:pPr>
              <a:spcBef>
                <a:spcPct val="0"/>
              </a:spcBef>
              <a:buClrTx/>
              <a:buSzTx/>
              <a:buFontTx/>
              <a:buNone/>
            </a:pPr>
            <a:r>
              <a:rPr lang="en-GB" altLang="en-US" sz="1800"/>
              <a:t>  Config man</a:t>
            </a:r>
          </a:p>
        </p:txBody>
      </p:sp>
      <p:sp>
        <p:nvSpPr>
          <p:cNvPr id="29723" name="Text Box 25"/>
          <p:cNvSpPr txBox="1">
            <a:spLocks noChangeArrowheads="1"/>
          </p:cNvSpPr>
          <p:nvPr/>
        </p:nvSpPr>
        <p:spPr bwMode="auto">
          <a:xfrm>
            <a:off x="1676400" y="5410200"/>
            <a:ext cx="17653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Little or no mods</a:t>
            </a:r>
          </a:p>
          <a:p>
            <a:pPr>
              <a:spcBef>
                <a:spcPct val="0"/>
              </a:spcBef>
              <a:buClrTx/>
              <a:buSzTx/>
              <a:buFontTx/>
              <a:buNone/>
            </a:pPr>
            <a:r>
              <a:rPr lang="en-GB" altLang="en-US" sz="1800"/>
              <a:t>In place</a:t>
            </a:r>
          </a:p>
          <a:p>
            <a:pPr>
              <a:spcBef>
                <a:spcPct val="0"/>
              </a:spcBef>
              <a:buClrTx/>
              <a:buSzTx/>
              <a:buFontTx/>
              <a:buNone/>
            </a:pPr>
            <a:r>
              <a:rPr lang="en-GB" altLang="en-US" sz="1800"/>
              <a:t>Fully controlled</a:t>
            </a:r>
          </a:p>
        </p:txBody>
      </p:sp>
      <p:sp>
        <p:nvSpPr>
          <p:cNvPr id="29724" name="Text Box 26"/>
          <p:cNvSpPr txBox="1">
            <a:spLocks noChangeArrowheads="1"/>
          </p:cNvSpPr>
          <p:nvPr/>
        </p:nvSpPr>
        <p:spPr bwMode="auto">
          <a:xfrm>
            <a:off x="3886200" y="5181600"/>
            <a:ext cx="24447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Existing but some mods </a:t>
            </a:r>
          </a:p>
          <a:p>
            <a:pPr>
              <a:spcBef>
                <a:spcPct val="0"/>
              </a:spcBef>
              <a:buClrTx/>
              <a:buSzTx/>
              <a:buFontTx/>
              <a:buNone/>
            </a:pPr>
            <a:r>
              <a:rPr lang="en-GB" altLang="en-US" sz="1800"/>
              <a:t>needed</a:t>
            </a:r>
          </a:p>
          <a:p>
            <a:pPr>
              <a:spcBef>
                <a:spcPct val="0"/>
              </a:spcBef>
              <a:buClrTx/>
              <a:buSzTx/>
              <a:buFontTx/>
              <a:buNone/>
            </a:pPr>
            <a:r>
              <a:rPr lang="en-GB" altLang="en-US" sz="1800"/>
              <a:t>Should be available</a:t>
            </a:r>
          </a:p>
          <a:p>
            <a:pPr>
              <a:spcBef>
                <a:spcPct val="0"/>
              </a:spcBef>
              <a:buClrTx/>
              <a:buSzTx/>
              <a:buFontTx/>
              <a:buNone/>
            </a:pPr>
            <a:r>
              <a:rPr lang="en-GB" altLang="en-US" sz="1800"/>
              <a:t>Some controls</a:t>
            </a:r>
          </a:p>
        </p:txBody>
      </p:sp>
      <p:sp>
        <p:nvSpPr>
          <p:cNvPr id="29725" name="Text Box 27"/>
          <p:cNvSpPr txBox="1">
            <a:spLocks noChangeArrowheads="1"/>
          </p:cNvSpPr>
          <p:nvPr/>
        </p:nvSpPr>
        <p:spPr bwMode="auto">
          <a:xfrm>
            <a:off x="6477000" y="5410200"/>
            <a:ext cx="2730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800"/>
              <a:t>Major mods or non-existent</a:t>
            </a:r>
          </a:p>
          <a:p>
            <a:pPr>
              <a:spcBef>
                <a:spcPct val="0"/>
              </a:spcBef>
              <a:buClrTx/>
              <a:buSzTx/>
              <a:buFontTx/>
              <a:buNone/>
            </a:pPr>
            <a:r>
              <a:rPr lang="en-GB" altLang="en-US" sz="1800"/>
              <a:t>Non-existent or late</a:t>
            </a:r>
          </a:p>
          <a:p>
            <a:pPr>
              <a:spcBef>
                <a:spcPct val="0"/>
              </a:spcBef>
              <a:buClrTx/>
              <a:buSzTx/>
              <a:buFontTx/>
              <a:buNone/>
            </a:pPr>
            <a:r>
              <a:rPr lang="en-GB" altLang="en-US" sz="1800"/>
              <a:t>No controls</a:t>
            </a:r>
          </a:p>
        </p:txBody>
      </p:sp>
      <p:sp>
        <p:nvSpPr>
          <p:cNvPr id="29726" name="Text Box 28"/>
          <p:cNvSpPr txBox="1">
            <a:spLocks noChangeArrowheads="1"/>
          </p:cNvSpPr>
          <p:nvPr/>
        </p:nvSpPr>
        <p:spPr bwMode="auto">
          <a:xfrm>
            <a:off x="315913" y="6248400"/>
            <a:ext cx="890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solidFill>
                  <a:schemeClr val="tx2"/>
                </a:solidFill>
              </a:rPr>
              <a:t>IMPACT Sufficient finance Possible overspend   Budget overrun likely</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30723"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ED49116D-2B18-44B6-9082-9EBA071B28EB}" type="slidenum">
              <a:rPr lang="en-GB" altLang="en-US" sz="1400" smtClean="0"/>
              <a:pPr>
                <a:spcBef>
                  <a:spcPct val="0"/>
                </a:spcBef>
                <a:buClrTx/>
                <a:buSzTx/>
                <a:buFontTx/>
                <a:buNone/>
              </a:pPr>
              <a:t>29</a:t>
            </a:fld>
            <a:endParaRPr lang="en-GB" altLang="en-US" sz="1400" smtClean="0"/>
          </a:p>
        </p:txBody>
      </p:sp>
      <p:sp>
        <p:nvSpPr>
          <p:cNvPr id="30724" name="Rectangle 2"/>
          <p:cNvSpPr>
            <a:spLocks noGrp="1" noChangeArrowheads="1"/>
          </p:cNvSpPr>
          <p:nvPr>
            <p:ph type="title"/>
          </p:nvPr>
        </p:nvSpPr>
        <p:spPr/>
        <p:txBody>
          <a:bodyPr>
            <a:normAutofit fontScale="90000"/>
          </a:bodyPr>
          <a:lstStyle/>
          <a:p>
            <a:r>
              <a:rPr lang="en-GB" altLang="en-US" smtClean="0"/>
              <a:t>Qualitative Risk Exposure Scoring</a:t>
            </a:r>
          </a:p>
        </p:txBody>
      </p:sp>
      <p:sp>
        <p:nvSpPr>
          <p:cNvPr id="30725" name="Rectangle 3"/>
          <p:cNvSpPr>
            <a:spLocks noGrp="1" noChangeArrowheads="1"/>
          </p:cNvSpPr>
          <p:nvPr>
            <p:ph type="body" idx="1"/>
          </p:nvPr>
        </p:nvSpPr>
        <p:spPr>
          <a:xfrm>
            <a:off x="1035050" y="1676400"/>
            <a:ext cx="7651750" cy="914400"/>
          </a:xfrm>
        </p:spPr>
        <p:txBody>
          <a:bodyPr>
            <a:noAutofit/>
          </a:bodyPr>
          <a:lstStyle/>
          <a:p>
            <a:r>
              <a:rPr lang="en-GB" altLang="en-US" dirty="0" smtClean="0"/>
              <a:t>A simple matrix can be used</a:t>
            </a:r>
          </a:p>
          <a:p>
            <a:endParaRPr lang="en-GB" altLang="en-US" dirty="0" smtClean="0"/>
          </a:p>
          <a:p>
            <a:endParaRPr lang="en-GB" altLang="en-US" dirty="0" smtClean="0"/>
          </a:p>
          <a:p>
            <a:endParaRPr lang="en-GB" altLang="en-US" dirty="0" smtClean="0"/>
          </a:p>
          <a:p>
            <a:endParaRPr lang="en-GB" altLang="en-US" dirty="0" smtClean="0"/>
          </a:p>
          <a:p>
            <a:endParaRPr lang="en-GB" altLang="en-US" dirty="0" smtClean="0"/>
          </a:p>
          <a:p>
            <a:r>
              <a:rPr lang="en-GB" altLang="en-US" dirty="0" smtClean="0"/>
              <a:t>Use resulting values to prioritise mitigating actions</a:t>
            </a:r>
          </a:p>
        </p:txBody>
      </p:sp>
      <p:grpSp>
        <p:nvGrpSpPr>
          <p:cNvPr id="30726" name="Group 28"/>
          <p:cNvGrpSpPr>
            <a:grpSpLocks/>
          </p:cNvGrpSpPr>
          <p:nvPr/>
        </p:nvGrpSpPr>
        <p:grpSpPr bwMode="auto">
          <a:xfrm>
            <a:off x="1219200" y="2362200"/>
            <a:ext cx="6172200" cy="2819400"/>
            <a:chOff x="624" y="2160"/>
            <a:chExt cx="3888" cy="1776"/>
          </a:xfrm>
        </p:grpSpPr>
        <p:sp>
          <p:nvSpPr>
            <p:cNvPr id="30727" name="Rectangle 4"/>
            <p:cNvSpPr>
              <a:spLocks noChangeArrowheads="1"/>
            </p:cNvSpPr>
            <p:nvPr/>
          </p:nvSpPr>
          <p:spPr bwMode="auto">
            <a:xfrm>
              <a:off x="624" y="2160"/>
              <a:ext cx="3888" cy="1776"/>
            </a:xfrm>
            <a:prstGeom prst="rect">
              <a:avLst/>
            </a:prstGeom>
            <a:noFill/>
            <a:ln w="12700">
              <a:solidFill>
                <a:schemeClr val="tx1"/>
              </a:solid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
          <p:nvSpPr>
            <p:cNvPr id="30728" name="Text Box 5"/>
            <p:cNvSpPr txBox="1">
              <a:spLocks noChangeArrowheads="1"/>
            </p:cNvSpPr>
            <p:nvPr/>
          </p:nvSpPr>
          <p:spPr bwMode="auto">
            <a:xfrm>
              <a:off x="1344" y="2880"/>
              <a:ext cx="4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Low</a:t>
              </a:r>
            </a:p>
          </p:txBody>
        </p:sp>
        <p:sp>
          <p:nvSpPr>
            <p:cNvPr id="30729" name="Text Box 6"/>
            <p:cNvSpPr txBox="1">
              <a:spLocks noChangeArrowheads="1"/>
            </p:cNvSpPr>
            <p:nvPr/>
          </p:nvSpPr>
          <p:spPr bwMode="auto">
            <a:xfrm>
              <a:off x="1286" y="3626"/>
              <a:ext cx="5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High</a:t>
              </a:r>
            </a:p>
          </p:txBody>
        </p:sp>
        <p:sp>
          <p:nvSpPr>
            <p:cNvPr id="30730" name="Text Box 7"/>
            <p:cNvSpPr txBox="1">
              <a:spLocks noChangeArrowheads="1"/>
            </p:cNvSpPr>
            <p:nvPr/>
          </p:nvSpPr>
          <p:spPr bwMode="auto">
            <a:xfrm>
              <a:off x="1190" y="3242"/>
              <a:ext cx="76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Medium</a:t>
              </a:r>
            </a:p>
          </p:txBody>
        </p:sp>
        <p:sp>
          <p:nvSpPr>
            <p:cNvPr id="30731" name="Text Box 8"/>
            <p:cNvSpPr txBox="1">
              <a:spLocks noChangeArrowheads="1"/>
            </p:cNvSpPr>
            <p:nvPr/>
          </p:nvSpPr>
          <p:spPr bwMode="auto">
            <a:xfrm>
              <a:off x="2304" y="2544"/>
              <a:ext cx="191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Low	Medium    High</a:t>
              </a:r>
            </a:p>
          </p:txBody>
        </p:sp>
        <p:sp>
          <p:nvSpPr>
            <p:cNvPr id="30732" name="Text Box 9"/>
            <p:cNvSpPr txBox="1">
              <a:spLocks noChangeArrowheads="1"/>
            </p:cNvSpPr>
            <p:nvPr/>
          </p:nvSpPr>
          <p:spPr bwMode="auto">
            <a:xfrm>
              <a:off x="2774" y="2234"/>
              <a:ext cx="6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Impact</a:t>
              </a:r>
            </a:p>
          </p:txBody>
        </p:sp>
        <p:sp>
          <p:nvSpPr>
            <p:cNvPr id="30733" name="Text Box 10"/>
            <p:cNvSpPr txBox="1">
              <a:spLocks noChangeArrowheads="1"/>
            </p:cNvSpPr>
            <p:nvPr/>
          </p:nvSpPr>
          <p:spPr bwMode="auto">
            <a:xfrm rot="-5445045">
              <a:off x="380" y="3220"/>
              <a:ext cx="9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Probability</a:t>
              </a:r>
            </a:p>
          </p:txBody>
        </p:sp>
        <p:sp>
          <p:nvSpPr>
            <p:cNvPr id="30734" name="Line 11"/>
            <p:cNvSpPr>
              <a:spLocks noChangeShapeType="1"/>
            </p:cNvSpPr>
            <p:nvPr/>
          </p:nvSpPr>
          <p:spPr bwMode="auto">
            <a:xfrm>
              <a:off x="624" y="2832"/>
              <a:ext cx="3888"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5" name="Line 12"/>
            <p:cNvSpPr>
              <a:spLocks noChangeShapeType="1"/>
            </p:cNvSpPr>
            <p:nvPr/>
          </p:nvSpPr>
          <p:spPr bwMode="auto">
            <a:xfrm>
              <a:off x="1248" y="3216"/>
              <a:ext cx="3264"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6" name="Line 13"/>
            <p:cNvSpPr>
              <a:spLocks noChangeShapeType="1"/>
            </p:cNvSpPr>
            <p:nvPr/>
          </p:nvSpPr>
          <p:spPr bwMode="auto">
            <a:xfrm>
              <a:off x="1248" y="3600"/>
              <a:ext cx="3264"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7" name="Line 14"/>
            <p:cNvSpPr>
              <a:spLocks noChangeShapeType="1"/>
            </p:cNvSpPr>
            <p:nvPr/>
          </p:nvSpPr>
          <p:spPr bwMode="auto">
            <a:xfrm>
              <a:off x="2064" y="2160"/>
              <a:ext cx="0" cy="1776"/>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8" name="Line 15"/>
            <p:cNvSpPr>
              <a:spLocks noChangeShapeType="1"/>
            </p:cNvSpPr>
            <p:nvPr/>
          </p:nvSpPr>
          <p:spPr bwMode="auto">
            <a:xfrm>
              <a:off x="2832" y="2544"/>
              <a:ext cx="0" cy="1392"/>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39" name="Line 16"/>
            <p:cNvSpPr>
              <a:spLocks noChangeShapeType="1"/>
            </p:cNvSpPr>
            <p:nvPr/>
          </p:nvSpPr>
          <p:spPr bwMode="auto">
            <a:xfrm>
              <a:off x="3648" y="2544"/>
              <a:ext cx="0" cy="1392"/>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40" name="Text Box 17"/>
            <p:cNvSpPr txBox="1">
              <a:spLocks noChangeArrowheads="1"/>
            </p:cNvSpPr>
            <p:nvPr/>
          </p:nvSpPr>
          <p:spPr bwMode="auto">
            <a:xfrm>
              <a:off x="2342" y="29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1</a:t>
              </a:r>
            </a:p>
          </p:txBody>
        </p:sp>
        <p:sp>
          <p:nvSpPr>
            <p:cNvPr id="30741" name="Text Box 18"/>
            <p:cNvSpPr txBox="1">
              <a:spLocks noChangeArrowheads="1"/>
            </p:cNvSpPr>
            <p:nvPr/>
          </p:nvSpPr>
          <p:spPr bwMode="auto">
            <a:xfrm>
              <a:off x="3110" y="2906"/>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2</a:t>
              </a:r>
            </a:p>
          </p:txBody>
        </p:sp>
        <p:sp>
          <p:nvSpPr>
            <p:cNvPr id="30742" name="Text Box 19"/>
            <p:cNvSpPr txBox="1">
              <a:spLocks noChangeArrowheads="1"/>
            </p:cNvSpPr>
            <p:nvPr/>
          </p:nvSpPr>
          <p:spPr bwMode="auto">
            <a:xfrm>
              <a:off x="3936" y="288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3</a:t>
              </a:r>
            </a:p>
          </p:txBody>
        </p:sp>
        <p:sp>
          <p:nvSpPr>
            <p:cNvPr id="30743" name="Text Box 20"/>
            <p:cNvSpPr txBox="1">
              <a:spLocks noChangeArrowheads="1"/>
            </p:cNvSpPr>
            <p:nvPr/>
          </p:nvSpPr>
          <p:spPr bwMode="auto">
            <a:xfrm>
              <a:off x="2342" y="3290"/>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2</a:t>
              </a:r>
            </a:p>
          </p:txBody>
        </p:sp>
        <p:sp>
          <p:nvSpPr>
            <p:cNvPr id="30744" name="Text Box 21"/>
            <p:cNvSpPr txBox="1">
              <a:spLocks noChangeArrowheads="1"/>
            </p:cNvSpPr>
            <p:nvPr/>
          </p:nvSpPr>
          <p:spPr bwMode="auto">
            <a:xfrm>
              <a:off x="2352"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3</a:t>
              </a:r>
            </a:p>
          </p:txBody>
        </p:sp>
        <p:sp>
          <p:nvSpPr>
            <p:cNvPr id="30745" name="Text Box 22"/>
            <p:cNvSpPr txBox="1">
              <a:spLocks noChangeArrowheads="1"/>
            </p:cNvSpPr>
            <p:nvPr/>
          </p:nvSpPr>
          <p:spPr bwMode="auto">
            <a:xfrm>
              <a:off x="3120" y="326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4</a:t>
              </a:r>
            </a:p>
          </p:txBody>
        </p:sp>
        <p:sp>
          <p:nvSpPr>
            <p:cNvPr id="30746" name="Text Box 24"/>
            <p:cNvSpPr txBox="1">
              <a:spLocks noChangeArrowheads="1"/>
            </p:cNvSpPr>
            <p:nvPr/>
          </p:nvSpPr>
          <p:spPr bwMode="auto">
            <a:xfrm>
              <a:off x="3120"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6</a:t>
              </a:r>
            </a:p>
          </p:txBody>
        </p:sp>
        <p:sp>
          <p:nvSpPr>
            <p:cNvPr id="30747" name="Text Box 25"/>
            <p:cNvSpPr txBox="1">
              <a:spLocks noChangeArrowheads="1"/>
            </p:cNvSpPr>
            <p:nvPr/>
          </p:nvSpPr>
          <p:spPr bwMode="auto">
            <a:xfrm>
              <a:off x="3936" y="3264"/>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6</a:t>
              </a:r>
            </a:p>
          </p:txBody>
        </p:sp>
        <p:sp>
          <p:nvSpPr>
            <p:cNvPr id="30748" name="Text Box 26"/>
            <p:cNvSpPr txBox="1">
              <a:spLocks noChangeArrowheads="1"/>
            </p:cNvSpPr>
            <p:nvPr/>
          </p:nvSpPr>
          <p:spPr bwMode="auto">
            <a:xfrm>
              <a:off x="3936" y="3648"/>
              <a:ext cx="21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9</a:t>
              </a:r>
            </a:p>
          </p:txBody>
        </p:sp>
        <p:sp>
          <p:nvSpPr>
            <p:cNvPr id="30749" name="Text Box 27"/>
            <p:cNvSpPr txBox="1">
              <a:spLocks noChangeArrowheads="1"/>
            </p:cNvSpPr>
            <p:nvPr/>
          </p:nvSpPr>
          <p:spPr bwMode="auto">
            <a:xfrm>
              <a:off x="902" y="2234"/>
              <a:ext cx="841"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Risk</a:t>
              </a:r>
            </a:p>
            <a:p>
              <a:pPr>
                <a:spcBef>
                  <a:spcPct val="0"/>
                </a:spcBef>
                <a:buClrTx/>
                <a:buSzTx/>
                <a:buFontTx/>
                <a:buNone/>
              </a:pPr>
              <a:r>
                <a:rPr lang="en-GB" altLang="en-US" sz="2400"/>
                <a:t>Exposure</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4099"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9230AAD1-E562-45EA-B382-9BF138FA4A46}" type="slidenum">
              <a:rPr lang="en-GB" altLang="en-US" sz="1400" smtClean="0"/>
              <a:pPr>
                <a:spcBef>
                  <a:spcPct val="0"/>
                </a:spcBef>
                <a:buClrTx/>
                <a:buSzTx/>
                <a:buFontTx/>
                <a:buNone/>
              </a:pPr>
              <a:t>3</a:t>
            </a:fld>
            <a:endParaRPr lang="en-GB" altLang="en-US" sz="1400" smtClean="0"/>
          </a:p>
        </p:txBody>
      </p:sp>
      <p:sp>
        <p:nvSpPr>
          <p:cNvPr id="4100" name="Rectangle 2"/>
          <p:cNvSpPr>
            <a:spLocks noGrp="1" noChangeArrowheads="1"/>
          </p:cNvSpPr>
          <p:nvPr>
            <p:ph type="title"/>
          </p:nvPr>
        </p:nvSpPr>
        <p:spPr/>
        <p:txBody>
          <a:bodyPr/>
          <a:lstStyle/>
          <a:p>
            <a:r>
              <a:rPr lang="en-GB" altLang="en-US" smtClean="0"/>
              <a:t>What is Risk ?</a:t>
            </a:r>
          </a:p>
        </p:txBody>
      </p:sp>
      <p:sp>
        <p:nvSpPr>
          <p:cNvPr id="4101" name="Rectangle 3"/>
          <p:cNvSpPr>
            <a:spLocks noGrp="1" noChangeArrowheads="1"/>
          </p:cNvSpPr>
          <p:nvPr>
            <p:ph type="body" idx="1"/>
          </p:nvPr>
        </p:nvSpPr>
        <p:spPr/>
        <p:txBody>
          <a:bodyPr>
            <a:normAutofit lnSpcReduction="10000"/>
          </a:bodyPr>
          <a:lstStyle/>
          <a:p>
            <a:r>
              <a:rPr lang="en-GB" altLang="en-US" smtClean="0"/>
              <a:t>Dictionary definitions</a:t>
            </a:r>
          </a:p>
          <a:p>
            <a:r>
              <a:rPr lang="en-GB" altLang="en-US" smtClean="0"/>
              <a:t>(n) danger, peril, hazard</a:t>
            </a:r>
          </a:p>
          <a:p>
            <a:pPr lvl="1"/>
            <a:r>
              <a:rPr lang="en-GB" altLang="en-US" smtClean="0"/>
              <a:t>to a project finishing on time, or to cost or to required quality</a:t>
            </a:r>
          </a:p>
          <a:p>
            <a:r>
              <a:rPr lang="en-GB" altLang="en-US" smtClean="0"/>
              <a:t>(vt) to put into jeopardy</a:t>
            </a:r>
          </a:p>
          <a:p>
            <a:pPr lvl="1"/>
            <a:r>
              <a:rPr lang="en-GB" altLang="en-US" smtClean="0"/>
              <a:t>the project from attaining its goals</a:t>
            </a:r>
          </a:p>
          <a:p>
            <a:r>
              <a:rPr lang="en-GB" altLang="en-US" smtClean="0"/>
              <a:t>(vt) to expose to possible loss</a:t>
            </a:r>
          </a:p>
          <a:p>
            <a:pPr lvl="1"/>
            <a:r>
              <a:rPr lang="en-GB" altLang="en-US" smtClean="0"/>
              <a:t>introduces concept of probability of occurrence, and financial loss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31747"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5BC55F39-6557-4D49-8B36-9EBEEEB85E8F}" type="slidenum">
              <a:rPr lang="en-GB" altLang="en-US" sz="1400" smtClean="0"/>
              <a:pPr>
                <a:spcBef>
                  <a:spcPct val="0"/>
                </a:spcBef>
                <a:buClrTx/>
                <a:buSzTx/>
                <a:buFontTx/>
                <a:buNone/>
              </a:pPr>
              <a:t>30</a:t>
            </a:fld>
            <a:endParaRPr lang="en-GB" altLang="en-US" sz="1400" smtClean="0"/>
          </a:p>
        </p:txBody>
      </p:sp>
      <p:sp>
        <p:nvSpPr>
          <p:cNvPr id="31748" name="Rectangle 2"/>
          <p:cNvSpPr>
            <a:spLocks noGrp="1" noChangeArrowheads="1"/>
          </p:cNvSpPr>
          <p:nvPr>
            <p:ph type="title"/>
          </p:nvPr>
        </p:nvSpPr>
        <p:spPr/>
        <p:txBody>
          <a:bodyPr/>
          <a:lstStyle/>
          <a:p>
            <a:r>
              <a:rPr lang="en-GB" altLang="en-US" smtClean="0"/>
              <a:t>Quantitative Risk Analysis</a:t>
            </a:r>
          </a:p>
        </p:txBody>
      </p:sp>
      <p:sp>
        <p:nvSpPr>
          <p:cNvPr id="31749" name="Rectangle 3"/>
          <p:cNvSpPr>
            <a:spLocks noGrp="1" noChangeArrowheads="1"/>
          </p:cNvSpPr>
          <p:nvPr>
            <p:ph type="body" idx="1"/>
          </p:nvPr>
        </p:nvSpPr>
        <p:spPr>
          <a:xfrm>
            <a:off x="1035050" y="1447800"/>
            <a:ext cx="8108950" cy="4114800"/>
          </a:xfrm>
        </p:spPr>
        <p:txBody>
          <a:bodyPr>
            <a:normAutofit fontScale="92500" lnSpcReduction="20000"/>
          </a:bodyPr>
          <a:lstStyle/>
          <a:p>
            <a:r>
              <a:rPr lang="en-GB" altLang="en-US" smtClean="0"/>
              <a:t>Assigns numbers to probabilities and impacts</a:t>
            </a:r>
          </a:p>
          <a:p>
            <a:r>
              <a:rPr lang="en-GB" altLang="en-US" smtClean="0"/>
              <a:t>Usually performed using risk modelling software, although you can use a spreadsheet for some risk quantification</a:t>
            </a:r>
          </a:p>
          <a:p>
            <a:r>
              <a:rPr lang="en-GB" altLang="en-US" smtClean="0"/>
              <a:t>Various types of analysis</a:t>
            </a:r>
          </a:p>
          <a:p>
            <a:pPr lvl="1"/>
            <a:r>
              <a:rPr lang="en-GB" altLang="en-US" smtClean="0"/>
              <a:t>network analysis</a:t>
            </a:r>
          </a:p>
          <a:p>
            <a:pPr lvl="1"/>
            <a:r>
              <a:rPr lang="en-GB" altLang="en-US" smtClean="0"/>
              <a:t>decision tree analysis</a:t>
            </a:r>
          </a:p>
          <a:p>
            <a:pPr lvl="1"/>
            <a:r>
              <a:rPr lang="en-GB" altLang="en-US" smtClean="0"/>
              <a:t>cost risk analysis</a:t>
            </a:r>
          </a:p>
          <a:p>
            <a:pPr lvl="1"/>
            <a:r>
              <a:rPr lang="en-GB" altLang="en-US" smtClean="0"/>
              <a:t>staff performance analysis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32771"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306FE76F-52CC-4F01-90E5-56DD9AD1E055}" type="slidenum">
              <a:rPr lang="en-GB" altLang="en-US" sz="1400" smtClean="0"/>
              <a:pPr>
                <a:spcBef>
                  <a:spcPct val="0"/>
                </a:spcBef>
                <a:buClrTx/>
                <a:buSzTx/>
                <a:buFontTx/>
                <a:buNone/>
              </a:pPr>
              <a:t>31</a:t>
            </a:fld>
            <a:endParaRPr lang="en-GB" altLang="en-US" sz="1400" smtClean="0"/>
          </a:p>
        </p:txBody>
      </p:sp>
      <p:sp>
        <p:nvSpPr>
          <p:cNvPr id="32772" name="Rectangle 2"/>
          <p:cNvSpPr>
            <a:spLocks noGrp="1" noChangeArrowheads="1"/>
          </p:cNvSpPr>
          <p:nvPr>
            <p:ph type="title"/>
          </p:nvPr>
        </p:nvSpPr>
        <p:spPr/>
        <p:txBody>
          <a:bodyPr/>
          <a:lstStyle/>
          <a:p>
            <a:r>
              <a:rPr lang="en-GB" altLang="en-US" smtClean="0"/>
              <a:t>Network Analysis</a:t>
            </a:r>
          </a:p>
        </p:txBody>
      </p:sp>
      <p:sp>
        <p:nvSpPr>
          <p:cNvPr id="32773" name="Rectangle 3"/>
          <p:cNvSpPr>
            <a:spLocks noGrp="1" noChangeArrowheads="1"/>
          </p:cNvSpPr>
          <p:nvPr>
            <p:ph type="body" idx="1"/>
          </p:nvPr>
        </p:nvSpPr>
        <p:spPr>
          <a:xfrm>
            <a:off x="685800" y="1295400"/>
            <a:ext cx="8108950" cy="4114800"/>
          </a:xfrm>
        </p:spPr>
        <p:txBody>
          <a:bodyPr>
            <a:normAutofit fontScale="85000" lnSpcReduction="20000"/>
          </a:bodyPr>
          <a:lstStyle/>
          <a:p>
            <a:r>
              <a:rPr lang="en-GB" altLang="en-US" smtClean="0"/>
              <a:t>Project planning tool (e.g. MS Project) with 3 point estimates (pessimistic, most likely, optimistic) and probability of each</a:t>
            </a:r>
          </a:p>
          <a:p>
            <a:r>
              <a:rPr lang="en-GB" altLang="en-US" smtClean="0"/>
              <a:t>Identify critical path (note that CP does not have to be float of zero)</a:t>
            </a:r>
          </a:p>
          <a:p>
            <a:r>
              <a:rPr lang="en-GB" altLang="en-US" smtClean="0"/>
              <a:t>Do what-ifs, setting 3 point estimates to task</a:t>
            </a:r>
          </a:p>
          <a:p>
            <a:r>
              <a:rPr lang="en-GB" altLang="en-US" smtClean="0"/>
              <a:t>Tool will calculate 3 different finishing times</a:t>
            </a:r>
          </a:p>
          <a:p>
            <a:r>
              <a:rPr lang="en-GB" altLang="en-US" smtClean="0"/>
              <a:t>Some limitations</a:t>
            </a:r>
          </a:p>
          <a:p>
            <a:pPr lvl="1"/>
            <a:r>
              <a:rPr lang="en-GB" altLang="en-US" smtClean="0"/>
              <a:t>cost variances not calculated</a:t>
            </a:r>
          </a:p>
          <a:p>
            <a:pPr lvl="1"/>
            <a:r>
              <a:rPr lang="en-GB" altLang="en-US" smtClean="0"/>
              <a:t>no conditional branching</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33795"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70B2F302-626F-4151-9F9A-B81224ABBDE1}" type="slidenum">
              <a:rPr lang="en-GB" altLang="en-US" sz="1400" smtClean="0"/>
              <a:pPr>
                <a:spcBef>
                  <a:spcPct val="0"/>
                </a:spcBef>
                <a:buClrTx/>
                <a:buSzTx/>
                <a:buFontTx/>
                <a:buNone/>
              </a:pPr>
              <a:t>32</a:t>
            </a:fld>
            <a:endParaRPr lang="en-GB" altLang="en-US" sz="1400" smtClean="0"/>
          </a:p>
        </p:txBody>
      </p:sp>
      <p:sp>
        <p:nvSpPr>
          <p:cNvPr id="33796" name="Rectangle 2"/>
          <p:cNvSpPr>
            <a:spLocks noGrp="1" noChangeArrowheads="1"/>
          </p:cNvSpPr>
          <p:nvPr>
            <p:ph type="title"/>
          </p:nvPr>
        </p:nvSpPr>
        <p:spPr>
          <a:xfrm>
            <a:off x="381000" y="266700"/>
            <a:ext cx="8458200" cy="571500"/>
          </a:xfrm>
        </p:spPr>
        <p:txBody>
          <a:bodyPr>
            <a:normAutofit fontScale="90000"/>
          </a:bodyPr>
          <a:lstStyle/>
          <a:p>
            <a:r>
              <a:rPr lang="en-GB" altLang="en-US" smtClean="0"/>
              <a:t>Microsoft Project Network Analysis</a:t>
            </a:r>
          </a:p>
        </p:txBody>
      </p:sp>
      <p:pic>
        <p:nvPicPr>
          <p:cNvPr id="337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38200"/>
            <a:ext cx="7543800" cy="565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36867"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29E13054-788B-4AA1-AD65-7AAB38097913}" type="slidenum">
              <a:rPr lang="en-GB" altLang="en-US" sz="1400" smtClean="0"/>
              <a:pPr>
                <a:spcBef>
                  <a:spcPct val="0"/>
                </a:spcBef>
                <a:buClrTx/>
                <a:buSzTx/>
                <a:buFontTx/>
                <a:buNone/>
              </a:pPr>
              <a:t>33</a:t>
            </a:fld>
            <a:endParaRPr lang="en-GB" altLang="en-US" sz="1400" smtClean="0"/>
          </a:p>
        </p:txBody>
      </p:sp>
      <p:sp>
        <p:nvSpPr>
          <p:cNvPr id="36868" name="Rectangle 2"/>
          <p:cNvSpPr>
            <a:spLocks noGrp="1" noChangeArrowheads="1"/>
          </p:cNvSpPr>
          <p:nvPr>
            <p:ph type="title"/>
          </p:nvPr>
        </p:nvSpPr>
        <p:spPr/>
        <p:txBody>
          <a:bodyPr/>
          <a:lstStyle/>
          <a:p>
            <a:r>
              <a:rPr lang="en-GB" altLang="en-US" smtClean="0"/>
              <a:t>Risk Control</a:t>
            </a:r>
          </a:p>
        </p:txBody>
      </p:sp>
      <p:sp>
        <p:nvSpPr>
          <p:cNvPr id="36869" name="Rectangle 3"/>
          <p:cNvSpPr>
            <a:spLocks noGrp="1" noChangeArrowheads="1"/>
          </p:cNvSpPr>
          <p:nvPr>
            <p:ph type="body" idx="1"/>
          </p:nvPr>
        </p:nvSpPr>
        <p:spPr/>
        <p:txBody>
          <a:bodyPr>
            <a:normAutofit lnSpcReduction="10000"/>
          </a:bodyPr>
          <a:lstStyle/>
          <a:p>
            <a:r>
              <a:rPr lang="en-GB" altLang="en-US" smtClean="0"/>
              <a:t>Identify risk mitigating actions and countermeasures</a:t>
            </a:r>
          </a:p>
          <a:p>
            <a:r>
              <a:rPr lang="en-GB" altLang="en-US" smtClean="0"/>
              <a:t>Determine cost of mitigating actions and Risk Reduction Leverage</a:t>
            </a:r>
          </a:p>
          <a:p>
            <a:r>
              <a:rPr lang="en-GB" altLang="en-US" smtClean="0"/>
              <a:t>Produce Risk Management Plans</a:t>
            </a:r>
          </a:p>
          <a:p>
            <a:r>
              <a:rPr lang="en-GB" altLang="en-US" smtClean="0"/>
              <a:t>Continually monitor effectiveness of risk mitigating actions</a:t>
            </a:r>
          </a:p>
          <a:p>
            <a:r>
              <a:rPr lang="en-GB" altLang="en-US" smtClean="0"/>
              <a:t>Continually review project environment for new risks and mitigating actions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37891"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AF7D6AAF-B216-4600-A6A5-51DFD7E493AB}" type="slidenum">
              <a:rPr lang="en-GB" altLang="en-US" sz="1400" smtClean="0"/>
              <a:pPr>
                <a:spcBef>
                  <a:spcPct val="0"/>
                </a:spcBef>
                <a:buClrTx/>
                <a:buSzTx/>
                <a:buFontTx/>
                <a:buNone/>
              </a:pPr>
              <a:t>34</a:t>
            </a:fld>
            <a:endParaRPr lang="en-GB" altLang="en-US" sz="1400" smtClean="0"/>
          </a:p>
        </p:txBody>
      </p:sp>
      <p:sp>
        <p:nvSpPr>
          <p:cNvPr id="37892" name="Rectangle 2"/>
          <p:cNvSpPr>
            <a:spLocks noGrp="1" noChangeArrowheads="1"/>
          </p:cNvSpPr>
          <p:nvPr>
            <p:ph type="title"/>
          </p:nvPr>
        </p:nvSpPr>
        <p:spPr/>
        <p:txBody>
          <a:bodyPr/>
          <a:lstStyle/>
          <a:p>
            <a:r>
              <a:rPr lang="en-GB" altLang="en-US" smtClean="0"/>
              <a:t>Risk Mitigating Strategies</a:t>
            </a:r>
          </a:p>
        </p:txBody>
      </p:sp>
      <p:sp>
        <p:nvSpPr>
          <p:cNvPr id="37893" name="Rectangle 3"/>
          <p:cNvSpPr>
            <a:spLocks noGrp="1" noChangeArrowheads="1"/>
          </p:cNvSpPr>
          <p:nvPr>
            <p:ph type="body" idx="1"/>
          </p:nvPr>
        </p:nvSpPr>
        <p:spPr>
          <a:xfrm>
            <a:off x="457200" y="1676400"/>
            <a:ext cx="8686800" cy="4114800"/>
          </a:xfrm>
        </p:spPr>
        <p:txBody>
          <a:bodyPr>
            <a:normAutofit fontScale="85000" lnSpcReduction="10000"/>
          </a:bodyPr>
          <a:lstStyle/>
          <a:p>
            <a:r>
              <a:rPr lang="en-GB" altLang="en-US" smtClean="0"/>
              <a:t>Risk Avoidance e.g. buy instead of build, remove requirements</a:t>
            </a:r>
          </a:p>
          <a:p>
            <a:r>
              <a:rPr lang="en-GB" altLang="en-US" smtClean="0"/>
              <a:t>Risk Transfer e.g. insurance, subcontract</a:t>
            </a:r>
          </a:p>
          <a:p>
            <a:r>
              <a:rPr lang="en-GB" altLang="en-US" smtClean="0"/>
              <a:t>Risk Reduction e.g. use tried and tested methods</a:t>
            </a:r>
          </a:p>
          <a:p>
            <a:r>
              <a:rPr lang="en-GB" altLang="en-US" smtClean="0"/>
              <a:t>Buying Information e.g. build prototype</a:t>
            </a:r>
          </a:p>
          <a:p>
            <a:r>
              <a:rPr lang="en-GB" altLang="en-US" smtClean="0"/>
              <a:t>Risk Acceptance e.g.do not protect against earthquakes</a:t>
            </a:r>
          </a:p>
          <a:p>
            <a:r>
              <a:rPr lang="en-GB" altLang="en-US" smtClean="0"/>
              <a:t>PURPOSE - Reduce likelihood of cause or severity of impact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38915"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222EBEA5-0DE7-48F2-B0A0-D25FBDD56FF0}" type="slidenum">
              <a:rPr lang="en-GB" altLang="en-US" sz="1400" smtClean="0"/>
              <a:pPr>
                <a:spcBef>
                  <a:spcPct val="0"/>
                </a:spcBef>
                <a:buClrTx/>
                <a:buSzTx/>
                <a:buFontTx/>
                <a:buNone/>
              </a:pPr>
              <a:t>35</a:t>
            </a:fld>
            <a:endParaRPr lang="en-GB" altLang="en-US" sz="1400" smtClean="0"/>
          </a:p>
        </p:txBody>
      </p:sp>
      <p:sp>
        <p:nvSpPr>
          <p:cNvPr id="38916" name="Rectangle 2"/>
          <p:cNvSpPr>
            <a:spLocks noGrp="1" noChangeArrowheads="1"/>
          </p:cNvSpPr>
          <p:nvPr>
            <p:ph type="title"/>
          </p:nvPr>
        </p:nvSpPr>
        <p:spPr/>
        <p:txBody>
          <a:bodyPr/>
          <a:lstStyle/>
          <a:p>
            <a:r>
              <a:rPr lang="en-GB" altLang="en-US" smtClean="0"/>
              <a:t>Risk Mitigating Techniques</a:t>
            </a:r>
          </a:p>
        </p:txBody>
      </p:sp>
      <p:sp>
        <p:nvSpPr>
          <p:cNvPr id="38917" name="Rectangle 3"/>
          <p:cNvSpPr>
            <a:spLocks noGrp="1" noChangeArrowheads="1"/>
          </p:cNvSpPr>
          <p:nvPr>
            <p:ph type="body" idx="1"/>
          </p:nvPr>
        </p:nvSpPr>
        <p:spPr>
          <a:xfrm>
            <a:off x="304800" y="1371600"/>
            <a:ext cx="8534400" cy="4114800"/>
          </a:xfrm>
        </p:spPr>
        <p:txBody>
          <a:bodyPr>
            <a:normAutofit fontScale="92500" lnSpcReduction="20000"/>
          </a:bodyPr>
          <a:lstStyle/>
          <a:p>
            <a:r>
              <a:rPr lang="en-GB" altLang="en-US" smtClean="0"/>
              <a:t>Prototyping</a:t>
            </a:r>
          </a:p>
          <a:p>
            <a:r>
              <a:rPr lang="en-GB" altLang="en-US" smtClean="0"/>
              <a:t>Run benchmarks, models and simulations</a:t>
            </a:r>
          </a:p>
          <a:p>
            <a:r>
              <a:rPr lang="en-GB" altLang="en-US" smtClean="0"/>
              <a:t>Outsourcing, with pre-award audits and reference checking</a:t>
            </a:r>
          </a:p>
          <a:p>
            <a:r>
              <a:rPr lang="en-GB" altLang="en-US" smtClean="0"/>
              <a:t>Contingency planning</a:t>
            </a:r>
          </a:p>
          <a:p>
            <a:r>
              <a:rPr lang="en-GB" altLang="en-US" smtClean="0"/>
              <a:t>Team Building and using appropriately qualified staff</a:t>
            </a:r>
          </a:p>
          <a:p>
            <a:r>
              <a:rPr lang="en-GB" altLang="en-US" smtClean="0"/>
              <a:t>Design to cost, incremental development, requirements scrubbing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39939"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02BF5F96-3780-499B-A752-2DF7D0384386}" type="slidenum">
              <a:rPr lang="en-GB" altLang="en-US" sz="1400" smtClean="0"/>
              <a:pPr>
                <a:spcBef>
                  <a:spcPct val="0"/>
                </a:spcBef>
                <a:buClrTx/>
                <a:buSzTx/>
                <a:buFontTx/>
                <a:buNone/>
              </a:pPr>
              <a:t>36</a:t>
            </a:fld>
            <a:endParaRPr lang="en-GB" altLang="en-US" sz="1400" smtClean="0"/>
          </a:p>
        </p:txBody>
      </p:sp>
      <p:sp>
        <p:nvSpPr>
          <p:cNvPr id="39940" name="Rectangle 2"/>
          <p:cNvSpPr>
            <a:spLocks noGrp="1" noChangeArrowheads="1"/>
          </p:cNvSpPr>
          <p:nvPr>
            <p:ph type="title"/>
          </p:nvPr>
        </p:nvSpPr>
        <p:spPr/>
        <p:txBody>
          <a:bodyPr/>
          <a:lstStyle/>
          <a:p>
            <a:r>
              <a:rPr lang="en-GB" altLang="en-US" smtClean="0"/>
              <a:t>Risk Reduction Leverage (RRL)</a:t>
            </a:r>
          </a:p>
        </p:txBody>
      </p:sp>
      <p:sp>
        <p:nvSpPr>
          <p:cNvPr id="39941" name="Rectangle 3"/>
          <p:cNvSpPr>
            <a:spLocks noGrp="1" noChangeArrowheads="1"/>
          </p:cNvSpPr>
          <p:nvPr>
            <p:ph type="body" idx="1"/>
          </p:nvPr>
        </p:nvSpPr>
        <p:spPr>
          <a:xfrm>
            <a:off x="251520" y="1556792"/>
            <a:ext cx="8712968" cy="4569371"/>
          </a:xfrm>
        </p:spPr>
        <p:txBody>
          <a:bodyPr/>
          <a:lstStyle/>
          <a:p>
            <a:pPr>
              <a:buFont typeface="Monotype Sorts" pitchFamily="2" charset="2"/>
              <a:buNone/>
            </a:pPr>
            <a:r>
              <a:rPr lang="en-GB" altLang="en-US" dirty="0" err="1" smtClean="0"/>
              <a:t>RiskExposure</a:t>
            </a:r>
            <a:r>
              <a:rPr lang="en-GB" altLang="en-US" baseline="-25000" dirty="0" err="1" smtClean="0"/>
              <a:t>before</a:t>
            </a:r>
            <a:r>
              <a:rPr lang="en-GB" altLang="en-US" dirty="0" smtClean="0"/>
              <a:t> - </a:t>
            </a:r>
            <a:r>
              <a:rPr lang="en-GB" altLang="en-US" dirty="0" err="1" smtClean="0"/>
              <a:t>RiskExposure</a:t>
            </a:r>
            <a:r>
              <a:rPr lang="en-GB" altLang="en-US" baseline="-25000" dirty="0" err="1" smtClean="0"/>
              <a:t>after</a:t>
            </a:r>
            <a:endParaRPr lang="en-GB" altLang="en-US" baseline="-25000" dirty="0" smtClean="0"/>
          </a:p>
          <a:p>
            <a:pPr>
              <a:buFont typeface="Monotype Sorts" pitchFamily="2" charset="2"/>
              <a:buNone/>
            </a:pPr>
            <a:r>
              <a:rPr lang="en-GB" altLang="en-US" dirty="0" smtClean="0"/>
              <a:t>								= RRL</a:t>
            </a:r>
            <a:endParaRPr lang="en-GB" altLang="en-US" baseline="-25000" dirty="0" smtClean="0"/>
          </a:p>
          <a:p>
            <a:pPr>
              <a:buFont typeface="Monotype Sorts" pitchFamily="2" charset="2"/>
              <a:buNone/>
            </a:pPr>
            <a:r>
              <a:rPr lang="en-GB" altLang="en-US" dirty="0" smtClean="0"/>
              <a:t>		Cost of Risk Mitigating Action</a:t>
            </a:r>
            <a:endParaRPr lang="en-GB" altLang="en-US" baseline="-25000" dirty="0" smtClean="0"/>
          </a:p>
          <a:p>
            <a:pPr>
              <a:buFont typeface="Monotype Sorts" pitchFamily="2" charset="2"/>
              <a:buNone/>
            </a:pPr>
            <a:endParaRPr lang="en-GB" altLang="en-US" baseline="-25000" dirty="0" smtClean="0"/>
          </a:p>
          <a:p>
            <a:endParaRPr lang="en-GB" altLang="en-US" dirty="0" smtClean="0"/>
          </a:p>
          <a:p>
            <a:r>
              <a:rPr lang="en-GB" altLang="en-US" dirty="0" smtClean="0"/>
              <a:t>RRL allows the benefit of risk mitigating actions to be evaluated objectively</a:t>
            </a:r>
          </a:p>
        </p:txBody>
      </p:sp>
      <p:sp>
        <p:nvSpPr>
          <p:cNvPr id="39942" name="Line 5"/>
          <p:cNvSpPr>
            <a:spLocks noChangeShapeType="1"/>
          </p:cNvSpPr>
          <p:nvPr/>
        </p:nvSpPr>
        <p:spPr bwMode="auto">
          <a:xfrm>
            <a:off x="467544" y="2514600"/>
            <a:ext cx="6096000" cy="0"/>
          </a:xfrm>
          <a:prstGeom prst="line">
            <a:avLst/>
          </a:prstGeom>
          <a:noFill/>
          <a:ln w="28575">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43011"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F808403D-C2AF-4DB4-B1F7-7BF94186FF7F}" type="slidenum">
              <a:rPr lang="en-GB" altLang="en-US" sz="1400" smtClean="0"/>
              <a:pPr>
                <a:spcBef>
                  <a:spcPct val="0"/>
                </a:spcBef>
                <a:buClrTx/>
                <a:buSzTx/>
                <a:buFontTx/>
                <a:buNone/>
              </a:pPr>
              <a:t>37</a:t>
            </a:fld>
            <a:endParaRPr lang="en-GB" altLang="en-US" sz="1400" smtClean="0"/>
          </a:p>
        </p:txBody>
      </p:sp>
      <p:sp>
        <p:nvSpPr>
          <p:cNvPr id="43012" name="Rectangle 2"/>
          <p:cNvSpPr>
            <a:spLocks noGrp="1" noChangeArrowheads="1"/>
          </p:cNvSpPr>
          <p:nvPr>
            <p:ph type="title"/>
          </p:nvPr>
        </p:nvSpPr>
        <p:spPr/>
        <p:txBody>
          <a:bodyPr>
            <a:normAutofit fontScale="90000"/>
          </a:bodyPr>
          <a:lstStyle/>
          <a:p>
            <a:r>
              <a:rPr lang="en-GB" altLang="en-US" dirty="0" smtClean="0"/>
              <a:t>Individual Risk Item Management Plan is Part of Risk Register</a:t>
            </a:r>
          </a:p>
        </p:txBody>
      </p:sp>
      <p:sp>
        <p:nvSpPr>
          <p:cNvPr id="43013" name="Rectangle 3"/>
          <p:cNvSpPr>
            <a:spLocks noGrp="1" noChangeArrowheads="1"/>
          </p:cNvSpPr>
          <p:nvPr>
            <p:ph type="body" idx="1"/>
          </p:nvPr>
        </p:nvSpPr>
        <p:spPr>
          <a:xfrm>
            <a:off x="1035050" y="1676400"/>
            <a:ext cx="7727950" cy="4419600"/>
          </a:xfrm>
        </p:spPr>
        <p:txBody>
          <a:bodyPr>
            <a:normAutofit fontScale="92500"/>
          </a:bodyPr>
          <a:lstStyle/>
          <a:p>
            <a:r>
              <a:rPr lang="en-GB" altLang="en-US" dirty="0" smtClean="0"/>
              <a:t>Following fields identify the risk owner, what needs to be done, when, by whom and how</a:t>
            </a:r>
          </a:p>
          <a:p>
            <a:pPr lvl="1"/>
            <a:r>
              <a:rPr lang="en-GB" altLang="en-US" dirty="0" smtClean="0"/>
              <a:t>describes the risk item</a:t>
            </a:r>
          </a:p>
          <a:p>
            <a:pPr lvl="1"/>
            <a:r>
              <a:rPr lang="en-GB" altLang="en-US" dirty="0" smtClean="0"/>
              <a:t>who owns the risk (risk item manager)</a:t>
            </a:r>
          </a:p>
          <a:p>
            <a:pPr lvl="1"/>
            <a:r>
              <a:rPr lang="en-GB" altLang="en-US" dirty="0" smtClean="0"/>
              <a:t>who is liable for the consequences</a:t>
            </a:r>
          </a:p>
          <a:p>
            <a:pPr lvl="1"/>
            <a:r>
              <a:rPr lang="en-GB" altLang="en-US" dirty="0" smtClean="0"/>
              <a:t>who is responsible for the mitigating actions</a:t>
            </a:r>
          </a:p>
          <a:p>
            <a:pPr lvl="1"/>
            <a:r>
              <a:rPr lang="en-GB" altLang="en-US" dirty="0" smtClean="0"/>
              <a:t>identifies the mitigating plans with action dates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4539"/>
            <a:ext cx="8229600" cy="1143000"/>
          </a:xfrm>
        </p:spPr>
        <p:txBody>
          <a:bodyPr>
            <a:normAutofit/>
          </a:bodyPr>
          <a:lstStyle/>
          <a:p>
            <a:r>
              <a:rPr lang="en-GB" sz="4000" dirty="0" smtClean="0"/>
              <a:t>Risk Item Resolution</a:t>
            </a:r>
            <a:endParaRPr lang="en-GB" sz="4000" dirty="0"/>
          </a:p>
        </p:txBody>
      </p:sp>
      <p:sp>
        <p:nvSpPr>
          <p:cNvPr id="4" name="Footer Placeholder 3"/>
          <p:cNvSpPr>
            <a:spLocks noGrp="1"/>
          </p:cNvSpPr>
          <p:nvPr>
            <p:ph type="ftr" sz="quarter" idx="11"/>
          </p:nvPr>
        </p:nvSpPr>
        <p:spPr>
          <a:xfrm>
            <a:off x="3131840" y="6492875"/>
            <a:ext cx="2895600" cy="365125"/>
          </a:xfrm>
        </p:spPr>
        <p:txBody>
          <a:bodyPr/>
          <a:lstStyle/>
          <a:p>
            <a:pPr>
              <a:defRPr/>
            </a:pPr>
            <a:r>
              <a:rPr lang="en-GB" smtClean="0"/>
              <a:t>© 2013 TrueTrust Ltd</a:t>
            </a:r>
            <a:endParaRPr lang="en-GB"/>
          </a:p>
        </p:txBody>
      </p:sp>
      <p:sp>
        <p:nvSpPr>
          <p:cNvPr id="5" name="Slide Number Placeholder 4"/>
          <p:cNvSpPr>
            <a:spLocks noGrp="1"/>
          </p:cNvSpPr>
          <p:nvPr>
            <p:ph type="sldNum" sz="quarter" idx="12"/>
          </p:nvPr>
        </p:nvSpPr>
        <p:spPr/>
        <p:txBody>
          <a:bodyPr/>
          <a:lstStyle/>
          <a:p>
            <a:pPr>
              <a:defRPr/>
            </a:pPr>
            <a:fld id="{7B3BC474-C882-4542-B7AD-E8B6E710D575}" type="slidenum">
              <a:rPr lang="en-GB" smtClean="0"/>
              <a:pPr>
                <a:defRPr/>
              </a:pPr>
              <a:t>38</a:t>
            </a:fld>
            <a:endParaRPr lang="en-GB"/>
          </a:p>
        </p:txBody>
      </p:sp>
      <p:sp>
        <p:nvSpPr>
          <p:cNvPr id="9" name="Rectangle 8"/>
          <p:cNvSpPr/>
          <p:nvPr/>
        </p:nvSpPr>
        <p:spPr>
          <a:xfrm>
            <a:off x="1356082" y="1732349"/>
            <a:ext cx="151216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Next Risk Register Item</a:t>
            </a:r>
            <a:endParaRPr lang="en-GB" sz="2000" dirty="0">
              <a:solidFill>
                <a:schemeClr val="tx1"/>
              </a:solidFill>
            </a:endParaRPr>
          </a:p>
        </p:txBody>
      </p:sp>
      <p:sp>
        <p:nvSpPr>
          <p:cNvPr id="10" name="Flowchart: Decision 9"/>
          <p:cNvSpPr/>
          <p:nvPr/>
        </p:nvSpPr>
        <p:spPr>
          <a:xfrm>
            <a:off x="3815916" y="1556792"/>
            <a:ext cx="2376264" cy="1296144"/>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Is Item Mitigated</a:t>
            </a:r>
            <a:endParaRPr lang="en-GB" sz="2000" dirty="0">
              <a:solidFill>
                <a:schemeClr val="tx1"/>
              </a:solidFill>
            </a:endParaRPr>
          </a:p>
        </p:txBody>
      </p:sp>
      <p:sp>
        <p:nvSpPr>
          <p:cNvPr id="11" name="Rectangle 10"/>
          <p:cNvSpPr/>
          <p:nvPr/>
        </p:nvSpPr>
        <p:spPr>
          <a:xfrm>
            <a:off x="7092280" y="1772816"/>
            <a:ext cx="151216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Update Item in Register </a:t>
            </a:r>
            <a:endParaRPr lang="en-GB" sz="2000" dirty="0">
              <a:solidFill>
                <a:schemeClr val="tx1"/>
              </a:solidFill>
            </a:endParaRPr>
          </a:p>
        </p:txBody>
      </p:sp>
      <p:sp>
        <p:nvSpPr>
          <p:cNvPr id="12" name="Flowchart: Decision 11"/>
          <p:cNvSpPr/>
          <p:nvPr/>
        </p:nvSpPr>
        <p:spPr>
          <a:xfrm>
            <a:off x="3810541" y="3573016"/>
            <a:ext cx="2376264" cy="1296144"/>
          </a:xfrm>
          <a:prstGeom prst="flowChartDecis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solidFill>
                  <a:schemeClr val="tx1"/>
                </a:solidFill>
              </a:rPr>
              <a:t>Is Change Needed</a:t>
            </a:r>
            <a:endParaRPr lang="en-GB" dirty="0">
              <a:solidFill>
                <a:schemeClr val="tx1"/>
              </a:solidFill>
            </a:endParaRPr>
          </a:p>
        </p:txBody>
      </p:sp>
      <p:cxnSp>
        <p:nvCxnSpPr>
          <p:cNvPr id="14" name="Straight Arrow Connector 13"/>
          <p:cNvCxnSpPr>
            <a:endCxn id="10" idx="1"/>
          </p:cNvCxnSpPr>
          <p:nvPr/>
        </p:nvCxnSpPr>
        <p:spPr>
          <a:xfrm>
            <a:off x="2868250" y="2204864"/>
            <a:ext cx="94766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3"/>
            <a:endCxn id="11" idx="1"/>
          </p:cNvCxnSpPr>
          <p:nvPr/>
        </p:nvCxnSpPr>
        <p:spPr>
          <a:xfrm>
            <a:off x="6192180" y="2204864"/>
            <a:ext cx="90010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auto">
          <a:xfrm>
            <a:off x="6222546" y="1743199"/>
            <a:ext cx="587340" cy="461665"/>
          </a:xfrm>
          <a:prstGeom prst="rect">
            <a:avLst/>
          </a:prstGeom>
          <a:noFill/>
          <a:ln w="12700">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spcBef>
                <a:spcPct val="0"/>
              </a:spcBef>
              <a:buClrTx/>
              <a:buSzTx/>
              <a:buFontTx/>
              <a:buNone/>
            </a:pPr>
            <a:r>
              <a:rPr lang="en-GB" sz="2400" dirty="0" smtClean="0"/>
              <a:t>Yes</a:t>
            </a:r>
            <a:endParaRPr lang="en-GB" sz="2400" dirty="0"/>
          </a:p>
        </p:txBody>
      </p:sp>
      <p:cxnSp>
        <p:nvCxnSpPr>
          <p:cNvPr id="21" name="Straight Arrow Connector 20"/>
          <p:cNvCxnSpPr>
            <a:stCxn id="10" idx="2"/>
            <a:endCxn id="12" idx="0"/>
          </p:cNvCxnSpPr>
          <p:nvPr/>
        </p:nvCxnSpPr>
        <p:spPr>
          <a:xfrm flipH="1">
            <a:off x="4998673" y="2852936"/>
            <a:ext cx="5375" cy="72008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bwMode="auto">
          <a:xfrm>
            <a:off x="5044866" y="2902634"/>
            <a:ext cx="545342" cy="461665"/>
          </a:xfrm>
          <a:prstGeom prst="rect">
            <a:avLst/>
          </a:prstGeom>
          <a:noFill/>
          <a:ln w="12700">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spcBef>
                <a:spcPct val="0"/>
              </a:spcBef>
              <a:buClrTx/>
              <a:buSzTx/>
              <a:buFontTx/>
              <a:buNone/>
            </a:pPr>
            <a:r>
              <a:rPr lang="en-GB" sz="2400" dirty="0" smtClean="0"/>
              <a:t>No</a:t>
            </a:r>
            <a:endParaRPr lang="en-GB" sz="2400" dirty="0"/>
          </a:p>
        </p:txBody>
      </p:sp>
      <p:sp>
        <p:nvSpPr>
          <p:cNvPr id="23" name="Rectangle 22"/>
          <p:cNvSpPr/>
          <p:nvPr/>
        </p:nvSpPr>
        <p:spPr>
          <a:xfrm>
            <a:off x="4224181" y="5517232"/>
            <a:ext cx="151216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Take Mitigating Action</a:t>
            </a:r>
            <a:endParaRPr lang="en-GB" sz="2000" dirty="0">
              <a:solidFill>
                <a:schemeClr val="tx1"/>
              </a:solidFill>
            </a:endParaRPr>
          </a:p>
        </p:txBody>
      </p:sp>
      <p:cxnSp>
        <p:nvCxnSpPr>
          <p:cNvPr id="25" name="Elbow Connector 24"/>
          <p:cNvCxnSpPr>
            <a:stCxn id="11" idx="0"/>
            <a:endCxn id="9" idx="0"/>
          </p:cNvCxnSpPr>
          <p:nvPr/>
        </p:nvCxnSpPr>
        <p:spPr>
          <a:xfrm rot="16200000" flipV="1">
            <a:off x="4960032" y="-1115516"/>
            <a:ext cx="40467" cy="5736198"/>
          </a:xfrm>
          <a:prstGeom prst="bentConnector3">
            <a:avLst>
              <a:gd name="adj1" fmla="val 118946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092281" y="3789040"/>
            <a:ext cx="1512168"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Update Item in Register </a:t>
            </a:r>
            <a:endParaRPr lang="en-GB" sz="2000" dirty="0">
              <a:solidFill>
                <a:schemeClr val="tx1"/>
              </a:solidFill>
            </a:endParaRPr>
          </a:p>
        </p:txBody>
      </p:sp>
      <p:cxnSp>
        <p:nvCxnSpPr>
          <p:cNvPr id="29" name="Straight Arrow Connector 28"/>
          <p:cNvCxnSpPr>
            <a:stCxn id="12" idx="3"/>
            <a:endCxn id="27" idx="1"/>
          </p:cNvCxnSpPr>
          <p:nvPr/>
        </p:nvCxnSpPr>
        <p:spPr>
          <a:xfrm>
            <a:off x="6186805" y="4221088"/>
            <a:ext cx="905476"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auto">
          <a:xfrm>
            <a:off x="6372200" y="3789040"/>
            <a:ext cx="587340" cy="461665"/>
          </a:xfrm>
          <a:prstGeom prst="rect">
            <a:avLst/>
          </a:prstGeom>
          <a:noFill/>
          <a:ln w="12700">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spcBef>
                <a:spcPct val="0"/>
              </a:spcBef>
              <a:buClrTx/>
              <a:buSzTx/>
              <a:buFontTx/>
              <a:buNone/>
            </a:pPr>
            <a:r>
              <a:rPr lang="en-GB" sz="2400" dirty="0" smtClean="0"/>
              <a:t>Yes</a:t>
            </a:r>
          </a:p>
        </p:txBody>
      </p:sp>
      <p:cxnSp>
        <p:nvCxnSpPr>
          <p:cNvPr id="32" name="Straight Arrow Connector 31"/>
          <p:cNvCxnSpPr>
            <a:stCxn id="12" idx="2"/>
            <a:endCxn id="23" idx="0"/>
          </p:cNvCxnSpPr>
          <p:nvPr/>
        </p:nvCxnSpPr>
        <p:spPr>
          <a:xfrm flipH="1">
            <a:off x="4980265" y="4869160"/>
            <a:ext cx="18408" cy="64807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bwMode="auto">
          <a:xfrm>
            <a:off x="5044866" y="4962363"/>
            <a:ext cx="545342" cy="461665"/>
          </a:xfrm>
          <a:prstGeom prst="rect">
            <a:avLst/>
          </a:prstGeom>
          <a:noFill/>
          <a:ln w="12700">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rtlCol="0">
            <a:spAutoFit/>
          </a:bodyPr>
          <a:lstStyle/>
          <a:p>
            <a:pPr>
              <a:spcBef>
                <a:spcPct val="0"/>
              </a:spcBef>
              <a:buClrTx/>
              <a:buSzTx/>
              <a:buFontTx/>
              <a:buNone/>
            </a:pPr>
            <a:r>
              <a:rPr lang="en-GB" sz="2400" dirty="0" smtClean="0"/>
              <a:t>No</a:t>
            </a:r>
          </a:p>
        </p:txBody>
      </p:sp>
      <p:cxnSp>
        <p:nvCxnSpPr>
          <p:cNvPr id="36" name="Elbow Connector 35"/>
          <p:cNvCxnSpPr>
            <a:stCxn id="27" idx="2"/>
            <a:endCxn id="23" idx="3"/>
          </p:cNvCxnSpPr>
          <p:nvPr/>
        </p:nvCxnSpPr>
        <p:spPr>
          <a:xfrm rot="5400000">
            <a:off x="6144285" y="4245200"/>
            <a:ext cx="1296144" cy="21120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23" idx="1"/>
            <a:endCxn id="9" idx="2"/>
          </p:cNvCxnSpPr>
          <p:nvPr/>
        </p:nvCxnSpPr>
        <p:spPr>
          <a:xfrm rot="10800000">
            <a:off x="2112167" y="2596446"/>
            <a:ext cx="2112015" cy="3352835"/>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82250" y="728056"/>
            <a:ext cx="1273832"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Start </a:t>
            </a:r>
            <a:endParaRPr lang="en-GB" sz="2000" dirty="0">
              <a:solidFill>
                <a:schemeClr val="tx1"/>
              </a:solidFill>
            </a:endParaRPr>
          </a:p>
        </p:txBody>
      </p:sp>
      <p:cxnSp>
        <p:nvCxnSpPr>
          <p:cNvPr id="41" name="Elbow Connector 40"/>
          <p:cNvCxnSpPr>
            <a:stCxn id="39" idx="2"/>
            <a:endCxn id="9" idx="1"/>
          </p:cNvCxnSpPr>
          <p:nvPr/>
        </p:nvCxnSpPr>
        <p:spPr>
          <a:xfrm rot="16200000" flipH="1">
            <a:off x="751502" y="1559816"/>
            <a:ext cx="572245" cy="636916"/>
          </a:xfrm>
          <a:prstGeom prst="bentConnector2">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642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44035"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28DBF4F2-FA4C-4BFC-BBD5-3FDC8AC02F32}" type="slidenum">
              <a:rPr lang="en-GB" altLang="en-US" sz="1400" smtClean="0"/>
              <a:pPr>
                <a:spcBef>
                  <a:spcPct val="0"/>
                </a:spcBef>
                <a:buClrTx/>
                <a:buSzTx/>
                <a:buFontTx/>
                <a:buNone/>
              </a:pPr>
              <a:t>39</a:t>
            </a:fld>
            <a:endParaRPr lang="en-GB" altLang="en-US" sz="1400" smtClean="0"/>
          </a:p>
        </p:txBody>
      </p:sp>
      <p:sp>
        <p:nvSpPr>
          <p:cNvPr id="44036" name="Rectangle 2"/>
          <p:cNvSpPr>
            <a:spLocks noGrp="1" noChangeArrowheads="1"/>
          </p:cNvSpPr>
          <p:nvPr>
            <p:ph type="title"/>
          </p:nvPr>
        </p:nvSpPr>
        <p:spPr/>
        <p:txBody>
          <a:bodyPr/>
          <a:lstStyle/>
          <a:p>
            <a:r>
              <a:rPr lang="en-GB" altLang="en-US" sz="3600" smtClean="0"/>
              <a:t>Risk Management Control Loop</a:t>
            </a:r>
          </a:p>
        </p:txBody>
      </p:sp>
      <p:sp>
        <p:nvSpPr>
          <p:cNvPr id="44037" name="Text Box 4"/>
          <p:cNvSpPr txBox="1">
            <a:spLocks noChangeArrowheads="1"/>
          </p:cNvSpPr>
          <p:nvPr/>
        </p:nvSpPr>
        <p:spPr bwMode="auto">
          <a:xfrm>
            <a:off x="2803525" y="1489075"/>
            <a:ext cx="2452688" cy="469900"/>
          </a:xfrm>
          <a:prstGeom prst="rect">
            <a:avLst/>
          </a:prstGeom>
          <a:noFill/>
          <a:ln w="12700">
            <a:solidFill>
              <a:schemeClr val="tx1"/>
            </a:solid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Risk identification</a:t>
            </a:r>
          </a:p>
        </p:txBody>
      </p:sp>
      <p:sp>
        <p:nvSpPr>
          <p:cNvPr id="44038" name="Text Box 5"/>
          <p:cNvSpPr txBox="1">
            <a:spLocks noChangeArrowheads="1"/>
          </p:cNvSpPr>
          <p:nvPr/>
        </p:nvSpPr>
        <p:spPr bwMode="auto">
          <a:xfrm>
            <a:off x="3124200" y="2286000"/>
            <a:ext cx="1898650" cy="469900"/>
          </a:xfrm>
          <a:prstGeom prst="rect">
            <a:avLst/>
          </a:prstGeom>
          <a:noFill/>
          <a:ln w="12700">
            <a:solidFill>
              <a:schemeClr val="tx1"/>
            </a:solid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Risk Analysis</a:t>
            </a:r>
          </a:p>
        </p:txBody>
      </p:sp>
      <p:sp>
        <p:nvSpPr>
          <p:cNvPr id="44039" name="Text Box 6"/>
          <p:cNvSpPr txBox="1">
            <a:spLocks noChangeArrowheads="1"/>
          </p:cNvSpPr>
          <p:nvPr/>
        </p:nvSpPr>
        <p:spPr bwMode="auto">
          <a:xfrm>
            <a:off x="2362200" y="3352800"/>
            <a:ext cx="3579813" cy="469900"/>
          </a:xfrm>
          <a:prstGeom prst="rect">
            <a:avLst/>
          </a:prstGeom>
          <a:noFill/>
          <a:ln w="12700">
            <a:solidFill>
              <a:schemeClr val="tx1"/>
            </a:solid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Risk Management Planning</a:t>
            </a:r>
          </a:p>
        </p:txBody>
      </p:sp>
      <p:sp>
        <p:nvSpPr>
          <p:cNvPr id="44040" name="Text Box 7"/>
          <p:cNvSpPr txBox="1">
            <a:spLocks noChangeArrowheads="1"/>
          </p:cNvSpPr>
          <p:nvPr/>
        </p:nvSpPr>
        <p:spPr bwMode="auto">
          <a:xfrm>
            <a:off x="2514600" y="4876800"/>
            <a:ext cx="3225800" cy="469900"/>
          </a:xfrm>
          <a:prstGeom prst="rect">
            <a:avLst/>
          </a:prstGeom>
          <a:noFill/>
          <a:ln w="12700">
            <a:solidFill>
              <a:schemeClr val="tx1"/>
            </a:solid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Monitor Risk Resolution</a:t>
            </a:r>
          </a:p>
        </p:txBody>
      </p:sp>
      <p:sp>
        <p:nvSpPr>
          <p:cNvPr id="44041" name="Line 9"/>
          <p:cNvSpPr>
            <a:spLocks noChangeShapeType="1"/>
          </p:cNvSpPr>
          <p:nvPr/>
        </p:nvSpPr>
        <p:spPr bwMode="auto">
          <a:xfrm>
            <a:off x="3962400" y="1981200"/>
            <a:ext cx="0" cy="30480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2" name="Line 10"/>
          <p:cNvSpPr>
            <a:spLocks noChangeShapeType="1"/>
          </p:cNvSpPr>
          <p:nvPr/>
        </p:nvSpPr>
        <p:spPr bwMode="auto">
          <a:xfrm>
            <a:off x="3962400" y="2743200"/>
            <a:ext cx="0" cy="60960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3" name="Line 11"/>
          <p:cNvSpPr>
            <a:spLocks noChangeShapeType="1"/>
          </p:cNvSpPr>
          <p:nvPr/>
        </p:nvSpPr>
        <p:spPr bwMode="auto">
          <a:xfrm>
            <a:off x="3962400" y="3810000"/>
            <a:ext cx="0" cy="106680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4" name="Line 12"/>
          <p:cNvSpPr>
            <a:spLocks noChangeShapeType="1"/>
          </p:cNvSpPr>
          <p:nvPr/>
        </p:nvSpPr>
        <p:spPr bwMode="auto">
          <a:xfrm flipH="1">
            <a:off x="914400" y="5105400"/>
            <a:ext cx="16002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5" name="Line 13"/>
          <p:cNvSpPr>
            <a:spLocks noChangeShapeType="1"/>
          </p:cNvSpPr>
          <p:nvPr/>
        </p:nvSpPr>
        <p:spPr bwMode="auto">
          <a:xfrm flipV="1">
            <a:off x="914400" y="1676400"/>
            <a:ext cx="0" cy="342900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6" name="Line 14"/>
          <p:cNvSpPr>
            <a:spLocks noChangeShapeType="1"/>
          </p:cNvSpPr>
          <p:nvPr/>
        </p:nvSpPr>
        <p:spPr bwMode="auto">
          <a:xfrm>
            <a:off x="914400" y="1676400"/>
            <a:ext cx="1905000" cy="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7" name="Text Box 15"/>
          <p:cNvSpPr txBox="1">
            <a:spLocks noChangeArrowheads="1"/>
          </p:cNvSpPr>
          <p:nvPr/>
        </p:nvSpPr>
        <p:spPr bwMode="auto">
          <a:xfrm>
            <a:off x="0" y="5029200"/>
            <a:ext cx="2473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000"/>
              <a:t>Risk environment</a:t>
            </a:r>
          </a:p>
          <a:p>
            <a:pPr>
              <a:spcBef>
                <a:spcPct val="0"/>
              </a:spcBef>
              <a:buClrTx/>
              <a:buSzTx/>
              <a:buFontTx/>
              <a:buNone/>
            </a:pPr>
            <a:r>
              <a:rPr lang="en-GB" altLang="en-US" sz="2000"/>
              <a:t>of project has changed</a:t>
            </a:r>
          </a:p>
        </p:txBody>
      </p:sp>
      <p:sp>
        <p:nvSpPr>
          <p:cNvPr id="44048" name="Line 16"/>
          <p:cNvSpPr>
            <a:spLocks noChangeShapeType="1"/>
          </p:cNvSpPr>
          <p:nvPr/>
        </p:nvSpPr>
        <p:spPr bwMode="auto">
          <a:xfrm>
            <a:off x="5715000" y="5105400"/>
            <a:ext cx="6858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49" name="Line 17"/>
          <p:cNvSpPr>
            <a:spLocks noChangeShapeType="1"/>
          </p:cNvSpPr>
          <p:nvPr/>
        </p:nvSpPr>
        <p:spPr bwMode="auto">
          <a:xfrm flipV="1">
            <a:off x="6400800" y="4343400"/>
            <a:ext cx="0" cy="76200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0" name="Line 18"/>
          <p:cNvSpPr>
            <a:spLocks noChangeShapeType="1"/>
          </p:cNvSpPr>
          <p:nvPr/>
        </p:nvSpPr>
        <p:spPr bwMode="auto">
          <a:xfrm flipH="1">
            <a:off x="4800600" y="4343400"/>
            <a:ext cx="16002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1" name="Line 19"/>
          <p:cNvSpPr>
            <a:spLocks noChangeShapeType="1"/>
          </p:cNvSpPr>
          <p:nvPr/>
        </p:nvSpPr>
        <p:spPr bwMode="auto">
          <a:xfrm>
            <a:off x="4800600" y="4343400"/>
            <a:ext cx="0" cy="53340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2" name="Text Box 20"/>
          <p:cNvSpPr txBox="1">
            <a:spLocks noChangeArrowheads="1"/>
          </p:cNvSpPr>
          <p:nvPr/>
        </p:nvSpPr>
        <p:spPr bwMode="auto">
          <a:xfrm>
            <a:off x="5105400" y="4267200"/>
            <a:ext cx="13255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r">
              <a:spcBef>
                <a:spcPct val="0"/>
              </a:spcBef>
              <a:buClrTx/>
              <a:buSzTx/>
              <a:buFontTx/>
              <a:buNone/>
            </a:pPr>
            <a:r>
              <a:rPr lang="en-GB" altLang="en-US" sz="2000"/>
              <a:t>Proceeding</a:t>
            </a:r>
          </a:p>
          <a:p>
            <a:pPr algn="r">
              <a:spcBef>
                <a:spcPct val="0"/>
              </a:spcBef>
              <a:buClrTx/>
              <a:buSzTx/>
              <a:buFontTx/>
              <a:buNone/>
            </a:pPr>
            <a:r>
              <a:rPr lang="en-GB" altLang="en-US" sz="2000"/>
              <a:t>to plan</a:t>
            </a:r>
          </a:p>
        </p:txBody>
      </p:sp>
      <p:sp>
        <p:nvSpPr>
          <p:cNvPr id="44053" name="Text Box 21"/>
          <p:cNvSpPr txBox="1">
            <a:spLocks noChangeArrowheads="1"/>
          </p:cNvSpPr>
          <p:nvPr/>
        </p:nvSpPr>
        <p:spPr bwMode="auto">
          <a:xfrm>
            <a:off x="2819400" y="6019800"/>
            <a:ext cx="1744663" cy="469900"/>
          </a:xfrm>
          <a:prstGeom prst="rect">
            <a:avLst/>
          </a:prstGeom>
          <a:noFill/>
          <a:ln w="12700">
            <a:solidFill>
              <a:schemeClr val="tx1"/>
            </a:solid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Project Ends</a:t>
            </a:r>
          </a:p>
        </p:txBody>
      </p:sp>
      <p:sp>
        <p:nvSpPr>
          <p:cNvPr id="44054" name="Line 22"/>
          <p:cNvSpPr>
            <a:spLocks noChangeShapeType="1"/>
          </p:cNvSpPr>
          <p:nvPr/>
        </p:nvSpPr>
        <p:spPr bwMode="auto">
          <a:xfrm>
            <a:off x="3581400" y="5334000"/>
            <a:ext cx="0" cy="68580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5" name="Text Box 23"/>
          <p:cNvSpPr txBox="1">
            <a:spLocks noChangeArrowheads="1"/>
          </p:cNvSpPr>
          <p:nvPr/>
        </p:nvSpPr>
        <p:spPr bwMode="auto">
          <a:xfrm>
            <a:off x="3505200" y="5410200"/>
            <a:ext cx="1057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000"/>
              <a:t>Finished</a:t>
            </a:r>
          </a:p>
        </p:txBody>
      </p:sp>
      <p:sp>
        <p:nvSpPr>
          <p:cNvPr id="44056" name="Line 24"/>
          <p:cNvSpPr>
            <a:spLocks noChangeShapeType="1"/>
          </p:cNvSpPr>
          <p:nvPr/>
        </p:nvSpPr>
        <p:spPr bwMode="auto">
          <a:xfrm>
            <a:off x="5334000" y="5334000"/>
            <a:ext cx="0" cy="76200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7" name="Line 25"/>
          <p:cNvSpPr>
            <a:spLocks noChangeShapeType="1"/>
          </p:cNvSpPr>
          <p:nvPr/>
        </p:nvSpPr>
        <p:spPr bwMode="auto">
          <a:xfrm>
            <a:off x="5334000" y="6096000"/>
            <a:ext cx="2971800" cy="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8" name="Line 26"/>
          <p:cNvSpPr>
            <a:spLocks noChangeShapeType="1"/>
          </p:cNvSpPr>
          <p:nvPr/>
        </p:nvSpPr>
        <p:spPr bwMode="auto">
          <a:xfrm flipV="1">
            <a:off x="8305800" y="3581400"/>
            <a:ext cx="0" cy="838200"/>
          </a:xfrm>
          <a:prstGeom prst="line">
            <a:avLst/>
          </a:prstGeom>
          <a:noFill/>
          <a:ln w="12700">
            <a:solidFill>
              <a:schemeClr val="tx1"/>
            </a:solidFill>
            <a:round/>
            <a:headEnd type="none" w="sm" len="sm"/>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59" name="Line 28"/>
          <p:cNvSpPr>
            <a:spLocks noChangeShapeType="1"/>
          </p:cNvSpPr>
          <p:nvPr/>
        </p:nvSpPr>
        <p:spPr bwMode="auto">
          <a:xfrm flipH="1">
            <a:off x="5943600" y="3581400"/>
            <a:ext cx="2362200" cy="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4060" name="Text Box 29"/>
          <p:cNvSpPr txBox="1">
            <a:spLocks noChangeArrowheads="1"/>
          </p:cNvSpPr>
          <p:nvPr/>
        </p:nvSpPr>
        <p:spPr bwMode="auto">
          <a:xfrm>
            <a:off x="5318125" y="5729288"/>
            <a:ext cx="2516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000"/>
              <a:t>Not proceeding to plan</a:t>
            </a:r>
          </a:p>
        </p:txBody>
      </p:sp>
      <p:sp>
        <p:nvSpPr>
          <p:cNvPr id="44061" name="Text Box 30"/>
          <p:cNvSpPr txBox="1">
            <a:spLocks noChangeArrowheads="1"/>
          </p:cNvSpPr>
          <p:nvPr/>
        </p:nvSpPr>
        <p:spPr bwMode="auto">
          <a:xfrm>
            <a:off x="7604125" y="4460875"/>
            <a:ext cx="1481138" cy="835025"/>
          </a:xfrm>
          <a:prstGeom prst="rect">
            <a:avLst/>
          </a:prstGeom>
          <a:noFill/>
          <a:ln w="12700">
            <a:solidFill>
              <a:schemeClr val="tx1"/>
            </a:solid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Corrective</a:t>
            </a:r>
          </a:p>
          <a:p>
            <a:pPr>
              <a:spcBef>
                <a:spcPct val="0"/>
              </a:spcBef>
              <a:buClrTx/>
              <a:buSzTx/>
              <a:buFontTx/>
              <a:buNone/>
            </a:pPr>
            <a:r>
              <a:rPr lang="en-GB" altLang="en-US" sz="2400"/>
              <a:t>Action</a:t>
            </a:r>
          </a:p>
        </p:txBody>
      </p:sp>
      <p:sp>
        <p:nvSpPr>
          <p:cNvPr id="44062" name="Line 31"/>
          <p:cNvSpPr>
            <a:spLocks noChangeShapeType="1"/>
          </p:cNvSpPr>
          <p:nvPr/>
        </p:nvSpPr>
        <p:spPr bwMode="auto">
          <a:xfrm flipV="1">
            <a:off x="8305800" y="5334000"/>
            <a:ext cx="0" cy="762000"/>
          </a:xfrm>
          <a:prstGeom prst="line">
            <a:avLst/>
          </a:prstGeom>
          <a:noFill/>
          <a:ln w="12700">
            <a:solidFill>
              <a:schemeClr val="tx1"/>
            </a:solidFill>
            <a:round/>
            <a:headEnd type="none" w="sm" len="sm"/>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5123"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13837579-44DF-40AD-8EC8-4601D2A0A29E}" type="slidenum">
              <a:rPr lang="en-GB" altLang="en-US" sz="1400" smtClean="0"/>
              <a:pPr>
                <a:spcBef>
                  <a:spcPct val="0"/>
                </a:spcBef>
                <a:buClrTx/>
                <a:buSzTx/>
                <a:buFontTx/>
                <a:buNone/>
              </a:pPr>
              <a:t>4</a:t>
            </a:fld>
            <a:endParaRPr lang="en-GB" altLang="en-US" sz="1400" smtClean="0"/>
          </a:p>
        </p:txBody>
      </p:sp>
      <p:sp>
        <p:nvSpPr>
          <p:cNvPr id="5124" name="Rectangle 2"/>
          <p:cNvSpPr>
            <a:spLocks noGrp="1" noChangeArrowheads="1"/>
          </p:cNvSpPr>
          <p:nvPr>
            <p:ph type="title"/>
          </p:nvPr>
        </p:nvSpPr>
        <p:spPr/>
        <p:txBody>
          <a:bodyPr/>
          <a:lstStyle/>
          <a:p>
            <a:r>
              <a:rPr lang="en-GB" altLang="en-US" smtClean="0"/>
              <a:t>Where Do Risks Come From ?</a:t>
            </a:r>
          </a:p>
        </p:txBody>
      </p:sp>
      <p:sp>
        <p:nvSpPr>
          <p:cNvPr id="5125" name="Oval 4"/>
          <p:cNvSpPr>
            <a:spLocks noChangeArrowheads="1"/>
          </p:cNvSpPr>
          <p:nvPr/>
        </p:nvSpPr>
        <p:spPr bwMode="auto">
          <a:xfrm>
            <a:off x="3048000" y="3200400"/>
            <a:ext cx="1143000" cy="685800"/>
          </a:xfrm>
          <a:prstGeom prst="ellipse">
            <a:avLst/>
          </a:prstGeom>
          <a:noFill/>
          <a:ln w="12700">
            <a:solidFill>
              <a:schemeClr val="tx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ctr">
              <a:spcBef>
                <a:spcPct val="0"/>
              </a:spcBef>
              <a:buClrTx/>
              <a:buSzTx/>
              <a:buFontTx/>
              <a:buNone/>
            </a:pPr>
            <a:endParaRPr lang="en-US" altLang="en-US" sz="2400">
              <a:solidFill>
                <a:schemeClr val="tx2"/>
              </a:solidFill>
            </a:endParaRPr>
          </a:p>
        </p:txBody>
      </p:sp>
      <p:sp>
        <p:nvSpPr>
          <p:cNvPr id="5126" name="Text Box 5"/>
          <p:cNvSpPr txBox="1">
            <a:spLocks noChangeArrowheads="1"/>
          </p:cNvSpPr>
          <p:nvPr/>
        </p:nvSpPr>
        <p:spPr bwMode="auto">
          <a:xfrm>
            <a:off x="3124200" y="3276600"/>
            <a:ext cx="1046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solidFill>
                  <a:schemeClr val="tx2"/>
                </a:solidFill>
              </a:rPr>
              <a:t>Project</a:t>
            </a:r>
          </a:p>
        </p:txBody>
      </p:sp>
      <p:sp>
        <p:nvSpPr>
          <p:cNvPr id="5127" name="Oval 6"/>
          <p:cNvSpPr>
            <a:spLocks noChangeArrowheads="1"/>
          </p:cNvSpPr>
          <p:nvPr/>
        </p:nvSpPr>
        <p:spPr bwMode="auto">
          <a:xfrm>
            <a:off x="2514600" y="2590800"/>
            <a:ext cx="2286000" cy="1981200"/>
          </a:xfrm>
          <a:prstGeom prst="ellipse">
            <a:avLst/>
          </a:prstGeom>
          <a:noFill/>
          <a:ln w="57150">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
        <p:nvSpPr>
          <p:cNvPr id="5128" name="WordArt 8"/>
          <p:cNvSpPr>
            <a:spLocks noChangeArrowheads="1" noChangeShapeType="1" noTextEdit="1"/>
          </p:cNvSpPr>
          <p:nvPr/>
        </p:nvSpPr>
        <p:spPr bwMode="auto">
          <a:xfrm>
            <a:off x="2819400" y="2895600"/>
            <a:ext cx="1752600" cy="1333500"/>
          </a:xfrm>
          <a:prstGeom prst="rect">
            <a:avLst/>
          </a:prstGeom>
        </p:spPr>
        <p:txBody>
          <a:bodyPr spcFirstLastPara="1" wrap="none" fromWordArt="1">
            <a:prstTxWarp prst="textArchUp">
              <a:avLst>
                <a:gd name="adj" fmla="val 10800000"/>
              </a:avLst>
            </a:prstTxWarp>
          </a:bodyPr>
          <a:lstStyle/>
          <a:p>
            <a:pPr algn="ctr"/>
            <a:r>
              <a:rPr lang="en-GB" sz="3600" kern="10">
                <a:ln w="9525">
                  <a:solidFill>
                    <a:srgbClr val="000000"/>
                  </a:solidFill>
                  <a:round/>
                  <a:headEnd type="none" w="sm" len="sm"/>
                  <a:tailEnd type="none" w="sm" len="sm"/>
                </a:ln>
                <a:solidFill>
                  <a:srgbClr val="000000"/>
                </a:solidFill>
                <a:latin typeface="Arial Black"/>
              </a:rPr>
              <a:t>Organisation</a:t>
            </a:r>
          </a:p>
        </p:txBody>
      </p:sp>
      <p:sp>
        <p:nvSpPr>
          <p:cNvPr id="5129" name="Oval 9"/>
          <p:cNvSpPr>
            <a:spLocks noChangeArrowheads="1"/>
          </p:cNvSpPr>
          <p:nvPr/>
        </p:nvSpPr>
        <p:spPr bwMode="auto">
          <a:xfrm>
            <a:off x="381000" y="1905000"/>
            <a:ext cx="8001000" cy="45720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
        <p:nvSpPr>
          <p:cNvPr id="5130" name="Text Box 10"/>
          <p:cNvSpPr txBox="1">
            <a:spLocks noChangeArrowheads="1"/>
          </p:cNvSpPr>
          <p:nvPr/>
        </p:nvSpPr>
        <p:spPr bwMode="auto">
          <a:xfrm>
            <a:off x="3124200" y="5410200"/>
            <a:ext cx="2592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2400"/>
              <a:t>The World at Large</a:t>
            </a:r>
          </a:p>
        </p:txBody>
      </p:sp>
      <p:sp>
        <p:nvSpPr>
          <p:cNvPr id="5131" name="Oval 11"/>
          <p:cNvSpPr>
            <a:spLocks noChangeArrowheads="1"/>
          </p:cNvSpPr>
          <p:nvPr/>
        </p:nvSpPr>
        <p:spPr bwMode="auto">
          <a:xfrm>
            <a:off x="914400" y="3048000"/>
            <a:ext cx="2590800" cy="1981200"/>
          </a:xfrm>
          <a:prstGeom prst="ellipse">
            <a:avLst/>
          </a:prstGeom>
          <a:noFill/>
          <a:ln w="28575">
            <a:solidFill>
              <a:schemeClr val="accent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endParaRPr lang="en-US" altLang="en-US" sz="2400"/>
          </a:p>
        </p:txBody>
      </p:sp>
      <p:sp>
        <p:nvSpPr>
          <p:cNvPr id="5132" name="Text Box 12"/>
          <p:cNvSpPr txBox="1">
            <a:spLocks noChangeArrowheads="1"/>
          </p:cNvSpPr>
          <p:nvPr/>
        </p:nvSpPr>
        <p:spPr bwMode="auto">
          <a:xfrm>
            <a:off x="914400" y="3733800"/>
            <a:ext cx="1612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ctr">
              <a:spcBef>
                <a:spcPct val="0"/>
              </a:spcBef>
              <a:buClrTx/>
              <a:buSzTx/>
              <a:buFontTx/>
              <a:buNone/>
            </a:pPr>
            <a:r>
              <a:rPr lang="en-GB" altLang="en-US" sz="2400">
                <a:solidFill>
                  <a:schemeClr val="accent1"/>
                </a:solidFill>
              </a:rPr>
              <a:t>The Market</a:t>
            </a:r>
          </a:p>
          <a:p>
            <a:pPr algn="ctr">
              <a:spcBef>
                <a:spcPct val="0"/>
              </a:spcBef>
              <a:buClrTx/>
              <a:buSzTx/>
              <a:buFontTx/>
              <a:buNone/>
            </a:pPr>
            <a:r>
              <a:rPr lang="en-GB" altLang="en-US" sz="2400">
                <a:solidFill>
                  <a:schemeClr val="accent1"/>
                </a:solidFill>
              </a:rPr>
              <a:t>Place</a:t>
            </a:r>
          </a:p>
        </p:txBody>
      </p:sp>
      <p:sp>
        <p:nvSpPr>
          <p:cNvPr id="5133" name="Oval 13"/>
          <p:cNvSpPr>
            <a:spLocks noChangeArrowheads="1"/>
          </p:cNvSpPr>
          <p:nvPr/>
        </p:nvSpPr>
        <p:spPr bwMode="auto">
          <a:xfrm>
            <a:off x="3962400" y="2590800"/>
            <a:ext cx="2667000" cy="2209800"/>
          </a:xfrm>
          <a:prstGeom prst="ellipse">
            <a:avLst/>
          </a:prstGeom>
          <a:noFill/>
          <a:ln w="28575">
            <a:solidFill>
              <a:schemeClr val="accent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lgn="ctr">
              <a:spcBef>
                <a:spcPct val="0"/>
              </a:spcBef>
              <a:buClrTx/>
              <a:buSzTx/>
              <a:buFontTx/>
              <a:buNone/>
            </a:pPr>
            <a:r>
              <a:rPr lang="en-GB" altLang="en-US" sz="2400">
                <a:solidFill>
                  <a:schemeClr val="accent2"/>
                </a:solidFill>
              </a:rPr>
              <a:t>             Technology</a:t>
            </a:r>
          </a:p>
        </p:txBody>
      </p:sp>
      <p:sp>
        <p:nvSpPr>
          <p:cNvPr id="5134" name="Line 14"/>
          <p:cNvSpPr>
            <a:spLocks noChangeShapeType="1"/>
          </p:cNvSpPr>
          <p:nvPr/>
        </p:nvSpPr>
        <p:spPr bwMode="auto">
          <a:xfrm flipV="1">
            <a:off x="2286000" y="3581400"/>
            <a:ext cx="990600" cy="609600"/>
          </a:xfrm>
          <a:prstGeom prst="line">
            <a:avLst/>
          </a:prstGeom>
          <a:noFill/>
          <a:ln w="28575">
            <a:solidFill>
              <a:schemeClr val="accent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5" name="Line 15"/>
          <p:cNvSpPr>
            <a:spLocks noChangeShapeType="1"/>
          </p:cNvSpPr>
          <p:nvPr/>
        </p:nvSpPr>
        <p:spPr bwMode="auto">
          <a:xfrm flipH="1" flipV="1">
            <a:off x="4038600" y="3657600"/>
            <a:ext cx="1447800" cy="304800"/>
          </a:xfrm>
          <a:prstGeom prst="line">
            <a:avLst/>
          </a:prstGeom>
          <a:noFill/>
          <a:ln w="28575">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6" name="Line 16"/>
          <p:cNvSpPr>
            <a:spLocks noChangeShapeType="1"/>
          </p:cNvSpPr>
          <p:nvPr/>
        </p:nvSpPr>
        <p:spPr bwMode="auto">
          <a:xfrm>
            <a:off x="3657600" y="3048000"/>
            <a:ext cx="0" cy="304800"/>
          </a:xfrm>
          <a:prstGeom prst="line">
            <a:avLst/>
          </a:prstGeom>
          <a:noFill/>
          <a:ln w="28575">
            <a:solidFill>
              <a:srgbClr val="000000"/>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7" name="Line 17"/>
          <p:cNvSpPr>
            <a:spLocks noChangeShapeType="1"/>
          </p:cNvSpPr>
          <p:nvPr/>
        </p:nvSpPr>
        <p:spPr bwMode="auto">
          <a:xfrm flipH="1" flipV="1">
            <a:off x="3810000" y="3657600"/>
            <a:ext cx="228600" cy="1752600"/>
          </a:xfrm>
          <a:prstGeom prst="line">
            <a:avLst/>
          </a:prstGeom>
          <a:noFill/>
          <a:ln w="28575">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5138" name="Text Box 18"/>
          <p:cNvSpPr txBox="1">
            <a:spLocks noChangeArrowheads="1"/>
          </p:cNvSpPr>
          <p:nvPr/>
        </p:nvSpPr>
        <p:spPr bwMode="auto">
          <a:xfrm>
            <a:off x="5943600" y="6278563"/>
            <a:ext cx="30067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a:solidFill>
                  <a:schemeClr val="tx2"/>
                </a:solidFill>
              </a:rPr>
              <a:t>Ans. Everywhere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45059"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FC6F3863-67E3-41F6-95DB-8302E09C0FC8}" type="slidenum">
              <a:rPr lang="en-GB" altLang="en-US" sz="1400" smtClean="0"/>
              <a:pPr>
                <a:spcBef>
                  <a:spcPct val="0"/>
                </a:spcBef>
                <a:buClrTx/>
                <a:buSzTx/>
                <a:buFontTx/>
                <a:buNone/>
              </a:pPr>
              <a:t>40</a:t>
            </a:fld>
            <a:endParaRPr lang="en-GB" altLang="en-US" sz="1400" smtClean="0"/>
          </a:p>
        </p:txBody>
      </p:sp>
      <p:sp>
        <p:nvSpPr>
          <p:cNvPr id="45060" name="Rectangle 2"/>
          <p:cNvSpPr>
            <a:spLocks noGrp="1" noChangeArrowheads="1"/>
          </p:cNvSpPr>
          <p:nvPr>
            <p:ph type="title"/>
          </p:nvPr>
        </p:nvSpPr>
        <p:spPr/>
        <p:txBody>
          <a:bodyPr/>
          <a:lstStyle/>
          <a:p>
            <a:r>
              <a:rPr lang="en-GB" altLang="en-US" sz="3600" smtClean="0"/>
              <a:t>Risk Resolution Monitoring Techniques</a:t>
            </a:r>
          </a:p>
        </p:txBody>
      </p:sp>
      <p:sp>
        <p:nvSpPr>
          <p:cNvPr id="45061" name="Rectangle 3"/>
          <p:cNvSpPr>
            <a:spLocks noGrp="1" noChangeArrowheads="1"/>
          </p:cNvSpPr>
          <p:nvPr>
            <p:ph type="body" idx="1"/>
          </p:nvPr>
        </p:nvSpPr>
        <p:spPr>
          <a:xfrm>
            <a:off x="838200" y="1447800"/>
            <a:ext cx="8305800" cy="4114800"/>
          </a:xfrm>
        </p:spPr>
        <p:txBody>
          <a:bodyPr>
            <a:normAutofit lnSpcReduction="10000"/>
          </a:bodyPr>
          <a:lstStyle/>
          <a:p>
            <a:r>
              <a:rPr lang="en-GB" altLang="en-US" smtClean="0"/>
              <a:t>Milestone Tracking</a:t>
            </a:r>
          </a:p>
          <a:p>
            <a:pPr lvl="1"/>
            <a:r>
              <a:rPr lang="en-GB" altLang="en-US" smtClean="0"/>
              <a:t>check progress in producing deliverables to plan</a:t>
            </a:r>
          </a:p>
          <a:p>
            <a:pPr lvl="1"/>
            <a:r>
              <a:rPr lang="en-GB" altLang="en-US" smtClean="0"/>
              <a:t>indicative of risk managing proceeding to plan</a:t>
            </a:r>
          </a:p>
          <a:p>
            <a:r>
              <a:rPr lang="en-GB" altLang="en-US" smtClean="0"/>
              <a:t>Top 10 Risk Tracking</a:t>
            </a:r>
          </a:p>
          <a:p>
            <a:pPr lvl="1"/>
            <a:r>
              <a:rPr lang="en-GB" altLang="en-US" smtClean="0"/>
              <a:t>at regular progress review meetings</a:t>
            </a:r>
          </a:p>
          <a:p>
            <a:pPr lvl="1"/>
            <a:r>
              <a:rPr lang="en-GB" altLang="en-US" smtClean="0"/>
              <a:t>identify changes in environment, relative rankings of risks and roadblocks impeding mitigating actions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46083"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926982A1-D287-4451-A7D4-A1E9EF2886E1}" type="slidenum">
              <a:rPr lang="en-GB" altLang="en-US" sz="1400" smtClean="0"/>
              <a:pPr>
                <a:spcBef>
                  <a:spcPct val="0"/>
                </a:spcBef>
                <a:buClrTx/>
                <a:buSzTx/>
                <a:buFontTx/>
                <a:buNone/>
              </a:pPr>
              <a:t>41</a:t>
            </a:fld>
            <a:endParaRPr lang="en-GB" altLang="en-US" sz="1400" smtClean="0"/>
          </a:p>
        </p:txBody>
      </p:sp>
      <p:sp>
        <p:nvSpPr>
          <p:cNvPr id="46084" name="Rectangle 2"/>
          <p:cNvSpPr>
            <a:spLocks noGrp="1" noChangeArrowheads="1"/>
          </p:cNvSpPr>
          <p:nvPr>
            <p:ph type="title"/>
          </p:nvPr>
        </p:nvSpPr>
        <p:spPr/>
        <p:txBody>
          <a:bodyPr>
            <a:normAutofit fontScale="90000"/>
          </a:bodyPr>
          <a:lstStyle/>
          <a:p>
            <a:r>
              <a:rPr lang="en-GB" altLang="en-US" sz="3600" smtClean="0"/>
              <a:t>Risk Resolution Monitoring Techniques (cont.)</a:t>
            </a:r>
            <a:endParaRPr lang="en-GB" altLang="en-US" smtClean="0"/>
          </a:p>
        </p:txBody>
      </p:sp>
      <p:sp>
        <p:nvSpPr>
          <p:cNvPr id="46085" name="Rectangle 3"/>
          <p:cNvSpPr>
            <a:spLocks noGrp="1" noChangeArrowheads="1"/>
          </p:cNvSpPr>
          <p:nvPr>
            <p:ph type="body" idx="1"/>
          </p:nvPr>
        </p:nvSpPr>
        <p:spPr>
          <a:xfrm>
            <a:off x="762000" y="1371600"/>
            <a:ext cx="7727950" cy="4114800"/>
          </a:xfrm>
        </p:spPr>
        <p:txBody>
          <a:bodyPr>
            <a:normAutofit fontScale="92500" lnSpcReduction="20000"/>
          </a:bodyPr>
          <a:lstStyle/>
          <a:p>
            <a:r>
              <a:rPr lang="en-GB" altLang="en-US" smtClean="0"/>
              <a:t>Risk Reassessment</a:t>
            </a:r>
          </a:p>
          <a:p>
            <a:pPr lvl="1"/>
            <a:r>
              <a:rPr lang="en-GB" altLang="en-US" smtClean="0"/>
              <a:t>constant monitoring of project environment</a:t>
            </a:r>
          </a:p>
          <a:p>
            <a:pPr lvl="1"/>
            <a:r>
              <a:rPr lang="en-GB" altLang="en-US" smtClean="0"/>
              <a:t>spending patterns, sickness rates, equipment failures, defect rates etc.</a:t>
            </a:r>
          </a:p>
          <a:p>
            <a:r>
              <a:rPr lang="en-GB" altLang="en-US" smtClean="0"/>
              <a:t>Risk Audits</a:t>
            </a:r>
          </a:p>
          <a:p>
            <a:pPr lvl="1"/>
            <a:r>
              <a:rPr lang="en-GB" altLang="en-US" smtClean="0"/>
              <a:t>confirm application of risk management procedures</a:t>
            </a:r>
          </a:p>
          <a:p>
            <a:pPr lvl="1"/>
            <a:r>
              <a:rPr lang="en-GB" altLang="en-US" smtClean="0"/>
              <a:t>view risk register, meeting minutes, risk plans</a:t>
            </a:r>
          </a:p>
          <a:p>
            <a:r>
              <a:rPr lang="en-GB" altLang="en-US" smtClean="0"/>
              <a:t>Horizon Scanning</a:t>
            </a:r>
          </a:p>
          <a:p>
            <a:pPr lvl="1"/>
            <a:r>
              <a:rPr lang="en-GB" altLang="en-US" smtClean="0"/>
              <a:t>looking for future changes in the environment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Any Questions??????</a:t>
            </a:r>
            <a:endParaRPr lang="en-GB" dirty="0"/>
          </a:p>
        </p:txBody>
      </p:sp>
      <p:sp>
        <p:nvSpPr>
          <p:cNvPr id="7" name="Subtitle 6"/>
          <p:cNvSpPr>
            <a:spLocks noGrp="1"/>
          </p:cNvSpPr>
          <p:nvPr>
            <p:ph type="subTitle" idx="1"/>
          </p:nvPr>
        </p:nvSpPr>
        <p:spPr/>
        <p:txBody>
          <a:bodyPr/>
          <a:lstStyle/>
          <a:p>
            <a:r>
              <a:rPr lang="en-GB" dirty="0"/>
              <a:t>gabriella.calderari@uniroma1.it</a:t>
            </a:r>
          </a:p>
          <a:p>
            <a:r>
              <a:rPr lang="en-GB" dirty="0" smtClean="0"/>
              <a:t>d.w.chadwick@kent.ac.uk</a:t>
            </a:r>
            <a:endParaRPr lang="en-GB" dirty="0"/>
          </a:p>
        </p:txBody>
      </p:sp>
      <p:sp>
        <p:nvSpPr>
          <p:cNvPr id="4" name="Footer Placeholder 3"/>
          <p:cNvSpPr>
            <a:spLocks noGrp="1"/>
          </p:cNvSpPr>
          <p:nvPr>
            <p:ph type="ftr" sz="quarter" idx="11"/>
          </p:nvPr>
        </p:nvSpPr>
        <p:spPr/>
        <p:txBody>
          <a:bodyPr/>
          <a:lstStyle/>
          <a:p>
            <a:r>
              <a:rPr lang="nl-BE" smtClean="0"/>
              <a:t>© 2013 Truetrust Ltd</a:t>
            </a:r>
            <a:endParaRPr lang="nl-BE"/>
          </a:p>
        </p:txBody>
      </p:sp>
      <p:sp>
        <p:nvSpPr>
          <p:cNvPr id="5" name="Slide Number Placeholder 4"/>
          <p:cNvSpPr>
            <a:spLocks noGrp="1"/>
          </p:cNvSpPr>
          <p:nvPr>
            <p:ph type="sldNum" sz="quarter" idx="12"/>
          </p:nvPr>
        </p:nvSpPr>
        <p:spPr/>
        <p:txBody>
          <a:bodyPr/>
          <a:lstStyle/>
          <a:p>
            <a:fld id="{F17F957F-C0FA-4D28-A996-80E4F36ACC8D}" type="slidenum">
              <a:rPr lang="nl-BE" smtClean="0"/>
              <a:t>42</a:t>
            </a:fld>
            <a:endParaRPr lang="nl-BE"/>
          </a:p>
        </p:txBody>
      </p:sp>
    </p:spTree>
    <p:extLst>
      <p:ext uri="{BB962C8B-B14F-4D97-AF65-F5344CB8AC3E}">
        <p14:creationId xmlns:p14="http://schemas.microsoft.com/office/powerpoint/2010/main" val="1724726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6147"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A5AE29D5-6236-4ABE-86DF-675C4A44F9CD}" type="slidenum">
              <a:rPr lang="en-GB" altLang="en-US" sz="1400" smtClean="0"/>
              <a:pPr>
                <a:spcBef>
                  <a:spcPct val="0"/>
                </a:spcBef>
                <a:buClrTx/>
                <a:buSzTx/>
                <a:buFontTx/>
                <a:buNone/>
              </a:pPr>
              <a:t>5</a:t>
            </a:fld>
            <a:endParaRPr lang="en-GB" altLang="en-US" sz="1400" smtClean="0"/>
          </a:p>
        </p:txBody>
      </p:sp>
      <p:sp>
        <p:nvSpPr>
          <p:cNvPr id="6148" name="Rectangle 2"/>
          <p:cNvSpPr>
            <a:spLocks noGrp="1" noChangeArrowheads="1"/>
          </p:cNvSpPr>
          <p:nvPr>
            <p:ph type="title"/>
          </p:nvPr>
        </p:nvSpPr>
        <p:spPr/>
        <p:txBody>
          <a:bodyPr/>
          <a:lstStyle/>
          <a:p>
            <a:r>
              <a:rPr lang="en-GB" altLang="en-US" smtClean="0"/>
              <a:t>Risk Management - a Definition</a:t>
            </a:r>
          </a:p>
        </p:txBody>
      </p:sp>
      <p:sp>
        <p:nvSpPr>
          <p:cNvPr id="6149" name="Rectangle 3"/>
          <p:cNvSpPr>
            <a:spLocks noGrp="1" noChangeArrowheads="1"/>
          </p:cNvSpPr>
          <p:nvPr>
            <p:ph type="body" idx="1"/>
          </p:nvPr>
        </p:nvSpPr>
        <p:spPr/>
        <p:txBody>
          <a:bodyPr/>
          <a:lstStyle/>
          <a:p>
            <a:r>
              <a:rPr lang="en-GB" altLang="en-US" smtClean="0"/>
              <a:t>The discipline whose purpose is to identify, evaluate and manage risks in order to remove or minimise their potential to disable the project from achieving its objectives</a:t>
            </a:r>
          </a:p>
          <a:p>
            <a:endParaRPr lang="en-GB" altLang="en-US" smtClean="0"/>
          </a:p>
          <a:p>
            <a:pPr>
              <a:buFont typeface="Monotype Sorts" pitchFamily="2" charset="2"/>
              <a:buNone/>
            </a:pPr>
            <a:r>
              <a:rPr lang="en-GB" altLang="en-US" smtClean="0"/>
              <a:t>	</a:t>
            </a:r>
            <a:r>
              <a:rPr lang="en-GB" altLang="en-US" i="1" smtClean="0">
                <a:solidFill>
                  <a:schemeClr val="tx2"/>
                </a:solidFill>
              </a:rPr>
              <a:t>“If you don’t actively attack the risks they will attack you” </a:t>
            </a:r>
            <a:r>
              <a:rPr lang="en-GB" altLang="en-US" smtClean="0">
                <a:solidFill>
                  <a:schemeClr val="tx2"/>
                </a:solidFill>
              </a:rPr>
              <a:t>Tom Gilb</a:t>
            </a:r>
            <a:endParaRPr lang="en-GB"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7171"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154C9DB2-1650-4F3B-BF7D-540B13A29D51}" type="slidenum">
              <a:rPr lang="en-GB" altLang="en-US" sz="1400" smtClean="0"/>
              <a:pPr>
                <a:spcBef>
                  <a:spcPct val="0"/>
                </a:spcBef>
                <a:buClrTx/>
                <a:buSzTx/>
                <a:buFontTx/>
                <a:buNone/>
              </a:pPr>
              <a:t>6</a:t>
            </a:fld>
            <a:endParaRPr lang="en-GB" altLang="en-US" sz="1400" smtClean="0"/>
          </a:p>
        </p:txBody>
      </p:sp>
      <p:sp>
        <p:nvSpPr>
          <p:cNvPr id="7172" name="Rectangle 2"/>
          <p:cNvSpPr>
            <a:spLocks noGrp="1" noChangeArrowheads="1"/>
          </p:cNvSpPr>
          <p:nvPr>
            <p:ph type="title"/>
          </p:nvPr>
        </p:nvSpPr>
        <p:spPr/>
        <p:txBody>
          <a:bodyPr/>
          <a:lstStyle/>
          <a:p>
            <a:r>
              <a:rPr lang="en-GB" altLang="en-US" smtClean="0"/>
              <a:t>Risk Management Methodology</a:t>
            </a:r>
          </a:p>
        </p:txBody>
      </p:sp>
      <p:sp>
        <p:nvSpPr>
          <p:cNvPr id="7173" name="Rectangle 3"/>
          <p:cNvSpPr>
            <a:spLocks noGrp="1" noChangeArrowheads="1"/>
          </p:cNvSpPr>
          <p:nvPr>
            <p:ph type="body" idx="1"/>
          </p:nvPr>
        </p:nvSpPr>
        <p:spPr>
          <a:xfrm>
            <a:off x="304800" y="1447800"/>
            <a:ext cx="8839200" cy="5105400"/>
          </a:xfrm>
        </p:spPr>
        <p:txBody>
          <a:bodyPr/>
          <a:lstStyle/>
          <a:p>
            <a:r>
              <a:rPr lang="en-GB" altLang="en-US" sz="2800" smtClean="0"/>
              <a:t>Identify all sources of risk to the project (</a:t>
            </a:r>
            <a:r>
              <a:rPr lang="en-GB" altLang="en-US" sz="2800" smtClean="0">
                <a:solidFill>
                  <a:schemeClr val="tx2"/>
                </a:solidFill>
              </a:rPr>
              <a:t>risk identification</a:t>
            </a:r>
            <a:r>
              <a:rPr lang="en-GB" altLang="en-US" sz="2800" smtClean="0"/>
              <a:t>)</a:t>
            </a:r>
          </a:p>
          <a:p>
            <a:r>
              <a:rPr lang="en-GB" altLang="en-US" sz="2800" smtClean="0"/>
              <a:t>Analyse the risks (</a:t>
            </a:r>
            <a:r>
              <a:rPr lang="en-GB" altLang="en-US" sz="2800" smtClean="0">
                <a:solidFill>
                  <a:schemeClr val="tx2"/>
                </a:solidFill>
              </a:rPr>
              <a:t>risk analysis</a:t>
            </a:r>
            <a:r>
              <a:rPr lang="en-GB" altLang="en-US" sz="2800" smtClean="0"/>
              <a:t>)</a:t>
            </a:r>
          </a:p>
          <a:p>
            <a:pPr lvl="1"/>
            <a:r>
              <a:rPr lang="en-GB" altLang="en-US" sz="2400" smtClean="0"/>
              <a:t>Define probability of occurrence</a:t>
            </a:r>
          </a:p>
          <a:p>
            <a:pPr lvl="1"/>
            <a:r>
              <a:rPr lang="en-GB" altLang="en-US" sz="2400" smtClean="0"/>
              <a:t>Determine the impacts</a:t>
            </a:r>
          </a:p>
          <a:p>
            <a:r>
              <a:rPr lang="en-GB" altLang="en-US" sz="2800" smtClean="0"/>
              <a:t>Mitigate against the risks (</a:t>
            </a:r>
            <a:r>
              <a:rPr lang="en-GB" altLang="en-US" sz="2800" smtClean="0">
                <a:solidFill>
                  <a:schemeClr val="tx2"/>
                </a:solidFill>
              </a:rPr>
              <a:t>risk control</a:t>
            </a:r>
            <a:r>
              <a:rPr lang="en-GB" altLang="en-US" sz="2800" smtClean="0"/>
              <a:t>)</a:t>
            </a:r>
          </a:p>
          <a:p>
            <a:pPr lvl="1"/>
            <a:r>
              <a:rPr lang="en-GB" altLang="en-US" sz="2400" smtClean="0"/>
              <a:t>Identify risk mitigating actions and countermeasures</a:t>
            </a:r>
          </a:p>
          <a:p>
            <a:pPr lvl="1"/>
            <a:r>
              <a:rPr lang="en-GB" altLang="en-US" sz="2400" smtClean="0"/>
              <a:t>Determine cost of mitigating actions and Risk Reduction Leverage</a:t>
            </a:r>
          </a:p>
          <a:p>
            <a:pPr lvl="1"/>
            <a:r>
              <a:rPr lang="en-GB" altLang="en-US" sz="2400" smtClean="0"/>
              <a:t>Produce Risk Management Plans</a:t>
            </a:r>
          </a:p>
          <a:p>
            <a:pPr lvl="1"/>
            <a:r>
              <a:rPr lang="en-GB" altLang="en-US" sz="2400" smtClean="0"/>
              <a:t>Monitor Risk Resolution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8195"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66D0CE4F-E5E7-4826-B7DB-E96194B7A2B8}" type="slidenum">
              <a:rPr lang="en-GB" altLang="en-US" sz="1400" smtClean="0"/>
              <a:pPr>
                <a:spcBef>
                  <a:spcPct val="0"/>
                </a:spcBef>
                <a:buClrTx/>
                <a:buSzTx/>
                <a:buFontTx/>
                <a:buNone/>
              </a:pPr>
              <a:t>7</a:t>
            </a:fld>
            <a:endParaRPr lang="en-GB" altLang="en-US" sz="1400" smtClean="0"/>
          </a:p>
        </p:txBody>
      </p:sp>
      <p:sp>
        <p:nvSpPr>
          <p:cNvPr id="8196" name="Rectangle 2"/>
          <p:cNvSpPr>
            <a:spLocks noGrp="1" noChangeArrowheads="1"/>
          </p:cNvSpPr>
          <p:nvPr>
            <p:ph type="title"/>
          </p:nvPr>
        </p:nvSpPr>
        <p:spPr/>
        <p:txBody>
          <a:bodyPr/>
          <a:lstStyle/>
          <a:p>
            <a:r>
              <a:rPr lang="en-GB" altLang="en-US" smtClean="0"/>
              <a:t>Risk Identification Methods</a:t>
            </a:r>
          </a:p>
        </p:txBody>
      </p:sp>
      <p:sp>
        <p:nvSpPr>
          <p:cNvPr id="8197" name="Rectangle 3"/>
          <p:cNvSpPr>
            <a:spLocks noGrp="1" noChangeArrowheads="1"/>
          </p:cNvSpPr>
          <p:nvPr>
            <p:ph type="body" idx="1"/>
          </p:nvPr>
        </p:nvSpPr>
        <p:spPr>
          <a:xfrm>
            <a:off x="990600" y="1524000"/>
            <a:ext cx="7727950" cy="4114800"/>
          </a:xfrm>
        </p:spPr>
        <p:txBody>
          <a:bodyPr>
            <a:normAutofit fontScale="92500" lnSpcReduction="10000"/>
          </a:bodyPr>
          <a:lstStyle/>
          <a:p>
            <a:r>
              <a:rPr lang="en-GB" altLang="en-US" smtClean="0"/>
              <a:t>Check lists</a:t>
            </a:r>
          </a:p>
          <a:p>
            <a:r>
              <a:rPr lang="en-GB" altLang="en-US" smtClean="0"/>
              <a:t>Decision Driver Analysis</a:t>
            </a:r>
          </a:p>
          <a:p>
            <a:r>
              <a:rPr lang="en-GB" altLang="en-US" smtClean="0"/>
              <a:t>Assumption Analysis</a:t>
            </a:r>
          </a:p>
          <a:p>
            <a:r>
              <a:rPr lang="en-GB" altLang="en-US" smtClean="0"/>
              <a:t>Decomposition</a:t>
            </a:r>
          </a:p>
          <a:p>
            <a:r>
              <a:rPr lang="en-GB" altLang="en-US" smtClean="0"/>
              <a:t>Intuition</a:t>
            </a:r>
          </a:p>
          <a:p>
            <a:r>
              <a:rPr lang="en-GB" altLang="en-US" smtClean="0"/>
              <a:t>Company Experts</a:t>
            </a:r>
          </a:p>
          <a:p>
            <a:r>
              <a:rPr lang="en-GB" altLang="en-US" smtClean="0"/>
              <a:t>Structured Interviews</a:t>
            </a:r>
          </a:p>
          <a:p>
            <a:r>
              <a:rPr lang="en-GB" altLang="en-US" smtClean="0"/>
              <a:t>Expert Systems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9219"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88C373F6-E02F-49D9-9198-A665F3B628EA}" type="slidenum">
              <a:rPr lang="en-GB" altLang="en-US" sz="1400" smtClean="0"/>
              <a:pPr>
                <a:spcBef>
                  <a:spcPct val="0"/>
                </a:spcBef>
                <a:buClrTx/>
                <a:buSzTx/>
                <a:buFontTx/>
                <a:buNone/>
              </a:pPr>
              <a:t>8</a:t>
            </a:fld>
            <a:endParaRPr lang="en-GB" altLang="en-US" sz="1400" smtClean="0"/>
          </a:p>
        </p:txBody>
      </p:sp>
      <p:sp>
        <p:nvSpPr>
          <p:cNvPr id="9220" name="Rectangle 2"/>
          <p:cNvSpPr>
            <a:spLocks noGrp="1" noChangeArrowheads="1"/>
          </p:cNvSpPr>
          <p:nvPr>
            <p:ph type="title"/>
          </p:nvPr>
        </p:nvSpPr>
        <p:spPr/>
        <p:txBody>
          <a:bodyPr>
            <a:normAutofit fontScale="90000"/>
          </a:bodyPr>
          <a:lstStyle/>
          <a:p>
            <a:r>
              <a:rPr lang="en-GB" altLang="en-US" smtClean="0"/>
              <a:t>Risk Identification Methods (cont)</a:t>
            </a:r>
          </a:p>
        </p:txBody>
      </p:sp>
      <p:sp>
        <p:nvSpPr>
          <p:cNvPr id="9221" name="Rectangle 3"/>
          <p:cNvSpPr>
            <a:spLocks noGrp="1" noChangeArrowheads="1"/>
          </p:cNvSpPr>
          <p:nvPr>
            <p:ph type="body" idx="1"/>
          </p:nvPr>
        </p:nvSpPr>
        <p:spPr/>
        <p:txBody>
          <a:bodyPr/>
          <a:lstStyle/>
          <a:p>
            <a:r>
              <a:rPr lang="en-GB" altLang="en-US" smtClean="0"/>
              <a:t>Brainstorming</a:t>
            </a:r>
          </a:p>
          <a:p>
            <a:r>
              <a:rPr lang="en-GB" altLang="en-US" smtClean="0"/>
              <a:t>Constraints Analysis</a:t>
            </a:r>
          </a:p>
          <a:p>
            <a:r>
              <a:rPr lang="en-GB" altLang="en-US" smtClean="0"/>
              <a:t>Risk Interactions</a:t>
            </a:r>
          </a:p>
          <a:p>
            <a:r>
              <a:rPr lang="en-GB" altLang="en-US" smtClean="0"/>
              <a:t>Ishikawa (Why-Why) (Fishbone) Diagrams</a:t>
            </a:r>
          </a:p>
          <a:p>
            <a:endParaRPr lang="en-GB" altLang="en-US" smtClean="0"/>
          </a:p>
          <a:p>
            <a:pPr>
              <a:buFont typeface="Monotype Sorts" pitchFamily="2" charset="2"/>
              <a:buNone/>
            </a:pPr>
            <a:r>
              <a:rPr lang="en-GB" altLang="en-US" smtClean="0"/>
              <a:t>	</a:t>
            </a:r>
            <a:r>
              <a:rPr lang="en-GB" altLang="en-US" i="1" smtClean="0">
                <a:solidFill>
                  <a:schemeClr val="tx2"/>
                </a:solidFill>
              </a:rPr>
              <a:t>“The degree of risk and its causes must never be hidden from decision makers”</a:t>
            </a:r>
            <a:r>
              <a:rPr lang="en-GB" altLang="en-US" smtClean="0">
                <a:solidFill>
                  <a:schemeClr val="tx2"/>
                </a:solidFill>
              </a:rPr>
              <a:t> Tom Gilb</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4"/>
          <p:cNvSpPr>
            <a:spLocks noGrp="1"/>
          </p:cNvSpPr>
          <p:nvPr>
            <p:ph type="ftr" sz="quarter" idx="11"/>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r>
              <a:rPr lang="en-GB" altLang="en-US" sz="1400" smtClean="0"/>
              <a:t>© 2013 TrueTrust Ltd</a:t>
            </a:r>
          </a:p>
        </p:txBody>
      </p:sp>
      <p:sp>
        <p:nvSpPr>
          <p:cNvPr id="10243" name="Slide Number Placeholder 5"/>
          <p:cNvSpPr>
            <a:spLocks noGrp="1"/>
          </p:cNvSpPr>
          <p:nvPr>
            <p:ph type="sldNum" sz="quarter" idx="12"/>
          </p:nvPr>
        </p:nvSpPr>
        <p:spPr>
          <a:noFill/>
        </p:spPr>
        <p:txBody>
          <a:bodyPr/>
          <a:lstStyle>
            <a:lvl1pPr>
              <a:spcBef>
                <a:spcPct val="20000"/>
              </a:spcBef>
              <a:buClr>
                <a:schemeClr val="accent2"/>
              </a:buClr>
              <a:buSzPct val="75000"/>
              <a:buFont typeface="Monotype Sorts" pitchFamily="2" charset="2"/>
              <a:buChar char="u"/>
              <a:defRPr sz="3200">
                <a:solidFill>
                  <a:schemeClr val="tx1"/>
                </a:solidFill>
                <a:latin typeface="Times New Roman" pitchFamily="18" charset="0"/>
              </a:defRPr>
            </a:lvl1pPr>
            <a:lvl2pPr marL="742950" indent="-285750">
              <a:spcBef>
                <a:spcPct val="20000"/>
              </a:spcBef>
              <a:buClr>
                <a:schemeClr val="tx1"/>
              </a:buClr>
              <a:buChar char="–"/>
              <a:defRPr sz="2800">
                <a:solidFill>
                  <a:schemeClr val="tx1"/>
                </a:solidFill>
                <a:latin typeface="Times New Roman" pitchFamily="18" charset="0"/>
              </a:defRPr>
            </a:lvl2pPr>
            <a:lvl3pPr marL="1143000" indent="-228600">
              <a:spcBef>
                <a:spcPct val="20000"/>
              </a:spcBef>
              <a:buClr>
                <a:schemeClr val="tx1"/>
              </a:buClr>
              <a:buChar char="»"/>
              <a:defRPr sz="2400">
                <a:solidFill>
                  <a:schemeClr val="tx1"/>
                </a:solidFill>
                <a:latin typeface="Times New Roman" pitchFamily="18" charset="0"/>
              </a:defRPr>
            </a:lvl3pPr>
            <a:lvl4pPr marL="1600200" indent="-228600">
              <a:spcBef>
                <a:spcPct val="20000"/>
              </a:spcBef>
              <a:buClr>
                <a:schemeClr val="accent2"/>
              </a:buClr>
              <a:buSzPct val="65000"/>
              <a:buFont typeface="Monotype Sorts" pitchFamily="2" charset="2"/>
              <a:buChar char="u"/>
              <a:defRPr sz="2000">
                <a:solidFill>
                  <a:schemeClr val="tx1"/>
                </a:solidFill>
                <a:latin typeface="Times New Roman" pitchFamily="18" charset="0"/>
              </a:defRPr>
            </a:lvl4pPr>
            <a:lvl5pPr marL="2057400" indent="-228600">
              <a:spcBef>
                <a:spcPct val="20000"/>
              </a:spcBef>
              <a:buClr>
                <a:schemeClr val="tx1"/>
              </a:buClr>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Char char="–"/>
              <a:defRPr sz="2000">
                <a:solidFill>
                  <a:schemeClr val="tx1"/>
                </a:solidFill>
                <a:latin typeface="Times New Roman" pitchFamily="18" charset="0"/>
              </a:defRPr>
            </a:lvl9pPr>
          </a:lstStyle>
          <a:p>
            <a:pPr>
              <a:spcBef>
                <a:spcPct val="0"/>
              </a:spcBef>
              <a:buClrTx/>
              <a:buSzTx/>
              <a:buFontTx/>
              <a:buNone/>
            </a:pPr>
            <a:fld id="{2C670D28-9EF1-4A62-8E7A-8617462E4D68}" type="slidenum">
              <a:rPr lang="en-GB" altLang="en-US" sz="1400" smtClean="0"/>
              <a:pPr>
                <a:spcBef>
                  <a:spcPct val="0"/>
                </a:spcBef>
                <a:buClrTx/>
                <a:buSzTx/>
                <a:buFontTx/>
                <a:buNone/>
              </a:pPr>
              <a:t>9</a:t>
            </a:fld>
            <a:endParaRPr lang="en-GB" altLang="en-US" sz="1400" smtClean="0"/>
          </a:p>
        </p:txBody>
      </p:sp>
      <p:sp>
        <p:nvSpPr>
          <p:cNvPr id="10244" name="Rectangle 4"/>
          <p:cNvSpPr>
            <a:spLocks noGrp="1" noChangeArrowheads="1"/>
          </p:cNvSpPr>
          <p:nvPr>
            <p:ph type="title"/>
          </p:nvPr>
        </p:nvSpPr>
        <p:spPr/>
        <p:txBody>
          <a:bodyPr>
            <a:normAutofit fontScale="90000"/>
          </a:bodyPr>
          <a:lstStyle/>
          <a:p>
            <a:r>
              <a:rPr lang="en-GB" altLang="en-US" smtClean="0"/>
              <a:t>Top 10 Checklist of Software Risk Items</a:t>
            </a:r>
          </a:p>
        </p:txBody>
      </p:sp>
      <p:sp>
        <p:nvSpPr>
          <p:cNvPr id="10245" name="Rectangle 5"/>
          <p:cNvSpPr>
            <a:spLocks noGrp="1" noChangeArrowheads="1"/>
          </p:cNvSpPr>
          <p:nvPr>
            <p:ph type="body" idx="1"/>
          </p:nvPr>
        </p:nvSpPr>
        <p:spPr>
          <a:xfrm>
            <a:off x="683568" y="1988840"/>
            <a:ext cx="8077200" cy="4114800"/>
          </a:xfrm>
        </p:spPr>
        <p:txBody>
          <a:bodyPr>
            <a:normAutofit fontScale="92500" lnSpcReduction="20000"/>
          </a:bodyPr>
          <a:lstStyle/>
          <a:p>
            <a:r>
              <a:rPr lang="en-GB" altLang="en-US" sz="2800" dirty="0" smtClean="0"/>
              <a:t>Personnel Shortfalls</a:t>
            </a:r>
          </a:p>
          <a:p>
            <a:r>
              <a:rPr lang="en-GB" altLang="en-US" sz="2800" dirty="0" smtClean="0"/>
              <a:t>Unrealistic schedules and budgets</a:t>
            </a:r>
          </a:p>
          <a:p>
            <a:r>
              <a:rPr lang="en-GB" altLang="en-US" sz="2800" dirty="0" smtClean="0"/>
              <a:t>Developing the wrong software functions</a:t>
            </a:r>
          </a:p>
          <a:p>
            <a:r>
              <a:rPr lang="en-GB" altLang="en-US" sz="2800" dirty="0" smtClean="0"/>
              <a:t>Developing the wrong user interface</a:t>
            </a:r>
          </a:p>
          <a:p>
            <a:r>
              <a:rPr lang="en-GB" altLang="en-US" sz="2800" dirty="0" smtClean="0"/>
              <a:t>Gold Plating</a:t>
            </a:r>
          </a:p>
          <a:p>
            <a:r>
              <a:rPr lang="en-GB" altLang="en-US" sz="2800" dirty="0" smtClean="0"/>
              <a:t>Continuing stream of requirement changes</a:t>
            </a:r>
          </a:p>
          <a:p>
            <a:r>
              <a:rPr lang="en-GB" altLang="en-US" sz="2800" dirty="0" smtClean="0"/>
              <a:t>Shortfalls in externally furnished components</a:t>
            </a:r>
          </a:p>
          <a:p>
            <a:r>
              <a:rPr lang="en-GB" altLang="en-US" sz="2800" dirty="0" smtClean="0"/>
              <a:t>Shortfalls in externally performed tasks</a:t>
            </a:r>
          </a:p>
          <a:p>
            <a:r>
              <a:rPr lang="en-GB" altLang="en-US" sz="2800" dirty="0" smtClean="0"/>
              <a:t>Real time performance shortfalls</a:t>
            </a:r>
          </a:p>
          <a:p>
            <a:r>
              <a:rPr lang="en-GB" altLang="en-US" sz="2800" dirty="0" smtClean="0"/>
              <a:t>Straining computer science capabilities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RAIN">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240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tailEnd type="arrow"/>
        </a:ln>
      </a:spPr>
      <a:bodyPr/>
      <a:lstStyle/>
      <a:style>
        <a:lnRef idx="1">
          <a:schemeClr val="accent1"/>
        </a:lnRef>
        <a:fillRef idx="0">
          <a:schemeClr val="accent1"/>
        </a:fillRef>
        <a:effectRef idx="0">
          <a:schemeClr val="accent1"/>
        </a:effectRef>
        <a:fontRef idx="minor">
          <a:schemeClr val="tx1"/>
        </a:fontRef>
      </a:style>
    </a:lnDef>
    <a:txDef>
      <a:spPr bwMode="auto">
        <a:noFill/>
        <a:ln w="12700">
          <a:noFill/>
          <a:miter lim="800000"/>
          <a:headEnd type="none" w="sm" len="sm"/>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none" rtlCol="0">
        <a:spAutoFit/>
      </a:bodyPr>
      <a:lstStyle>
        <a:defPPr>
          <a:spcBef>
            <a:spcPct val="0"/>
          </a:spcBef>
          <a:buClrTx/>
          <a:buSzTx/>
          <a:buFontTx/>
          <a:buNone/>
          <a:defRPr sz="2400" dirty="0" smtClean="0"/>
        </a:defPPr>
      </a:lstStyle>
    </a:txDef>
  </a:objectDefaults>
  <a:extraClrScheme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Template>
  <TotalTime>123</TotalTime>
  <Words>5589</Words>
  <Application>Microsoft Office PowerPoint</Application>
  <PresentationFormat>On-screen Show (4:3)</PresentationFormat>
  <Paragraphs>681</Paragraphs>
  <Slides>42</Slides>
  <Notes>39</Notes>
  <HiddenSlides>0</HiddenSlides>
  <MMClips>0</MMClips>
  <ScaleCrop>false</ScaleCrop>
  <HeadingPairs>
    <vt:vector size="4" baseType="variant">
      <vt:variant>
        <vt:lpstr>Theme</vt:lpstr>
      </vt:variant>
      <vt:variant>
        <vt:i4>2</vt:i4>
      </vt:variant>
      <vt:variant>
        <vt:lpstr>Slide Titles</vt:lpstr>
      </vt:variant>
      <vt:variant>
        <vt:i4>42</vt:i4>
      </vt:variant>
    </vt:vector>
  </HeadingPairs>
  <TitlesOfParts>
    <vt:vector size="44" baseType="lpstr">
      <vt:lpstr>TRAIN</vt:lpstr>
      <vt:lpstr>1_Kantoorthema</vt:lpstr>
      <vt:lpstr>PowerPoint Presentation</vt:lpstr>
      <vt:lpstr>Risk Management</vt:lpstr>
      <vt:lpstr>What is Risk ?</vt:lpstr>
      <vt:lpstr>Where Do Risks Come From ?</vt:lpstr>
      <vt:lpstr>Risk Management - a Definition</vt:lpstr>
      <vt:lpstr>Risk Management Methodology</vt:lpstr>
      <vt:lpstr>Risk Identification Methods</vt:lpstr>
      <vt:lpstr>Risk Identification Methods (cont)</vt:lpstr>
      <vt:lpstr>Top 10 Checklist of Software Risk Items</vt:lpstr>
      <vt:lpstr>Staffing Risk Item Checklist</vt:lpstr>
      <vt:lpstr>Schedule Risk Item Checklist</vt:lpstr>
      <vt:lpstr>Schedule Risk Items Cont.</vt:lpstr>
      <vt:lpstr>Cost Risk Item Checklist</vt:lpstr>
      <vt:lpstr>Risk Interactions</vt:lpstr>
      <vt:lpstr>Ishikawa/Fishbone Diagrams</vt:lpstr>
      <vt:lpstr>Risk Identification Inhibitors</vt:lpstr>
      <vt:lpstr>Risk Identification Facilitators</vt:lpstr>
      <vt:lpstr>Risk Analysis</vt:lpstr>
      <vt:lpstr>Rules of Risk Analysis</vt:lpstr>
      <vt:lpstr>Risk Exposure (RE)</vt:lpstr>
      <vt:lpstr>Qualitative Analysis</vt:lpstr>
      <vt:lpstr>Qualitative Probability Phrases</vt:lpstr>
      <vt:lpstr>Qualitative Impact</vt:lpstr>
      <vt:lpstr>One Qualitative Scheme</vt:lpstr>
      <vt:lpstr>Qualitative Analysis Steps</vt:lpstr>
      <vt:lpstr>Project Risk Register</vt:lpstr>
      <vt:lpstr>Probability of Schedule Slippage</vt:lpstr>
      <vt:lpstr>Probability of Cost Escalation</vt:lpstr>
      <vt:lpstr>Qualitative Risk Exposure Scoring</vt:lpstr>
      <vt:lpstr>Quantitative Risk Analysis</vt:lpstr>
      <vt:lpstr>Network Analysis</vt:lpstr>
      <vt:lpstr>Microsoft Project Network Analysis</vt:lpstr>
      <vt:lpstr>Risk Control</vt:lpstr>
      <vt:lpstr>Risk Mitigating Strategies</vt:lpstr>
      <vt:lpstr>Risk Mitigating Techniques</vt:lpstr>
      <vt:lpstr>Risk Reduction Leverage (RRL)</vt:lpstr>
      <vt:lpstr>Individual Risk Item Management Plan is Part of Risk Register</vt:lpstr>
      <vt:lpstr>Risk Item Resolution</vt:lpstr>
      <vt:lpstr>Risk Management Control Loop</vt:lpstr>
      <vt:lpstr>Risk Resolution Monitoring Techniques</vt:lpstr>
      <vt:lpstr>Risk Resolution Monitoring Techniques (cont.)</vt:lpstr>
      <vt:lpstr>Any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10</cp:revision>
  <dcterms:created xsi:type="dcterms:W3CDTF">2013-09-04T12:18:21Z</dcterms:created>
  <dcterms:modified xsi:type="dcterms:W3CDTF">2013-09-09T16:23:55Z</dcterms:modified>
</cp:coreProperties>
</file>