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301" r:id="rId3"/>
    <p:sldId id="298" r:id="rId4"/>
    <p:sldId id="295" r:id="rId5"/>
    <p:sldId id="259" r:id="rId6"/>
    <p:sldId id="296" r:id="rId7"/>
    <p:sldId id="263" r:id="rId8"/>
    <p:sldId id="281" r:id="rId9"/>
    <p:sldId id="266" r:id="rId10"/>
    <p:sldId id="267" r:id="rId11"/>
    <p:sldId id="274" r:id="rId12"/>
    <p:sldId id="282" r:id="rId13"/>
    <p:sldId id="277" r:id="rId14"/>
    <p:sldId id="280" r:id="rId15"/>
    <p:sldId id="278" r:id="rId16"/>
    <p:sldId id="300" r:id="rId17"/>
    <p:sldId id="270" r:id="rId18"/>
    <p:sldId id="279" r:id="rId19"/>
    <p:sldId id="299" r:id="rId20"/>
    <p:sldId id="271" r:id="rId21"/>
    <p:sldId id="290" r:id="rId22"/>
    <p:sldId id="288" r:id="rId23"/>
    <p:sldId id="289" r:id="rId24"/>
    <p:sldId id="275" r:id="rId25"/>
    <p:sldId id="291" r:id="rId26"/>
    <p:sldId id="294" r:id="rId27"/>
    <p:sldId id="293" r:id="rId28"/>
    <p:sldId id="284" r:id="rId29"/>
    <p:sldId id="285" r:id="rId30"/>
    <p:sldId id="286" r:id="rId31"/>
    <p:sldId id="302" r:id="rId3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696"/>
    <a:srgbClr val="637F78"/>
    <a:srgbClr val="84B6B5"/>
    <a:srgbClr val="6482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DEA74-4D38-4B1C-AE53-0BB83431DD70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6FDFE-D1BA-4FB8-92DF-F35022112A50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5858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73408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NEF – negotiation forms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01082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063734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937105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87013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FDFE-D1BA-4FB8-92DF-F35022112A5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896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E687-8ED9-4AAC-8EF8-5CC0E3FFB06D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97693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F086-C30C-4DDA-92C5-897A9EA58BFC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44011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4B9E-EAB7-4699-8F24-D528F622DBE1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1255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7D68-693D-41DB-84EA-173CAAB411F9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417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5B0-5B3D-4AA7-9956-93A793EE610A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9942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ED0-B7FA-4E95-BAD3-A18936A7F07E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1299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5FB-DD4D-4A14-85E6-17A554D4F927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20490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3E22-F74D-4C29-9A3F-BF7A1484D7FD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06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35F-020A-4C95-83CC-4DEA679047A4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2715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C8-2A06-49FD-A1F2-0D1CA0330876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2759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19D0-46B6-461D-81AE-6FE5C24A22B7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1547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B6B5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A1454-F786-44E3-8C8E-3D70C3852AED}" type="datetime1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957F-C0FA-4D28-A996-80E4F36ACC8D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38636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158990"/>
            <a:ext cx="7128792" cy="226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3568" y="40466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nl-NL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raining &amp; research </a:t>
            </a:r>
          </a:p>
          <a:p>
            <a:pPr algn="ctr"/>
            <a:r>
              <a:rPr lang="nl-NL" sz="5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nl-NL" sz="5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  <a:r>
              <a:rPr lang="nl-NL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nl-NL" sz="5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academic</a:t>
            </a:r>
            <a:r>
              <a:rPr lang="nl-NL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nl-NL" sz="5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newcomers</a:t>
            </a:r>
            <a:endParaRPr lang="nl-BE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76200">
            <a:solidFill>
              <a:srgbClr val="64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5505899"/>
            <a:ext cx="3333532" cy="137027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39913" y="508518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A project of the King Baudouin Foundation</a:t>
            </a:r>
            <a:endParaRPr lang="nl-BE" sz="20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756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4502844" cy="466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96752"/>
            <a:ext cx="379468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251520" y="476672"/>
            <a:ext cx="8215313" cy="5715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Link: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http://cordis.europa.eu/fp7/find-doc_en.html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Rettangolo 3"/>
          <p:cNvSpPr/>
          <p:nvPr/>
        </p:nvSpPr>
        <p:spPr>
          <a:xfrm>
            <a:off x="3635896" y="260648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FORCE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39552" y="836712"/>
            <a:ext cx="813690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FORCE = FORm C Editor. </a:t>
            </a:r>
            <a:endParaRPr lang="it-IT" sz="23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C00000"/>
              </a:buClr>
              <a:buSzPct val="76000"/>
              <a:defRPr/>
            </a:pPr>
            <a:r>
              <a:rPr lang="en-US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Management Platform implemented across FP7 as the way to prepare and submit Form C (although not yet used for all FP7 projects: some use NEF). </a:t>
            </a:r>
            <a:endParaRPr lang="it-IT" sz="2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C00000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FORCE is used for:</a:t>
            </a:r>
            <a:endParaRPr lang="it-IT" sz="2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0250" lvl="1" indent="-273050" eaLnBrk="0" hangingPunct="0">
              <a:spcBef>
                <a:spcPts val="600"/>
              </a:spcBef>
              <a:buClr>
                <a:srgbClr val="C00000"/>
              </a:buClr>
              <a:buSzPct val="76000"/>
              <a:buFont typeface="Wingdings" pitchFamily="2" charset="2"/>
              <a:buChar char="§"/>
              <a:defRPr/>
            </a:pPr>
            <a:r>
              <a:rPr lang="en-US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Preparing Form Cs, which will be pre-filled  with updated and correct contract/grant information of each beneficiary participating in the project/grant</a:t>
            </a:r>
            <a:endParaRPr lang="it-IT" sz="2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0250" lvl="1" indent="-273050" eaLnBrk="0" hangingPunct="0">
              <a:spcBef>
                <a:spcPts val="600"/>
              </a:spcBef>
              <a:buClr>
                <a:srgbClr val="C00000"/>
              </a:buClr>
              <a:buSzPct val="76000"/>
              <a:buFont typeface="Wingdings" pitchFamily="2" charset="2"/>
              <a:buChar char="§"/>
              <a:defRPr/>
            </a:pPr>
            <a:r>
              <a:rPr lang="en-US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Electronic submission of Form Cs to the Commission (signed paper version to be sent afterwards)</a:t>
            </a:r>
            <a:endParaRPr lang="it-IT" sz="2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0250" lvl="1" indent="-273050" eaLnBrk="0" hangingPunct="0">
              <a:spcBef>
                <a:spcPts val="600"/>
              </a:spcBef>
              <a:buClr>
                <a:srgbClr val="C00000"/>
              </a:buClr>
              <a:buSzPct val="76000"/>
              <a:buFont typeface="Wingdings" pitchFamily="2" charset="2"/>
              <a:buChar char="§"/>
              <a:defRPr/>
            </a:pPr>
            <a:r>
              <a:rPr lang="en-US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Correction of Forms C if EC does not approve them </a:t>
            </a:r>
            <a:endParaRPr lang="it-IT" sz="2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0250" lvl="1" indent="-273050" eaLnBrk="0" hangingPunct="0">
              <a:spcBef>
                <a:spcPts val="600"/>
              </a:spcBef>
              <a:buClr>
                <a:srgbClr val="C00000"/>
              </a:buClr>
              <a:buSzPct val="76000"/>
              <a:buFont typeface="Wingdings" pitchFamily="2" charset="2"/>
              <a:buChar char="§"/>
              <a:defRPr/>
            </a:pPr>
            <a:r>
              <a:rPr lang="en-US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Printing Form Cs for signature of relevant authorizing officer</a:t>
            </a:r>
            <a:endParaRPr lang="en-US" sz="2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8191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9"/>
          <p:cNvSpPr>
            <a:spLocks noChangeArrowheads="1"/>
          </p:cNvSpPr>
          <p:nvPr/>
        </p:nvSpPr>
        <p:spPr bwMode="auto">
          <a:xfrm>
            <a:off x="2051720" y="1412776"/>
            <a:ext cx="485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/>
              <a:t>https://webgate.ec.europa.eu/cas/login</a:t>
            </a:r>
            <a:endParaRPr lang="en-AU" dirty="0"/>
          </a:p>
        </p:txBody>
      </p:sp>
      <p:sp>
        <p:nvSpPr>
          <p:cNvPr id="7" name="Rettangolo 6"/>
          <p:cNvSpPr/>
          <p:nvPr/>
        </p:nvSpPr>
        <p:spPr>
          <a:xfrm>
            <a:off x="1187624" y="332656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register..</a:t>
            </a:r>
            <a:endParaRPr lang="it-IT" altLang="zh-CN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ttangolo 3"/>
          <p:cNvSpPr/>
          <p:nvPr/>
        </p:nvSpPr>
        <p:spPr>
          <a:xfrm>
            <a:off x="1115616" y="188640"/>
            <a:ext cx="7016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Financial Statements – Form C (PDF)</a:t>
            </a:r>
            <a:endParaRPr lang="it-IT" altLang="zh-CN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836712"/>
            <a:ext cx="8143875" cy="369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AU" dirty="0"/>
              <a:t>http://cordis.europa.eu/fp7/find-doc_en.html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828675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286375"/>
            <a:ext cx="83581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ttangolo 3"/>
          <p:cNvSpPr/>
          <p:nvPr/>
        </p:nvSpPr>
        <p:spPr>
          <a:xfrm>
            <a:off x="1492795" y="260648"/>
            <a:ext cx="6332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</a:t>
            </a:r>
            <a:r>
              <a:rPr lang="it-IT" altLang="zh-CN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 – Collaborative project (a)</a:t>
            </a:r>
            <a:endParaRPr lang="it-IT" altLang="zh-CN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928688"/>
            <a:ext cx="8929687" cy="535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260648"/>
            <a:ext cx="8389937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</a:t>
            </a:r>
            <a:r>
              <a:rPr lang="it-IT" altLang="zh-CN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 – </a:t>
            </a:r>
            <a:r>
              <a:rPr lang="it-IT" altLang="zh-CN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Coordination</a:t>
            </a:r>
            <a:r>
              <a:rPr lang="it-IT" altLang="zh-CN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zh-CN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</a:t>
            </a:r>
            <a:r>
              <a:rPr lang="it-IT" altLang="zh-CN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it-IT" altLang="zh-CN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Action</a:t>
            </a:r>
            <a:r>
              <a:rPr lang="it-IT" altLang="zh-CN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(a)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9086850" cy="538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604448" cy="52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402504" y="260648"/>
            <a:ext cx="4512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 Portal (NEF)</a:t>
            </a:r>
            <a:endParaRPr lang="it-IT" altLang="zh-CN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ttangolo 3"/>
          <p:cNvSpPr/>
          <p:nvPr/>
        </p:nvSpPr>
        <p:spPr>
          <a:xfrm>
            <a:off x="2051720" y="260648"/>
            <a:ext cx="530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717550" eaLnBrk="0" hangingPunct="0">
              <a:defRPr/>
            </a:pPr>
            <a:r>
              <a:rPr lang="it-IT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Deliverables and Milestones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980728"/>
            <a:ext cx="81369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-274320" defTabSz="536575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6000"/>
              <a:buFont typeface="Wingdings 3"/>
              <a:buChar char="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filling in this table, the coordinator inform the Commission about the status of each deliverable and milestones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2204864"/>
            <a:ext cx="858436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8373180" cy="52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40968"/>
            <a:ext cx="858415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483768" y="260648"/>
            <a:ext cx="4011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Financial Statements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323528" y="1052736"/>
            <a:ext cx="828092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beneficiary at the end of each reporting period has to fill in its own financial 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statement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 C 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templates are 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provided on the NEF website in the Section Financial Reporting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6228184" y="155679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5576" y="4437112"/>
            <a:ext cx="7165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nl-BE" sz="4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Project Reporting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Gabriella </a:t>
            </a:r>
            <a:r>
              <a:rPr lang="en-GB" dirty="0" smtClean="0"/>
              <a:t>Calderari</a:t>
            </a:r>
          </a:p>
          <a:p>
            <a:r>
              <a:rPr lang="en-GB" dirty="0" smtClean="0"/>
              <a:t>David </a:t>
            </a:r>
            <a:r>
              <a:rPr lang="en-GB" dirty="0"/>
              <a:t>W Chadwick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0555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ttangolo 3"/>
          <p:cNvSpPr/>
          <p:nvPr/>
        </p:nvSpPr>
        <p:spPr>
          <a:xfrm>
            <a:off x="1115616" y="548680"/>
            <a:ext cx="7289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717550" eaLnBrk="0" hangingPunct="0">
              <a:defRPr/>
            </a:pPr>
            <a:r>
              <a:rPr lang="it-IT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Explanation</a:t>
            </a:r>
            <a:r>
              <a:rPr lang="it-IT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</a:t>
            </a:r>
            <a:r>
              <a:rPr lang="it-IT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it-IT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</a:t>
            </a:r>
            <a:r>
              <a:rPr lang="it-IT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resources</a:t>
            </a:r>
            <a:endParaRPr lang="it-IT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947" y="1340768"/>
            <a:ext cx="897905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ttangolo 5"/>
          <p:cNvSpPr/>
          <p:nvPr/>
        </p:nvSpPr>
        <p:spPr>
          <a:xfrm>
            <a:off x="539552" y="1412776"/>
            <a:ext cx="77768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it-IT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PERSONNEL COSTS:</a:t>
            </a:r>
          </a:p>
          <a:p>
            <a:pPr marL="342900" indent="-342900">
              <a:defRPr/>
            </a:pPr>
            <a:endParaRPr lang="it-IT" sz="2000" b="1" dirty="0" smtClean="0"/>
          </a:p>
          <a:p>
            <a:pPr marL="342900" indent="-342900">
              <a:buFont typeface="+mj-lt"/>
              <a:buAutoNum type="romanLcPeriod"/>
              <a:defRPr/>
            </a:pP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List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personnel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indicating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800100" lvl="1" indent="-168275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worked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project,</a:t>
            </a:r>
          </a:p>
          <a:p>
            <a:pPr marL="800100" lvl="1" indent="-168275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position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category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363538" indent="-363538">
              <a:buFont typeface="+mj-lt"/>
              <a:buAutoNum type="romanLcPeriod" startAt="2"/>
              <a:defRPr/>
            </a:pP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Copies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employment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/work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contracts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temporary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permanent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including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CVs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dated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signed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363538" indent="-363538">
              <a:buFont typeface="+mj-lt"/>
              <a:buAutoNum type="romanLcPeriod" startAt="2"/>
              <a:defRPr/>
            </a:pP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Copies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it-IT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certified</a:t>
            </a:r>
            <a:r>
              <a:rPr lang="it-IT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</a:t>
            </a:r>
            <a:r>
              <a:rPr lang="it-IT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sheets</a:t>
            </a:r>
            <a:r>
              <a:rPr lang="it-IT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including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records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personnel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charged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the project.</a:t>
            </a:r>
          </a:p>
          <a:p>
            <a:pPr marL="363538" indent="-363538">
              <a:buFont typeface="+mj-lt"/>
              <a:buAutoNum type="romanLcPeriod" startAt="2"/>
              <a:defRPr/>
            </a:pP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Copies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payrolls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personnel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charged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the project.</a:t>
            </a:r>
          </a:p>
          <a:p>
            <a:pPr marL="363538" indent="-363538">
              <a:buFont typeface="+mj-lt"/>
              <a:buAutoNum type="romanLcPeriod" startAt="2"/>
              <a:defRPr/>
            </a:pP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Copy of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bank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transfers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payment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receipts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defRPr/>
            </a:pP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59632" y="260648"/>
            <a:ext cx="6340197" cy="786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eaLnBrk="0" hangingPunct="0">
              <a:lnSpc>
                <a:spcPct val="140000"/>
              </a:lnSpc>
              <a:defRPr/>
            </a:pPr>
            <a:r>
              <a:rPr lang="en-US" altLang="zh-C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SUPPORTING DOCUMENTS</a:t>
            </a:r>
            <a:endParaRPr lang="en-US" altLang="zh-C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ttangolo 5"/>
          <p:cNvSpPr/>
          <p:nvPr/>
        </p:nvSpPr>
        <p:spPr>
          <a:xfrm>
            <a:off x="3131840" y="332656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</a:t>
            </a:r>
            <a:r>
              <a:rPr lang="it-IT" altLang="zh-CN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zh-CN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Sheet</a:t>
            </a:r>
            <a:endParaRPr lang="it-IT" altLang="zh-CN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3528" y="1052736"/>
            <a:ext cx="8568952" cy="4639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sheets </a:t>
            </a:r>
            <a:r>
              <a:rPr lang="it-IT" sz="23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must</a:t>
            </a:r>
            <a:r>
              <a:rPr lang="it-IT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3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</a:t>
            </a:r>
            <a:r>
              <a:rPr lang="it-IT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439738" lvl="1" indent="-358775" eaLnBrk="0" hangingPunct="0">
              <a:lnSpc>
                <a:spcPct val="80000"/>
              </a:lnSpc>
              <a:spcBef>
                <a:spcPts val="1200"/>
              </a:spcBef>
              <a:buClr>
                <a:srgbClr val="9D3232"/>
              </a:buClr>
              <a:buSzPct val="76000"/>
              <a:buFont typeface="Wingdings" pitchFamily="2" charset="2"/>
              <a:buChar char="Ø"/>
              <a:defRPr/>
            </a:pPr>
            <a:r>
              <a:rPr lang="en-US" altLang="zh-CN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Title and project account number;</a:t>
            </a:r>
          </a:p>
          <a:p>
            <a:pPr marL="439738" lvl="1" indent="-358775" eaLnBrk="0" hangingPunct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D3232"/>
              </a:buClr>
              <a:buSzPct val="76000"/>
              <a:buFont typeface="Wingdings" pitchFamily="2" charset="2"/>
              <a:buChar char="Ø"/>
              <a:defRPr/>
            </a:pPr>
            <a:r>
              <a:rPr lang="en-US" altLang="zh-CN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name of beneficiary as indicated in the GA;</a:t>
            </a:r>
          </a:p>
          <a:p>
            <a:pPr marL="439738" lvl="1" indent="-358775" eaLnBrk="0" hangingPunct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D3232"/>
              </a:buClr>
              <a:buSzPct val="76000"/>
              <a:buFont typeface="Wingdings" pitchFamily="2" charset="2"/>
              <a:buChar char="Ø"/>
              <a:defRPr/>
            </a:pPr>
            <a:r>
              <a:rPr lang="en-US" altLang="zh-CN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name and a signature of the employee directly contributing to project;</a:t>
            </a:r>
          </a:p>
          <a:p>
            <a:pPr marL="439738" lvl="1" indent="-358775" eaLnBrk="0" hangingPunct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D3232"/>
              </a:buClr>
              <a:buSzPct val="76000"/>
              <a:buFont typeface="Wingdings" pitchFamily="2" charset="2"/>
              <a:buChar char="Ø"/>
              <a:defRPr/>
            </a:pPr>
            <a:r>
              <a:rPr lang="en-US" altLang="zh-CN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period concerned (for instance on daily, weekly, monthly basis) according to the </a:t>
            </a:r>
            <a:r>
              <a:rPr lang="it-IT" altLang="zh-CN" sz="23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beneficiary</a:t>
            </a:r>
            <a:r>
              <a:rPr lang="it-IT" altLang="zh-CN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's </a:t>
            </a:r>
            <a:r>
              <a:rPr lang="it-IT" altLang="zh-CN" sz="23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</a:t>
            </a:r>
            <a:r>
              <a:rPr lang="it-IT" altLang="zh-CN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zh-CN" sz="23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practice</a:t>
            </a:r>
            <a:r>
              <a:rPr lang="it-IT" altLang="zh-CN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439738" lvl="1" indent="-358775" eaLnBrk="0" hangingPunct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D3232"/>
              </a:buClr>
              <a:buSzPct val="76000"/>
              <a:buFont typeface="Wingdings" pitchFamily="2" charset="2"/>
              <a:buChar char="Ø"/>
              <a:defRPr/>
            </a:pPr>
            <a:r>
              <a:rPr lang="en-US" altLang="zh-CN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amount of hours  or days claimed on the project.</a:t>
            </a:r>
          </a:p>
          <a:p>
            <a:pPr marL="439738" lvl="1" indent="-358775" eaLnBrk="0" hangingPunct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D3232"/>
              </a:buClr>
              <a:buSzPct val="76000"/>
              <a:buFont typeface="Wingdings" pitchFamily="2" charset="2"/>
              <a:buChar char="Ø"/>
              <a:defRPr/>
            </a:pPr>
            <a:r>
              <a:rPr lang="en-US" altLang="zh-CN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name and a signature of a supervisor (person in charge of the project).</a:t>
            </a:r>
          </a:p>
          <a:p>
            <a:pPr marL="439738" lvl="1" indent="-358775" eaLnBrk="0" hangingPunct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D3232"/>
              </a:buClr>
              <a:buSzPct val="76000"/>
              <a:buFont typeface="Wingdings" pitchFamily="2" charset="2"/>
              <a:buChar char="Ø"/>
              <a:defRPr/>
            </a:pPr>
            <a:r>
              <a:rPr lang="en-US" altLang="zh-CN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Indication of all other projects/activities the employee  is involved in </a:t>
            </a:r>
            <a:endParaRPr lang="it-IT" altLang="zh-CN" sz="2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87868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131840" y="332656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</a:t>
            </a:r>
            <a:r>
              <a:rPr lang="it-IT" altLang="zh-CN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zh-CN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Sheet</a:t>
            </a:r>
            <a:endParaRPr lang="it-IT" altLang="zh-CN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ttangolo 5"/>
          <p:cNvSpPr/>
          <p:nvPr/>
        </p:nvSpPr>
        <p:spPr>
          <a:xfrm>
            <a:off x="2532282" y="1340768"/>
            <a:ext cx="3227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Durable equipment</a:t>
            </a:r>
          </a:p>
        </p:txBody>
      </p:sp>
      <p:sp>
        <p:nvSpPr>
          <p:cNvPr id="8" name="Rettangolo 7"/>
          <p:cNvSpPr/>
          <p:nvPr/>
        </p:nvSpPr>
        <p:spPr>
          <a:xfrm>
            <a:off x="611560" y="2204865"/>
            <a:ext cx="7848872" cy="316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Copy of the contractor's guidelines for procurement of durable equipment (if available).</a:t>
            </a: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invoices for purchase of equipment.</a:t>
            </a: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Copies of the equipment (related to the project) inventory register.</a:t>
            </a: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Copies of the equipment's usage diary/register (for equipment used by different projects)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59632" y="260648"/>
            <a:ext cx="6340197" cy="786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eaLnBrk="0" hangingPunct="0">
              <a:lnSpc>
                <a:spcPct val="140000"/>
              </a:lnSpc>
              <a:defRPr/>
            </a:pPr>
            <a:r>
              <a:rPr lang="en-US" altLang="zh-C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SUPPORTING DOCUMENTS</a:t>
            </a:r>
            <a:endParaRPr lang="en-US" altLang="zh-C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ttangolo 5"/>
          <p:cNvSpPr/>
          <p:nvPr/>
        </p:nvSpPr>
        <p:spPr>
          <a:xfrm>
            <a:off x="3245565" y="1772816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Consumables</a:t>
            </a:r>
            <a:endParaRPr lang="it-IT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99592" y="2492897"/>
            <a:ext cx="7488832" cy="1944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Copy of the contractor's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guidelines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procurement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consumables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available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invoices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consumables</a:t>
            </a:r>
            <a:endParaRPr lang="it-IT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Proof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payment</a:t>
            </a:r>
            <a:endParaRPr lang="it-IT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59632" y="260648"/>
            <a:ext cx="6340197" cy="786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eaLnBrk="0" hangingPunct="0">
              <a:lnSpc>
                <a:spcPct val="140000"/>
              </a:lnSpc>
              <a:defRPr/>
            </a:pPr>
            <a:r>
              <a:rPr lang="en-US" altLang="zh-C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SUPPORTING DOCUMENTS</a:t>
            </a:r>
            <a:endParaRPr lang="en-US" altLang="zh-C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ttangolo 5"/>
          <p:cNvSpPr/>
          <p:nvPr/>
        </p:nvSpPr>
        <p:spPr>
          <a:xfrm>
            <a:off x="2195736" y="764704"/>
            <a:ext cx="3884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Travel</a:t>
            </a:r>
            <a:r>
              <a:rPr lang="it-IT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it-IT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subsistence</a:t>
            </a:r>
          </a:p>
        </p:txBody>
      </p:sp>
      <p:sp>
        <p:nvSpPr>
          <p:cNvPr id="8" name="Rettangolo 7"/>
          <p:cNvSpPr/>
          <p:nvPr/>
        </p:nvSpPr>
        <p:spPr>
          <a:xfrm>
            <a:off x="611560" y="1628800"/>
            <a:ext cx="799288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Copy of the meeting agenda or of any other document relevant to demonstrate the relation between the mission and the objectives of the journey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Copy of the contractor's guidelines for reimbursement of travel expenses.</a:t>
            </a: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Copy of authorized travel request forms</a:t>
            </a: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invoices for travel and accommodation expenses</a:t>
            </a: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Copy of EC agreement for travels outside Western Europe (if applicable)</a:t>
            </a: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Copies of mission reports (if available)</a:t>
            </a:r>
          </a:p>
          <a:p>
            <a:pPr eaLnBrk="0" hangingPunct="0">
              <a:defRPr/>
            </a:pP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59632" y="0"/>
            <a:ext cx="6340197" cy="786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eaLnBrk="0" hangingPunct="0">
              <a:lnSpc>
                <a:spcPct val="140000"/>
              </a:lnSpc>
              <a:defRPr/>
            </a:pPr>
            <a:r>
              <a:rPr lang="en-US" altLang="zh-C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SUPPORTING DOCUMENTS</a:t>
            </a:r>
            <a:endParaRPr lang="en-US" altLang="zh-C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ttangolo 5"/>
          <p:cNvSpPr/>
          <p:nvPr/>
        </p:nvSpPr>
        <p:spPr>
          <a:xfrm>
            <a:off x="611560" y="1340768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</a:t>
            </a:r>
            <a:r>
              <a:rPr lang="it-IT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costs</a:t>
            </a:r>
            <a:endParaRPr lang="it-IT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9552" y="1772816"/>
            <a:ext cx="74168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Copy of 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contractor's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relevant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guidelines</a:t>
            </a:r>
            <a:endParaRPr lang="it-IT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invoices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relevant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expenditure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Copy of EC agreement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relevant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expenditure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endParaRPr lang="it-IT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878597" y="3140968"/>
            <a:ext cx="1683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Subcontracts</a:t>
            </a:r>
          </a:p>
        </p:txBody>
      </p:sp>
      <p:sp>
        <p:nvSpPr>
          <p:cNvPr id="9" name="Rettangolo 8"/>
          <p:cNvSpPr/>
          <p:nvPr/>
        </p:nvSpPr>
        <p:spPr>
          <a:xfrm>
            <a:off x="3923928" y="36450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romanLcPeriod"/>
              <a:defRPr/>
            </a:pP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Copy of  the contractor's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guidelines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procurement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services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available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514350" indent="-514350">
              <a:buFont typeface="+mj-lt"/>
              <a:buAutoNum type="romanLcPeriod"/>
              <a:defRPr/>
            </a:pPr>
            <a:endParaRPr lang="it-I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+mj-lt"/>
              <a:buAutoNum type="romanLcPeriod"/>
              <a:defRPr/>
            </a:pP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invoices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external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assistance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evidence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delivery</a:t>
            </a:r>
          </a:p>
          <a:p>
            <a:pPr marL="514350" indent="-514350">
              <a:buFont typeface="+mj-lt"/>
              <a:buAutoNum type="romanLcPeriod"/>
              <a:defRPr/>
            </a:pPr>
            <a:endParaRPr lang="it-I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+mj-lt"/>
              <a:buAutoNum type="romanLcPeriod"/>
              <a:defRPr/>
            </a:pP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Copies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subcontracts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59632" y="260648"/>
            <a:ext cx="6340197" cy="786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eaLnBrk="0" hangingPunct="0">
              <a:lnSpc>
                <a:spcPct val="140000"/>
              </a:lnSpc>
              <a:defRPr/>
            </a:pPr>
            <a:r>
              <a:rPr lang="en-US" altLang="zh-C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SUPPORTING DOCUMENTS</a:t>
            </a:r>
            <a:endParaRPr lang="en-US" altLang="zh-CN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ttangolo 4"/>
          <p:cNvSpPr/>
          <p:nvPr/>
        </p:nvSpPr>
        <p:spPr>
          <a:xfrm>
            <a:off x="323957" y="260648"/>
            <a:ext cx="8820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CERTIFICATE ON FINANCIAL STATEMENTS (CFS) </a:t>
            </a:r>
            <a:endParaRPr lang="it-IT" altLang="zh-CN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764704"/>
            <a:ext cx="7715250" cy="48577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each period for which an audit certificate is required (typically ≥ </a:t>
            </a:r>
            <a:r>
              <a:rPr lang="en-GB" sz="2400" noProof="0" dirty="0" smtClean="0"/>
              <a:t>€</a:t>
            </a:r>
            <a:r>
              <a:rPr lang="en-GB" sz="2400" dirty="0" smtClean="0"/>
              <a:t>375,000)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each contractor shall provide an audit certificate prepared and certified by an external auditor: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certifying that the costs incurred during that period meet the conditions required by this contract.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certificate should expressly state the amounts that were subject to verification.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cost of this certification is an eligible cost under the activity relating to Management of the consortium, under the budget heading “subcontracts”.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ttangolo 3"/>
          <p:cNvSpPr/>
          <p:nvPr/>
        </p:nvSpPr>
        <p:spPr>
          <a:xfrm>
            <a:off x="539552" y="2276872"/>
            <a:ext cx="86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contractor;</a:t>
            </a:r>
          </a:p>
          <a:p>
            <a:pPr>
              <a:buFont typeface="Wingdings" pitchFamily="2" charset="2"/>
              <a:buChar char="v"/>
              <a:defRPr/>
            </a:pPr>
            <a:endParaRPr lang="it-IT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qualified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carry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out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statutory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audits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accounting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documents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accordance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8th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Council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directive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84/253/EEC of 10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April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1984 or </a:t>
            </a:r>
            <a:r>
              <a:rPr lang="it-IT" sz="24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it-IT" sz="24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</a:t>
            </a:r>
            <a:r>
              <a:rPr lang="it-IT" sz="24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regulations</a:t>
            </a:r>
            <a:r>
              <a:rPr lang="it-IT" sz="24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it-IT" sz="24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23728" y="1412776"/>
            <a:ext cx="4182555" cy="631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eaLnBrk="0" hangingPunct="0">
              <a:lnSpc>
                <a:spcPct val="140000"/>
              </a:lnSpc>
              <a:defRPr/>
            </a:pPr>
            <a:r>
              <a:rPr lang="it-IT" altLang="zh-CN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External</a:t>
            </a:r>
            <a:r>
              <a:rPr lang="it-IT" altLang="zh-CN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auditor </a:t>
            </a:r>
            <a:r>
              <a:rPr lang="it-IT" altLang="zh-CN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must</a:t>
            </a:r>
            <a:r>
              <a:rPr lang="it-IT" altLang="zh-CN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zh-CN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</a:t>
            </a:r>
            <a:r>
              <a:rPr lang="it-IT" altLang="zh-CN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71211" y="332656"/>
            <a:ext cx="1899880" cy="631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eaLnBrk="0" hangingPunct="0">
              <a:lnSpc>
                <a:spcPct val="140000"/>
              </a:lnSpc>
              <a:defRPr/>
            </a:pPr>
            <a:r>
              <a:rPr lang="it-IT" altLang="zh-CN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AUDITING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5536" y="501317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 Narrow" pitchFamily="34" charset="0"/>
              </a:rPr>
              <a:t>Each contractor </a:t>
            </a:r>
            <a:r>
              <a:rPr lang="it-IT" sz="2000" dirty="0" err="1" smtClean="0">
                <a:latin typeface="Arial Narrow" pitchFamily="34" charset="0"/>
              </a:rPr>
              <a:t>is</a:t>
            </a:r>
            <a:r>
              <a:rPr lang="it-IT" sz="2000" dirty="0" smtClean="0">
                <a:latin typeface="Arial Narrow" pitchFamily="34" charset="0"/>
              </a:rPr>
              <a:t> free to </a:t>
            </a:r>
            <a:r>
              <a:rPr lang="it-IT" sz="2000" dirty="0" err="1" smtClean="0">
                <a:latin typeface="Arial Narrow" pitchFamily="34" charset="0"/>
              </a:rPr>
              <a:t>choose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 err="1" smtClean="0">
                <a:latin typeface="Arial Narrow" pitchFamily="34" charset="0"/>
              </a:rPr>
              <a:t>any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 err="1" smtClean="0">
                <a:latin typeface="Arial Narrow" pitchFamily="34" charset="0"/>
              </a:rPr>
              <a:t>external</a:t>
            </a:r>
            <a:r>
              <a:rPr lang="it-IT" sz="2000" dirty="0" smtClean="0">
                <a:latin typeface="Arial Narrow" pitchFamily="34" charset="0"/>
              </a:rPr>
              <a:t> auditor, </a:t>
            </a:r>
            <a:r>
              <a:rPr lang="it-IT" sz="2000" dirty="0" err="1" smtClean="0">
                <a:latin typeface="Arial Narrow" pitchFamily="34" charset="0"/>
              </a:rPr>
              <a:t>including</a:t>
            </a:r>
            <a:r>
              <a:rPr lang="it-IT" sz="2000" dirty="0" smtClean="0">
                <a:latin typeface="Arial Narrow" pitchFamily="34" charset="0"/>
              </a:rPr>
              <a:t> its </a:t>
            </a:r>
            <a:r>
              <a:rPr lang="it-IT" sz="2000" dirty="0" err="1" smtClean="0">
                <a:latin typeface="Arial Narrow" pitchFamily="34" charset="0"/>
              </a:rPr>
              <a:t>usual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 err="1" smtClean="0">
                <a:latin typeface="Arial Narrow" pitchFamily="34" charset="0"/>
              </a:rPr>
              <a:t>external</a:t>
            </a:r>
            <a:r>
              <a:rPr lang="it-IT" sz="2000" dirty="0" smtClean="0">
                <a:latin typeface="Arial Narrow" pitchFamily="34" charset="0"/>
              </a:rPr>
              <a:t> auditor</a:t>
            </a:r>
            <a:endParaRPr lang="it-IT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55776" y="476672"/>
            <a:ext cx="2398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OVERVIEW</a:t>
            </a:r>
            <a:endParaRPr lang="it-IT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1196752"/>
            <a:ext cx="467467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32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Technical reporting</a:t>
            </a:r>
          </a:p>
          <a:p>
            <a:pPr>
              <a:buFont typeface="Wingdings" pitchFamily="2" charset="2"/>
              <a:buChar char="ü"/>
            </a:pPr>
            <a:endParaRPr lang="en-GB" sz="32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GB" sz="32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Financial reporting</a:t>
            </a:r>
          </a:p>
          <a:p>
            <a:pPr>
              <a:buFont typeface="Wingdings" pitchFamily="2" charset="2"/>
              <a:buChar char="ü"/>
            </a:pPr>
            <a:endParaRPr lang="en-GB" sz="32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GB" sz="32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Reporting Forms</a:t>
            </a:r>
          </a:p>
          <a:p>
            <a:pPr>
              <a:buFont typeface="Wingdings" pitchFamily="2" charset="2"/>
              <a:buChar char="ü"/>
            </a:pPr>
            <a:endParaRPr lang="en-GB" sz="32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GB" sz="32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Supporting Documents</a:t>
            </a:r>
          </a:p>
          <a:p>
            <a:pPr>
              <a:buFont typeface="Wingdings" pitchFamily="2" charset="2"/>
              <a:buChar char="ü"/>
            </a:pPr>
            <a:endParaRPr lang="en-GB" sz="32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GB" sz="32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Financial Audit</a:t>
            </a:r>
            <a:endParaRPr lang="it-IT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7748" y="1808163"/>
            <a:ext cx="3262433" cy="63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0" hangingPunct="0">
              <a:lnSpc>
                <a:spcPct val="140000"/>
              </a:lnSpc>
              <a:defRPr/>
            </a:pPr>
            <a:r>
              <a:rPr lang="it-IT" altLang="zh-CN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</a:t>
            </a:r>
            <a:r>
              <a:rPr lang="it-IT" altLang="zh-CN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zh-CN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sanctions</a:t>
            </a:r>
            <a:r>
              <a:rPr lang="it-IT" altLang="zh-CN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it-IT" altLang="zh-CN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83968" y="2348880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Termination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Grant Agreement (art. II.38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83968" y="1844824"/>
            <a:ext cx="3879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Reduction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Grant (art. II.18.5) 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5976" y="2852936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Recovery of the Grant (art. II.21)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355976" y="3429000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Suspension of payments (art. II.5.3)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27984" y="3933056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/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Suspension of contract (art. II.8)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427984" y="4437112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/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Liquidation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damages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(art. II.24)</a:t>
            </a: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83968" y="1412776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 interests (art.II.21.5</a:t>
            </a:r>
            <a:r>
              <a:rPr lang="en-US" dirty="0" smtClean="0"/>
              <a:t>)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you!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gabriella.calderari@uniroma1.it</a:t>
            </a:r>
          </a:p>
          <a:p>
            <a:r>
              <a:rPr lang="en-GB" dirty="0" smtClean="0"/>
              <a:t>d.w.chadwick@kent.ac.uk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2086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ttangolo 4"/>
          <p:cNvSpPr/>
          <p:nvPr/>
        </p:nvSpPr>
        <p:spPr>
          <a:xfrm>
            <a:off x="2267744" y="2276872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717550" eaLnBrk="0" hangingPunct="0">
              <a:defRPr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REPORTS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43608" y="4437112"/>
            <a:ext cx="2379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Technical</a:t>
            </a:r>
            <a:endParaRPr lang="it-IT" sz="4000" dirty="0"/>
          </a:p>
        </p:txBody>
      </p:sp>
      <p:sp>
        <p:nvSpPr>
          <p:cNvPr id="7" name="Rettangolo 6"/>
          <p:cNvSpPr/>
          <p:nvPr/>
        </p:nvSpPr>
        <p:spPr>
          <a:xfrm>
            <a:off x="5652120" y="443711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Financial</a:t>
            </a:r>
            <a:endParaRPr lang="it-IT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5508104" y="2996952"/>
            <a:ext cx="93610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2555776" y="3068960"/>
            <a:ext cx="86409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4"/>
          <p:cNvSpPr txBox="1"/>
          <p:nvPr/>
        </p:nvSpPr>
        <p:spPr>
          <a:xfrm>
            <a:off x="1043608" y="692696"/>
            <a:ext cx="7165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REPORTING</a:t>
            </a:r>
            <a:endParaRPr lang="nl-BE" sz="4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323528" y="83671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Technical reports</a:t>
            </a:r>
            <a:endParaRPr lang="nl-BE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355976" y="7647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Deliverables</a:t>
            </a:r>
            <a:endParaRPr lang="nl-N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nl-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 technical report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 tecnical report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83568" y="2636912"/>
            <a:ext cx="79928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lvl="2" indent="-173038" eaLnBrk="0" hangingPunc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overview of the progress of work towards the objectives of the project including achievements of any milestones and deliverables as defined in Annex 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83568" y="4077072"/>
            <a:ext cx="7704856" cy="153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lvl="2" indent="-173038" eaLnBrk="0" hangingPunc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 supplementary reports required by any Annex to the contract, especially Annex I (technical annex)</a:t>
            </a:r>
          </a:p>
          <a:p>
            <a:pPr marL="711200" lvl="2" indent="-173038" eaLnBrk="0" hangingPunc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90000"/>
              <a:defRPr/>
            </a:pP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27584" y="5157192"/>
            <a:ext cx="712879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lvl="2" indent="-173038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Publishable 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ttangolo 5"/>
          <p:cNvSpPr/>
          <p:nvPr/>
        </p:nvSpPr>
        <p:spPr>
          <a:xfrm>
            <a:off x="755576" y="1412776"/>
            <a:ext cx="3212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Financial reports</a:t>
            </a:r>
            <a:endParaRPr lang="nl-BE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72000" y="1412776"/>
            <a:ext cx="36311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Costs reports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Management reports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 certificate</a:t>
            </a:r>
            <a:endParaRPr lang="nl-BE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9552" y="3501008"/>
            <a:ext cx="7992888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lvl="2" indent="-173038" eaLnBrk="0" hangingPunc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explanation of the use of the resources</a:t>
            </a:r>
          </a:p>
          <a:p>
            <a:pPr marL="711200" lvl="2" indent="-173038" eaLnBrk="0" hangingPunc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Financial Statement (Form C) from each beneficiary together with a summary financial report</a:t>
            </a:r>
          </a:p>
          <a:p>
            <a:pPr marL="711200" lvl="2" indent="-173038" eaLnBrk="0" hangingPunc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if requested an audit certificate per contractor</a:t>
            </a:r>
            <a:endParaRPr lang="it-IT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ttangolo 3"/>
          <p:cNvSpPr/>
          <p:nvPr/>
        </p:nvSpPr>
        <p:spPr>
          <a:xfrm>
            <a:off x="611560" y="1412776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1" indent="-257175" defTabSz="717550" eaLnBrk="0" hangingPunct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 submitted within the contractual delays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(60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days after the end of the reporting period)</a:t>
            </a:r>
          </a:p>
          <a:p>
            <a:pPr marL="714375" lvl="1" indent="-257175" defTabSz="717550" eaLnBrk="0" hangingPunct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 organized by work packages and tasks</a:t>
            </a:r>
          </a:p>
          <a:p>
            <a:pPr marL="714375" lvl="1" indent="-257175" defTabSz="717550" eaLnBrk="0" hangingPunct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identify the contributions from the various participants</a:t>
            </a:r>
          </a:p>
          <a:p>
            <a:pPr marL="714375" lvl="1" indent="-257175" defTabSz="717550" eaLnBrk="0" hangingPunct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respect the reporting guidelines </a:t>
            </a:r>
          </a:p>
          <a:p>
            <a:pPr marL="714375" lvl="1" indent="-257175" defTabSz="717550" eaLnBrk="0" hangingPunct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respect the page limit where applicable</a:t>
            </a:r>
          </a:p>
          <a:p>
            <a:pPr marL="714375" lvl="1" indent="-257175" defTabSz="717550" eaLnBrk="0" hangingPunct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 concise and clear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75856" y="404664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717550" eaLnBrk="0" hangingPunct="0">
              <a:defRPr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reports must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ttangolo 5"/>
          <p:cNvSpPr/>
          <p:nvPr/>
        </p:nvSpPr>
        <p:spPr>
          <a:xfrm>
            <a:off x="1187624" y="332656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Reports Timeline</a:t>
            </a:r>
            <a:endParaRPr lang="it-IT" altLang="zh-CN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39552" y="5517232"/>
            <a:ext cx="8424936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en-GB" sz="2000" dirty="0" smtClean="0"/>
              <a:t>No tacit approval of reports: Automatic payment of interest</a:t>
            </a:r>
          </a:p>
        </p:txBody>
      </p:sp>
      <p:cxnSp>
        <p:nvCxnSpPr>
          <p:cNvPr id="21" name="Connettore 1 20"/>
          <p:cNvCxnSpPr>
            <a:endCxn id="18" idx="4"/>
          </p:cNvCxnSpPr>
          <p:nvPr/>
        </p:nvCxnSpPr>
        <p:spPr>
          <a:xfrm>
            <a:off x="7668344" y="27089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endCxn id="18" idx="6"/>
          </p:cNvCxnSpPr>
          <p:nvPr/>
        </p:nvCxnSpPr>
        <p:spPr>
          <a:xfrm>
            <a:off x="7740352" y="263691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ccia in giù 25"/>
          <p:cNvSpPr/>
          <p:nvPr/>
        </p:nvSpPr>
        <p:spPr>
          <a:xfrm>
            <a:off x="7524328" y="314096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899592" y="3429000"/>
            <a:ext cx="7812360" cy="2210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 reception Commission may:</a:t>
            </a:r>
          </a:p>
          <a:p>
            <a:pPr lvl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Approve</a:t>
            </a:r>
          </a:p>
          <a:p>
            <a:pPr lvl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Suspend the time-limit requesting revision/completion</a:t>
            </a:r>
          </a:p>
          <a:p>
            <a:pPr lvl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Reject them giving justification, possible termination</a:t>
            </a:r>
          </a:p>
          <a:p>
            <a:pPr lvl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Suspend the payment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323528" y="90872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-274320" eaLnBrk="0" fontAlgn="auto" hangingPunct="0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6000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Reporting periods: temporary periods corresponding to a project technical and financial check (defined in Art. 4 of the Grant Agreement)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757745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86608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ttangolo 3"/>
          <p:cNvSpPr/>
          <p:nvPr/>
        </p:nvSpPr>
        <p:spPr>
          <a:xfrm>
            <a:off x="2555776" y="404664"/>
            <a:ext cx="3850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Reporting templates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512" y="1124745"/>
            <a:ext cx="878497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74320" defTabSz="717550" eaLnBrk="0" hangingPunct="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76000"/>
              <a:defRPr/>
            </a:pPr>
            <a:r>
              <a:rPr lang="it-IT" sz="2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</a:t>
            </a:r>
            <a:r>
              <a:rPr lang="it-IT" sz="2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templates are accessible on CORDIS website under the session “</a:t>
            </a:r>
            <a:r>
              <a:rPr lang="it-IT" sz="2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</a:t>
            </a:r>
            <a:r>
              <a:rPr lang="it-IT" sz="2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Document”</a:t>
            </a:r>
            <a:endParaRPr lang="it-IT" sz="2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85010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Gabriella Calderari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1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1194</Words>
  <Application>Microsoft Office PowerPoint</Application>
  <PresentationFormat>Presentazione su schermo (4:3)</PresentationFormat>
  <Paragraphs>243</Paragraphs>
  <Slides>31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Kantoorthema</vt:lpstr>
      <vt:lpstr>Diapositiva 1</vt:lpstr>
      <vt:lpstr>Project Reporting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Thank you!</vt:lpstr>
    </vt:vector>
  </TitlesOfParts>
  <Company>UGent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 Van Laeken</dc:creator>
  <cp:lastModifiedBy>Gabriella</cp:lastModifiedBy>
  <cp:revision>56</cp:revision>
  <dcterms:created xsi:type="dcterms:W3CDTF">2013-07-09T13:07:01Z</dcterms:created>
  <dcterms:modified xsi:type="dcterms:W3CDTF">2013-09-19T12:34:12Z</dcterms:modified>
</cp:coreProperties>
</file>