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48" r:id="rId1"/>
  </p:sldMasterIdLst>
  <p:notesMasterIdLst>
    <p:notesMasterId r:id="rId49"/>
  </p:notesMasterIdLst>
  <p:sldIdLst>
    <p:sldId id="260" r:id="rId2"/>
    <p:sldId id="262" r:id="rId3"/>
    <p:sldId id="295" r:id="rId4"/>
    <p:sldId id="290" r:id="rId5"/>
    <p:sldId id="292" r:id="rId6"/>
    <p:sldId id="299" r:id="rId7"/>
    <p:sldId id="298" r:id="rId8"/>
    <p:sldId id="300" r:id="rId9"/>
    <p:sldId id="301" r:id="rId10"/>
    <p:sldId id="293" r:id="rId11"/>
    <p:sldId id="294" r:id="rId12"/>
    <p:sldId id="297" r:id="rId13"/>
    <p:sldId id="302" r:id="rId14"/>
    <p:sldId id="303" r:id="rId15"/>
    <p:sldId id="304" r:id="rId16"/>
    <p:sldId id="305" r:id="rId17"/>
    <p:sldId id="306" r:id="rId18"/>
    <p:sldId id="308" r:id="rId19"/>
    <p:sldId id="263" r:id="rId20"/>
    <p:sldId id="264" r:id="rId21"/>
    <p:sldId id="267" r:id="rId22"/>
    <p:sldId id="268" r:id="rId23"/>
    <p:sldId id="269" r:id="rId24"/>
    <p:sldId id="270" r:id="rId25"/>
    <p:sldId id="273" r:id="rId26"/>
    <p:sldId id="274" r:id="rId27"/>
    <p:sldId id="280" r:id="rId28"/>
    <p:sldId id="281" r:id="rId29"/>
    <p:sldId id="315" r:id="rId30"/>
    <p:sldId id="310" r:id="rId31"/>
    <p:sldId id="313" r:id="rId32"/>
    <p:sldId id="283" r:id="rId33"/>
    <p:sldId id="314" r:id="rId34"/>
    <p:sldId id="286" r:id="rId35"/>
    <p:sldId id="285" r:id="rId36"/>
    <p:sldId id="287" r:id="rId37"/>
    <p:sldId id="288" r:id="rId38"/>
    <p:sldId id="289" r:id="rId39"/>
    <p:sldId id="279" r:id="rId40"/>
    <p:sldId id="311" r:id="rId41"/>
    <p:sldId id="275" r:id="rId42"/>
    <p:sldId id="276" r:id="rId43"/>
    <p:sldId id="277" r:id="rId44"/>
    <p:sldId id="307" r:id="rId45"/>
    <p:sldId id="278" r:id="rId46"/>
    <p:sldId id="296" r:id="rId47"/>
    <p:sldId id="316" r:id="rId4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9696"/>
    <a:srgbClr val="637F78"/>
    <a:srgbClr val="84B6B5"/>
    <a:srgbClr val="6482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64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ADEA74-4D38-4B1C-AE53-0BB83431DD70}" type="datetimeFigureOut">
              <a:rPr lang="nl-BE" smtClean="0"/>
              <a:pPr/>
              <a:t>19/09/2013</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6FDFE-D1BA-4FB8-92DF-F35022112A50}" type="slidenum">
              <a:rPr lang="nl-BE" smtClean="0"/>
              <a:pPr/>
              <a:t>‹N›</a:t>
            </a:fld>
            <a:endParaRPr lang="nl-BE"/>
          </a:p>
        </p:txBody>
      </p:sp>
    </p:spTree>
    <p:extLst>
      <p:ext uri="{BB962C8B-B14F-4D97-AF65-F5344CB8AC3E}">
        <p14:creationId xmlns:p14="http://schemas.microsoft.com/office/powerpoint/2010/main" xmlns="" val="165858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Please</a:t>
            </a:r>
            <a:r>
              <a:rPr lang="nl-NL" baseline="0" dirty="0" smtClean="0"/>
              <a:t> </a:t>
            </a:r>
            <a:r>
              <a:rPr lang="nl-NL" baseline="0" dirty="0" err="1" smtClean="0"/>
              <a:t>use</a:t>
            </a:r>
            <a:r>
              <a:rPr lang="nl-NL" baseline="0" dirty="0" smtClean="0"/>
              <a:t> </a:t>
            </a:r>
            <a:r>
              <a:rPr lang="nl-NL" baseline="0" dirty="0" err="1" smtClean="0"/>
              <a:t>this</a:t>
            </a:r>
            <a:r>
              <a:rPr lang="nl-NL" baseline="0" dirty="0" smtClean="0"/>
              <a:t> slide at the </a:t>
            </a:r>
            <a:r>
              <a:rPr lang="nl-NL" baseline="0" dirty="0" err="1" smtClean="0"/>
              <a:t>beginning</a:t>
            </a:r>
            <a:r>
              <a:rPr lang="nl-NL" baseline="0" dirty="0" smtClean="0"/>
              <a:t> of </a:t>
            </a:r>
            <a:r>
              <a:rPr lang="nl-NL" baseline="0" dirty="0" err="1" smtClean="0"/>
              <a:t>your</a:t>
            </a:r>
            <a:r>
              <a:rPr lang="nl-NL" baseline="0" dirty="0" smtClean="0"/>
              <a:t> </a:t>
            </a:r>
            <a:r>
              <a:rPr lang="nl-NL" baseline="0" dirty="0" err="1" smtClean="0"/>
              <a:t>presentation</a:t>
            </a:r>
            <a:r>
              <a:rPr lang="nl-NL" baseline="0" dirty="0" smtClean="0"/>
              <a:t>.</a:t>
            </a:r>
          </a:p>
          <a:p>
            <a:r>
              <a:rPr lang="nl-NL" baseline="0" dirty="0" smtClean="0"/>
              <a:t>Background </a:t>
            </a:r>
            <a:r>
              <a:rPr lang="nl-NL" baseline="0" dirty="0" err="1" smtClean="0"/>
              <a:t>color</a:t>
            </a:r>
            <a:r>
              <a:rPr lang="nl-NL" baseline="0" dirty="0" smtClean="0"/>
              <a:t>: red-120; green-150; blue-150</a:t>
            </a:r>
            <a:r>
              <a:rPr lang="nl-NL" baseline="0" smtClean="0"/>
              <a:t>; transparancy-80%</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1</a:t>
            </a:fld>
            <a:endParaRPr lang="nl-BE"/>
          </a:p>
        </p:txBody>
      </p:sp>
    </p:spTree>
    <p:extLst>
      <p:ext uri="{BB962C8B-B14F-4D97-AF65-F5344CB8AC3E}">
        <p14:creationId xmlns:p14="http://schemas.microsoft.com/office/powerpoint/2010/main" xmlns="" val="3734087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21</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JRC provides independent scientific and technical advice to the European Commission to support a wide range of EU policies. The JRC has seven scientific institutes, located at six different sites in Belgium (Brussels and </a:t>
            </a:r>
            <a:r>
              <a:rPr lang="en-US" dirty="0" err="1" smtClean="0"/>
              <a:t>Geel</a:t>
            </a:r>
            <a:r>
              <a:rPr lang="en-US" dirty="0" smtClean="0"/>
              <a:t>), Germany (Karlsruhe), Italy (</a:t>
            </a:r>
            <a:r>
              <a:rPr lang="en-US" dirty="0" err="1" smtClean="0"/>
              <a:t>Ispra</a:t>
            </a:r>
            <a:r>
              <a:rPr lang="en-US" dirty="0" smtClean="0"/>
              <a:t>), the Netherlands (</a:t>
            </a:r>
            <a:r>
              <a:rPr lang="en-US" dirty="0" err="1" smtClean="0"/>
              <a:t>Petten</a:t>
            </a:r>
            <a:r>
              <a:rPr lang="en-US" dirty="0" smtClean="0"/>
              <a:t>) and Spain (Seville), with a wide range of laboratories and unique research facilities. Its headquarters are located in Brussels.</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22</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23</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24</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25</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26</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27</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28</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32</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34</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Second slide.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a:t>
            </a:fld>
            <a:endParaRPr lang="nl-BE"/>
          </a:p>
        </p:txBody>
      </p:sp>
    </p:spTree>
    <p:extLst>
      <p:ext uri="{BB962C8B-B14F-4D97-AF65-F5344CB8AC3E}">
        <p14:creationId xmlns:p14="http://schemas.microsoft.com/office/powerpoint/2010/main" xmlns="" val="937105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35</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36</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37</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38</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39</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41</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42</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43</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45</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4</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5</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10</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11</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E.g. Complete Design verified </a:t>
            </a:r>
            <a:r>
              <a:rPr lang="it-IT" dirty="0" err="1" smtClean="0"/>
              <a:t>by</a:t>
            </a:r>
            <a:r>
              <a:rPr lang="it-IT" dirty="0" smtClean="0"/>
              <a:t> sponsor </a:t>
            </a:r>
            <a:r>
              <a:rPr lang="it-IT" dirty="0" err="1" smtClean="0"/>
              <a:t>approval</a:t>
            </a:r>
            <a:endParaRPr lang="it-IT" dirty="0"/>
          </a:p>
        </p:txBody>
      </p:sp>
      <p:sp>
        <p:nvSpPr>
          <p:cNvPr id="4" name="Segnaposto numero diapositiva 3"/>
          <p:cNvSpPr>
            <a:spLocks noGrp="1"/>
          </p:cNvSpPr>
          <p:nvPr>
            <p:ph type="sldNum" sz="quarter" idx="10"/>
          </p:nvPr>
        </p:nvSpPr>
        <p:spPr/>
        <p:txBody>
          <a:bodyPr/>
          <a:lstStyle/>
          <a:p>
            <a:fld id="{7D36FDFE-D1BA-4FB8-92DF-F35022112A50}" type="slidenum">
              <a:rPr lang="nl-BE" smtClean="0"/>
              <a:pPr/>
              <a:t>16</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19</a:t>
            </a:fld>
            <a:endParaRPr lang="nl-BE"/>
          </a:p>
        </p:txBody>
      </p:sp>
    </p:spTree>
    <p:extLst>
      <p:ext uri="{BB962C8B-B14F-4D97-AF65-F5344CB8AC3E}">
        <p14:creationId xmlns:p14="http://schemas.microsoft.com/office/powerpoint/2010/main" xmlns="" val="261896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If</a:t>
            </a:r>
            <a:r>
              <a:rPr lang="nl-NL" dirty="0" smtClean="0"/>
              <a:t> </a:t>
            </a:r>
            <a:r>
              <a:rPr lang="nl-NL" dirty="0" err="1" smtClean="0"/>
              <a:t>you</a:t>
            </a:r>
            <a:r>
              <a:rPr lang="nl-NL" dirty="0" smtClean="0"/>
              <a:t> want </a:t>
            </a:r>
            <a:r>
              <a:rPr lang="nl-NL" dirty="0" err="1" smtClean="0"/>
              <a:t>you</a:t>
            </a:r>
            <a:r>
              <a:rPr lang="nl-NL" dirty="0" smtClean="0"/>
              <a:t> </a:t>
            </a:r>
            <a:r>
              <a:rPr lang="nl-NL" dirty="0" err="1" smtClean="0"/>
              <a:t>can</a:t>
            </a:r>
            <a:r>
              <a:rPr lang="nl-NL" dirty="0" smtClean="0"/>
              <a:t> </a:t>
            </a:r>
            <a:r>
              <a:rPr lang="nl-NL" dirty="0" err="1" smtClean="0"/>
              <a:t>use</a:t>
            </a:r>
            <a:r>
              <a:rPr lang="nl-NL" dirty="0" smtClean="0"/>
              <a:t> </a:t>
            </a:r>
            <a:r>
              <a:rPr lang="nl-NL" dirty="0" err="1" smtClean="0"/>
              <a:t>this</a:t>
            </a:r>
            <a:r>
              <a:rPr lang="nl-NL" dirty="0" smtClean="0"/>
              <a:t> template </a:t>
            </a:r>
            <a:r>
              <a:rPr lang="nl-NL" dirty="0" err="1" smtClean="0"/>
              <a:t>for</a:t>
            </a:r>
            <a:r>
              <a:rPr lang="nl-NL" dirty="0" smtClean="0"/>
              <a:t> </a:t>
            </a:r>
            <a:r>
              <a:rPr lang="nl-NL" dirty="0" err="1" smtClean="0"/>
              <a:t>you</a:t>
            </a:r>
            <a:r>
              <a:rPr lang="nl-NL" dirty="0" smtClean="0"/>
              <a:t> </a:t>
            </a:r>
            <a:r>
              <a:rPr lang="nl-NL" dirty="0" err="1" smtClean="0"/>
              <a:t>presentation</a:t>
            </a:r>
            <a:r>
              <a:rPr lang="nl-NL" dirty="0" smtClean="0"/>
              <a:t>,</a:t>
            </a:r>
            <a:r>
              <a:rPr lang="nl-NL" baseline="0" dirty="0" smtClean="0"/>
              <a:t> </a:t>
            </a:r>
            <a:r>
              <a:rPr lang="nl-NL" baseline="0" dirty="0" err="1" smtClean="0"/>
              <a:t>see</a:t>
            </a:r>
            <a:r>
              <a:rPr lang="nl-NL" baseline="0" dirty="0" smtClean="0"/>
              <a:t> </a:t>
            </a:r>
            <a:r>
              <a:rPr lang="nl-NL" baseline="0" dirty="0" err="1" smtClean="0"/>
              <a:t>potx</a:t>
            </a:r>
            <a:r>
              <a:rPr lang="nl-NL" baseline="0" dirty="0" smtClean="0"/>
              <a:t>-file.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pPr/>
              <a:t>20</a:t>
            </a:fld>
            <a:endParaRPr lang="nl-BE"/>
          </a:p>
        </p:txBody>
      </p:sp>
    </p:spTree>
    <p:extLst>
      <p:ext uri="{BB962C8B-B14F-4D97-AF65-F5344CB8AC3E}">
        <p14:creationId xmlns:p14="http://schemas.microsoft.com/office/powerpoint/2010/main" xmlns="" val="261896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397693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44011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41255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5417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99428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312990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20490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7064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7271540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172759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34CCC02-5365-445C-B6B3-476A949EE267}" type="datetimeFigureOut">
              <a:rPr lang="nl-BE" smtClean="0"/>
              <a:pPr/>
              <a:t>19/09/2013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41547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4B6B5">
            <a:alpha val="20000"/>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CCC02-5365-445C-B6B3-476A949EE267}" type="datetimeFigureOut">
              <a:rPr lang="nl-BE" smtClean="0"/>
              <a:pPr/>
              <a:t>19/09/2013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957F-C0FA-4D28-A996-80E4F36ACC8D}" type="slidenum">
              <a:rPr lang="nl-BE" smtClean="0"/>
              <a:pPr/>
              <a:t>‹N›</a:t>
            </a:fld>
            <a:endParaRPr lang="nl-BE"/>
          </a:p>
        </p:txBody>
      </p:sp>
    </p:spTree>
    <p:extLst>
      <p:ext uri="{BB962C8B-B14F-4D97-AF65-F5344CB8AC3E}">
        <p14:creationId xmlns:p14="http://schemas.microsoft.com/office/powerpoint/2010/main" xmlns="" val="2386367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cordis.europa.eu/fp7/cooperation/home_en.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c.europa.eu/research/participants/portal/page/home" TargetMode="External"/><Relationship Id="rId2" Type="http://schemas.openxmlformats.org/officeDocument/2006/relationships/hyperlink" Target="http://ec.europa.eu/research/participants/portal/" TargetMode="External"/><Relationship Id="rId1" Type="http://schemas.openxmlformats.org/officeDocument/2006/relationships/slideLayout" Target="../slideLayouts/slideLayout7.xml"/><Relationship Id="rId4" Type="http://schemas.openxmlformats.org/officeDocument/2006/relationships/hyperlink" Target="http://ec.europa.eu/research/participants/portal/appmanager/participants/portal?_nfpb=true&amp;_pageLabel=searchorganis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9" y="2158990"/>
            <a:ext cx="7128792" cy="2269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kstvak 2"/>
          <p:cNvSpPr txBox="1"/>
          <p:nvPr/>
        </p:nvSpPr>
        <p:spPr>
          <a:xfrm>
            <a:off x="683568" y="404664"/>
            <a:ext cx="7920880" cy="1754326"/>
          </a:xfrm>
          <a:prstGeom prst="rect">
            <a:avLst/>
          </a:prstGeom>
          <a:noFill/>
        </p:spPr>
        <p:txBody>
          <a:bodyPr wrap="square" rtlCol="0">
            <a:spAutoFit/>
          </a:bodyPr>
          <a:lstStyle/>
          <a:p>
            <a:pPr algn="ctr"/>
            <a:r>
              <a:rPr lang="nl-NL" sz="5400" dirty="0">
                <a:latin typeface="Arial Unicode MS" pitchFamily="34" charset="-128"/>
                <a:ea typeface="Arial Unicode MS" pitchFamily="34" charset="-128"/>
                <a:cs typeface="Arial Unicode MS" pitchFamily="34" charset="-128"/>
              </a:rPr>
              <a:t>t</a:t>
            </a:r>
            <a:r>
              <a:rPr lang="nl-NL" sz="5400" dirty="0" smtClean="0">
                <a:latin typeface="Arial Unicode MS" pitchFamily="34" charset="-128"/>
                <a:ea typeface="Arial Unicode MS" pitchFamily="34" charset="-128"/>
                <a:cs typeface="Arial Unicode MS" pitchFamily="34" charset="-128"/>
              </a:rPr>
              <a:t>raining &amp; research </a:t>
            </a:r>
          </a:p>
          <a:p>
            <a:pPr algn="ctr"/>
            <a:r>
              <a:rPr lang="nl-NL" sz="5400" dirty="0" err="1">
                <a:latin typeface="Arial Unicode MS" pitchFamily="34" charset="-128"/>
                <a:ea typeface="Arial Unicode MS" pitchFamily="34" charset="-128"/>
                <a:cs typeface="Arial Unicode MS" pitchFamily="34" charset="-128"/>
              </a:rPr>
              <a:t>f</a:t>
            </a:r>
            <a:r>
              <a:rPr lang="nl-NL" sz="5400" dirty="0" err="1" smtClean="0">
                <a:latin typeface="Arial Unicode MS" pitchFamily="34" charset="-128"/>
                <a:ea typeface="Arial Unicode MS" pitchFamily="34" charset="-128"/>
                <a:cs typeface="Arial Unicode MS" pitchFamily="34" charset="-128"/>
              </a:rPr>
              <a:t>or</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academic</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newcomers</a:t>
            </a:r>
            <a:endParaRPr lang="nl-BE" sz="5400" dirty="0">
              <a:latin typeface="Arial Unicode MS" pitchFamily="34" charset="-128"/>
              <a:ea typeface="Arial Unicode MS" pitchFamily="34" charset="-128"/>
              <a:cs typeface="Arial Unicode MS" pitchFamily="34" charset="-128"/>
            </a:endParaRPr>
          </a:p>
        </p:txBody>
      </p:sp>
      <p:sp>
        <p:nvSpPr>
          <p:cNvPr id="4" name="Rechthoek 3"/>
          <p:cNvSpPr/>
          <p:nvPr/>
        </p:nvSpPr>
        <p:spPr>
          <a:xfrm>
            <a:off x="107504" y="116632"/>
            <a:ext cx="8928992" cy="6624736"/>
          </a:xfrm>
          <a:prstGeom prst="rect">
            <a:avLst/>
          </a:prstGeom>
          <a:noFill/>
          <a:ln w="76200">
            <a:solidFill>
              <a:srgbClr val="64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32240" y="5505899"/>
            <a:ext cx="3333532" cy="1370274"/>
          </a:xfrm>
          <a:prstGeom prst="rect">
            <a:avLst/>
          </a:prstGeom>
        </p:spPr>
      </p:pic>
      <p:sp>
        <p:nvSpPr>
          <p:cNvPr id="6" name="Tekstvak 5"/>
          <p:cNvSpPr txBox="1"/>
          <p:nvPr/>
        </p:nvSpPr>
        <p:spPr>
          <a:xfrm>
            <a:off x="1039913" y="5085184"/>
            <a:ext cx="7128792" cy="400110"/>
          </a:xfrm>
          <a:prstGeom prst="rect">
            <a:avLst/>
          </a:prstGeom>
          <a:noFill/>
        </p:spPr>
        <p:txBody>
          <a:bodyPr wrap="square" rtlCol="0">
            <a:spAutoFit/>
          </a:bodyPr>
          <a:lstStyle/>
          <a:p>
            <a:pPr algn="ctr"/>
            <a:r>
              <a:rPr lang="en-US" sz="2000" b="1" dirty="0">
                <a:latin typeface="Arial" pitchFamily="34" charset="0"/>
                <a:cs typeface="Arial" pitchFamily="34" charset="0"/>
              </a:rPr>
              <a:t>A project of the King </a:t>
            </a:r>
            <a:r>
              <a:rPr lang="en-US" sz="2000" b="1" dirty="0" err="1">
                <a:latin typeface="Arial" pitchFamily="34" charset="0"/>
                <a:cs typeface="Arial" pitchFamily="34" charset="0"/>
              </a:rPr>
              <a:t>Baudouin</a:t>
            </a:r>
            <a:r>
              <a:rPr lang="en-US" sz="2000" b="1" dirty="0">
                <a:latin typeface="Arial" pitchFamily="34" charset="0"/>
                <a:cs typeface="Arial" pitchFamily="34" charset="0"/>
              </a:rPr>
              <a:t> Foundation</a:t>
            </a:r>
            <a:endParaRPr lang="nl-BE" sz="2000" b="1" dirty="0">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575607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186608"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2123728" y="0"/>
            <a:ext cx="4572000" cy="1077218"/>
          </a:xfrm>
          <a:prstGeom prst="rect">
            <a:avLst/>
          </a:prstGeom>
        </p:spPr>
        <p:txBody>
          <a:bodyPr>
            <a:spAutoFit/>
          </a:bodyPr>
          <a:lstStyle/>
          <a:p>
            <a:pPr marL="365760" indent="-256032" algn="ctr" fontAlgn="auto">
              <a:spcAft>
                <a:spcPts val="0"/>
              </a:spcAft>
              <a:defRPr/>
            </a:pPr>
            <a:r>
              <a:rPr lang="en-US" sz="3200" dirty="0" smtClean="0">
                <a:latin typeface="Arial Unicode MS" pitchFamily="34" charset="-128"/>
                <a:ea typeface="Arial Unicode MS" pitchFamily="34" charset="-128"/>
                <a:cs typeface="Arial Unicode MS" pitchFamily="34" charset="-128"/>
              </a:rPr>
              <a:t>NEF System</a:t>
            </a:r>
          </a:p>
          <a:p>
            <a:pPr marL="365760" indent="-256032" algn="ctr" fontAlgn="auto">
              <a:spcAft>
                <a:spcPts val="0"/>
              </a:spcAft>
              <a:defRPr/>
            </a:pPr>
            <a:r>
              <a:rPr lang="en-US" sz="3200" dirty="0" smtClean="0">
                <a:latin typeface="Arial Unicode MS" pitchFamily="34" charset="-128"/>
                <a:ea typeface="Arial Unicode MS" pitchFamily="34" charset="-128"/>
                <a:cs typeface="Arial Unicode MS" pitchFamily="34" charset="-128"/>
              </a:rPr>
              <a:t>Participant Portal</a:t>
            </a:r>
            <a:endParaRPr lang="en-US" sz="3200" dirty="0">
              <a:latin typeface="Arial Unicode MS" pitchFamily="34" charset="-128"/>
              <a:ea typeface="Arial Unicode MS" pitchFamily="34" charset="-128"/>
              <a:cs typeface="Arial Unicode MS" pitchFamily="34" charset="-128"/>
            </a:endParaRPr>
          </a:p>
        </p:txBody>
      </p:sp>
      <p:pic>
        <p:nvPicPr>
          <p:cNvPr id="55297" name="Picture 1"/>
          <p:cNvPicPr>
            <a:picLocks noChangeAspect="1" noChangeArrowheads="1"/>
          </p:cNvPicPr>
          <p:nvPr/>
        </p:nvPicPr>
        <p:blipFill>
          <a:blip r:embed="rId4" cstate="print"/>
          <a:srcRect/>
          <a:stretch>
            <a:fillRect/>
          </a:stretch>
        </p:blipFill>
        <p:spPr bwMode="auto">
          <a:xfrm>
            <a:off x="1475656" y="980728"/>
            <a:ext cx="6120680" cy="4932258"/>
          </a:xfrm>
          <a:prstGeom prst="rect">
            <a:avLst/>
          </a:prstGeom>
          <a:noFill/>
          <a:ln w="9525">
            <a:noFill/>
            <a:miter lim="800000"/>
            <a:headEnd/>
            <a:tailEnd/>
          </a:ln>
        </p:spPr>
      </p:pic>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ttangolo 5"/>
          <p:cNvSpPr/>
          <p:nvPr/>
        </p:nvSpPr>
        <p:spPr>
          <a:xfrm>
            <a:off x="1187624" y="3429000"/>
            <a:ext cx="4572000" cy="369332"/>
          </a:xfrm>
          <a:prstGeom prst="rect">
            <a:avLst/>
          </a:prstGeom>
        </p:spPr>
        <p:txBody>
          <a:bodyPr>
            <a:spAutoFit/>
          </a:bodyPr>
          <a:lstStyle/>
          <a:p>
            <a:pPr marL="365760" indent="-256032" algn="ctr" fontAlgn="auto">
              <a:spcAft>
                <a:spcPts val="0"/>
              </a:spcAft>
              <a:defRPr/>
            </a:pPr>
            <a:r>
              <a:rPr lang="en-GB" b="1" dirty="0" smtClean="0"/>
              <a:t>1:</a:t>
            </a:r>
            <a:endParaRPr lang="en-US" dirty="0"/>
          </a:p>
        </p:txBody>
      </p:sp>
      <p:sp>
        <p:nvSpPr>
          <p:cNvPr id="10" name="Rettangolo 9"/>
          <p:cNvSpPr/>
          <p:nvPr/>
        </p:nvSpPr>
        <p:spPr>
          <a:xfrm>
            <a:off x="4788024" y="4005064"/>
            <a:ext cx="4572000" cy="369332"/>
          </a:xfrm>
          <a:prstGeom prst="rect">
            <a:avLst/>
          </a:prstGeom>
        </p:spPr>
        <p:txBody>
          <a:bodyPr>
            <a:spAutoFit/>
          </a:bodyPr>
          <a:lstStyle/>
          <a:p>
            <a:r>
              <a:rPr lang="en-GB" dirty="0" smtClean="0"/>
              <a:t>. </a:t>
            </a:r>
            <a:endParaRPr lang="it-IT" dirty="0"/>
          </a:p>
        </p:txBody>
      </p:sp>
      <p:sp>
        <p:nvSpPr>
          <p:cNvPr id="15" name="Rettangolo 14"/>
          <p:cNvSpPr/>
          <p:nvPr/>
        </p:nvSpPr>
        <p:spPr>
          <a:xfrm>
            <a:off x="2339752" y="188640"/>
            <a:ext cx="4572000" cy="584775"/>
          </a:xfrm>
          <a:prstGeom prst="rect">
            <a:avLst/>
          </a:prstGeom>
        </p:spPr>
        <p:txBody>
          <a:bodyPr>
            <a:spAutoFit/>
          </a:bodyPr>
          <a:lstStyle/>
          <a:p>
            <a:pPr marL="365760" indent="-256032" algn="ctr" fontAlgn="auto">
              <a:spcAft>
                <a:spcPts val="0"/>
              </a:spcAft>
              <a:defRPr/>
            </a:pPr>
            <a:r>
              <a:rPr lang="en-US" sz="3200" dirty="0" smtClean="0">
                <a:latin typeface="Arial Unicode MS" pitchFamily="34" charset="-128"/>
                <a:ea typeface="Arial Unicode MS" pitchFamily="34" charset="-128"/>
                <a:cs typeface="Arial Unicode MS" pitchFamily="34" charset="-128"/>
              </a:rPr>
              <a:t>PROPOSAL</a:t>
            </a:r>
            <a:endParaRPr lang="en-US" sz="3200" dirty="0">
              <a:latin typeface="Arial Unicode MS" pitchFamily="34" charset="-128"/>
              <a:ea typeface="Arial Unicode MS" pitchFamily="34" charset="-128"/>
              <a:cs typeface="Arial Unicode MS" pitchFamily="34" charset="-128"/>
            </a:endParaRPr>
          </a:p>
        </p:txBody>
      </p:sp>
      <p:sp>
        <p:nvSpPr>
          <p:cNvPr id="16" name="Rettangolo 15"/>
          <p:cNvSpPr/>
          <p:nvPr/>
        </p:nvSpPr>
        <p:spPr>
          <a:xfrm>
            <a:off x="683568" y="980728"/>
            <a:ext cx="1944216"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Unicode MS" pitchFamily="34" charset="-128"/>
                <a:ea typeface="Arial Unicode MS" pitchFamily="34" charset="-128"/>
                <a:cs typeface="Arial Unicode MS" pitchFamily="34" charset="-128"/>
              </a:rPr>
              <a:t>Part A</a:t>
            </a:r>
          </a:p>
          <a:p>
            <a:pPr algn="ctr"/>
            <a:endParaRPr lang="it-IT" dirty="0"/>
          </a:p>
        </p:txBody>
      </p:sp>
      <p:sp>
        <p:nvSpPr>
          <p:cNvPr id="17" name="Rettangolo 16"/>
          <p:cNvSpPr/>
          <p:nvPr/>
        </p:nvSpPr>
        <p:spPr>
          <a:xfrm>
            <a:off x="6876256" y="980728"/>
            <a:ext cx="1944216"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Unicode MS" pitchFamily="34" charset="-128"/>
                <a:ea typeface="Arial Unicode MS" pitchFamily="34" charset="-128"/>
                <a:cs typeface="Arial Unicode MS" pitchFamily="34" charset="-128"/>
              </a:rPr>
              <a:t>Part B</a:t>
            </a:r>
          </a:p>
          <a:p>
            <a:pPr algn="ctr"/>
            <a:endParaRPr lang="it-IT" dirty="0"/>
          </a:p>
        </p:txBody>
      </p:sp>
      <p:cxnSp>
        <p:nvCxnSpPr>
          <p:cNvPr id="19" name="Connettore 1 18"/>
          <p:cNvCxnSpPr/>
          <p:nvPr/>
        </p:nvCxnSpPr>
        <p:spPr>
          <a:xfrm flipV="1">
            <a:off x="2771800" y="692696"/>
            <a:ext cx="50405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5940152" y="692696"/>
            <a:ext cx="792088" cy="36004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Tabella 21"/>
          <p:cNvGraphicFramePr>
            <a:graphicFrameLocks noGrp="1"/>
          </p:cNvGraphicFramePr>
          <p:nvPr/>
        </p:nvGraphicFramePr>
        <p:xfrm>
          <a:off x="611560" y="1916832"/>
          <a:ext cx="2160240" cy="1463040"/>
        </p:xfrm>
        <a:graphic>
          <a:graphicData uri="http://schemas.openxmlformats.org/drawingml/2006/table">
            <a:tbl>
              <a:tblPr firstRow="1" bandRow="1">
                <a:tableStyleId>{5C22544A-7EE6-4342-B048-85BDC9FD1C3A}</a:tableStyleId>
              </a:tblPr>
              <a:tblGrid>
                <a:gridCol w="2160240"/>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GENERAL INFORMATION, </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PARTICIPANTS, </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BUDGET </a:t>
                      </a:r>
                    </a:p>
                    <a:p>
                      <a:endParaRPr lang="it-IT" dirty="0"/>
                    </a:p>
                  </a:txBody>
                  <a:tcPr/>
                </a:tc>
              </a:tr>
            </a:tbl>
          </a:graphicData>
        </a:graphic>
      </p:graphicFrame>
      <p:graphicFrame>
        <p:nvGraphicFramePr>
          <p:cNvPr id="23" name="Tabella 22"/>
          <p:cNvGraphicFramePr>
            <a:graphicFrameLocks noGrp="1"/>
          </p:cNvGraphicFramePr>
          <p:nvPr/>
        </p:nvGraphicFramePr>
        <p:xfrm>
          <a:off x="3275856" y="1844824"/>
          <a:ext cx="5375920" cy="4408552"/>
        </p:xfrm>
        <a:graphic>
          <a:graphicData uri="http://schemas.openxmlformats.org/drawingml/2006/table">
            <a:tbl>
              <a:tblPr firstRow="1" bandRow="1">
                <a:tableStyleId>{7DF18680-E054-41AD-8BC1-D1AEF772440D}</a:tableStyleId>
              </a:tblPr>
              <a:tblGrid>
                <a:gridCol w="2687960"/>
                <a:gridCol w="2687960"/>
              </a:tblGrid>
              <a:tr h="1148020">
                <a:tc>
                  <a:txBody>
                    <a:bodyPr/>
                    <a:lstStyle/>
                    <a:p>
                      <a:pPr marL="365760" indent="-256032" algn="ctr" fontAlgn="auto">
                        <a:spcAft>
                          <a:spcPts val="0"/>
                        </a:spcAft>
                        <a:defRPr/>
                      </a:pPr>
                      <a:r>
                        <a:rPr lang="en-GB" sz="1600" dirty="0" smtClean="0">
                          <a:solidFill>
                            <a:schemeClr val="tx1"/>
                          </a:solidFill>
                        </a:rPr>
                        <a:t>SCIENTIFIC AND/OR TECHNICAL QUALITY, RELEVANT TO THE TOPICS ADDRESSED BY THE CALL</a:t>
                      </a:r>
                      <a:endParaRPr lang="en-US" sz="1600" dirty="0">
                        <a:solidFill>
                          <a:schemeClr val="tx1"/>
                        </a:solidFill>
                        <a:latin typeface="Arial Unicode MS" pitchFamily="34" charset="-128"/>
                        <a:ea typeface="Arial Unicode MS" pitchFamily="34" charset="-128"/>
                        <a:cs typeface="Arial Unicode MS" pitchFamily="34"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CONCEPT OF YOUR PROJECT AND S&amp;T OBJECTIVES</a:t>
                      </a:r>
                      <a:r>
                        <a:rPr lang="it-IT" sz="1600" dirty="0" smtClean="0">
                          <a:solidFill>
                            <a:schemeClr val="tx1"/>
                          </a:solidFill>
                        </a:rPr>
                        <a:t> </a:t>
                      </a:r>
                    </a:p>
                    <a:p>
                      <a:pPr algn="ctr"/>
                      <a:endParaRPr lang="it-IT" sz="1600" dirty="0">
                        <a:solidFill>
                          <a:schemeClr val="tx1"/>
                        </a:solidFill>
                        <a:latin typeface="Arial Unicode MS" pitchFamily="34" charset="-128"/>
                        <a:ea typeface="Arial Unicode MS" pitchFamily="34" charset="-128"/>
                        <a:cs typeface="Arial Unicode MS" pitchFamily="34" charset="-128"/>
                      </a:endParaRPr>
                    </a:p>
                  </a:txBody>
                  <a:tcPr/>
                </a:tc>
              </a:tr>
              <a:tr h="88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IMPLEMENTATION</a:t>
                      </a:r>
                    </a:p>
                    <a:p>
                      <a:pPr algn="ctr"/>
                      <a:endParaRPr lang="it-IT" sz="1600" dirty="0">
                        <a:solidFill>
                          <a:schemeClr val="tx1"/>
                        </a:solidFill>
                        <a:latin typeface="Arial Unicode MS" pitchFamily="34" charset="-128"/>
                        <a:ea typeface="Arial Unicode MS" pitchFamily="34" charset="-128"/>
                        <a:cs typeface="Arial Unicode MS" pitchFamily="34" charset="-128"/>
                      </a:endParaRPr>
                    </a:p>
                  </a:txBody>
                  <a:tcPr/>
                </a:tc>
                <a:tc>
                  <a:txBody>
                    <a:bodyPr/>
                    <a:lstStyle/>
                    <a:p>
                      <a:pPr algn="ctr"/>
                      <a:r>
                        <a:rPr lang="en-GB" sz="1600" dirty="0" smtClean="0">
                          <a:solidFill>
                            <a:schemeClr val="tx1"/>
                          </a:solidFill>
                        </a:rPr>
                        <a:t>ORGANISATIONAL STRUCTURE AND DECISION-MAKING MECHANISMS OF THE PROJECT</a:t>
                      </a:r>
                      <a:endParaRPr lang="it-IT" sz="1600" dirty="0">
                        <a:solidFill>
                          <a:schemeClr val="tx1"/>
                        </a:solidFill>
                        <a:latin typeface="Arial Unicode MS" pitchFamily="34" charset="-128"/>
                        <a:ea typeface="Arial Unicode MS" pitchFamily="34" charset="-128"/>
                        <a:cs typeface="Arial Unicode MS" pitchFamily="34" charset="-128"/>
                      </a:endParaRPr>
                    </a:p>
                  </a:txBody>
                  <a:tcPr/>
                </a:tc>
              </a:tr>
              <a:tr h="1148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IMPACT</a:t>
                      </a:r>
                    </a:p>
                    <a:p>
                      <a:pPr algn="ctr"/>
                      <a:endParaRPr lang="it-IT" sz="1600" dirty="0">
                        <a:solidFill>
                          <a:schemeClr val="tx1"/>
                        </a:solidFill>
                        <a:latin typeface="Arial Unicode MS" pitchFamily="34" charset="-128"/>
                        <a:ea typeface="Arial Unicode MS" pitchFamily="34" charset="-128"/>
                        <a:cs typeface="Arial Unicode MS" pitchFamily="34" charset="-128"/>
                      </a:endParaRP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600" dirty="0" smtClean="0">
                          <a:solidFill>
                            <a:schemeClr val="tx1"/>
                          </a:solidFill>
                        </a:rPr>
                        <a:t>EXPECTED IMPACTS ON RESEARCH AND MARKET </a:t>
                      </a:r>
                    </a:p>
                    <a:p>
                      <a:pPr marL="0" marR="0" lvl="0" indent="0" algn="ctr" defTabSz="914400" rtl="0" eaLnBrk="1" fontAlgn="base" latinLnBrk="0" hangingPunct="1">
                        <a:lnSpc>
                          <a:spcPct val="100000"/>
                        </a:lnSpc>
                        <a:spcBef>
                          <a:spcPct val="0"/>
                        </a:spcBef>
                        <a:spcAft>
                          <a:spcPct val="0"/>
                        </a:spcAft>
                        <a:buClrTx/>
                        <a:buSzTx/>
                        <a:buFontTx/>
                        <a:buNone/>
                        <a:tabLst/>
                      </a:pPr>
                      <a:r>
                        <a:rPr lang="en-GB" sz="1600" dirty="0" smtClean="0">
                          <a:solidFill>
                            <a:schemeClr val="tx1"/>
                          </a:solidFill>
                        </a:rPr>
                        <a:t>AND EUROPEAN APPROACH</a:t>
                      </a:r>
                    </a:p>
                    <a:p>
                      <a:pPr algn="ctr"/>
                      <a:endParaRPr lang="it-IT" sz="1600" dirty="0">
                        <a:solidFill>
                          <a:schemeClr val="tx1"/>
                        </a:solidFill>
                        <a:latin typeface="Arial Unicode MS" pitchFamily="34" charset="-128"/>
                        <a:ea typeface="Arial Unicode MS" pitchFamily="34" charset="-128"/>
                        <a:cs typeface="Arial Unicode MS" pitchFamily="34" charset="-128"/>
                      </a:endParaRPr>
                    </a:p>
                  </a:txBody>
                  <a:tcPr/>
                </a:tc>
              </a:tr>
              <a:tr h="88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ETHICAL ISSUES</a:t>
                      </a:r>
                    </a:p>
                    <a:p>
                      <a:pPr algn="ctr"/>
                      <a:endParaRPr lang="it-IT" sz="1600" dirty="0">
                        <a:solidFill>
                          <a:schemeClr val="tx1"/>
                        </a:solidFill>
                        <a:latin typeface="Arial Unicode MS" pitchFamily="34" charset="-128"/>
                        <a:ea typeface="Arial Unicode MS" pitchFamily="34" charset="-128"/>
                        <a:cs typeface="Arial Unicode MS" pitchFamily="34"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ETHICAL ISSUES THAT MAY ARISE IN THE PROPOSAL</a:t>
                      </a:r>
                      <a:endParaRPr lang="it-IT" sz="1600" dirty="0" smtClean="0">
                        <a:solidFill>
                          <a:schemeClr val="tx1"/>
                        </a:solidFill>
                      </a:endParaRPr>
                    </a:p>
                    <a:p>
                      <a:pPr algn="ctr"/>
                      <a:endParaRPr lang="it-IT" sz="1600" dirty="0">
                        <a:solidFill>
                          <a:schemeClr val="tx1"/>
                        </a:solidFill>
                        <a:latin typeface="Arial Unicode MS" pitchFamily="34" charset="-128"/>
                        <a:ea typeface="Arial Unicode MS" pitchFamily="34" charset="-128"/>
                        <a:cs typeface="Arial Unicode MS" pitchFamily="34" charset="-128"/>
                      </a:endParaRPr>
                    </a:p>
                  </a:txBody>
                  <a:tcPr/>
                </a:tc>
              </a:tr>
            </a:tbl>
          </a:graphicData>
        </a:graphic>
      </p:graphicFrame>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63840" y="3244334"/>
            <a:ext cx="2172390" cy="369332"/>
          </a:xfrm>
          <a:prstGeom prst="rect">
            <a:avLst/>
          </a:prstGeom>
        </p:spPr>
        <p:txBody>
          <a:bodyPr wrap="none">
            <a:spAutoFit/>
          </a:bodyPr>
          <a:lstStyle/>
          <a:p>
            <a:r>
              <a:rPr lang="it-IT" dirty="0" smtClean="0">
                <a:solidFill>
                  <a:prstClr val="black"/>
                </a:solidFill>
                <a:latin typeface="Arial Unicode MS" pitchFamily="34" charset="-128"/>
                <a:ea typeface="Arial Unicode MS" pitchFamily="34" charset="-128"/>
                <a:cs typeface="Arial Unicode MS" pitchFamily="34" charset="-128"/>
              </a:rPr>
              <a:t>Examples of </a:t>
            </a:r>
            <a:r>
              <a:rPr lang="it-IT" dirty="0" err="1" smtClean="0">
                <a:solidFill>
                  <a:prstClr val="black"/>
                </a:solidFill>
                <a:latin typeface="Arial Unicode MS" pitchFamily="34" charset="-128"/>
                <a:ea typeface="Arial Unicode MS" pitchFamily="34" charset="-128"/>
                <a:cs typeface="Arial Unicode MS" pitchFamily="34" charset="-128"/>
              </a:rPr>
              <a:t>Forms</a:t>
            </a:r>
            <a:endParaRPr lang="it-IT" dirty="0" smtClean="0">
              <a:solidFill>
                <a:prstClr val="black"/>
              </a:solidFill>
              <a:latin typeface="Arial Unicode MS" pitchFamily="34" charset="-128"/>
              <a:ea typeface="Arial Unicode MS" pitchFamily="34" charset="-128"/>
              <a:cs typeface="Arial Unicode MS" pitchFamily="34" charset="-128"/>
            </a:endParaRPr>
          </a:p>
        </p:txBody>
      </p:sp>
      <p:pic>
        <p:nvPicPr>
          <p:cNvPr id="51201" name="Picture 1"/>
          <p:cNvPicPr>
            <a:picLocks noChangeAspect="1" noChangeArrowheads="1"/>
          </p:cNvPicPr>
          <p:nvPr/>
        </p:nvPicPr>
        <p:blipFill>
          <a:blip r:embed="rId2" cstate="print"/>
          <a:srcRect/>
          <a:stretch>
            <a:fillRect/>
          </a:stretch>
        </p:blipFill>
        <p:spPr bwMode="auto">
          <a:xfrm>
            <a:off x="251520" y="1124744"/>
            <a:ext cx="8648700" cy="5495925"/>
          </a:xfrm>
          <a:prstGeom prst="rect">
            <a:avLst/>
          </a:prstGeom>
          <a:noFill/>
          <a:ln w="9525">
            <a:noFill/>
            <a:miter lim="800000"/>
            <a:headEnd/>
            <a:tailEnd/>
          </a:ln>
        </p:spPr>
      </p:pic>
      <p:sp>
        <p:nvSpPr>
          <p:cNvPr id="4" name="Rettangolo 3"/>
          <p:cNvSpPr/>
          <p:nvPr/>
        </p:nvSpPr>
        <p:spPr>
          <a:xfrm>
            <a:off x="2339752" y="188640"/>
            <a:ext cx="4572000" cy="584775"/>
          </a:xfrm>
          <a:prstGeom prst="rect">
            <a:avLst/>
          </a:prstGeom>
        </p:spPr>
        <p:txBody>
          <a:bodyPr>
            <a:spAutoFit/>
          </a:bodyPr>
          <a:lstStyle/>
          <a:p>
            <a:pPr marL="365760" indent="-256032" algn="ctr" fontAlgn="auto">
              <a:spcAft>
                <a:spcPts val="0"/>
              </a:spcAft>
              <a:defRPr/>
            </a:pPr>
            <a:r>
              <a:rPr lang="en-US" sz="3200" dirty="0" smtClean="0">
                <a:latin typeface="Arial Unicode MS" pitchFamily="34" charset="-128"/>
                <a:ea typeface="Arial Unicode MS" pitchFamily="34" charset="-128"/>
                <a:cs typeface="Arial Unicode MS" pitchFamily="34" charset="-128"/>
              </a:rPr>
              <a:t>FORMS A</a:t>
            </a:r>
            <a:endParaRPr lang="en-US" sz="32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39752" y="188640"/>
            <a:ext cx="4572000" cy="584775"/>
          </a:xfrm>
          <a:prstGeom prst="rect">
            <a:avLst/>
          </a:prstGeom>
        </p:spPr>
        <p:txBody>
          <a:bodyPr>
            <a:spAutoFit/>
          </a:bodyPr>
          <a:lstStyle/>
          <a:p>
            <a:pPr marL="365760" indent="-256032" algn="ctr" fontAlgn="auto">
              <a:spcAft>
                <a:spcPts val="0"/>
              </a:spcAft>
              <a:defRPr/>
            </a:pPr>
            <a:r>
              <a:rPr lang="en-US" sz="3200" dirty="0" smtClean="0">
                <a:latin typeface="Arial Unicode MS" pitchFamily="34" charset="-128"/>
                <a:ea typeface="Arial Unicode MS" pitchFamily="34" charset="-128"/>
                <a:cs typeface="Arial Unicode MS" pitchFamily="34" charset="-128"/>
              </a:rPr>
              <a:t>PART B</a:t>
            </a:r>
            <a:endParaRPr lang="en-US" sz="3200" dirty="0">
              <a:latin typeface="Arial Unicode MS" pitchFamily="34" charset="-128"/>
              <a:ea typeface="Arial Unicode MS" pitchFamily="34" charset="-128"/>
              <a:cs typeface="Arial Unicode MS" pitchFamily="34" charset="-128"/>
            </a:endParaRPr>
          </a:p>
        </p:txBody>
      </p:sp>
      <p:pic>
        <p:nvPicPr>
          <p:cNvPr id="80898" name="Picture 2"/>
          <p:cNvPicPr>
            <a:picLocks noChangeAspect="1" noChangeArrowheads="1"/>
          </p:cNvPicPr>
          <p:nvPr/>
        </p:nvPicPr>
        <p:blipFill>
          <a:blip r:embed="rId2" cstate="print"/>
          <a:srcRect/>
          <a:stretch>
            <a:fillRect/>
          </a:stretch>
        </p:blipFill>
        <p:spPr bwMode="auto">
          <a:xfrm>
            <a:off x="611560" y="764704"/>
            <a:ext cx="7560840" cy="559658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83568" y="260648"/>
            <a:ext cx="7560840" cy="646331"/>
          </a:xfrm>
          <a:prstGeom prst="rect">
            <a:avLst/>
          </a:prstGeom>
        </p:spPr>
        <p:txBody>
          <a:bodyPr wrap="square">
            <a:spAutoFit/>
          </a:bodyPr>
          <a:lstStyle/>
          <a:p>
            <a:pPr lvl="0" algn="ctr" fontAlgn="base">
              <a:spcBef>
                <a:spcPct val="0"/>
              </a:spcBef>
              <a:spcAft>
                <a:spcPct val="0"/>
              </a:spcAft>
              <a:tabLst>
                <a:tab pos="228600" algn="l"/>
                <a:tab pos="449263" algn="l"/>
              </a:tabLst>
            </a:pPr>
            <a:r>
              <a:rPr lang="en-GB" sz="3600" dirty="0" smtClean="0" bmk="_Toc230599679">
                <a:solidFill>
                  <a:prstClr val="black"/>
                </a:solidFill>
                <a:latin typeface="Arial Unicode MS" pitchFamily="34" charset="-128"/>
                <a:ea typeface="Arial Unicode MS" pitchFamily="34" charset="-128"/>
                <a:cs typeface="Arial Unicode MS" pitchFamily="34" charset="-128"/>
              </a:rPr>
              <a:t>PART B</a:t>
            </a:r>
            <a:endParaRPr lang="it-IT" sz="3600" dirty="0" smtClean="0">
              <a:solidFill>
                <a:prstClr val="black"/>
              </a:solidFill>
              <a:latin typeface="Arial Unicode MS" pitchFamily="34" charset="-128"/>
              <a:ea typeface="Arial Unicode MS" pitchFamily="34" charset="-128"/>
              <a:cs typeface="Arial Unicode MS" pitchFamily="34" charset="-128"/>
            </a:endParaRPr>
          </a:p>
        </p:txBody>
      </p:sp>
      <p:sp>
        <p:nvSpPr>
          <p:cNvPr id="81923" name="Rectangle 3"/>
          <p:cNvSpPr>
            <a:spLocks noChangeArrowheads="1"/>
          </p:cNvSpPr>
          <p:nvPr/>
        </p:nvSpPr>
        <p:spPr bwMode="auto">
          <a:xfrm>
            <a:off x="323528" y="1124744"/>
            <a:ext cx="820891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b="1" dirty="0" smtClean="0">
                <a:latin typeface="Arial Unicode MS" pitchFamily="34" charset="-128"/>
                <a:ea typeface="Arial Unicode MS" pitchFamily="34" charset="-128"/>
                <a:cs typeface="Arial Unicode MS" pitchFamily="34" charset="-128"/>
              </a:rPr>
              <a:t>1.</a:t>
            </a: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SCIENTIFIC AND TECHNICAL QUALITY </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1.1Progress beyond the State of the Art</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1.2Scientific and Technology methodology and work plan:</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914400" marR="0" lvl="2" indent="0" algn="just"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Work package list (table 1);</a:t>
            </a:r>
          </a:p>
          <a:p>
            <a:pPr marL="914400" marR="0" lvl="2" indent="0" algn="just"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Deliverables list (table 2);</a:t>
            </a:r>
          </a:p>
          <a:p>
            <a:pPr marL="914400" marR="0" lvl="2" indent="0" algn="just"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Milestones List (table 3);</a:t>
            </a:r>
          </a:p>
          <a:p>
            <a:pPr marL="914400" marR="0" lvl="2" indent="0" algn="just"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Description of each work package (table 4);</a:t>
            </a:r>
          </a:p>
          <a:p>
            <a:pPr marL="914400" marR="0" lvl="2" indent="0" algn="just"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Summary effort table (table 5)</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2.IMPLEMENTATION</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2.1</a:t>
            </a:r>
            <a:r>
              <a:rPr kumimoji="0" lang="en-GB" b="1" i="0" u="none"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a:t>
            </a: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Management structure and procedures </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2.2</a:t>
            </a:r>
            <a:r>
              <a:rPr lang="en-GB" dirty="0" smtClean="0">
                <a:latin typeface="Arial Unicode MS" pitchFamily="34" charset="-128"/>
                <a:ea typeface="Arial Unicode MS" pitchFamily="34" charset="-128"/>
                <a:cs typeface="Arial Unicode MS" pitchFamily="34" charset="-128"/>
              </a:rPr>
              <a:t> </a:t>
            </a: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Participant(s)</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2.3</a:t>
            </a:r>
            <a:r>
              <a:rPr kumimoji="0" lang="en-GB" b="1" i="0" u="none"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a:t>
            </a: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Resources to be committed</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3.</a:t>
            </a:r>
            <a:r>
              <a:rPr kumimoji="0" lang="en-GB" b="1" i="0" u="none"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a:t>
            </a: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IMPACT</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3.1</a:t>
            </a:r>
            <a:r>
              <a:rPr kumimoji="0" lang="en-GB" b="1" i="0" u="none"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a:t>
            </a: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Expected impacts</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3.2</a:t>
            </a:r>
            <a:r>
              <a:rPr kumimoji="0" lang="en-GB" b="1" i="0" u="none" strike="noStrike" cap="none" normalizeH="0" dirty="0" smtClean="0">
                <a:ln>
                  <a:noFill/>
                </a:ln>
                <a:solidFill>
                  <a:schemeClr val="tx1"/>
                </a:solidFill>
                <a:effectLst/>
                <a:latin typeface="Arial Unicode MS" pitchFamily="34" charset="-128"/>
                <a:ea typeface="Arial Unicode MS" pitchFamily="34" charset="-128"/>
                <a:cs typeface="Arial Unicode MS" pitchFamily="34" charset="-128"/>
              </a:rPr>
              <a:t> </a:t>
            </a: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Dissemination and/or exploitation of project results, and   management of intellectual property</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4.ETHICAL ISSUES</a:t>
            </a:r>
            <a:endParaRPr kumimoji="0" lang="it-IT"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5.CONSIDERATION OF GENDER ASPECTS</a:t>
            </a:r>
            <a:endParaRPr kumimoji="0" lang="en-GB"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2" cstate="print"/>
          <a:srcRect/>
          <a:stretch>
            <a:fillRect/>
          </a:stretch>
        </p:blipFill>
        <p:spPr bwMode="auto">
          <a:xfrm>
            <a:off x="323528" y="260648"/>
            <a:ext cx="5832648" cy="2920249"/>
          </a:xfrm>
          <a:prstGeom prst="rect">
            <a:avLst/>
          </a:prstGeom>
          <a:noFill/>
          <a:ln w="9525">
            <a:noFill/>
            <a:miter lim="800000"/>
            <a:headEnd/>
            <a:tailEnd/>
          </a:ln>
        </p:spPr>
      </p:pic>
      <p:pic>
        <p:nvPicPr>
          <p:cNvPr id="86018" name="Picture 2"/>
          <p:cNvPicPr>
            <a:picLocks noChangeAspect="1" noChangeArrowheads="1"/>
          </p:cNvPicPr>
          <p:nvPr/>
        </p:nvPicPr>
        <p:blipFill>
          <a:blip r:embed="rId3" cstate="print"/>
          <a:srcRect/>
          <a:stretch>
            <a:fillRect/>
          </a:stretch>
        </p:blipFill>
        <p:spPr bwMode="auto">
          <a:xfrm>
            <a:off x="3131840" y="3789040"/>
            <a:ext cx="5781675" cy="2324100"/>
          </a:xfrm>
          <a:prstGeom prst="rect">
            <a:avLst/>
          </a:prstGeom>
          <a:noFill/>
          <a:ln w="9525">
            <a:noFill/>
            <a:miter lim="800000"/>
            <a:headEnd/>
            <a:tailEnd/>
          </a:ln>
        </p:spPr>
      </p:pic>
      <p:sp>
        <p:nvSpPr>
          <p:cNvPr id="4" name="Rettangolo 3"/>
          <p:cNvSpPr/>
          <p:nvPr/>
        </p:nvSpPr>
        <p:spPr>
          <a:xfrm>
            <a:off x="6732240" y="764704"/>
            <a:ext cx="1872208" cy="1384995"/>
          </a:xfrm>
          <a:prstGeom prst="rect">
            <a:avLst/>
          </a:prstGeom>
        </p:spPr>
        <p:txBody>
          <a:bodyPr wrap="square">
            <a:spAutoFit/>
          </a:bodyPr>
          <a:lstStyle/>
          <a:p>
            <a:pPr algn="ctr"/>
            <a:r>
              <a:rPr lang="en-US" altLang="zh-TW" sz="2800" dirty="0" smtClean="0">
                <a:solidFill>
                  <a:prstClr val="black"/>
                </a:solidFill>
                <a:latin typeface="Arial Unicode MS" pitchFamily="34" charset="-128"/>
                <a:ea typeface="Arial Unicode MS" pitchFamily="34" charset="-128"/>
                <a:cs typeface="Arial Unicode MS" pitchFamily="34" charset="-128"/>
              </a:rPr>
              <a:t>Work Package List</a:t>
            </a:r>
            <a:endParaRPr lang="it-IT" sz="2800" dirty="0"/>
          </a:p>
        </p:txBody>
      </p:sp>
      <p:sp>
        <p:nvSpPr>
          <p:cNvPr id="5" name="Rettangolo 4"/>
          <p:cNvSpPr/>
          <p:nvPr/>
        </p:nvSpPr>
        <p:spPr>
          <a:xfrm>
            <a:off x="467544" y="4581128"/>
            <a:ext cx="2304256" cy="954107"/>
          </a:xfrm>
          <a:prstGeom prst="rect">
            <a:avLst/>
          </a:prstGeom>
        </p:spPr>
        <p:txBody>
          <a:bodyPr wrap="square">
            <a:spAutoFit/>
          </a:bodyPr>
          <a:lstStyle/>
          <a:p>
            <a:pPr algn="ctr"/>
            <a:r>
              <a:rPr lang="en-US" altLang="zh-TW" sz="2800" dirty="0" smtClean="0">
                <a:solidFill>
                  <a:prstClr val="black"/>
                </a:solidFill>
                <a:latin typeface="Arial Unicode MS" pitchFamily="34" charset="-128"/>
                <a:ea typeface="Arial Unicode MS" pitchFamily="34" charset="-128"/>
                <a:cs typeface="Arial Unicode MS" pitchFamily="34" charset="-128"/>
              </a:rPr>
              <a:t>Deliverables List</a:t>
            </a:r>
            <a:endParaRPr lang="it-IT"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323528" y="1494076"/>
            <a:ext cx="84604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Milestones are control points where decisions are needed with regard to the next stage of the project. For example, a milestone may occur when a major result has been achieved, if its successful attainment is required for the next phase of </a:t>
            </a:r>
            <a:r>
              <a:rPr kumimoji="0" lang="en-US" altLang="zh-TW"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work. </a:t>
            </a:r>
            <a:endParaRPr kumimoji="0" lang="en-US" altLang="zh-TW" sz="2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p:txBody>
      </p:sp>
      <p:pic>
        <p:nvPicPr>
          <p:cNvPr id="84994" name="Picture 2"/>
          <p:cNvPicPr>
            <a:picLocks noChangeAspect="1" noChangeArrowheads="1"/>
          </p:cNvPicPr>
          <p:nvPr/>
        </p:nvPicPr>
        <p:blipFill>
          <a:blip r:embed="rId3" cstate="print"/>
          <a:srcRect/>
          <a:stretch>
            <a:fillRect/>
          </a:stretch>
        </p:blipFill>
        <p:spPr bwMode="auto">
          <a:xfrm>
            <a:off x="395536" y="3573016"/>
            <a:ext cx="8512810" cy="2232248"/>
          </a:xfrm>
          <a:prstGeom prst="rect">
            <a:avLst/>
          </a:prstGeom>
          <a:noFill/>
          <a:ln w="9525">
            <a:noFill/>
            <a:miter lim="800000"/>
            <a:headEnd/>
            <a:tailEnd/>
          </a:ln>
        </p:spPr>
      </p:pic>
      <p:sp>
        <p:nvSpPr>
          <p:cNvPr id="4" name="Rettangolo 3"/>
          <p:cNvSpPr/>
          <p:nvPr/>
        </p:nvSpPr>
        <p:spPr>
          <a:xfrm>
            <a:off x="2699792" y="332656"/>
            <a:ext cx="3159839" cy="646331"/>
          </a:xfrm>
          <a:prstGeom prst="rect">
            <a:avLst/>
          </a:prstGeom>
        </p:spPr>
        <p:txBody>
          <a:bodyPr wrap="none">
            <a:spAutoFit/>
          </a:bodyPr>
          <a:lstStyle/>
          <a:p>
            <a:r>
              <a:rPr lang="en-US" altLang="zh-TW" sz="3600" dirty="0" smtClean="0">
                <a:solidFill>
                  <a:prstClr val="black"/>
                </a:solidFill>
                <a:latin typeface="Arial Unicode MS" pitchFamily="34" charset="-128"/>
                <a:ea typeface="Arial Unicode MS" pitchFamily="34" charset="-128"/>
                <a:cs typeface="Arial Unicode MS" pitchFamily="34" charset="-128"/>
              </a:rPr>
              <a:t>MILESTONES</a:t>
            </a:r>
            <a:endParaRPr lang="it-IT"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1259632" y="332656"/>
            <a:ext cx="741741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GB" altLang="zh-TW" sz="3600" dirty="0" smtClean="0">
                <a:solidFill>
                  <a:prstClr val="black"/>
                </a:solidFill>
                <a:latin typeface="Arial Unicode MS" pitchFamily="34" charset="-128"/>
                <a:ea typeface="Arial Unicode MS" pitchFamily="34" charset="-128"/>
                <a:cs typeface="Arial Unicode MS" pitchFamily="34" charset="-128"/>
              </a:rPr>
              <a:t>Table 4: Work package description </a:t>
            </a:r>
          </a:p>
        </p:txBody>
      </p:sp>
      <p:pic>
        <p:nvPicPr>
          <p:cNvPr id="83970" name="Picture 2"/>
          <p:cNvPicPr>
            <a:picLocks noChangeAspect="1" noChangeArrowheads="1"/>
          </p:cNvPicPr>
          <p:nvPr/>
        </p:nvPicPr>
        <p:blipFill>
          <a:blip r:embed="rId2" cstate="print"/>
          <a:srcRect/>
          <a:stretch>
            <a:fillRect/>
          </a:stretch>
        </p:blipFill>
        <p:spPr bwMode="auto">
          <a:xfrm>
            <a:off x="683568" y="1484784"/>
            <a:ext cx="8153759" cy="470321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99792" y="332656"/>
            <a:ext cx="4262705" cy="646331"/>
          </a:xfrm>
          <a:prstGeom prst="rect">
            <a:avLst/>
          </a:prstGeom>
        </p:spPr>
        <p:txBody>
          <a:bodyPr wrap="none">
            <a:spAutoFit/>
          </a:bodyPr>
          <a:lstStyle/>
          <a:p>
            <a:r>
              <a:rPr lang="en-US" altLang="zh-TW" sz="3600" dirty="0" smtClean="0">
                <a:solidFill>
                  <a:prstClr val="black"/>
                </a:solidFill>
                <a:latin typeface="Arial Unicode MS" pitchFamily="34" charset="-128"/>
                <a:ea typeface="Arial Unicode MS" pitchFamily="34" charset="-128"/>
                <a:cs typeface="Arial Unicode MS" pitchFamily="34" charset="-128"/>
              </a:rPr>
              <a:t>PERSON MONTHS</a:t>
            </a:r>
            <a:endParaRPr lang="it-IT" sz="3600" dirty="0"/>
          </a:p>
        </p:txBody>
      </p:sp>
      <p:sp>
        <p:nvSpPr>
          <p:cNvPr id="3" name="Rettangolo 2"/>
          <p:cNvSpPr/>
          <p:nvPr/>
        </p:nvSpPr>
        <p:spPr>
          <a:xfrm>
            <a:off x="395536" y="1052736"/>
            <a:ext cx="8208912" cy="707886"/>
          </a:xfrm>
          <a:prstGeom prst="rect">
            <a:avLst/>
          </a:prstGeom>
        </p:spPr>
        <p:txBody>
          <a:bodyPr wrap="square">
            <a:spAutoFit/>
          </a:bodyPr>
          <a:lstStyle/>
          <a:p>
            <a:r>
              <a:rPr lang="en-US" sz="2000" dirty="0" smtClean="0">
                <a:latin typeface="Arial Unicode MS" pitchFamily="34" charset="-128"/>
                <a:ea typeface="Arial Unicode MS" pitchFamily="34" charset="-128"/>
                <a:cs typeface="Arial Unicode MS" pitchFamily="34" charset="-128"/>
              </a:rPr>
              <a:t>Person-month is a measure of work effort. Other similar measures are person-day and person-year.</a:t>
            </a:r>
            <a:endParaRPr lang="it-IT" sz="2000" dirty="0">
              <a:latin typeface="Arial Unicode MS" pitchFamily="34" charset="-128"/>
              <a:ea typeface="Arial Unicode MS" pitchFamily="34" charset="-128"/>
              <a:cs typeface="Arial Unicode MS" pitchFamily="34" charset="-128"/>
            </a:endParaRPr>
          </a:p>
        </p:txBody>
      </p:sp>
      <p:pic>
        <p:nvPicPr>
          <p:cNvPr id="87042" name="Picture 2"/>
          <p:cNvPicPr>
            <a:picLocks noChangeAspect="1" noChangeArrowheads="1"/>
          </p:cNvPicPr>
          <p:nvPr/>
        </p:nvPicPr>
        <p:blipFill>
          <a:blip r:embed="rId2" cstate="print"/>
          <a:srcRect/>
          <a:stretch>
            <a:fillRect/>
          </a:stretch>
        </p:blipFill>
        <p:spPr bwMode="auto">
          <a:xfrm>
            <a:off x="323528" y="2132856"/>
            <a:ext cx="8594197" cy="396750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611560" y="2780928"/>
            <a:ext cx="2205732" cy="523220"/>
          </a:xfrm>
          <a:prstGeom prst="rect">
            <a:avLst/>
          </a:prstGeom>
        </p:spPr>
        <p:txBody>
          <a:bodyPr wrap="none">
            <a:spAutoFit/>
          </a:bodyPr>
          <a:lstStyle/>
          <a:p>
            <a:r>
              <a:rPr lang="es-ES_tradnl" sz="2800" b="1" dirty="0" smtClean="0">
                <a:cs typeface="Arial" pitchFamily="34" charset="0"/>
              </a:rPr>
              <a:t>RTD activities</a:t>
            </a:r>
            <a:endParaRPr lang="it-IT" sz="2800" dirty="0"/>
          </a:p>
        </p:txBody>
      </p:sp>
      <p:sp>
        <p:nvSpPr>
          <p:cNvPr id="5" name="Rettangolo 4"/>
          <p:cNvSpPr/>
          <p:nvPr/>
        </p:nvSpPr>
        <p:spPr>
          <a:xfrm>
            <a:off x="3491880" y="1700808"/>
            <a:ext cx="4824536" cy="3785652"/>
          </a:xfrm>
          <a:prstGeom prst="rect">
            <a:avLst/>
          </a:prstGeom>
        </p:spPr>
        <p:txBody>
          <a:bodyPr wrap="square">
            <a:spAutoFit/>
          </a:bodyPr>
          <a:lstStyle/>
          <a:p>
            <a:pPr marL="439738" indent="-358775">
              <a:spcBef>
                <a:spcPts val="1800"/>
              </a:spcBef>
              <a:spcAft>
                <a:spcPts val="600"/>
              </a:spcAft>
              <a:buClr>
                <a:srgbClr val="9D3232"/>
              </a:buClr>
              <a:buFont typeface="Wingdings" pitchFamily="2" charset="2"/>
              <a:buChar char="v"/>
              <a:tabLst>
                <a:tab pos="2471738" algn="l"/>
              </a:tabLst>
            </a:pPr>
            <a:r>
              <a:rPr lang="en-GB" altLang="zh-CN" sz="2000" dirty="0" smtClean="0">
                <a:latin typeface="Arial Unicode MS" pitchFamily="34" charset="-128"/>
                <a:ea typeface="Arial Unicode MS" pitchFamily="34" charset="-128"/>
                <a:cs typeface="Arial Unicode MS" pitchFamily="34" charset="-128"/>
              </a:rPr>
              <a:t>Activities aimed at achieving new scientific knowledge, without pursuing commercial and industrial aims</a:t>
            </a:r>
          </a:p>
          <a:p>
            <a:pPr marL="439738" indent="-358775">
              <a:spcBef>
                <a:spcPts val="1800"/>
              </a:spcBef>
              <a:spcAft>
                <a:spcPts val="600"/>
              </a:spcAft>
              <a:buClr>
                <a:srgbClr val="9D3232"/>
              </a:buClr>
              <a:buFont typeface="Wingdings" pitchFamily="2" charset="2"/>
              <a:buChar char="v"/>
              <a:tabLst>
                <a:tab pos="2471738" algn="l"/>
              </a:tabLst>
            </a:pPr>
            <a:r>
              <a:rPr lang="en-GB" altLang="zh-CN" sz="2000" dirty="0" smtClean="0">
                <a:latin typeface="Arial Unicode MS" pitchFamily="34" charset="-128"/>
                <a:ea typeface="Arial Unicode MS" pitchFamily="34" charset="-128"/>
                <a:cs typeface="Arial Unicode MS" pitchFamily="34" charset="-128"/>
              </a:rPr>
              <a:t>Activities aimed at achieving new scientific knowledge,  whose tangible outputs could be used to improve quality of products already on the market</a:t>
            </a:r>
          </a:p>
          <a:p>
            <a:pPr marL="439738" indent="-358775">
              <a:spcBef>
                <a:spcPts val="1800"/>
              </a:spcBef>
              <a:spcAft>
                <a:spcPts val="600"/>
              </a:spcAft>
              <a:buClr>
                <a:srgbClr val="9D3232"/>
              </a:buClr>
              <a:buFont typeface="Wingdings" pitchFamily="2" charset="2"/>
              <a:buChar char="v"/>
              <a:tabLst>
                <a:tab pos="2471738" algn="l"/>
              </a:tabLst>
            </a:pPr>
            <a:r>
              <a:rPr lang="en-GB" altLang="zh-CN" sz="2000" dirty="0" smtClean="0">
                <a:latin typeface="Arial Unicode MS" pitchFamily="34" charset="-128"/>
                <a:ea typeface="Arial Unicode MS" pitchFamily="34" charset="-128"/>
                <a:cs typeface="Arial Unicode MS" pitchFamily="34" charset="-128"/>
              </a:rPr>
              <a:t>Scientific coordination</a:t>
            </a:r>
            <a:endParaRPr lang="en-GB" sz="2000" dirty="0" smtClean="0">
              <a:latin typeface="Arial Unicode MS" pitchFamily="34" charset="-128"/>
              <a:ea typeface="Arial Unicode MS" pitchFamily="34" charset="-128"/>
              <a:cs typeface="Arial Unicode MS" pitchFamily="34" charset="-128"/>
            </a:endParaRPr>
          </a:p>
        </p:txBody>
      </p:sp>
      <p:sp>
        <p:nvSpPr>
          <p:cNvPr id="6" name="Rettangolo 5"/>
          <p:cNvSpPr/>
          <p:nvPr/>
        </p:nvSpPr>
        <p:spPr>
          <a:xfrm>
            <a:off x="2267744" y="260648"/>
            <a:ext cx="4980851" cy="646331"/>
          </a:xfrm>
          <a:prstGeom prst="rect">
            <a:avLst/>
          </a:prstGeom>
        </p:spPr>
        <p:txBody>
          <a:bodyPr wrap="none">
            <a:spAutoFit/>
          </a:bodyPr>
          <a:lstStyle/>
          <a:p>
            <a:r>
              <a:rPr lang="es-ES_tradnl" sz="3600" dirty="0" smtClean="0">
                <a:latin typeface="Arial Unicode MS" pitchFamily="34" charset="-128"/>
                <a:ea typeface="Arial Unicode MS" pitchFamily="34" charset="-128"/>
                <a:cs typeface="Arial Unicode MS" pitchFamily="34" charset="-128"/>
              </a:rPr>
              <a:t>PROJECT ACTIVITIES</a:t>
            </a:r>
            <a:endParaRPr lang="it-IT" sz="36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tle 2"/>
          <p:cNvSpPr>
            <a:spLocks noGrp="1"/>
          </p:cNvSpPr>
          <p:nvPr>
            <p:ph type="ctrTitle"/>
          </p:nvPr>
        </p:nvSpPr>
        <p:spPr/>
        <p:txBody>
          <a:bodyPr/>
          <a:lstStyle/>
          <a:p>
            <a:r>
              <a:rPr lang="en-GB" dirty="0"/>
              <a:t>Preparing </a:t>
            </a:r>
            <a:r>
              <a:rPr lang="en-GB" dirty="0" smtClean="0"/>
              <a:t>an RTD Project Proposal</a:t>
            </a:r>
            <a:endParaRPr lang="en-GB" dirty="0"/>
          </a:p>
        </p:txBody>
      </p:sp>
      <p:sp>
        <p:nvSpPr>
          <p:cNvPr id="6" name="Subtitle 5"/>
          <p:cNvSpPr>
            <a:spLocks noGrp="1"/>
          </p:cNvSpPr>
          <p:nvPr>
            <p:ph type="subTitle" idx="1"/>
          </p:nvPr>
        </p:nvSpPr>
        <p:spPr/>
        <p:txBody>
          <a:bodyPr/>
          <a:lstStyle/>
          <a:p>
            <a:r>
              <a:rPr lang="en-GB" dirty="0"/>
              <a:t>Gabriella Calderari</a:t>
            </a:r>
          </a:p>
          <a:p>
            <a:r>
              <a:rPr lang="en-GB" dirty="0" smtClean="0"/>
              <a:t>David W Chadwick</a:t>
            </a:r>
            <a:endParaRPr lang="en-GB" dirty="0"/>
          </a:p>
        </p:txBody>
      </p:sp>
    </p:spTree>
    <p:extLst>
      <p:ext uri="{BB962C8B-B14F-4D97-AF65-F5344CB8AC3E}">
        <p14:creationId xmlns:p14="http://schemas.microsoft.com/office/powerpoint/2010/main" xmlns="" val="2123569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323528" y="1556792"/>
            <a:ext cx="2914580" cy="400110"/>
          </a:xfrm>
          <a:prstGeom prst="rect">
            <a:avLst/>
          </a:prstGeom>
        </p:spPr>
        <p:txBody>
          <a:bodyPr wrap="none">
            <a:spAutoFit/>
          </a:bodyPr>
          <a:lstStyle/>
          <a:p>
            <a:r>
              <a:rPr lang="es-ES_tradnl" sz="2000" b="1" dirty="0" smtClean="0">
                <a:latin typeface="Arial Unicode MS" pitchFamily="34" charset="-128"/>
                <a:ea typeface="Arial Unicode MS" pitchFamily="34" charset="-128"/>
                <a:cs typeface="Arial Unicode MS" pitchFamily="34" charset="-128"/>
              </a:rPr>
              <a:t>Demonstration activities</a:t>
            </a:r>
            <a:endParaRPr lang="it-IT" sz="2000" dirty="0">
              <a:latin typeface="Arial Unicode MS" pitchFamily="34" charset="-128"/>
              <a:ea typeface="Arial Unicode MS" pitchFamily="34" charset="-128"/>
              <a:cs typeface="Arial Unicode MS" pitchFamily="34" charset="-128"/>
            </a:endParaRPr>
          </a:p>
        </p:txBody>
      </p:sp>
      <p:sp>
        <p:nvSpPr>
          <p:cNvPr id="5" name="Rettangolo 4"/>
          <p:cNvSpPr/>
          <p:nvPr/>
        </p:nvSpPr>
        <p:spPr>
          <a:xfrm>
            <a:off x="3707904" y="1484784"/>
            <a:ext cx="4572000" cy="1477328"/>
          </a:xfrm>
          <a:prstGeom prst="rect">
            <a:avLst/>
          </a:prstGeom>
        </p:spPr>
        <p:txBody>
          <a:bodyPr>
            <a:spAutoFit/>
          </a:bodyPr>
          <a:lstStyle/>
          <a:p>
            <a:pPr>
              <a:defRPr/>
            </a:pPr>
            <a:r>
              <a:rPr lang="en-US" dirty="0" smtClean="0">
                <a:latin typeface="Arial Unicode MS" pitchFamily="34" charset="-128"/>
                <a:ea typeface="Arial Unicode MS" pitchFamily="34" charset="-128"/>
                <a:cs typeface="Arial Unicode MS" pitchFamily="34" charset="-128"/>
              </a:rPr>
              <a:t>Demonstration activities aim at proving the viability of new technologies that offer a potential economic advantage, but which cannot be commercialized directly (e.g. testing of products such as prototypes</a:t>
            </a:r>
            <a:r>
              <a:rPr lang="en-US" dirty="0" smtClean="0">
                <a:latin typeface="Arial" pitchFamily="34" charset="0"/>
                <a:cs typeface="Arial" pitchFamily="34" charset="0"/>
              </a:rPr>
              <a:t>). </a:t>
            </a:r>
          </a:p>
        </p:txBody>
      </p:sp>
      <p:sp>
        <p:nvSpPr>
          <p:cNvPr id="6" name="Rettangolo 5"/>
          <p:cNvSpPr/>
          <p:nvPr/>
        </p:nvSpPr>
        <p:spPr>
          <a:xfrm>
            <a:off x="2267744" y="260648"/>
            <a:ext cx="4980851" cy="646331"/>
          </a:xfrm>
          <a:prstGeom prst="rect">
            <a:avLst/>
          </a:prstGeom>
        </p:spPr>
        <p:txBody>
          <a:bodyPr wrap="none">
            <a:spAutoFit/>
          </a:bodyPr>
          <a:lstStyle/>
          <a:p>
            <a:r>
              <a:rPr lang="es-ES_tradnl" sz="3600" dirty="0" smtClean="0">
                <a:latin typeface="Arial Unicode MS" pitchFamily="34" charset="-128"/>
                <a:ea typeface="Arial Unicode MS" pitchFamily="34" charset="-128"/>
                <a:cs typeface="Arial Unicode MS" pitchFamily="34" charset="-128"/>
              </a:rPr>
              <a:t>PROJECT ACTIVITIES</a:t>
            </a:r>
            <a:endParaRPr lang="it-IT" sz="3600" dirty="0">
              <a:latin typeface="Arial Unicode MS" pitchFamily="34" charset="-128"/>
              <a:ea typeface="Arial Unicode MS" pitchFamily="34" charset="-128"/>
              <a:cs typeface="Arial Unicode MS" pitchFamily="34" charset="-128"/>
            </a:endParaRPr>
          </a:p>
        </p:txBody>
      </p:sp>
      <p:sp>
        <p:nvSpPr>
          <p:cNvPr id="7" name="Rettangolo 6"/>
          <p:cNvSpPr/>
          <p:nvPr/>
        </p:nvSpPr>
        <p:spPr>
          <a:xfrm>
            <a:off x="1043608" y="4293096"/>
            <a:ext cx="1887055" cy="400110"/>
          </a:xfrm>
          <a:prstGeom prst="rect">
            <a:avLst/>
          </a:prstGeom>
        </p:spPr>
        <p:txBody>
          <a:bodyPr wrap="none">
            <a:spAutoFit/>
          </a:bodyPr>
          <a:lstStyle/>
          <a:p>
            <a:r>
              <a:rPr lang="es-ES_tradnl" sz="2000" b="1" dirty="0" smtClean="0">
                <a:latin typeface="Arial Unicode MS" pitchFamily="34" charset="-128"/>
                <a:ea typeface="Arial Unicode MS" pitchFamily="34" charset="-128"/>
                <a:cs typeface="Arial Unicode MS" pitchFamily="34" charset="-128"/>
              </a:rPr>
              <a:t>Other activities</a:t>
            </a:r>
            <a:endParaRPr lang="it-IT" sz="2000" dirty="0">
              <a:latin typeface="Arial Unicode MS" pitchFamily="34" charset="-128"/>
              <a:ea typeface="Arial Unicode MS" pitchFamily="34" charset="-128"/>
              <a:cs typeface="Arial Unicode MS" pitchFamily="34" charset="-128"/>
            </a:endParaRPr>
          </a:p>
        </p:txBody>
      </p:sp>
      <p:sp>
        <p:nvSpPr>
          <p:cNvPr id="8" name="Rettangolo 7"/>
          <p:cNvSpPr/>
          <p:nvPr/>
        </p:nvSpPr>
        <p:spPr>
          <a:xfrm>
            <a:off x="3563888" y="3356992"/>
            <a:ext cx="4572000" cy="2492990"/>
          </a:xfrm>
          <a:prstGeom prst="rect">
            <a:avLst/>
          </a:prstGeom>
        </p:spPr>
        <p:txBody>
          <a:bodyPr>
            <a:spAutoFit/>
          </a:bodyPr>
          <a:lstStyle/>
          <a:p>
            <a:pPr marL="439738" indent="-358775" fontAlgn="auto">
              <a:spcAft>
                <a:spcPts val="600"/>
              </a:spcAft>
              <a:buClr>
                <a:srgbClr val="9D3232"/>
              </a:buClr>
              <a:buSzPct val="100000"/>
              <a:buFont typeface="Wingdings" pitchFamily="2" charset="2"/>
              <a:buChar char="v"/>
              <a:tabLst>
                <a:tab pos="2471738" algn="l"/>
              </a:tabLst>
              <a:defRPr/>
            </a:pPr>
            <a:r>
              <a:rPr lang="en-US" altLang="zh-CN" dirty="0" smtClean="0">
                <a:latin typeface="Arial Unicode MS" pitchFamily="34" charset="-128"/>
                <a:ea typeface="Arial Unicode MS" pitchFamily="34" charset="-128"/>
                <a:cs typeface="Arial Unicode MS" pitchFamily="34" charset="-128"/>
              </a:rPr>
              <a:t>Dissemination</a:t>
            </a:r>
          </a:p>
          <a:p>
            <a:pPr marL="439738" indent="-358775" fontAlgn="auto">
              <a:spcAft>
                <a:spcPts val="600"/>
              </a:spcAft>
              <a:buClr>
                <a:srgbClr val="9D3232"/>
              </a:buClr>
              <a:buSzPct val="100000"/>
              <a:buFont typeface="Wingdings" pitchFamily="2" charset="2"/>
              <a:buChar char="v"/>
              <a:tabLst>
                <a:tab pos="2471738" algn="l"/>
              </a:tabLst>
              <a:defRPr/>
            </a:pPr>
            <a:r>
              <a:rPr lang="en-US" altLang="zh-CN" dirty="0" smtClean="0">
                <a:latin typeface="Arial Unicode MS" pitchFamily="34" charset="-128"/>
                <a:ea typeface="Arial Unicode MS" pitchFamily="34" charset="-128"/>
                <a:cs typeface="Arial Unicode MS" pitchFamily="34" charset="-128"/>
              </a:rPr>
              <a:t>Networking activities</a:t>
            </a:r>
          </a:p>
          <a:p>
            <a:pPr marL="439738" indent="-358775" fontAlgn="auto">
              <a:spcAft>
                <a:spcPts val="600"/>
              </a:spcAft>
              <a:buClr>
                <a:srgbClr val="9D3232"/>
              </a:buClr>
              <a:buSzPct val="100000"/>
              <a:buFont typeface="Wingdings" pitchFamily="2" charset="2"/>
              <a:buChar char="v"/>
              <a:tabLst>
                <a:tab pos="2471738" algn="l"/>
              </a:tabLst>
              <a:defRPr/>
            </a:pPr>
            <a:r>
              <a:rPr lang="en-US" altLang="zh-CN" dirty="0" smtClean="0">
                <a:latin typeface="Arial Unicode MS" pitchFamily="34" charset="-128"/>
                <a:ea typeface="Arial Unicode MS" pitchFamily="34" charset="-128"/>
                <a:cs typeface="Arial Unicode MS" pitchFamily="34" charset="-128"/>
              </a:rPr>
              <a:t>Coordination</a:t>
            </a:r>
          </a:p>
          <a:p>
            <a:pPr marL="439738" indent="-358775" fontAlgn="auto">
              <a:spcAft>
                <a:spcPts val="600"/>
              </a:spcAft>
              <a:buClr>
                <a:srgbClr val="9D3232"/>
              </a:buClr>
              <a:buSzPct val="100000"/>
              <a:buFont typeface="Wingdings" pitchFamily="2" charset="2"/>
              <a:buChar char="v"/>
              <a:tabLst>
                <a:tab pos="2471738" algn="l"/>
              </a:tabLst>
              <a:defRPr/>
            </a:pPr>
            <a:r>
              <a:rPr lang="en-US" altLang="zh-CN" dirty="0" smtClean="0">
                <a:latin typeface="Arial Unicode MS" pitchFamily="34" charset="-128"/>
                <a:ea typeface="Arial Unicode MS" pitchFamily="34" charset="-128"/>
                <a:cs typeface="Arial Unicode MS" pitchFamily="34" charset="-128"/>
              </a:rPr>
              <a:t>IPR protection</a:t>
            </a:r>
          </a:p>
          <a:p>
            <a:pPr marL="439738" indent="-358775" fontAlgn="auto">
              <a:spcAft>
                <a:spcPts val="600"/>
              </a:spcAft>
              <a:buClr>
                <a:srgbClr val="9D3232"/>
              </a:buClr>
              <a:buSzPct val="100000"/>
              <a:buFont typeface="Wingdings" pitchFamily="2" charset="2"/>
              <a:buChar char="v"/>
              <a:tabLst>
                <a:tab pos="2471738" algn="l"/>
              </a:tabLst>
              <a:defRPr/>
            </a:pPr>
            <a:r>
              <a:rPr lang="en-US" altLang="zh-CN" dirty="0" smtClean="0">
                <a:latin typeface="Arial Unicode MS" pitchFamily="34" charset="-128"/>
                <a:ea typeface="Arial Unicode MS" pitchFamily="34" charset="-128"/>
                <a:cs typeface="Arial Unicode MS" pitchFamily="34" charset="-128"/>
              </a:rPr>
              <a:t>Exploitation of foreground</a:t>
            </a:r>
          </a:p>
          <a:p>
            <a:pPr marL="439738" indent="-358775" fontAlgn="auto">
              <a:spcAft>
                <a:spcPts val="600"/>
              </a:spcAft>
              <a:buClr>
                <a:srgbClr val="9D3232"/>
              </a:buClr>
              <a:buSzPct val="100000"/>
              <a:buFont typeface="Wingdings" pitchFamily="2" charset="2"/>
              <a:buChar char="v"/>
              <a:tabLst>
                <a:tab pos="2471738" algn="l"/>
              </a:tabLst>
              <a:defRPr/>
            </a:pPr>
            <a:r>
              <a:rPr lang="es-ES_tradnl" altLang="zh-CN" dirty="0" smtClean="0">
                <a:latin typeface="Arial Unicode MS" pitchFamily="34" charset="-128"/>
                <a:ea typeface="Arial Unicode MS" pitchFamily="34" charset="-128"/>
                <a:cs typeface="Arial Unicode MS" pitchFamily="34" charset="-128"/>
              </a:rPr>
              <a:t>Training</a:t>
            </a:r>
          </a:p>
          <a:p>
            <a:pPr marL="439738" indent="-358775" fontAlgn="auto">
              <a:spcAft>
                <a:spcPts val="600"/>
              </a:spcAft>
              <a:buClr>
                <a:srgbClr val="9D3232"/>
              </a:buClr>
              <a:buSzPct val="100000"/>
              <a:buFont typeface="Wingdings" pitchFamily="2" charset="2"/>
              <a:buChar char="v"/>
              <a:tabLst>
                <a:tab pos="2471738" algn="l"/>
              </a:tabLst>
              <a:defRPr/>
            </a:pPr>
            <a:r>
              <a:rPr lang="es-ES_tradnl" altLang="zh-CN" dirty="0" smtClean="0">
                <a:latin typeface="Arial Unicode MS" pitchFamily="34" charset="-128"/>
                <a:ea typeface="Arial Unicode MS" pitchFamily="34" charset="-128"/>
                <a:cs typeface="Arial Unicode MS" pitchFamily="34" charset="-128"/>
              </a:rPr>
              <a:t>Management</a:t>
            </a: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539552" y="1412776"/>
            <a:ext cx="7992888" cy="4801314"/>
          </a:xfrm>
          <a:prstGeom prst="rect">
            <a:avLst/>
          </a:prstGeom>
        </p:spPr>
        <p:txBody>
          <a:bodyPr wrap="square">
            <a:spAutoFit/>
          </a:bodyPr>
          <a:lstStyle/>
          <a:p>
            <a:r>
              <a:rPr lang="en-US" sz="2400" dirty="0" smtClean="0"/>
              <a:t>• </a:t>
            </a:r>
            <a:r>
              <a:rPr lang="en-US" sz="2400" dirty="0" smtClean="0">
                <a:latin typeface="Arial Unicode MS" pitchFamily="34" charset="-128"/>
                <a:ea typeface="Arial Unicode MS" pitchFamily="34" charset="-128"/>
                <a:cs typeface="Arial Unicode MS" pitchFamily="34" charset="-128"/>
              </a:rPr>
              <a:t>Any undertaking, university or research centre or other legal </a:t>
            </a:r>
            <a:r>
              <a:rPr lang="en-US" sz="2400" dirty="0" smtClean="0">
                <a:latin typeface="Arial Unicode MS" pitchFamily="34" charset="-128"/>
                <a:ea typeface="Arial Unicode MS" pitchFamily="34" charset="-128"/>
                <a:cs typeface="Arial Unicode MS" pitchFamily="34" charset="-128"/>
              </a:rPr>
              <a:t>entity,</a:t>
            </a:r>
            <a:r>
              <a:rPr lang="en-US"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whether</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established</a:t>
            </a:r>
            <a:r>
              <a:rPr lang="it-IT" sz="2400" dirty="0" smtClean="0">
                <a:latin typeface="Arial Unicode MS" pitchFamily="34" charset="-128"/>
                <a:ea typeface="Arial Unicode MS" pitchFamily="34" charset="-128"/>
                <a:cs typeface="Arial Unicode MS" pitchFamily="34" charset="-128"/>
              </a:rPr>
              <a:t> in a</a:t>
            </a:r>
            <a:r>
              <a:rPr lang="it-IT" sz="2400" dirty="0" smtClean="0">
                <a:latin typeface="Arial Unicode MS" pitchFamily="34" charset="-128"/>
                <a:ea typeface="Arial Unicode MS" pitchFamily="34" charset="-128"/>
                <a:cs typeface="Arial Unicode MS" pitchFamily="34" charset="-128"/>
              </a:rPr>
              <a:t>:</a:t>
            </a:r>
          </a:p>
          <a:p>
            <a:endParaRPr lang="it-IT" sz="2400"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Member</a:t>
            </a:r>
            <a:r>
              <a:rPr lang="it-IT" sz="2400" dirty="0" smtClean="0">
                <a:latin typeface="Arial Unicode MS" pitchFamily="34" charset="-128"/>
                <a:ea typeface="Arial Unicode MS" pitchFamily="34" charset="-128"/>
                <a:cs typeface="Arial Unicode MS" pitchFamily="34" charset="-128"/>
              </a:rPr>
              <a:t> State (MS), or</a:t>
            </a:r>
          </a:p>
          <a:p>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Associated</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country</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Ac</a:t>
            </a:r>
            <a:r>
              <a:rPr lang="it-IT" sz="2400" dirty="0" smtClean="0">
                <a:latin typeface="Arial Unicode MS" pitchFamily="34" charset="-128"/>
                <a:ea typeface="Arial Unicode MS" pitchFamily="34" charset="-128"/>
                <a:cs typeface="Arial Unicode MS" pitchFamily="34" charset="-128"/>
              </a:rPr>
              <a:t>) </a:t>
            </a:r>
            <a:r>
              <a:rPr lang="it-IT" sz="2400" dirty="0" smtClean="0">
                <a:latin typeface="Arial Unicode MS" pitchFamily="34" charset="-128"/>
                <a:ea typeface="Arial Unicode MS" pitchFamily="34" charset="-128"/>
                <a:cs typeface="Arial Unicode MS" pitchFamily="34" charset="-128"/>
              </a:rPr>
              <a:t>, or</a:t>
            </a:r>
          </a:p>
          <a:p>
            <a:pPr>
              <a:buFontTx/>
              <a:buChar char="-"/>
            </a:pPr>
            <a:r>
              <a:rPr lang="it-IT" sz="2400" dirty="0" smtClean="0">
                <a:latin typeface="Arial Unicode MS" pitchFamily="34" charset="-128"/>
                <a:ea typeface="Arial Unicode MS" pitchFamily="34" charset="-128"/>
                <a:cs typeface="Arial Unicode MS" pitchFamily="34" charset="-128"/>
              </a:rPr>
              <a:t>candidate </a:t>
            </a:r>
            <a:r>
              <a:rPr lang="it-IT" sz="2400" dirty="0" err="1" smtClean="0">
                <a:latin typeface="Arial Unicode MS" pitchFamily="34" charset="-128"/>
                <a:ea typeface="Arial Unicode MS" pitchFamily="34" charset="-128"/>
                <a:cs typeface="Arial Unicode MS" pitchFamily="34" charset="-128"/>
              </a:rPr>
              <a:t>country</a:t>
            </a:r>
            <a:r>
              <a:rPr lang="it-IT" sz="2400" dirty="0" smtClean="0">
                <a:latin typeface="Arial Unicode MS" pitchFamily="34" charset="-128"/>
                <a:ea typeface="Arial Unicode MS" pitchFamily="34" charset="-128"/>
                <a:cs typeface="Arial Unicode MS" pitchFamily="34" charset="-128"/>
              </a:rPr>
              <a:t>, </a:t>
            </a:r>
            <a:r>
              <a:rPr lang="it-IT" sz="2400" dirty="0" smtClean="0">
                <a:latin typeface="Arial Unicode MS" pitchFamily="34" charset="-128"/>
                <a:ea typeface="Arial Unicode MS" pitchFamily="34" charset="-128"/>
                <a:cs typeface="Arial Unicode MS" pitchFamily="34" charset="-128"/>
              </a:rPr>
              <a:t>or</a:t>
            </a:r>
          </a:p>
          <a:p>
            <a:pPr>
              <a:buFontTx/>
              <a:buChar char="-"/>
            </a:pPr>
            <a:endParaRPr lang="it-IT" sz="24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 International organisations and participants from third countries </a:t>
            </a:r>
            <a:r>
              <a:rPr lang="en-US" sz="2400" dirty="0" smtClean="0">
                <a:latin typeface="Arial Unicode MS" pitchFamily="34" charset="-128"/>
                <a:ea typeface="Arial Unicode MS" pitchFamily="34" charset="-128"/>
                <a:cs typeface="Arial Unicode MS" pitchFamily="34" charset="-128"/>
              </a:rPr>
              <a:t>can participate </a:t>
            </a:r>
            <a:r>
              <a:rPr lang="en-US" sz="2400" dirty="0" smtClean="0">
                <a:latin typeface="Arial Unicode MS" pitchFamily="34" charset="-128"/>
                <a:ea typeface="Arial Unicode MS" pitchFamily="34" charset="-128"/>
                <a:cs typeface="Arial Unicode MS" pitchFamily="34" charset="-128"/>
              </a:rPr>
              <a:t>only if in addition to the minima</a:t>
            </a:r>
          </a:p>
          <a:p>
            <a:endParaRPr lang="it-IT" dirty="0" smtClean="0">
              <a:latin typeface="Arial Unicode MS" pitchFamily="34" charset="-128"/>
              <a:ea typeface="Arial Unicode MS" pitchFamily="34" charset="-128"/>
              <a:cs typeface="Arial Unicode MS" pitchFamily="34" charset="-128"/>
            </a:endParaRPr>
          </a:p>
          <a:p>
            <a:endParaRPr lang="it-IT" dirty="0" smtClean="0"/>
          </a:p>
          <a:p>
            <a:endParaRPr lang="it-IT" dirty="0" smtClean="0"/>
          </a:p>
          <a:p>
            <a:endParaRPr lang="it-IT" dirty="0" smtClean="0"/>
          </a:p>
          <a:p>
            <a:r>
              <a:rPr lang="it-IT" dirty="0" smtClean="0"/>
              <a:t> </a:t>
            </a:r>
            <a:endParaRPr lang="it-IT" dirty="0"/>
          </a:p>
        </p:txBody>
      </p:sp>
      <p:sp>
        <p:nvSpPr>
          <p:cNvPr id="5" name="Rettangolo 4"/>
          <p:cNvSpPr/>
          <p:nvPr/>
        </p:nvSpPr>
        <p:spPr>
          <a:xfrm>
            <a:off x="2555776" y="548680"/>
            <a:ext cx="5270995" cy="584775"/>
          </a:xfrm>
          <a:prstGeom prst="rect">
            <a:avLst/>
          </a:prstGeom>
        </p:spPr>
        <p:txBody>
          <a:bodyPr wrap="none">
            <a:spAutoFit/>
          </a:bodyPr>
          <a:lstStyle/>
          <a:p>
            <a:pPr lvl="0"/>
            <a:r>
              <a:rPr lang="it-IT" sz="3200" dirty="0" smtClean="0">
                <a:solidFill>
                  <a:prstClr val="black"/>
                </a:solidFill>
                <a:latin typeface="Arial Unicode MS" pitchFamily="34" charset="-128"/>
                <a:ea typeface="Arial Unicode MS" pitchFamily="34" charset="-128"/>
                <a:cs typeface="Arial Unicode MS" pitchFamily="34" charset="-128"/>
              </a:rPr>
              <a:t>ELEGIBLE PARTICIPANTS</a:t>
            </a: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179512" y="332656"/>
            <a:ext cx="8460432" cy="5201424"/>
          </a:xfrm>
          <a:prstGeom prst="rect">
            <a:avLst/>
          </a:prstGeom>
        </p:spPr>
        <p:txBody>
          <a:bodyPr wrap="square">
            <a:spAutoFit/>
          </a:bodyPr>
          <a:lstStyle/>
          <a:p>
            <a:pPr algn="ctr"/>
            <a:r>
              <a:rPr lang="it-IT" sz="3200" dirty="0" smtClean="0">
                <a:solidFill>
                  <a:prstClr val="black"/>
                </a:solidFill>
                <a:latin typeface="Arial Unicode MS" pitchFamily="34" charset="-128"/>
                <a:ea typeface="Arial Unicode MS" pitchFamily="34" charset="-128"/>
                <a:cs typeface="Arial Unicode MS" pitchFamily="34" charset="-128"/>
              </a:rPr>
              <a:t>CONDITIONS FOR PARTICIPATION</a:t>
            </a:r>
          </a:p>
          <a:p>
            <a:endParaRPr lang="it-IT" sz="2000" dirty="0" smtClean="0">
              <a:solidFill>
                <a:prstClr val="black"/>
              </a:solidFill>
              <a:latin typeface="Arial Unicode MS" pitchFamily="34" charset="-128"/>
              <a:ea typeface="Arial Unicode MS" pitchFamily="34" charset="-128"/>
              <a:cs typeface="Arial Unicode MS" pitchFamily="34" charset="-128"/>
            </a:endParaRPr>
          </a:p>
          <a:p>
            <a:r>
              <a:rPr lang="en-US" sz="2000" dirty="0" smtClean="0"/>
              <a:t>• </a:t>
            </a:r>
            <a:r>
              <a:rPr lang="en-US" sz="2000" b="1" i="1" dirty="0" smtClean="0">
                <a:latin typeface="Arial Unicode MS" pitchFamily="34" charset="-128"/>
                <a:ea typeface="Arial Unicode MS" pitchFamily="34" charset="-128"/>
                <a:cs typeface="Arial Unicode MS" pitchFamily="34" charset="-128"/>
              </a:rPr>
              <a:t>Minimum number, as a general rule at least 3 independent participants</a:t>
            </a:r>
          </a:p>
          <a:p>
            <a:r>
              <a:rPr lang="en-US" sz="2000" dirty="0" smtClean="0">
                <a:latin typeface="Arial Unicode MS" pitchFamily="34" charset="-128"/>
                <a:ea typeface="Arial Unicode MS" pitchFamily="34" charset="-128"/>
                <a:cs typeface="Arial Unicode MS" pitchFamily="34" charset="-128"/>
              </a:rPr>
              <a:t>from 3 different Member States (MS) or Associated countries (Ac)</a:t>
            </a:r>
          </a:p>
          <a:p>
            <a:r>
              <a:rPr lang="en-US" sz="2000" dirty="0" smtClean="0">
                <a:latin typeface="Arial Unicode MS" pitchFamily="34" charset="-128"/>
                <a:ea typeface="Arial Unicode MS" pitchFamily="34" charset="-128"/>
                <a:cs typeface="Arial Unicode MS" pitchFamily="34" charset="-128"/>
              </a:rPr>
              <a:t>– Joint Research Centre (JRC) - is deemed to be established in another</a:t>
            </a:r>
          </a:p>
          <a:p>
            <a:r>
              <a:rPr lang="it-IT" sz="2000" dirty="0" smtClean="0">
                <a:latin typeface="Arial Unicode MS" pitchFamily="34" charset="-128"/>
                <a:ea typeface="Arial Unicode MS" pitchFamily="34" charset="-128"/>
                <a:cs typeface="Arial Unicode MS" pitchFamily="34" charset="-128"/>
              </a:rPr>
              <a:t>MS or </a:t>
            </a:r>
            <a:r>
              <a:rPr lang="it-IT" sz="2000" dirty="0" err="1" smtClean="0">
                <a:latin typeface="Arial Unicode MS" pitchFamily="34" charset="-128"/>
                <a:ea typeface="Arial Unicode MS" pitchFamily="34" charset="-128"/>
                <a:cs typeface="Arial Unicode MS" pitchFamily="34" charset="-128"/>
              </a:rPr>
              <a:t>Ac</a:t>
            </a:r>
            <a:endParaRPr lang="it-IT" sz="2000" dirty="0" smtClean="0">
              <a:latin typeface="Arial Unicode MS" pitchFamily="34" charset="-128"/>
              <a:ea typeface="Arial Unicode MS" pitchFamily="34" charset="-128"/>
              <a:cs typeface="Arial Unicode MS" pitchFamily="34" charset="-128"/>
            </a:endParaRPr>
          </a:p>
          <a:p>
            <a:endParaRPr lang="it-IT"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 </a:t>
            </a:r>
            <a:r>
              <a:rPr lang="en-US" sz="2000" b="1" i="1" dirty="0" smtClean="0">
                <a:latin typeface="Arial Unicode MS" pitchFamily="34" charset="-128"/>
                <a:ea typeface="Arial Unicode MS" pitchFamily="34" charset="-128"/>
                <a:cs typeface="Arial Unicode MS" pitchFamily="34" charset="-128"/>
              </a:rPr>
              <a:t>Additional conditions can be established by the work programme or</a:t>
            </a:r>
          </a:p>
          <a:p>
            <a:r>
              <a:rPr lang="en-US" sz="2000" dirty="0" smtClean="0">
                <a:latin typeface="Arial Unicode MS" pitchFamily="34" charset="-128"/>
                <a:ea typeface="Arial Unicode MS" pitchFamily="34" charset="-128"/>
                <a:cs typeface="Arial Unicode MS" pitchFamily="34" charset="-128"/>
              </a:rPr>
              <a:t>specific programme (number or type of participant, place of establishment)</a:t>
            </a:r>
          </a:p>
          <a:p>
            <a:endParaRPr lang="en-US" sz="2000" dirty="0" smtClean="0">
              <a:latin typeface="Arial Unicode MS" pitchFamily="34" charset="-128"/>
              <a:ea typeface="Arial Unicode MS" pitchFamily="34" charset="-128"/>
              <a:cs typeface="Arial Unicode MS" pitchFamily="34" charset="-128"/>
            </a:endParaRPr>
          </a:p>
          <a:p>
            <a:r>
              <a:rPr lang="it-IT" sz="2000" dirty="0" smtClean="0">
                <a:latin typeface="Arial Unicode MS" pitchFamily="34" charset="-128"/>
                <a:ea typeface="Arial Unicode MS" pitchFamily="34" charset="-128"/>
                <a:cs typeface="Arial Unicode MS" pitchFamily="34" charset="-128"/>
              </a:rPr>
              <a:t>• </a:t>
            </a:r>
            <a:r>
              <a:rPr lang="it-IT" sz="2000" b="1" i="1" dirty="0" err="1" smtClean="0">
                <a:latin typeface="Arial Unicode MS" pitchFamily="34" charset="-128"/>
                <a:ea typeface="Arial Unicode MS" pitchFamily="34" charset="-128"/>
                <a:cs typeface="Arial Unicode MS" pitchFamily="34" charset="-128"/>
              </a:rPr>
              <a:t>Specific</a:t>
            </a:r>
            <a:r>
              <a:rPr lang="it-IT" sz="2000" b="1" i="1" dirty="0" smtClean="0">
                <a:latin typeface="Arial Unicode MS" pitchFamily="34" charset="-128"/>
                <a:ea typeface="Arial Unicode MS" pitchFamily="34" charset="-128"/>
                <a:cs typeface="Arial Unicode MS" pitchFamily="34" charset="-128"/>
              </a:rPr>
              <a:t> </a:t>
            </a:r>
            <a:r>
              <a:rPr lang="it-IT" sz="2000" b="1" i="1" dirty="0" err="1" smtClean="0">
                <a:latin typeface="Arial Unicode MS" pitchFamily="34" charset="-128"/>
                <a:ea typeface="Arial Unicode MS" pitchFamily="34" charset="-128"/>
                <a:cs typeface="Arial Unicode MS" pitchFamily="34" charset="-128"/>
              </a:rPr>
              <a:t>conditions</a:t>
            </a:r>
            <a:r>
              <a:rPr lang="it-IT" sz="2000" b="1" i="1" dirty="0" smtClean="0">
                <a:latin typeface="Arial Unicode MS" pitchFamily="34" charset="-128"/>
                <a:ea typeface="Arial Unicode MS" pitchFamily="34" charset="-128"/>
                <a:cs typeface="Arial Unicode MS" pitchFamily="34" charset="-128"/>
              </a:rPr>
              <a:t> </a:t>
            </a:r>
            <a:r>
              <a:rPr lang="it-IT" sz="2000" b="1" i="1" dirty="0" err="1" smtClean="0">
                <a:latin typeface="Arial Unicode MS" pitchFamily="34" charset="-128"/>
                <a:ea typeface="Arial Unicode MS" pitchFamily="34" charset="-128"/>
                <a:cs typeface="Arial Unicode MS" pitchFamily="34" charset="-128"/>
              </a:rPr>
              <a:t>apply</a:t>
            </a:r>
            <a:r>
              <a:rPr lang="it-IT" sz="2000" b="1" i="1" dirty="0" smtClean="0">
                <a:latin typeface="Arial Unicode MS" pitchFamily="34" charset="-128"/>
                <a:ea typeface="Arial Unicode MS" pitchFamily="34" charset="-128"/>
                <a:cs typeface="Arial Unicode MS" pitchFamily="34" charset="-128"/>
              </a:rPr>
              <a:t> </a:t>
            </a:r>
            <a:r>
              <a:rPr lang="it-IT" sz="2000" b="1" i="1" dirty="0" err="1" smtClean="0">
                <a:latin typeface="Arial Unicode MS" pitchFamily="34" charset="-128"/>
                <a:ea typeface="Arial Unicode MS" pitchFamily="34" charset="-128"/>
                <a:cs typeface="Arial Unicode MS" pitchFamily="34" charset="-128"/>
              </a:rPr>
              <a:t>for</a:t>
            </a:r>
            <a:r>
              <a:rPr lang="it-IT" sz="2000" b="1" i="1" dirty="0" smtClean="0">
                <a:latin typeface="Arial Unicode MS" pitchFamily="34" charset="-128"/>
                <a:ea typeface="Arial Unicode MS" pitchFamily="34" charset="-128"/>
                <a:cs typeface="Arial Unicode MS" pitchFamily="34" charset="-128"/>
              </a:rPr>
              <a:t>:</a:t>
            </a:r>
          </a:p>
          <a:p>
            <a:r>
              <a:rPr lang="en-US" sz="2000" dirty="0" smtClean="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For specific cooperation actions dedicated to International</a:t>
            </a:r>
          </a:p>
          <a:p>
            <a:r>
              <a:rPr lang="en-US" sz="2000" b="1" dirty="0" smtClean="0">
                <a:latin typeface="Arial Unicode MS" pitchFamily="34" charset="-128"/>
                <a:ea typeface="Arial Unicode MS" pitchFamily="34" charset="-128"/>
                <a:cs typeface="Arial Unicode MS" pitchFamily="34" charset="-128"/>
              </a:rPr>
              <a:t>Cooperation Partner Countries (ICPC) – minimum is 4 participants, 2</a:t>
            </a:r>
          </a:p>
          <a:p>
            <a:r>
              <a:rPr lang="en-US" sz="2000" dirty="0" smtClean="0">
                <a:latin typeface="Arial Unicode MS" pitchFamily="34" charset="-128"/>
                <a:ea typeface="Arial Unicode MS" pitchFamily="34" charset="-128"/>
                <a:cs typeface="Arial Unicode MS" pitchFamily="34" charset="-128"/>
              </a:rPr>
              <a:t>of which from MS or Ac and another 2 from ICPC countries unless</a:t>
            </a:r>
          </a:p>
          <a:p>
            <a:r>
              <a:rPr lang="en-US" sz="2000" dirty="0" smtClean="0">
                <a:latin typeface="Arial Unicode MS" pitchFamily="34" charset="-128"/>
                <a:ea typeface="Arial Unicode MS" pitchFamily="34" charset="-128"/>
                <a:cs typeface="Arial Unicode MS" pitchFamily="34" charset="-128"/>
              </a:rPr>
              <a:t>otherwise foreseen in work programme</a:t>
            </a:r>
            <a:endParaRPr lang="it-IT" sz="2000"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215008" y="2780928"/>
            <a:ext cx="8928992" cy="369332"/>
          </a:xfrm>
          <a:prstGeom prst="rect">
            <a:avLst/>
          </a:prstGeom>
        </p:spPr>
        <p:txBody>
          <a:bodyPr wrap="square">
            <a:spAutoFit/>
          </a:bodyPr>
          <a:lstStyle/>
          <a:p>
            <a:r>
              <a:rPr lang="it-IT" dirty="0" err="1" smtClean="0">
                <a:latin typeface="Arial Unicode MS" pitchFamily="34" charset="-128"/>
                <a:ea typeface="Arial Unicode MS" pitchFamily="34" charset="-128"/>
                <a:cs typeface="Arial Unicode MS" pitchFamily="34" charset="-128"/>
              </a:rPr>
              <a:t>Only</a:t>
            </a:r>
            <a:r>
              <a:rPr lang="it-IT" dirty="0" smtClean="0">
                <a:latin typeface="Arial Unicode MS" pitchFamily="34" charset="-128"/>
                <a:ea typeface="Arial Unicode MS" pitchFamily="34" charset="-128"/>
                <a:cs typeface="Arial Unicode MS" pitchFamily="34" charset="-128"/>
              </a:rPr>
              <a:t> in </a:t>
            </a:r>
            <a:r>
              <a:rPr lang="it-IT" dirty="0" err="1" smtClean="0">
                <a:latin typeface="Arial Unicode MS" pitchFamily="34" charset="-128"/>
                <a:ea typeface="Arial Unicode MS" pitchFamily="34" charset="-128"/>
                <a:cs typeface="Arial Unicode MS" pitchFamily="34" charset="-128"/>
              </a:rPr>
              <a:t>exeptional</a:t>
            </a:r>
            <a:r>
              <a:rPr lang="it-IT" dirty="0" smtClean="0">
                <a:latin typeface="Arial Unicode MS" pitchFamily="34" charset="-128"/>
                <a:ea typeface="Arial Unicode MS" pitchFamily="34" charset="-128"/>
                <a:cs typeface="Arial Unicode MS" pitchFamily="34" charset="-128"/>
              </a:rPr>
              <a:t> </a:t>
            </a:r>
            <a:r>
              <a:rPr lang="it-IT" dirty="0" err="1" smtClean="0">
                <a:latin typeface="Arial Unicode MS" pitchFamily="34" charset="-128"/>
                <a:ea typeface="Arial Unicode MS" pitchFamily="34" charset="-128"/>
                <a:cs typeface="Arial Unicode MS" pitchFamily="34" charset="-128"/>
              </a:rPr>
              <a:t>cases</a:t>
            </a:r>
            <a:r>
              <a:rPr lang="it-IT" dirty="0" smtClean="0">
                <a:latin typeface="Arial Unicode MS" pitchFamily="34" charset="-128"/>
                <a:ea typeface="Arial Unicode MS" pitchFamily="34" charset="-128"/>
                <a:cs typeface="Arial Unicode MS" pitchFamily="34" charset="-128"/>
              </a:rPr>
              <a:t> and </a:t>
            </a:r>
            <a:r>
              <a:rPr lang="it-IT" dirty="0" err="1" smtClean="0">
                <a:latin typeface="Arial Unicode MS" pitchFamily="34" charset="-128"/>
                <a:ea typeface="Arial Unicode MS" pitchFamily="34" charset="-128"/>
                <a:cs typeface="Arial Unicode MS" pitchFamily="34" charset="-128"/>
              </a:rPr>
              <a:t>if</a:t>
            </a:r>
            <a:r>
              <a:rPr lang="it-IT" dirty="0" smtClean="0">
                <a:latin typeface="Arial Unicode MS" pitchFamily="34" charset="-128"/>
                <a:ea typeface="Arial Unicode MS" pitchFamily="34" charset="-128"/>
                <a:cs typeface="Arial Unicode MS" pitchFamily="34" charset="-128"/>
              </a:rPr>
              <a:t> </a:t>
            </a:r>
            <a:r>
              <a:rPr lang="en-US" dirty="0" smtClean="0">
                <a:latin typeface="Arial Unicode MS" pitchFamily="34" charset="-128"/>
                <a:ea typeface="Arial Unicode MS" pitchFamily="34" charset="-128"/>
                <a:cs typeface="Arial Unicode MS" pitchFamily="34" charset="-128"/>
              </a:rPr>
              <a:t>their participation is clearly identified in the </a:t>
            </a:r>
            <a:r>
              <a:rPr lang="it-IT" dirty="0" err="1" smtClean="0">
                <a:latin typeface="Arial Unicode MS" pitchFamily="34" charset="-128"/>
                <a:ea typeface="Arial Unicode MS" pitchFamily="34" charset="-128"/>
                <a:cs typeface="Arial Unicode MS" pitchFamily="34" charset="-128"/>
              </a:rPr>
              <a:t>Annex</a:t>
            </a:r>
            <a:r>
              <a:rPr lang="it-IT" dirty="0" smtClean="0">
                <a:latin typeface="Arial Unicode MS" pitchFamily="34" charset="-128"/>
                <a:ea typeface="Arial Unicode MS" pitchFamily="34" charset="-128"/>
                <a:cs typeface="Arial Unicode MS" pitchFamily="34" charset="-128"/>
              </a:rPr>
              <a:t> I</a:t>
            </a:r>
            <a:endParaRPr lang="it-IT" dirty="0">
              <a:latin typeface="Arial Unicode MS" pitchFamily="34" charset="-128"/>
              <a:ea typeface="Arial Unicode MS" pitchFamily="34" charset="-128"/>
              <a:cs typeface="Arial Unicode MS" pitchFamily="34" charset="-128"/>
            </a:endParaRPr>
          </a:p>
        </p:txBody>
      </p:sp>
      <p:sp>
        <p:nvSpPr>
          <p:cNvPr id="7" name="Rettangolo 6"/>
          <p:cNvSpPr/>
          <p:nvPr/>
        </p:nvSpPr>
        <p:spPr>
          <a:xfrm>
            <a:off x="1835696" y="404664"/>
            <a:ext cx="5929828" cy="584775"/>
          </a:xfrm>
          <a:prstGeom prst="rect">
            <a:avLst/>
          </a:prstGeom>
        </p:spPr>
        <p:txBody>
          <a:bodyPr wrap="none">
            <a:spAutoFit/>
          </a:bodyPr>
          <a:lstStyle/>
          <a:p>
            <a:r>
              <a:rPr lang="it-IT" sz="3200" dirty="0" smtClean="0">
                <a:solidFill>
                  <a:prstClr val="black"/>
                </a:solidFill>
                <a:latin typeface="Arial Unicode MS" pitchFamily="34" charset="-128"/>
                <a:ea typeface="Arial Unicode MS" pitchFamily="34" charset="-128"/>
                <a:cs typeface="Arial Unicode MS" pitchFamily="34" charset="-128"/>
              </a:rPr>
              <a:t>PARTICIPATION MODALITIES</a:t>
            </a:r>
          </a:p>
        </p:txBody>
      </p:sp>
      <p:sp>
        <p:nvSpPr>
          <p:cNvPr id="8" name="Rettangolo 7"/>
          <p:cNvSpPr/>
          <p:nvPr/>
        </p:nvSpPr>
        <p:spPr>
          <a:xfrm>
            <a:off x="683568" y="1556792"/>
            <a:ext cx="1992853" cy="369332"/>
          </a:xfrm>
          <a:prstGeom prst="rect">
            <a:avLst/>
          </a:prstGeom>
        </p:spPr>
        <p:txBody>
          <a:bodyPr wrap="none">
            <a:spAutoFit/>
          </a:bodyPr>
          <a:lstStyle/>
          <a:p>
            <a:r>
              <a:rPr lang="it-IT" b="1" dirty="0" err="1" smtClean="0">
                <a:solidFill>
                  <a:prstClr val="black"/>
                </a:solidFill>
                <a:latin typeface="Arial Unicode MS" pitchFamily="34" charset="-128"/>
                <a:ea typeface="Arial Unicode MS" pitchFamily="34" charset="-128"/>
                <a:cs typeface="Arial Unicode MS" pitchFamily="34" charset="-128"/>
              </a:rPr>
              <a:t>Direct</a:t>
            </a:r>
            <a:r>
              <a:rPr lang="it-IT" b="1" dirty="0" smtClean="0">
                <a:solidFill>
                  <a:prstClr val="black"/>
                </a:solidFill>
                <a:latin typeface="Arial Unicode MS" pitchFamily="34" charset="-128"/>
                <a:ea typeface="Arial Unicode MS" pitchFamily="34" charset="-128"/>
                <a:cs typeface="Arial Unicode MS" pitchFamily="34" charset="-128"/>
              </a:rPr>
              <a:t> </a:t>
            </a:r>
            <a:r>
              <a:rPr lang="it-IT" b="1" dirty="0" err="1" smtClean="0">
                <a:solidFill>
                  <a:prstClr val="black"/>
                </a:solidFill>
                <a:latin typeface="Arial Unicode MS" pitchFamily="34" charset="-128"/>
                <a:ea typeface="Arial Unicode MS" pitchFamily="34" charset="-128"/>
                <a:cs typeface="Arial Unicode MS" pitchFamily="34" charset="-128"/>
              </a:rPr>
              <a:t>Beneficiary</a:t>
            </a:r>
            <a:endParaRPr lang="it-IT" b="1" dirty="0" smtClean="0">
              <a:solidFill>
                <a:prstClr val="black"/>
              </a:solidFill>
              <a:latin typeface="Arial Unicode MS" pitchFamily="34" charset="-128"/>
              <a:ea typeface="Arial Unicode MS" pitchFamily="34" charset="-128"/>
              <a:cs typeface="Arial Unicode MS" pitchFamily="34" charset="-128"/>
            </a:endParaRPr>
          </a:p>
        </p:txBody>
      </p:sp>
      <p:sp>
        <p:nvSpPr>
          <p:cNvPr id="9" name="Rettangolo 8"/>
          <p:cNvSpPr/>
          <p:nvPr/>
        </p:nvSpPr>
        <p:spPr>
          <a:xfrm>
            <a:off x="3563888" y="1340768"/>
            <a:ext cx="3906862" cy="1200329"/>
          </a:xfrm>
          <a:prstGeom prst="rect">
            <a:avLst/>
          </a:prstGeom>
        </p:spPr>
        <p:txBody>
          <a:bodyPr wrap="square">
            <a:spAutoFit/>
          </a:bodyPr>
          <a:lstStyle/>
          <a:p>
            <a:pPr lvl="0"/>
            <a:r>
              <a:rPr lang="en-US" dirty="0" smtClean="0">
                <a:solidFill>
                  <a:prstClr val="black"/>
                </a:solidFill>
                <a:latin typeface="Arial Unicode MS" pitchFamily="34" charset="-128"/>
                <a:ea typeface="Arial Unicode MS" pitchFamily="34" charset="-128"/>
                <a:cs typeface="Arial Unicode MS" pitchFamily="34" charset="-128"/>
              </a:rPr>
              <a:t>Every legal entity directly  contributing to project activities and with a contractual link with the Community</a:t>
            </a:r>
          </a:p>
        </p:txBody>
      </p:sp>
      <p:sp>
        <p:nvSpPr>
          <p:cNvPr id="10" name="Rettangolo 9"/>
          <p:cNvSpPr/>
          <p:nvPr/>
        </p:nvSpPr>
        <p:spPr>
          <a:xfrm>
            <a:off x="755576" y="3429000"/>
            <a:ext cx="1467068" cy="369332"/>
          </a:xfrm>
          <a:prstGeom prst="rect">
            <a:avLst/>
          </a:prstGeom>
        </p:spPr>
        <p:txBody>
          <a:bodyPr wrap="none">
            <a:spAutoFit/>
          </a:bodyPr>
          <a:lstStyle/>
          <a:p>
            <a:pPr lvl="0"/>
            <a:r>
              <a:rPr lang="it-IT" b="1" dirty="0" err="1" smtClean="0">
                <a:solidFill>
                  <a:prstClr val="black"/>
                </a:solidFill>
                <a:latin typeface="Arial Unicode MS" pitchFamily="34" charset="-128"/>
                <a:ea typeface="Arial Unicode MS" pitchFamily="34" charset="-128"/>
                <a:cs typeface="Arial Unicode MS" pitchFamily="34" charset="-128"/>
              </a:rPr>
              <a:t>Third</a:t>
            </a:r>
            <a:r>
              <a:rPr lang="it-IT" b="1" dirty="0" smtClean="0">
                <a:solidFill>
                  <a:prstClr val="black"/>
                </a:solidFill>
                <a:latin typeface="Arial Unicode MS" pitchFamily="34" charset="-128"/>
                <a:ea typeface="Arial Unicode MS" pitchFamily="34" charset="-128"/>
                <a:cs typeface="Arial Unicode MS" pitchFamily="34" charset="-128"/>
              </a:rPr>
              <a:t> </a:t>
            </a:r>
            <a:r>
              <a:rPr lang="it-IT" b="1" dirty="0" err="1" smtClean="0">
                <a:solidFill>
                  <a:prstClr val="black"/>
                </a:solidFill>
                <a:latin typeface="Arial Unicode MS" pitchFamily="34" charset="-128"/>
                <a:ea typeface="Arial Unicode MS" pitchFamily="34" charset="-128"/>
                <a:cs typeface="Arial Unicode MS" pitchFamily="34" charset="-128"/>
              </a:rPr>
              <a:t>parties</a:t>
            </a:r>
            <a:endParaRPr lang="it-IT" b="1" dirty="0" smtClean="0">
              <a:solidFill>
                <a:prstClr val="black"/>
              </a:solidFill>
              <a:latin typeface="Arial Unicode MS" pitchFamily="34" charset="-128"/>
              <a:ea typeface="Arial Unicode MS" pitchFamily="34" charset="-128"/>
              <a:cs typeface="Arial Unicode MS" pitchFamily="34" charset="-128"/>
            </a:endParaRPr>
          </a:p>
        </p:txBody>
      </p:sp>
      <p:sp>
        <p:nvSpPr>
          <p:cNvPr id="11" name="Rettangolo 10"/>
          <p:cNvSpPr/>
          <p:nvPr/>
        </p:nvSpPr>
        <p:spPr>
          <a:xfrm>
            <a:off x="611560" y="4437112"/>
            <a:ext cx="1736373" cy="369332"/>
          </a:xfrm>
          <a:prstGeom prst="rect">
            <a:avLst/>
          </a:prstGeom>
        </p:spPr>
        <p:txBody>
          <a:bodyPr wrap="none">
            <a:spAutoFit/>
          </a:bodyPr>
          <a:lstStyle/>
          <a:p>
            <a:r>
              <a:rPr lang="it-IT" b="1" dirty="0" err="1" smtClean="0">
                <a:solidFill>
                  <a:prstClr val="black"/>
                </a:solidFill>
                <a:latin typeface="Arial Unicode MS" pitchFamily="34" charset="-128"/>
                <a:ea typeface="Arial Unicode MS" pitchFamily="34" charset="-128"/>
                <a:cs typeface="Arial Unicode MS" pitchFamily="34" charset="-128"/>
              </a:rPr>
              <a:t>Subcontractors</a:t>
            </a:r>
            <a:endParaRPr lang="it-IT" b="1" dirty="0">
              <a:latin typeface="Arial Unicode MS" pitchFamily="34" charset="-128"/>
              <a:ea typeface="Arial Unicode MS" pitchFamily="34" charset="-128"/>
              <a:cs typeface="Arial Unicode MS" pitchFamily="34" charset="-128"/>
            </a:endParaRPr>
          </a:p>
        </p:txBody>
      </p:sp>
      <p:sp>
        <p:nvSpPr>
          <p:cNvPr id="12" name="Rettangolo 11"/>
          <p:cNvSpPr/>
          <p:nvPr/>
        </p:nvSpPr>
        <p:spPr>
          <a:xfrm>
            <a:off x="3419872" y="4293096"/>
            <a:ext cx="5544616" cy="1477328"/>
          </a:xfrm>
          <a:prstGeom prst="rect">
            <a:avLst/>
          </a:prstGeom>
        </p:spPr>
        <p:txBody>
          <a:bodyPr wrap="square">
            <a:spAutoFit/>
          </a:bodyPr>
          <a:lstStyle/>
          <a:p>
            <a:pPr>
              <a:buFont typeface="Arial" pitchFamily="34" charset="0"/>
              <a:buChar char="•"/>
            </a:pPr>
            <a:r>
              <a:rPr lang="en-US" dirty="0" smtClean="0">
                <a:latin typeface="Arial Unicode MS" pitchFamily="34" charset="-128"/>
                <a:ea typeface="Arial Unicode MS" pitchFamily="34" charset="-128"/>
                <a:cs typeface="Arial Unicode MS" pitchFamily="34" charset="-128"/>
              </a:rPr>
              <a:t>Subcontracted activities must be a “minor task”</a:t>
            </a: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Cannot take place between beneficiaries</a:t>
            </a: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Cannot be used to fund a legal entity that   would not have been eligible for funding under the FP</a:t>
            </a: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Coordinator’ tasks cannot be subcontracted</a:t>
            </a:r>
            <a:endParaRPr lang="it-IT" dirty="0">
              <a:latin typeface="Arial Unicode MS" pitchFamily="34" charset="-128"/>
              <a:ea typeface="Arial Unicode MS" pitchFamily="34" charset="-128"/>
              <a:cs typeface="Arial Unicode MS" pitchFamily="34" charset="-128"/>
            </a:endParaRPr>
          </a:p>
        </p:txBody>
      </p:sp>
      <p:sp>
        <p:nvSpPr>
          <p:cNvPr id="13" name="Rettangolo 12"/>
          <p:cNvSpPr/>
          <p:nvPr/>
        </p:nvSpPr>
        <p:spPr>
          <a:xfrm>
            <a:off x="3563888" y="3429000"/>
            <a:ext cx="4572000" cy="646331"/>
          </a:xfrm>
          <a:prstGeom prst="rect">
            <a:avLst/>
          </a:prstGeom>
        </p:spPr>
        <p:txBody>
          <a:bodyPr>
            <a:spAutoFit/>
          </a:bodyPr>
          <a:lstStyle/>
          <a:p>
            <a:pPr>
              <a:buFont typeface="Arial" pitchFamily="34" charset="0"/>
              <a:buChar char="•"/>
            </a:pPr>
            <a:r>
              <a:rPr lang="en-US" dirty="0" smtClean="0">
                <a:latin typeface="Arial Unicode MS" pitchFamily="34" charset="-128"/>
                <a:ea typeface="Arial Unicode MS" pitchFamily="34" charset="-128"/>
                <a:cs typeface="Arial Unicode MS" pitchFamily="34" charset="-128"/>
              </a:rPr>
              <a:t>Third parties carrying part of the work</a:t>
            </a:r>
          </a:p>
          <a:p>
            <a:pPr>
              <a:buFont typeface="Arial" pitchFamily="34" charset="0"/>
              <a:buChar char="•"/>
            </a:pPr>
            <a:r>
              <a:rPr lang="en-US" dirty="0" smtClean="0">
                <a:latin typeface="Arial Unicode MS" pitchFamily="34" charset="-128"/>
                <a:ea typeface="Arial Unicode MS" pitchFamily="34" charset="-128"/>
                <a:cs typeface="Arial Unicode MS" pitchFamily="34" charset="-128"/>
              </a:rPr>
              <a:t>Third parties making available resources</a:t>
            </a: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827584" y="1268760"/>
            <a:ext cx="7632848" cy="4093428"/>
          </a:xfrm>
          <a:prstGeom prst="rect">
            <a:avLst/>
          </a:prstGeom>
        </p:spPr>
        <p:txBody>
          <a:bodyPr wrap="square">
            <a:spAutoFit/>
          </a:bodyPr>
          <a:lstStyle/>
          <a:p>
            <a:r>
              <a:rPr lang="it-IT" sz="2400" dirty="0" err="1" smtClean="0">
                <a:latin typeface="Arial Unicode MS" pitchFamily="34" charset="-128"/>
                <a:ea typeface="Arial Unicode MS" pitchFamily="34" charset="-128"/>
                <a:cs typeface="Arial Unicode MS" pitchFamily="34" charset="-128"/>
              </a:rPr>
              <a:t>Contractually</a:t>
            </a:r>
            <a:r>
              <a:rPr lang="it-IT" sz="2400" dirty="0" smtClean="0">
                <a:latin typeface="Arial Unicode MS" pitchFamily="34" charset="-128"/>
                <a:ea typeface="Arial Unicode MS" pitchFamily="34" charset="-128"/>
                <a:cs typeface="Arial Unicode MS" pitchFamily="34" charset="-128"/>
              </a:rPr>
              <a:t>, the </a:t>
            </a:r>
            <a:r>
              <a:rPr lang="it-IT" sz="2400" dirty="0" err="1" smtClean="0">
                <a:latin typeface="Arial Unicode MS" pitchFamily="34" charset="-128"/>
                <a:ea typeface="Arial Unicode MS" pitchFamily="34" charset="-128"/>
                <a:cs typeface="Arial Unicode MS" pitchFamily="34" charset="-128"/>
              </a:rPr>
              <a:t>Coordinator</a:t>
            </a:r>
            <a:r>
              <a:rPr lang="it-IT" sz="2400" dirty="0" smtClean="0">
                <a:latin typeface="Arial Unicode MS" pitchFamily="34" charset="-128"/>
                <a:ea typeface="Arial Unicode MS" pitchFamily="34" charset="-128"/>
                <a:cs typeface="Arial Unicode MS" pitchFamily="34" charset="-128"/>
              </a:rPr>
              <a:t>:</a:t>
            </a:r>
          </a:p>
          <a:p>
            <a:endParaRPr lang="it-IT" sz="2400"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Administers</a:t>
            </a:r>
            <a:r>
              <a:rPr lang="it-IT" sz="2400" dirty="0" smtClean="0">
                <a:latin typeface="Arial Unicode MS" pitchFamily="34" charset="-128"/>
                <a:ea typeface="Arial Unicode MS" pitchFamily="34" charset="-128"/>
                <a:cs typeface="Arial Unicode MS" pitchFamily="34" charset="-128"/>
              </a:rPr>
              <a:t> the EC </a:t>
            </a:r>
            <a:r>
              <a:rPr lang="it-IT" sz="2400" dirty="0" err="1" smtClean="0">
                <a:latin typeface="Arial Unicode MS" pitchFamily="34" charset="-128"/>
                <a:ea typeface="Arial Unicode MS" pitchFamily="34" charset="-128"/>
                <a:cs typeface="Arial Unicode MS" pitchFamily="34" charset="-128"/>
              </a:rPr>
              <a:t>Contribution</a:t>
            </a:r>
            <a:endParaRPr lang="it-IT" sz="24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 Keeps the records and financial accounts</a:t>
            </a:r>
          </a:p>
          <a:p>
            <a:r>
              <a:rPr lang="en-US" sz="2400" dirty="0" smtClean="0">
                <a:latin typeface="Arial Unicode MS" pitchFamily="34" charset="-128"/>
                <a:ea typeface="Arial Unicode MS" pitchFamily="34" charset="-128"/>
                <a:cs typeface="Arial Unicode MS" pitchFamily="34" charset="-128"/>
              </a:rPr>
              <a:t>• Informs the EC of the distribution of Funds</a:t>
            </a:r>
          </a:p>
          <a:p>
            <a:r>
              <a:rPr lang="en-US" sz="2400" dirty="0" smtClean="0">
                <a:latin typeface="Arial Unicode MS" pitchFamily="34" charset="-128"/>
                <a:ea typeface="Arial Unicode MS" pitchFamily="34" charset="-128"/>
                <a:cs typeface="Arial Unicode MS" pitchFamily="34" charset="-128"/>
              </a:rPr>
              <a:t>• Reviews the reports to ensure consistency with the </a:t>
            </a:r>
            <a:r>
              <a:rPr lang="it-IT" sz="2400" dirty="0" err="1" smtClean="0">
                <a:latin typeface="Arial Unicode MS" pitchFamily="34" charset="-128"/>
                <a:ea typeface="Arial Unicode MS" pitchFamily="34" charset="-128"/>
                <a:cs typeface="Arial Unicode MS" pitchFamily="34" charset="-128"/>
              </a:rPr>
              <a:t>tasks</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foreseen</a:t>
            </a:r>
            <a:endParaRPr lang="it-IT" sz="2400"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 Monitors the compliance of beneficiaries with their </a:t>
            </a:r>
            <a:r>
              <a:rPr lang="it-IT" sz="2400" dirty="0" err="1" smtClean="0">
                <a:latin typeface="Arial Unicode MS" pitchFamily="34" charset="-128"/>
                <a:ea typeface="Arial Unicode MS" pitchFamily="34" charset="-128"/>
                <a:cs typeface="Arial Unicode MS" pitchFamily="34" charset="-128"/>
              </a:rPr>
              <a:t>contractual</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obligations</a:t>
            </a:r>
            <a:endParaRPr lang="it-IT" sz="2400"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Must</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be</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financially</a:t>
            </a:r>
            <a:r>
              <a:rPr lang="it-IT" sz="2400" dirty="0" smtClean="0">
                <a:latin typeface="Arial Unicode MS" pitchFamily="34" charset="-128"/>
                <a:ea typeface="Arial Unicode MS" pitchFamily="34" charset="-128"/>
                <a:cs typeface="Arial Unicode MS" pitchFamily="34" charset="-128"/>
              </a:rPr>
              <a:t> </a:t>
            </a:r>
            <a:r>
              <a:rPr lang="it-IT" sz="2400" dirty="0" err="1" smtClean="0">
                <a:latin typeface="Arial Unicode MS" pitchFamily="34" charset="-128"/>
                <a:ea typeface="Arial Unicode MS" pitchFamily="34" charset="-128"/>
                <a:cs typeface="Arial Unicode MS" pitchFamily="34" charset="-128"/>
              </a:rPr>
              <a:t>viable</a:t>
            </a:r>
            <a:endParaRPr lang="it-IT" sz="2400" dirty="0" smtClean="0">
              <a:latin typeface="Arial Unicode MS" pitchFamily="34" charset="-128"/>
              <a:ea typeface="Arial Unicode MS" pitchFamily="34" charset="-128"/>
              <a:cs typeface="Arial Unicode MS" pitchFamily="34" charset="-128"/>
            </a:endParaRPr>
          </a:p>
          <a:p>
            <a:endParaRPr lang="it-IT" sz="2000" dirty="0">
              <a:latin typeface="Arial Unicode MS" pitchFamily="34" charset="-128"/>
              <a:ea typeface="Arial Unicode MS" pitchFamily="34" charset="-128"/>
              <a:cs typeface="Arial Unicode MS" pitchFamily="34" charset="-128"/>
            </a:endParaRPr>
          </a:p>
        </p:txBody>
      </p:sp>
      <p:sp>
        <p:nvSpPr>
          <p:cNvPr id="5" name="Rettangolo 4"/>
          <p:cNvSpPr/>
          <p:nvPr/>
        </p:nvSpPr>
        <p:spPr>
          <a:xfrm>
            <a:off x="1691680" y="476673"/>
            <a:ext cx="6120680" cy="523220"/>
          </a:xfrm>
          <a:prstGeom prst="rect">
            <a:avLst/>
          </a:prstGeom>
        </p:spPr>
        <p:txBody>
          <a:bodyPr wrap="square">
            <a:spAutoFit/>
          </a:bodyPr>
          <a:lstStyle/>
          <a:p>
            <a:pPr lvl="0"/>
            <a:r>
              <a:rPr lang="it-IT" sz="2800" dirty="0" smtClean="0">
                <a:solidFill>
                  <a:prstClr val="black"/>
                </a:solidFill>
                <a:latin typeface="Arial Unicode MS" pitchFamily="34" charset="-128"/>
                <a:ea typeface="Arial Unicode MS" pitchFamily="34" charset="-128"/>
                <a:cs typeface="Arial Unicode MS" pitchFamily="34" charset="-128"/>
              </a:rPr>
              <a:t>ROLE OF THE COORDINATOR</a:t>
            </a: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6" name="Picture 2"/>
          <p:cNvPicPr>
            <a:picLocks noChangeAspect="1" noChangeArrowheads="1"/>
          </p:cNvPicPr>
          <p:nvPr/>
        </p:nvPicPr>
        <p:blipFill>
          <a:blip r:embed="rId4" cstate="print"/>
          <a:srcRect/>
          <a:stretch>
            <a:fillRect/>
          </a:stretch>
        </p:blipFill>
        <p:spPr bwMode="auto">
          <a:xfrm>
            <a:off x="755576" y="1556792"/>
            <a:ext cx="7272808" cy="3971112"/>
          </a:xfrm>
          <a:prstGeom prst="rect">
            <a:avLst/>
          </a:prstGeom>
          <a:noFill/>
          <a:ln w="9525">
            <a:noFill/>
            <a:miter lim="800000"/>
            <a:headEnd/>
            <a:tailEnd/>
          </a:ln>
        </p:spPr>
      </p:pic>
      <p:sp>
        <p:nvSpPr>
          <p:cNvPr id="6" name="Rettangolo 5"/>
          <p:cNvSpPr/>
          <p:nvPr/>
        </p:nvSpPr>
        <p:spPr>
          <a:xfrm>
            <a:off x="2267744" y="476672"/>
            <a:ext cx="4572000" cy="584775"/>
          </a:xfrm>
          <a:prstGeom prst="rect">
            <a:avLst/>
          </a:prstGeom>
        </p:spPr>
        <p:txBody>
          <a:bodyPr>
            <a:spAutoFit/>
          </a:bodyPr>
          <a:lstStyle/>
          <a:p>
            <a:r>
              <a:rPr lang="en-US" sz="3200" dirty="0" smtClean="0">
                <a:latin typeface="Arial Unicode MS" pitchFamily="34" charset="-128"/>
                <a:ea typeface="Arial Unicode MS" pitchFamily="34" charset="-128"/>
                <a:cs typeface="Arial Unicode MS" pitchFamily="34" charset="-128"/>
              </a:rPr>
              <a:t>PROJECT BUDGET</a:t>
            </a:r>
            <a:endParaRPr lang="en-US" sz="3200" b="1" dirty="0" smtClean="0">
              <a:latin typeface="Arial Unicode MS" pitchFamily="34" charset="-128"/>
              <a:ea typeface="Arial Unicode MS" pitchFamily="34" charset="-128"/>
              <a:cs typeface="Arial Unicode MS" pitchFamily="34" charset="-128"/>
            </a:endParaRPr>
          </a:p>
        </p:txBody>
      </p:sp>
      <p:sp>
        <p:nvSpPr>
          <p:cNvPr id="7" name="Rettangolo 6"/>
          <p:cNvSpPr/>
          <p:nvPr/>
        </p:nvSpPr>
        <p:spPr>
          <a:xfrm>
            <a:off x="2627784" y="1124744"/>
            <a:ext cx="4572000" cy="400110"/>
          </a:xfrm>
          <a:prstGeom prst="rect">
            <a:avLst/>
          </a:prstGeom>
        </p:spPr>
        <p:txBody>
          <a:bodyPr>
            <a:spAutoFit/>
          </a:bodyPr>
          <a:lstStyle/>
          <a:p>
            <a:r>
              <a:rPr lang="en-US" sz="2000" dirty="0" smtClean="0">
                <a:latin typeface="Arial Unicode MS" pitchFamily="34" charset="-128"/>
                <a:ea typeface="Arial Unicode MS" pitchFamily="34" charset="-128"/>
                <a:cs typeface="Arial Unicode MS" pitchFamily="34" charset="-128"/>
              </a:rPr>
              <a:t>Upper funding limits</a:t>
            </a: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1907704" y="3140968"/>
            <a:ext cx="5184576" cy="2554545"/>
          </a:xfrm>
          <a:prstGeom prst="rect">
            <a:avLst/>
          </a:prstGeom>
        </p:spPr>
        <p:txBody>
          <a:bodyPr wrap="square">
            <a:spAutoFit/>
          </a:bodyPr>
          <a:lstStyle/>
          <a:p>
            <a:r>
              <a:rPr lang="it-IT" sz="2000" dirty="0" smtClean="0">
                <a:latin typeface="Arial Unicode MS" pitchFamily="34" charset="-128"/>
                <a:ea typeface="Arial Unicode MS" pitchFamily="34" charset="-128"/>
                <a:cs typeface="Arial Unicode MS" pitchFamily="34" charset="-128"/>
              </a:rPr>
              <a:t>•</a:t>
            </a:r>
            <a:r>
              <a:rPr lang="it-IT" sz="2000" dirty="0" smtClean="0"/>
              <a:t> </a:t>
            </a:r>
            <a:r>
              <a:rPr lang="it-IT" sz="2000" dirty="0" err="1" smtClean="0">
                <a:latin typeface="Arial Unicode MS" pitchFamily="34" charset="-128"/>
                <a:ea typeface="Arial Unicode MS" pitchFamily="34" charset="-128"/>
                <a:cs typeface="Arial Unicode MS" pitchFamily="34" charset="-128"/>
              </a:rPr>
              <a:t>actual</a:t>
            </a:r>
            <a:endParaRPr lang="it-IT" sz="2000" dirty="0" smtClean="0">
              <a:latin typeface="Arial Unicode MS" pitchFamily="34" charset="-128"/>
              <a:ea typeface="Arial Unicode MS" pitchFamily="34" charset="-128"/>
              <a:cs typeface="Arial Unicode MS" pitchFamily="34" charset="-128"/>
            </a:endParaRPr>
          </a:p>
          <a:p>
            <a:r>
              <a:rPr lang="it-IT" sz="2000" dirty="0" smtClean="0">
                <a:latin typeface="Arial Unicode MS" pitchFamily="34" charset="-128"/>
                <a:ea typeface="Arial Unicode MS" pitchFamily="34" charset="-128"/>
                <a:cs typeface="Arial Unicode MS" pitchFamily="34" charset="-128"/>
              </a:rPr>
              <a:t>• </a:t>
            </a:r>
            <a:r>
              <a:rPr lang="it-IT" sz="2000" dirty="0" err="1" smtClean="0">
                <a:latin typeface="Arial Unicode MS" pitchFamily="34" charset="-128"/>
                <a:ea typeface="Arial Unicode MS" pitchFamily="34" charset="-128"/>
                <a:cs typeface="Arial Unicode MS" pitchFamily="34" charset="-128"/>
              </a:rPr>
              <a:t>incurred</a:t>
            </a:r>
            <a:r>
              <a:rPr lang="it-IT" sz="2000" dirty="0" smtClean="0">
                <a:latin typeface="Arial Unicode MS" pitchFamily="34" charset="-128"/>
                <a:ea typeface="Arial Unicode MS" pitchFamily="34" charset="-128"/>
                <a:cs typeface="Arial Unicode MS" pitchFamily="34" charset="-128"/>
              </a:rPr>
              <a:t> </a:t>
            </a:r>
            <a:r>
              <a:rPr lang="it-IT" sz="2000" dirty="0" err="1" smtClean="0">
                <a:latin typeface="Arial Unicode MS" pitchFamily="34" charset="-128"/>
                <a:ea typeface="Arial Unicode MS" pitchFamily="34" charset="-128"/>
                <a:cs typeface="Arial Unicode MS" pitchFamily="34" charset="-128"/>
              </a:rPr>
              <a:t>during</a:t>
            </a:r>
            <a:r>
              <a:rPr lang="it-IT" sz="2000" dirty="0" smtClean="0">
                <a:latin typeface="Arial Unicode MS" pitchFamily="34" charset="-128"/>
                <a:ea typeface="Arial Unicode MS" pitchFamily="34" charset="-128"/>
                <a:cs typeface="Arial Unicode MS" pitchFamily="34" charset="-128"/>
              </a:rPr>
              <a:t> the </a:t>
            </a:r>
            <a:r>
              <a:rPr lang="it-IT" sz="2000" dirty="0" err="1" smtClean="0">
                <a:latin typeface="Arial Unicode MS" pitchFamily="34" charset="-128"/>
                <a:ea typeface="Arial Unicode MS" pitchFamily="34" charset="-128"/>
                <a:cs typeface="Arial Unicode MS" pitchFamily="34" charset="-128"/>
              </a:rPr>
              <a:t>lifetime</a:t>
            </a:r>
            <a:r>
              <a:rPr lang="it-IT" sz="2000" dirty="0" smtClean="0">
                <a:latin typeface="Arial Unicode MS" pitchFamily="34" charset="-128"/>
                <a:ea typeface="Arial Unicode MS" pitchFamily="34" charset="-128"/>
                <a:cs typeface="Arial Unicode MS" pitchFamily="34" charset="-128"/>
              </a:rPr>
              <a:t> of </a:t>
            </a:r>
            <a:r>
              <a:rPr lang="it-IT" sz="2000" dirty="0" err="1" smtClean="0">
                <a:latin typeface="Arial Unicode MS" pitchFamily="34" charset="-128"/>
                <a:ea typeface="Arial Unicode MS" pitchFamily="34" charset="-128"/>
                <a:cs typeface="Arial Unicode MS" pitchFamily="34" charset="-128"/>
              </a:rPr>
              <a:t>projects</a:t>
            </a:r>
            <a:endParaRPr lang="it-IT"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 in accordance with the usual accounting and</a:t>
            </a:r>
          </a:p>
          <a:p>
            <a:r>
              <a:rPr lang="it-IT" sz="2000" dirty="0" smtClean="0">
                <a:latin typeface="Arial Unicode MS" pitchFamily="34" charset="-128"/>
                <a:ea typeface="Arial Unicode MS" pitchFamily="34" charset="-128"/>
                <a:cs typeface="Arial Unicode MS" pitchFamily="34" charset="-128"/>
              </a:rPr>
              <a:t>management </a:t>
            </a:r>
            <a:r>
              <a:rPr lang="it-IT" sz="2000" dirty="0" err="1" smtClean="0">
                <a:latin typeface="Arial Unicode MS" pitchFamily="34" charset="-128"/>
                <a:ea typeface="Arial Unicode MS" pitchFamily="34" charset="-128"/>
                <a:cs typeface="Arial Unicode MS" pitchFamily="34" charset="-128"/>
              </a:rPr>
              <a:t>principles</a:t>
            </a:r>
            <a:r>
              <a:rPr lang="it-IT" sz="2000" dirty="0" smtClean="0">
                <a:latin typeface="Arial Unicode MS" pitchFamily="34" charset="-128"/>
                <a:ea typeface="Arial Unicode MS" pitchFamily="34" charset="-128"/>
                <a:cs typeface="Arial Unicode MS" pitchFamily="34" charset="-128"/>
              </a:rPr>
              <a:t> of the </a:t>
            </a:r>
            <a:r>
              <a:rPr lang="it-IT" sz="2000" dirty="0" err="1" smtClean="0">
                <a:latin typeface="Arial Unicode MS" pitchFamily="34" charset="-128"/>
                <a:ea typeface="Arial Unicode MS" pitchFamily="34" charset="-128"/>
                <a:cs typeface="Arial Unicode MS" pitchFamily="34" charset="-128"/>
              </a:rPr>
              <a:t>beneficiary</a:t>
            </a:r>
            <a:endParaRPr lang="it-IT"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 recorded in the accounts of beneficiary</a:t>
            </a:r>
          </a:p>
          <a:p>
            <a:r>
              <a:rPr lang="en-US" sz="2000" dirty="0" smtClean="0">
                <a:latin typeface="Arial Unicode MS" pitchFamily="34" charset="-128"/>
                <a:ea typeface="Arial Unicode MS" pitchFamily="34" charset="-128"/>
                <a:cs typeface="Arial Unicode MS" pitchFamily="34" charset="-128"/>
              </a:rPr>
              <a:t>• used for the sole purpose of achieving the</a:t>
            </a:r>
          </a:p>
          <a:p>
            <a:r>
              <a:rPr lang="it-IT" sz="2000" dirty="0" err="1" smtClean="0">
                <a:latin typeface="Arial Unicode MS" pitchFamily="34" charset="-128"/>
                <a:ea typeface="Arial Unicode MS" pitchFamily="34" charset="-128"/>
                <a:cs typeface="Arial Unicode MS" pitchFamily="34" charset="-128"/>
              </a:rPr>
              <a:t>objectives</a:t>
            </a:r>
            <a:r>
              <a:rPr lang="it-IT" sz="2000" dirty="0" smtClean="0">
                <a:latin typeface="Arial Unicode MS" pitchFamily="34" charset="-128"/>
                <a:ea typeface="Arial Unicode MS" pitchFamily="34" charset="-128"/>
                <a:cs typeface="Arial Unicode MS" pitchFamily="34" charset="-128"/>
              </a:rPr>
              <a:t> of the project</a:t>
            </a:r>
          </a:p>
        </p:txBody>
      </p:sp>
      <p:sp>
        <p:nvSpPr>
          <p:cNvPr id="5" name="Rettangolo 4"/>
          <p:cNvSpPr/>
          <p:nvPr/>
        </p:nvSpPr>
        <p:spPr>
          <a:xfrm>
            <a:off x="2411760" y="404664"/>
            <a:ext cx="3954929" cy="646331"/>
          </a:xfrm>
          <a:prstGeom prst="rect">
            <a:avLst/>
          </a:prstGeom>
        </p:spPr>
        <p:txBody>
          <a:bodyPr wrap="none">
            <a:spAutoFit/>
          </a:bodyPr>
          <a:lstStyle/>
          <a:p>
            <a:pPr lvl="0"/>
            <a:r>
              <a:rPr lang="it-IT" sz="3600" b="1" dirty="0" smtClean="0">
                <a:solidFill>
                  <a:prstClr val="black"/>
                </a:solidFill>
                <a:latin typeface="Arial Unicode MS" pitchFamily="34" charset="-128"/>
                <a:ea typeface="Arial Unicode MS" pitchFamily="34" charset="-128"/>
                <a:cs typeface="Arial Unicode MS" pitchFamily="34" charset="-128"/>
              </a:rPr>
              <a:t>ELIGIBLE COSTS</a:t>
            </a:r>
          </a:p>
        </p:txBody>
      </p:sp>
      <p:sp>
        <p:nvSpPr>
          <p:cNvPr id="6" name="Rettangolo 5"/>
          <p:cNvSpPr/>
          <p:nvPr/>
        </p:nvSpPr>
        <p:spPr>
          <a:xfrm>
            <a:off x="2699792" y="1772816"/>
            <a:ext cx="950645" cy="461665"/>
          </a:xfrm>
          <a:prstGeom prst="rect">
            <a:avLst/>
          </a:prstGeom>
        </p:spPr>
        <p:txBody>
          <a:bodyPr wrap="none">
            <a:spAutoFit/>
          </a:bodyPr>
          <a:lstStyle/>
          <a:p>
            <a:pPr lvl="0"/>
            <a:r>
              <a:rPr lang="it-IT" sz="2400" b="1" dirty="0" err="1" smtClean="0">
                <a:solidFill>
                  <a:prstClr val="black"/>
                </a:solidFill>
              </a:rPr>
              <a:t>Direct</a:t>
            </a:r>
            <a:endParaRPr lang="it-IT" sz="2400" b="1" dirty="0" smtClean="0">
              <a:solidFill>
                <a:prstClr val="black"/>
              </a:solidFill>
            </a:endParaRPr>
          </a:p>
        </p:txBody>
      </p:sp>
      <p:sp>
        <p:nvSpPr>
          <p:cNvPr id="7" name="Rettangolo 6"/>
          <p:cNvSpPr/>
          <p:nvPr/>
        </p:nvSpPr>
        <p:spPr>
          <a:xfrm>
            <a:off x="4716016" y="1700808"/>
            <a:ext cx="1168653" cy="461665"/>
          </a:xfrm>
          <a:prstGeom prst="rect">
            <a:avLst/>
          </a:prstGeom>
        </p:spPr>
        <p:txBody>
          <a:bodyPr wrap="none">
            <a:spAutoFit/>
          </a:bodyPr>
          <a:lstStyle/>
          <a:p>
            <a:pPr lvl="0"/>
            <a:r>
              <a:rPr lang="it-IT" sz="2400" b="1" dirty="0" err="1" smtClean="0">
                <a:solidFill>
                  <a:prstClr val="black"/>
                </a:solidFill>
              </a:rPr>
              <a:t>Indirect</a:t>
            </a:r>
          </a:p>
        </p:txBody>
      </p:sp>
      <p:cxnSp>
        <p:nvCxnSpPr>
          <p:cNvPr id="9" name="Connettore 2 8"/>
          <p:cNvCxnSpPr/>
          <p:nvPr/>
        </p:nvCxnSpPr>
        <p:spPr>
          <a:xfrm flipH="1">
            <a:off x="3059832" y="1052736"/>
            <a:ext cx="28803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4644008" y="980728"/>
            <a:ext cx="36004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67544" y="980728"/>
            <a:ext cx="194421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Unicode MS" pitchFamily="34" charset="-128"/>
                <a:ea typeface="Arial Unicode MS" pitchFamily="34" charset="-128"/>
                <a:cs typeface="Arial Unicode MS" pitchFamily="34" charset="-128"/>
              </a:rPr>
              <a:t>can be directly attributed to the project</a:t>
            </a:r>
            <a:endParaRPr lang="it-IT" dirty="0">
              <a:latin typeface="Arial Unicode MS" pitchFamily="34" charset="-128"/>
              <a:ea typeface="Arial Unicode MS" pitchFamily="34" charset="-128"/>
              <a:cs typeface="Arial Unicode MS" pitchFamily="34" charset="-128"/>
            </a:endParaRPr>
          </a:p>
        </p:txBody>
      </p:sp>
      <p:cxnSp>
        <p:nvCxnSpPr>
          <p:cNvPr id="16" name="Connettore 1 15"/>
          <p:cNvCxnSpPr>
            <a:stCxn id="14" idx="6"/>
          </p:cNvCxnSpPr>
          <p:nvPr/>
        </p:nvCxnSpPr>
        <p:spPr>
          <a:xfrm flipH="1" flipV="1">
            <a:off x="1835696" y="1700808"/>
            <a:ext cx="576064"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2339752" y="2204864"/>
            <a:ext cx="129614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6300192" y="1124744"/>
            <a:ext cx="2088232"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Unicode MS" pitchFamily="34" charset="-128"/>
                <a:ea typeface="Arial Unicode MS" pitchFamily="34" charset="-128"/>
                <a:cs typeface="Arial Unicode MS" pitchFamily="34" charset="-128"/>
              </a:rPr>
              <a:t>either actual overhead or simplified method</a:t>
            </a:r>
            <a:endParaRPr lang="it-IT" dirty="0">
              <a:latin typeface="Arial Unicode MS" pitchFamily="34" charset="-128"/>
              <a:ea typeface="Arial Unicode MS" pitchFamily="34" charset="-128"/>
              <a:cs typeface="Arial Unicode MS" pitchFamily="34" charset="-128"/>
            </a:endParaRPr>
          </a:p>
        </p:txBody>
      </p:sp>
      <p:cxnSp>
        <p:nvCxnSpPr>
          <p:cNvPr id="21" name="Connettore 1 20"/>
          <p:cNvCxnSpPr/>
          <p:nvPr/>
        </p:nvCxnSpPr>
        <p:spPr>
          <a:xfrm flipH="1">
            <a:off x="4716016" y="2132856"/>
            <a:ext cx="15841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4"/>
          <p:cNvSpPr txBox="1">
            <a:spLocks noChangeArrowheads="1"/>
          </p:cNvSpPr>
          <p:nvPr/>
        </p:nvSpPr>
        <p:spPr>
          <a:xfrm>
            <a:off x="395536" y="620688"/>
            <a:ext cx="8001000" cy="4724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it-IT"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9738" marR="0" lvl="1" indent="-358775" algn="ctr" defTabSz="914400" rtl="0" eaLnBrk="1" fontAlgn="auto" latinLnBrk="0" hangingPunct="1">
              <a:lnSpc>
                <a:spcPct val="80000"/>
              </a:lnSpc>
              <a:spcBef>
                <a:spcPts val="1200"/>
              </a:spcBef>
              <a:spcAft>
                <a:spcPts val="1200"/>
              </a:spcAft>
              <a:buClr>
                <a:srgbClr val="9D3232"/>
              </a:buClr>
              <a:buSzTx/>
              <a:tabLst/>
              <a:defRPr/>
            </a:pPr>
            <a:r>
              <a:rPr kumimoji="0" lang="it-IT" altLang="zh-CN" sz="2800" b="0" i="0" u="none" strike="noStrike" kern="1200" cap="none" spc="0" normalizeH="0" baseline="0" noProof="0" dirty="0" err="1" smtClean="0">
                <a:ln>
                  <a:noFill/>
                </a:ln>
                <a:solidFill>
                  <a:schemeClr val="tx1"/>
                </a:solidFill>
                <a:effectLst/>
                <a:uLnTx/>
                <a:uFillTx/>
                <a:latin typeface="+mn-lt"/>
                <a:ea typeface="SimSun" pitchFamily="2" charset="-122"/>
                <a:cs typeface="+mn-cs"/>
              </a:rPr>
              <a:t>Personnel</a:t>
            </a:r>
            <a:r>
              <a:rPr kumimoji="0" lang="it-IT"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rPr>
              <a:t> </a:t>
            </a:r>
          </a:p>
          <a:p>
            <a:pPr marL="439738" marR="0" lvl="1" indent="-358775" algn="ctr" defTabSz="914400" rtl="0" eaLnBrk="1" fontAlgn="auto" latinLnBrk="0" hangingPunct="1">
              <a:lnSpc>
                <a:spcPct val="80000"/>
              </a:lnSpc>
              <a:spcBef>
                <a:spcPts val="1200"/>
              </a:spcBef>
              <a:spcAft>
                <a:spcPts val="1200"/>
              </a:spcAft>
              <a:buClr>
                <a:srgbClr val="9D3232"/>
              </a:buClr>
              <a:buSzTx/>
              <a:tabLst/>
              <a:defRPr/>
            </a:pPr>
            <a:r>
              <a:rPr kumimoji="0" lang="it-IT" altLang="zh-CN" sz="2800" b="0" i="0" u="none" strike="noStrike" kern="1200" cap="none" spc="0" normalizeH="0" baseline="0" noProof="0" dirty="0" err="1" smtClean="0">
                <a:ln>
                  <a:noFill/>
                </a:ln>
                <a:solidFill>
                  <a:schemeClr val="tx1"/>
                </a:solidFill>
                <a:effectLst/>
                <a:uLnTx/>
                <a:uFillTx/>
                <a:latin typeface="+mn-lt"/>
                <a:ea typeface="SimSun" pitchFamily="2" charset="-122"/>
                <a:cs typeface="+mn-cs"/>
              </a:rPr>
              <a:t>Equipment</a:t>
            </a:r>
            <a:endParaRPr kumimoji="0" lang="it-IT"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439738" marR="0" lvl="1" indent="-358775" algn="ctr" defTabSz="914400" rtl="0" eaLnBrk="1" fontAlgn="auto" latinLnBrk="0" hangingPunct="1">
              <a:lnSpc>
                <a:spcPct val="80000"/>
              </a:lnSpc>
              <a:spcBef>
                <a:spcPts val="1200"/>
              </a:spcBef>
              <a:spcAft>
                <a:spcPts val="1200"/>
              </a:spcAft>
              <a:buClr>
                <a:srgbClr val="9D3232"/>
              </a:buClr>
              <a:buSzTx/>
              <a:tabLst/>
              <a:defRPr/>
            </a:pPr>
            <a:r>
              <a:rPr kumimoji="0" lang="it-IT" altLang="zh-CN" sz="2800" b="0" i="0" u="none" strike="noStrike" kern="1200" cap="none" spc="0" normalizeH="0" baseline="0" noProof="0" dirty="0" err="1" smtClean="0">
                <a:ln>
                  <a:noFill/>
                </a:ln>
                <a:solidFill>
                  <a:schemeClr val="tx1"/>
                </a:solidFill>
                <a:effectLst/>
                <a:uLnTx/>
                <a:uFillTx/>
                <a:latin typeface="+mn-lt"/>
                <a:ea typeface="SimSun" pitchFamily="2" charset="-122"/>
                <a:cs typeface="+mn-cs"/>
              </a:rPr>
              <a:t>Travels</a:t>
            </a:r>
            <a:endParaRPr kumimoji="0" lang="it-IT"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439738" marR="0" lvl="1" indent="-358775" algn="ctr" defTabSz="914400" rtl="0" eaLnBrk="1" fontAlgn="auto" latinLnBrk="0" hangingPunct="1">
              <a:lnSpc>
                <a:spcPct val="80000"/>
              </a:lnSpc>
              <a:spcBef>
                <a:spcPts val="1200"/>
              </a:spcBef>
              <a:spcAft>
                <a:spcPts val="1200"/>
              </a:spcAft>
              <a:buClr>
                <a:srgbClr val="9D3232"/>
              </a:buClr>
              <a:buSzTx/>
              <a:tabLst/>
              <a:defRPr/>
            </a:pPr>
            <a:r>
              <a:rPr kumimoji="0" lang="it-IT" altLang="zh-CN" sz="2800" b="0" i="0" u="none" strike="noStrike" kern="1200" cap="none" spc="0" normalizeH="0" baseline="0" noProof="0" dirty="0" err="1" smtClean="0">
                <a:ln>
                  <a:noFill/>
                </a:ln>
                <a:solidFill>
                  <a:schemeClr val="tx1"/>
                </a:solidFill>
                <a:effectLst/>
                <a:uLnTx/>
                <a:uFillTx/>
                <a:latin typeface="+mn-lt"/>
                <a:ea typeface="SimSun" pitchFamily="2" charset="-122"/>
                <a:cs typeface="+mn-cs"/>
              </a:rPr>
              <a:t>Consumables</a:t>
            </a:r>
            <a:endParaRPr kumimoji="0" lang="it-IT"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439738" marR="0" lvl="1" indent="-358775" algn="ctr" defTabSz="914400" rtl="0" eaLnBrk="1" fontAlgn="auto" latinLnBrk="0" hangingPunct="1">
              <a:lnSpc>
                <a:spcPct val="80000"/>
              </a:lnSpc>
              <a:spcBef>
                <a:spcPts val="1200"/>
              </a:spcBef>
              <a:spcAft>
                <a:spcPts val="1200"/>
              </a:spcAft>
              <a:buClr>
                <a:srgbClr val="9D3232"/>
              </a:buClr>
              <a:buSzTx/>
              <a:tabLst/>
              <a:defRPr/>
            </a:pPr>
            <a:r>
              <a:rPr kumimoji="0" lang="it-IT" altLang="zh-CN" sz="2800" b="0" i="0" u="none" strike="noStrike" kern="1200" cap="none" spc="0" normalizeH="0" baseline="0" noProof="0" dirty="0" err="1" smtClean="0">
                <a:ln>
                  <a:noFill/>
                </a:ln>
                <a:solidFill>
                  <a:schemeClr val="tx1"/>
                </a:solidFill>
                <a:effectLst/>
                <a:uLnTx/>
                <a:uFillTx/>
                <a:latin typeface="+mn-lt"/>
                <a:ea typeface="SimSun" pitchFamily="2" charset="-122"/>
                <a:cs typeface="+mn-cs"/>
              </a:rPr>
              <a:t>Subcontracts</a:t>
            </a:r>
            <a:endParaRPr kumimoji="0" lang="it-IT"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439738" marR="0" lvl="1" indent="-358775" algn="ctr" defTabSz="914400" rtl="0" eaLnBrk="1" fontAlgn="auto" latinLnBrk="0" hangingPunct="1">
              <a:lnSpc>
                <a:spcPct val="80000"/>
              </a:lnSpc>
              <a:spcBef>
                <a:spcPts val="1200"/>
              </a:spcBef>
              <a:spcAft>
                <a:spcPts val="1200"/>
              </a:spcAft>
              <a:buClr>
                <a:srgbClr val="9D3232"/>
              </a:buClr>
              <a:buSzTx/>
              <a:tabLst/>
              <a:defRPr/>
            </a:pPr>
            <a:r>
              <a:rPr kumimoji="0" lang="it-IT" altLang="zh-CN" sz="2800" b="0" i="0" u="none" strike="noStrike" kern="1200" cap="none" spc="0" normalizeH="0" baseline="0" noProof="0" dirty="0" err="1" smtClean="0">
                <a:ln>
                  <a:noFill/>
                </a:ln>
                <a:solidFill>
                  <a:schemeClr val="tx1"/>
                </a:solidFill>
                <a:effectLst/>
                <a:uLnTx/>
                <a:uFillTx/>
                <a:latin typeface="+mn-lt"/>
                <a:ea typeface="SimSun" pitchFamily="2" charset="-122"/>
                <a:cs typeface="+mn-cs"/>
              </a:rPr>
              <a:t>Other</a:t>
            </a:r>
            <a:r>
              <a:rPr kumimoji="0" lang="it-IT"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rPr>
              <a:t> </a:t>
            </a:r>
            <a:r>
              <a:rPr kumimoji="0" lang="it-IT" altLang="zh-CN" sz="2800" b="0" i="0" u="none" strike="noStrike" kern="1200" cap="none" spc="0" normalizeH="0" baseline="0" noProof="0" dirty="0" err="1" smtClean="0">
                <a:ln>
                  <a:noFill/>
                </a:ln>
                <a:solidFill>
                  <a:schemeClr val="tx1"/>
                </a:solidFill>
                <a:effectLst/>
                <a:uLnTx/>
                <a:uFillTx/>
                <a:latin typeface="+mn-lt"/>
                <a:ea typeface="SimSun" pitchFamily="2" charset="-122"/>
                <a:cs typeface="+mn-cs"/>
              </a:rPr>
              <a:t>direct</a:t>
            </a:r>
            <a:r>
              <a:rPr kumimoji="0" lang="it-IT"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rPr>
              <a:t> </a:t>
            </a:r>
            <a:r>
              <a:rPr kumimoji="0" lang="it-IT" altLang="zh-CN" sz="2800" b="0" i="0" u="none" strike="noStrike" kern="1200" cap="none" spc="0" normalizeH="0" baseline="0" noProof="0" dirty="0" err="1" smtClean="0">
                <a:ln>
                  <a:noFill/>
                </a:ln>
                <a:solidFill>
                  <a:schemeClr val="tx1"/>
                </a:solidFill>
                <a:effectLst/>
                <a:uLnTx/>
                <a:uFillTx/>
                <a:latin typeface="+mn-lt"/>
                <a:ea typeface="SimSun" pitchFamily="2" charset="-122"/>
                <a:cs typeface="+mn-cs"/>
              </a:rPr>
              <a:t>costs</a:t>
            </a:r>
            <a:endParaRPr kumimoji="0" lang="it-IT"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3200" b="0" i="0" u="none" strike="noStrike" kern="120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3200" b="0" i="0" u="none" strike="noStrike" kern="1200" cap="none" spc="0" normalizeH="0" baseline="0" noProof="0" dirty="0" smtClean="0">
              <a:ln>
                <a:noFill/>
              </a:ln>
              <a:solidFill>
                <a:schemeClr val="accent2"/>
              </a:solidFill>
              <a:effectLst/>
              <a:uLnTx/>
              <a:uFillTx/>
              <a:latin typeface="+mn-lt"/>
              <a:ea typeface="+mn-ea"/>
              <a:cs typeface="+mn-cs"/>
            </a:endParaRPr>
          </a:p>
        </p:txBody>
      </p:sp>
      <p:sp>
        <p:nvSpPr>
          <p:cNvPr id="5" name="Rettangolo 4"/>
          <p:cNvSpPr/>
          <p:nvPr/>
        </p:nvSpPr>
        <p:spPr>
          <a:xfrm>
            <a:off x="2843808" y="476672"/>
            <a:ext cx="3871573" cy="523220"/>
          </a:xfrm>
          <a:prstGeom prst="rect">
            <a:avLst/>
          </a:prstGeom>
        </p:spPr>
        <p:txBody>
          <a:bodyPr wrap="none">
            <a:spAutoFit/>
          </a:bodyPr>
          <a:lstStyle/>
          <a:p>
            <a:r>
              <a:rPr lang="it-IT" sz="2800" dirty="0" smtClean="0">
                <a:latin typeface="Arial Unicode MS" pitchFamily="34" charset="-128"/>
                <a:ea typeface="Arial Unicode MS" pitchFamily="34" charset="-128"/>
                <a:cs typeface="Arial Unicode MS" pitchFamily="34" charset="-128"/>
              </a:rPr>
              <a:t>COSTS CATEGORIES</a:t>
            </a:r>
            <a:endParaRPr lang="it-IT"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ttangolo 4"/>
          <p:cNvSpPr/>
          <p:nvPr/>
        </p:nvSpPr>
        <p:spPr>
          <a:xfrm>
            <a:off x="971600" y="332656"/>
            <a:ext cx="6669236" cy="646331"/>
          </a:xfrm>
          <a:prstGeom prst="rect">
            <a:avLst/>
          </a:prstGeom>
        </p:spPr>
        <p:txBody>
          <a:bodyPr wrap="square">
            <a:spAutoFit/>
          </a:bodyPr>
          <a:lstStyle/>
          <a:p>
            <a:pPr lvl="0" algn="ctr">
              <a:defRPr/>
            </a:pPr>
            <a:r>
              <a:rPr lang="es-ES" sz="3600" dirty="0" smtClean="0">
                <a:solidFill>
                  <a:prstClr val="black"/>
                </a:solidFill>
                <a:latin typeface="Arial Unicode MS" pitchFamily="34" charset="-128"/>
                <a:ea typeface="Arial Unicode MS" pitchFamily="34" charset="-128"/>
                <a:cs typeface="Arial Unicode MS" pitchFamily="34" charset="-128"/>
              </a:rPr>
              <a:t>PERSONNEL</a:t>
            </a:r>
          </a:p>
        </p:txBody>
      </p:sp>
      <p:sp>
        <p:nvSpPr>
          <p:cNvPr id="6" name="Rettangolo 5"/>
          <p:cNvSpPr/>
          <p:nvPr/>
        </p:nvSpPr>
        <p:spPr>
          <a:xfrm>
            <a:off x="179512" y="1628800"/>
            <a:ext cx="8964488" cy="781752"/>
          </a:xfrm>
          <a:prstGeom prst="rect">
            <a:avLst/>
          </a:prstGeom>
        </p:spPr>
        <p:txBody>
          <a:bodyPr wrap="square">
            <a:spAutoFit/>
          </a:bodyPr>
          <a:lstStyle/>
          <a:p>
            <a:pPr marL="439738" lvl="1" indent="-358775">
              <a:lnSpc>
                <a:spcPct val="80000"/>
              </a:lnSpc>
              <a:spcBef>
                <a:spcPts val="1200"/>
              </a:spcBef>
              <a:spcAft>
                <a:spcPts val="1200"/>
              </a:spcAft>
              <a:buClr>
                <a:srgbClr val="9D3232"/>
              </a:buClr>
              <a:defRPr/>
            </a:pPr>
            <a:r>
              <a:rPr lang="es-ES" altLang="zh-CN" sz="2800" dirty="0" smtClean="0">
                <a:solidFill>
                  <a:prstClr val="black"/>
                </a:solidFill>
                <a:ea typeface="SimSun" pitchFamily="2" charset="-122"/>
              </a:rPr>
              <a:t>"</a:t>
            </a:r>
            <a:r>
              <a:rPr lang="es-ES" altLang="zh-CN" sz="2800" b="1" dirty="0" smtClean="0">
                <a:solidFill>
                  <a:prstClr val="black"/>
                </a:solidFill>
                <a:latin typeface="Arial Unicode MS" pitchFamily="34" charset="-128"/>
                <a:ea typeface="Arial Unicode MS" pitchFamily="34" charset="-128"/>
                <a:cs typeface="Arial Unicode MS" pitchFamily="34" charset="-128"/>
              </a:rPr>
              <a:t>Permanent employees</a:t>
            </a:r>
            <a:r>
              <a:rPr lang="es-ES" altLang="zh-CN" sz="2800" dirty="0" smtClean="0">
                <a:solidFill>
                  <a:prstClr val="black"/>
                </a:solidFill>
                <a:latin typeface="Arial Unicode MS" pitchFamily="34" charset="-128"/>
                <a:ea typeface="Arial Unicode MS" pitchFamily="34" charset="-128"/>
                <a:cs typeface="Arial Unicode MS" pitchFamily="34" charset="-128"/>
              </a:rPr>
              <a:t>", who have permanent working contracts with the contractor.</a:t>
            </a:r>
          </a:p>
        </p:txBody>
      </p:sp>
      <p:sp>
        <p:nvSpPr>
          <p:cNvPr id="7" name="Rettangolo 6"/>
          <p:cNvSpPr/>
          <p:nvPr/>
        </p:nvSpPr>
        <p:spPr>
          <a:xfrm>
            <a:off x="395536" y="2996952"/>
            <a:ext cx="8568952" cy="781752"/>
          </a:xfrm>
          <a:prstGeom prst="rect">
            <a:avLst/>
          </a:prstGeom>
        </p:spPr>
        <p:txBody>
          <a:bodyPr wrap="square">
            <a:spAutoFit/>
          </a:bodyPr>
          <a:lstStyle/>
          <a:p>
            <a:pPr marL="439738" lvl="1" indent="-358775">
              <a:lnSpc>
                <a:spcPct val="80000"/>
              </a:lnSpc>
              <a:spcBef>
                <a:spcPts val="1200"/>
              </a:spcBef>
              <a:spcAft>
                <a:spcPts val="1200"/>
              </a:spcAft>
              <a:buClr>
                <a:srgbClr val="9D3232"/>
              </a:buClr>
              <a:defRPr/>
            </a:pPr>
            <a:r>
              <a:rPr lang="es-ES" altLang="zh-CN" sz="2800" dirty="0" smtClean="0">
                <a:solidFill>
                  <a:prstClr val="black"/>
                </a:solidFill>
                <a:latin typeface="Arial Unicode MS" pitchFamily="34" charset="-128"/>
                <a:ea typeface="Arial Unicode MS" pitchFamily="34" charset="-128"/>
                <a:cs typeface="Arial Unicode MS" pitchFamily="34" charset="-128"/>
              </a:rPr>
              <a:t>"</a:t>
            </a:r>
            <a:r>
              <a:rPr lang="es-ES" altLang="zh-CN" sz="2800" b="1" dirty="0" smtClean="0">
                <a:solidFill>
                  <a:prstClr val="black"/>
                </a:solidFill>
                <a:latin typeface="Arial Unicode MS" pitchFamily="34" charset="-128"/>
                <a:ea typeface="Arial Unicode MS" pitchFamily="34" charset="-128"/>
                <a:cs typeface="Arial Unicode MS" pitchFamily="34" charset="-128"/>
              </a:rPr>
              <a:t>Temporary employees</a:t>
            </a:r>
            <a:r>
              <a:rPr lang="es-ES" altLang="zh-CN" sz="2800" dirty="0" smtClean="0">
                <a:solidFill>
                  <a:prstClr val="black"/>
                </a:solidFill>
                <a:latin typeface="Arial Unicode MS" pitchFamily="34" charset="-128"/>
                <a:ea typeface="Arial Unicode MS" pitchFamily="34" charset="-128"/>
                <a:cs typeface="Arial Unicode MS" pitchFamily="34" charset="-128"/>
              </a:rPr>
              <a:t>", who have temporary working contracts with the contractor.</a:t>
            </a:r>
          </a:p>
        </p:txBody>
      </p:sp>
      <p:sp>
        <p:nvSpPr>
          <p:cNvPr id="8" name="Rettangolo 7"/>
          <p:cNvSpPr/>
          <p:nvPr/>
        </p:nvSpPr>
        <p:spPr>
          <a:xfrm rot="10800000" flipV="1">
            <a:off x="539552" y="4437112"/>
            <a:ext cx="7920880" cy="523220"/>
          </a:xfrm>
          <a:prstGeom prst="rect">
            <a:avLst/>
          </a:prstGeom>
        </p:spPr>
        <p:txBody>
          <a:bodyPr wrap="square">
            <a:spAutoFit/>
          </a:bodyPr>
          <a:lstStyle/>
          <a:p>
            <a:r>
              <a:rPr lang="en-US" altLang="zh-CN" sz="2800" dirty="0" smtClean="0">
                <a:solidFill>
                  <a:prstClr val="black"/>
                </a:solidFill>
                <a:latin typeface="Arial Unicode MS" pitchFamily="34" charset="-128"/>
                <a:ea typeface="Arial Unicode MS" pitchFamily="34" charset="-128"/>
                <a:cs typeface="Arial Unicode MS" pitchFamily="34" charset="-128"/>
              </a:rPr>
              <a:t>“</a:t>
            </a:r>
            <a:r>
              <a:rPr lang="en-US" altLang="zh-CN" sz="2800" b="1" dirty="0" smtClean="0">
                <a:solidFill>
                  <a:prstClr val="black"/>
                </a:solidFill>
                <a:latin typeface="Arial Unicode MS" pitchFamily="34" charset="-128"/>
                <a:ea typeface="Arial Unicode MS" pitchFamily="34" charset="-128"/>
                <a:cs typeface="Arial Unicode MS" pitchFamily="34" charset="-128"/>
              </a:rPr>
              <a:t>External Consultants</a:t>
            </a:r>
            <a:r>
              <a:rPr lang="en-US" altLang="zh-CN" sz="2800" dirty="0" smtClean="0">
                <a:solidFill>
                  <a:prstClr val="black"/>
                </a:solidFill>
                <a:latin typeface="Arial Unicode MS" pitchFamily="34" charset="-128"/>
                <a:ea typeface="Arial Unicode MS" pitchFamily="34" charset="-128"/>
                <a:cs typeface="Arial Unicode MS" pitchFamily="34" charset="-128"/>
              </a:rPr>
              <a:t>” only in certain cases</a:t>
            </a:r>
            <a:endParaRPr lang="it-IT" altLang="zh-CN" sz="2800" dirty="0" smtClean="0">
              <a:solidFill>
                <a:prstClr val="black"/>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179512" y="980728"/>
            <a:ext cx="4320480" cy="56166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3" name="Rettangolo arrotondato 2"/>
          <p:cNvSpPr/>
          <p:nvPr/>
        </p:nvSpPr>
        <p:spPr>
          <a:xfrm>
            <a:off x="4644008" y="908720"/>
            <a:ext cx="4248472" cy="56886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it-IT"/>
          </a:p>
        </p:txBody>
      </p:sp>
      <p:sp>
        <p:nvSpPr>
          <p:cNvPr id="4" name="Rettangolo 3"/>
          <p:cNvSpPr/>
          <p:nvPr/>
        </p:nvSpPr>
        <p:spPr>
          <a:xfrm>
            <a:off x="683568" y="260648"/>
            <a:ext cx="3168352" cy="523220"/>
          </a:xfrm>
          <a:prstGeom prst="rect">
            <a:avLst/>
          </a:prstGeom>
        </p:spPr>
        <p:txBody>
          <a:bodyPr wrap="square">
            <a:spAutoFit/>
          </a:bodyPr>
          <a:lstStyle/>
          <a:p>
            <a:r>
              <a:rPr lang="en-US" sz="2800" b="1" dirty="0" smtClean="0">
                <a:latin typeface="Arial Unicode MS" pitchFamily="34" charset="-128"/>
                <a:ea typeface="Arial Unicode MS" pitchFamily="34" charset="-128"/>
                <a:cs typeface="Arial Unicode MS" pitchFamily="34" charset="-128"/>
              </a:rPr>
              <a:t>Personnel costs </a:t>
            </a:r>
            <a:endParaRPr lang="it-IT" sz="2800" dirty="0">
              <a:latin typeface="Arial Unicode MS" pitchFamily="34" charset="-128"/>
              <a:ea typeface="Arial Unicode MS" pitchFamily="34" charset="-128"/>
              <a:cs typeface="Arial Unicode MS" pitchFamily="34" charset="-128"/>
            </a:endParaRPr>
          </a:p>
        </p:txBody>
      </p:sp>
      <p:sp>
        <p:nvSpPr>
          <p:cNvPr id="5" name="Rettangolo 4"/>
          <p:cNvSpPr/>
          <p:nvPr/>
        </p:nvSpPr>
        <p:spPr>
          <a:xfrm>
            <a:off x="5868144" y="260648"/>
            <a:ext cx="2105063" cy="523220"/>
          </a:xfrm>
          <a:prstGeom prst="rect">
            <a:avLst/>
          </a:prstGeom>
        </p:spPr>
        <p:txBody>
          <a:bodyPr wrap="none">
            <a:spAutoFit/>
          </a:bodyPr>
          <a:lstStyle/>
          <a:p>
            <a:r>
              <a:rPr lang="en-US" sz="2800" b="1" dirty="0" smtClean="0">
                <a:latin typeface="Arial Unicode MS" pitchFamily="34" charset="-128"/>
                <a:ea typeface="Arial Unicode MS" pitchFamily="34" charset="-128"/>
                <a:cs typeface="Arial Unicode MS" pitchFamily="34" charset="-128"/>
              </a:rPr>
              <a:t>Subcontract</a:t>
            </a:r>
            <a:endParaRPr lang="it-IT" sz="2800" b="1" dirty="0" smtClean="0">
              <a:latin typeface="Arial Unicode MS" pitchFamily="34" charset="-128"/>
              <a:ea typeface="Arial Unicode MS" pitchFamily="34" charset="-128"/>
              <a:cs typeface="Arial Unicode MS" pitchFamily="34" charset="-128"/>
            </a:endParaRPr>
          </a:p>
        </p:txBody>
      </p:sp>
      <p:sp>
        <p:nvSpPr>
          <p:cNvPr id="2049" name="Rectangle 1"/>
          <p:cNvSpPr>
            <a:spLocks noChangeArrowheads="1"/>
          </p:cNvSpPr>
          <p:nvPr/>
        </p:nvSpPr>
        <p:spPr bwMode="auto">
          <a:xfrm>
            <a:off x="683568" y="1213885"/>
            <a:ext cx="381642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eaLnBrk="1" fontAlgn="base" hangingPunct="1">
              <a:lnSpc>
                <a:spcPct val="100000"/>
              </a:lnSpc>
              <a:spcBef>
                <a:spcPct val="0"/>
              </a:spcBef>
              <a:spcAft>
                <a:spcPct val="0"/>
              </a:spcAft>
              <a:buClrTx/>
              <a:buSzTx/>
              <a:buFontTx/>
              <a:buNone/>
              <a:tabLst/>
            </a:pPr>
            <a:r>
              <a:rPr lang="en-US" sz="1600" dirty="0" smtClean="0">
                <a:latin typeface="Arial Unicode MS" pitchFamily="34" charset="-128"/>
                <a:ea typeface="Arial Unicode MS" pitchFamily="34" charset="-128"/>
                <a:cs typeface="Arial Unicode MS" pitchFamily="34" charset="-128"/>
              </a:rPr>
              <a:t>Personnel costs regardless if self-employed or employed by a third party, if the following cumulative criteria are </a:t>
            </a:r>
            <a:r>
              <a:rPr lang="en-US" sz="1600" dirty="0" smtClean="0">
                <a:latin typeface="Arial Unicode MS" pitchFamily="34" charset="-128"/>
                <a:ea typeface="Arial Unicode MS" pitchFamily="34" charset="-128"/>
                <a:cs typeface="Arial Unicode MS" pitchFamily="34" charset="-128"/>
              </a:rPr>
              <a:t>fulfilled:</a:t>
            </a:r>
            <a:endParaRPr lang="en-US" sz="1600" dirty="0" smtClean="0">
              <a:latin typeface="Arial Unicode MS" pitchFamily="34" charset="-128"/>
              <a:ea typeface="Arial Unicode MS" pitchFamily="34" charset="-128"/>
              <a:cs typeface="Arial Unicode MS" pitchFamily="34" charset="-128"/>
            </a:endParaRPr>
          </a:p>
          <a:p>
            <a:pPr marR="0" lvl="0" indent="0" eaLnBrk="1" fontAlgn="base" hangingPunct="1">
              <a:lnSpc>
                <a:spcPct val="100000"/>
              </a:lnSpc>
              <a:spcBef>
                <a:spcPct val="0"/>
              </a:spcBef>
              <a:spcAft>
                <a:spcPct val="0"/>
              </a:spcAft>
              <a:buClrTx/>
              <a:buSzTx/>
              <a:buFontTx/>
              <a:buNone/>
              <a:tabLst/>
            </a:pPr>
            <a:endParaRPr lang="it-IT" sz="1600" dirty="0" smtClean="0">
              <a:latin typeface="Arial Unicode MS" pitchFamily="34" charset="-128"/>
              <a:ea typeface="Arial Unicode MS" pitchFamily="34" charset="-128"/>
              <a:cs typeface="Arial Unicode MS" pitchFamily="34" charset="-128"/>
            </a:endParaRPr>
          </a:p>
          <a:p>
            <a:pPr marR="0" lvl="0" indent="0" eaLnBrk="0" fontAlgn="base" hangingPunct="0">
              <a:lnSpc>
                <a:spcPct val="100000"/>
              </a:lnSpc>
              <a:spcBef>
                <a:spcPct val="0"/>
              </a:spcBef>
              <a:spcAft>
                <a:spcPct val="0"/>
              </a:spcAft>
              <a:buClrTx/>
              <a:buSzTx/>
              <a:buFont typeface="Arial" pitchFamily="34" charset="0"/>
              <a:buChar char="•"/>
              <a:tabLst/>
            </a:pPr>
            <a:r>
              <a:rPr lang="en-US" sz="1600" dirty="0" smtClean="0">
                <a:latin typeface="Arial Unicode MS" pitchFamily="34" charset="-128"/>
                <a:ea typeface="Arial Unicode MS" pitchFamily="34" charset="-128"/>
                <a:cs typeface="Arial Unicode MS" pitchFamily="34" charset="-128"/>
              </a:rPr>
              <a:t>Beneficiary has a contract </a:t>
            </a:r>
            <a:r>
              <a:rPr lang="en-US" sz="1600" dirty="0" smtClean="0">
                <a:latin typeface="Arial Unicode MS" pitchFamily="34" charset="-128"/>
                <a:ea typeface="Arial Unicode MS" pitchFamily="34" charset="-128"/>
                <a:cs typeface="Arial Unicode MS" pitchFamily="34" charset="-128"/>
              </a:rPr>
              <a:t>to </a:t>
            </a:r>
            <a:r>
              <a:rPr lang="en-US" sz="1600" dirty="0" smtClean="0">
                <a:latin typeface="Arial Unicode MS" pitchFamily="34" charset="-128"/>
                <a:ea typeface="Arial Unicode MS" pitchFamily="34" charset="-128"/>
                <a:cs typeface="Arial Unicode MS" pitchFamily="34" charset="-128"/>
              </a:rPr>
              <a:t>work on tasks under the EC project; </a:t>
            </a:r>
            <a:endParaRPr lang="it-IT" sz="1600" dirty="0" smtClean="0">
              <a:latin typeface="Arial Unicode MS" pitchFamily="34" charset="-128"/>
              <a:ea typeface="Arial Unicode MS" pitchFamily="34" charset="-128"/>
              <a:cs typeface="Arial Unicode MS" pitchFamily="34" charset="-128"/>
            </a:endParaRPr>
          </a:p>
          <a:p>
            <a:pPr marR="0" lvl="0" indent="0" eaLnBrk="0" fontAlgn="base" hangingPunct="0">
              <a:lnSpc>
                <a:spcPct val="100000"/>
              </a:lnSpc>
              <a:spcBef>
                <a:spcPct val="0"/>
              </a:spcBef>
              <a:spcAft>
                <a:spcPct val="0"/>
              </a:spcAft>
              <a:buClrTx/>
              <a:buSzTx/>
              <a:buFont typeface="Arial" pitchFamily="34" charset="0"/>
              <a:buChar char="•"/>
              <a:tabLst/>
            </a:pPr>
            <a:r>
              <a:rPr lang="en-US" sz="1600" dirty="0" err="1" smtClean="0">
                <a:latin typeface="Arial Unicode MS" pitchFamily="34" charset="-128"/>
                <a:ea typeface="Arial Unicode MS" pitchFamily="34" charset="-128"/>
                <a:cs typeface="Arial Unicode MS" pitchFamily="34" charset="-128"/>
              </a:rPr>
              <a:t>He/She</a:t>
            </a:r>
            <a:r>
              <a:rPr lang="en-US" sz="1600" dirty="0" smtClean="0">
                <a:latin typeface="Arial Unicode MS" pitchFamily="34" charset="-128"/>
                <a:ea typeface="Arial Unicode MS" pitchFamily="34" charset="-128"/>
                <a:cs typeface="Arial Unicode MS" pitchFamily="34" charset="-128"/>
              </a:rPr>
              <a:t> must work under instructions &amp; at the premises of the Beneficiary </a:t>
            </a:r>
            <a:endParaRPr lang="it-IT" sz="1600" dirty="0" smtClean="0">
              <a:latin typeface="Arial Unicode MS" pitchFamily="34" charset="-128"/>
              <a:ea typeface="Arial Unicode MS" pitchFamily="34" charset="-128"/>
              <a:cs typeface="Arial Unicode MS" pitchFamily="34" charset="-128"/>
            </a:endParaRPr>
          </a:p>
          <a:p>
            <a:pPr marR="0" lvl="0" indent="0" eaLnBrk="0" fontAlgn="base" hangingPunct="0">
              <a:lnSpc>
                <a:spcPct val="100000"/>
              </a:lnSpc>
              <a:spcBef>
                <a:spcPct val="0"/>
              </a:spcBef>
              <a:spcAft>
                <a:spcPct val="0"/>
              </a:spcAft>
              <a:buClrTx/>
              <a:buSzTx/>
              <a:buFont typeface="Arial" pitchFamily="34" charset="0"/>
              <a:buChar char="•"/>
              <a:tabLst/>
            </a:pPr>
            <a:r>
              <a:rPr lang="en-US" sz="1600" dirty="0" smtClean="0">
                <a:latin typeface="Arial Unicode MS" pitchFamily="34" charset="-128"/>
                <a:ea typeface="Arial Unicode MS" pitchFamily="34" charset="-128"/>
                <a:cs typeface="Arial Unicode MS" pitchFamily="34" charset="-128"/>
              </a:rPr>
              <a:t>The result of the work belongs to the Beneficiary (Article II.26 of EC GA) </a:t>
            </a:r>
            <a:endParaRPr lang="it-IT" sz="1600" dirty="0" smtClean="0">
              <a:latin typeface="Arial Unicode MS" pitchFamily="34" charset="-128"/>
              <a:ea typeface="Arial Unicode MS" pitchFamily="34" charset="-128"/>
              <a:cs typeface="Arial Unicode MS" pitchFamily="34" charset="-128"/>
            </a:endParaRPr>
          </a:p>
          <a:p>
            <a:pPr marR="0" lvl="0" indent="0" eaLnBrk="0" fontAlgn="base" hangingPunct="0">
              <a:lnSpc>
                <a:spcPct val="100000"/>
              </a:lnSpc>
              <a:spcBef>
                <a:spcPct val="0"/>
              </a:spcBef>
              <a:spcAft>
                <a:spcPct val="0"/>
              </a:spcAft>
              <a:buClrTx/>
              <a:buSzTx/>
              <a:buFont typeface="Arial" pitchFamily="34" charset="0"/>
              <a:buChar char="•"/>
              <a:tabLst/>
            </a:pPr>
            <a:r>
              <a:rPr lang="en-US" sz="1600" dirty="0" smtClean="0">
                <a:latin typeface="Arial Unicode MS" pitchFamily="34" charset="-128"/>
                <a:ea typeface="Arial Unicode MS" pitchFamily="34" charset="-128"/>
                <a:cs typeface="Arial Unicode MS" pitchFamily="34" charset="-128"/>
              </a:rPr>
              <a:t>Costs of employing the consultant are not significantly different from a staffer. </a:t>
            </a:r>
            <a:endParaRPr lang="it-IT" sz="1600" dirty="0" smtClean="0">
              <a:latin typeface="Arial Unicode MS" pitchFamily="34" charset="-128"/>
              <a:ea typeface="Arial Unicode MS" pitchFamily="34" charset="-128"/>
              <a:cs typeface="Arial Unicode MS" pitchFamily="34" charset="-128"/>
            </a:endParaRPr>
          </a:p>
          <a:p>
            <a:pPr marR="0" lvl="0" indent="0" eaLnBrk="0" fontAlgn="base" hangingPunct="0">
              <a:lnSpc>
                <a:spcPct val="100000"/>
              </a:lnSpc>
              <a:spcBef>
                <a:spcPct val="0"/>
              </a:spcBef>
              <a:spcAft>
                <a:spcPct val="0"/>
              </a:spcAft>
              <a:buClrTx/>
              <a:buSzTx/>
              <a:buFont typeface="Arial" pitchFamily="34" charset="0"/>
              <a:buChar char="•"/>
              <a:tabLst/>
            </a:pPr>
            <a:r>
              <a:rPr lang="en-US" sz="1600" dirty="0" smtClean="0">
                <a:latin typeface="Arial Unicode MS" pitchFamily="34" charset="-128"/>
                <a:ea typeface="Arial Unicode MS" pitchFamily="34" charset="-128"/>
                <a:cs typeface="Arial Unicode MS" pitchFamily="34" charset="-128"/>
              </a:rPr>
              <a:t>Remuneration is based on working hours rather than on the delivering of specific outputs/products and should be recorded in the accounts of Beneficiary. </a:t>
            </a:r>
            <a:endParaRPr lang="it-IT" sz="1600" dirty="0" smtClean="0">
              <a:latin typeface="Arial Unicode MS" pitchFamily="34" charset="-128"/>
              <a:ea typeface="Arial Unicode MS" pitchFamily="34" charset="-128"/>
              <a:cs typeface="Arial Unicode MS" pitchFamily="34" charset="-128"/>
            </a:endParaRPr>
          </a:p>
          <a:p>
            <a:pPr marR="0" lvl="0" indent="0" eaLnBrk="0" fontAlgn="base" hangingPunct="0">
              <a:lnSpc>
                <a:spcPct val="100000"/>
              </a:lnSpc>
              <a:spcBef>
                <a:spcPct val="0"/>
              </a:spcBef>
              <a:spcAft>
                <a:spcPct val="0"/>
              </a:spcAft>
              <a:buClrTx/>
              <a:buSzTx/>
              <a:buFont typeface="Arial" pitchFamily="34" charset="0"/>
              <a:buChar char="•"/>
              <a:tabLst/>
            </a:pPr>
            <a:r>
              <a:rPr lang="en-US" sz="1600" dirty="0" smtClean="0">
                <a:latin typeface="Arial Unicode MS" pitchFamily="34" charset="-128"/>
                <a:ea typeface="Arial Unicode MS" pitchFamily="34" charset="-128"/>
                <a:cs typeface="Arial Unicode MS" pitchFamily="34" charset="-128"/>
              </a:rPr>
              <a:t>Travel and subsistence costs of consultant to be paid directly by beneficiary to be eligible </a:t>
            </a:r>
          </a:p>
        </p:txBody>
      </p:sp>
      <p:sp>
        <p:nvSpPr>
          <p:cNvPr id="2050" name="Rectangle 2"/>
          <p:cNvSpPr>
            <a:spLocks noChangeArrowheads="1"/>
          </p:cNvSpPr>
          <p:nvPr/>
        </p:nvSpPr>
        <p:spPr bwMode="auto">
          <a:xfrm>
            <a:off x="4788024" y="1524272"/>
            <a:ext cx="4032448"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1" fontAlgn="base" hangingPunct="1">
              <a:spcBef>
                <a:spcPct val="0"/>
              </a:spcBef>
              <a:spcAft>
                <a:spcPct val="0"/>
              </a:spcAft>
            </a:pPr>
            <a:r>
              <a:rPr lang="en-US" sz="1600" dirty="0" smtClean="0">
                <a:latin typeface="Arial Unicode MS" pitchFamily="34" charset="-128"/>
                <a:ea typeface="Arial Unicode MS" pitchFamily="34" charset="-128"/>
                <a:cs typeface="Arial Unicode MS" pitchFamily="34" charset="-128"/>
              </a:rPr>
              <a:t>Subcontract if hiring consultants to perform part of the work &amp; the conditions of Art. II.7 of EC GA are fulfilled: </a:t>
            </a:r>
          </a:p>
          <a:p>
            <a:pPr eaLnBrk="1" fontAlgn="base" hangingPunct="1">
              <a:spcBef>
                <a:spcPct val="0"/>
              </a:spcBef>
              <a:spcAft>
                <a:spcPct val="0"/>
              </a:spcAft>
            </a:pPr>
            <a:endParaRPr lang="it-IT" sz="1600" dirty="0" smtClean="0">
              <a:latin typeface="Arial Unicode MS" pitchFamily="34" charset="-128"/>
              <a:ea typeface="Arial Unicode MS" pitchFamily="34" charset="-128"/>
              <a:cs typeface="Arial Unicode MS" pitchFamily="34" charset="-128"/>
            </a:endParaRPr>
          </a:p>
          <a:p>
            <a:pPr eaLnBrk="0" fontAlgn="base" hangingPunct="0">
              <a:spcBef>
                <a:spcPct val="0"/>
              </a:spcBef>
              <a:spcAft>
                <a:spcPct val="0"/>
              </a:spcAft>
              <a:buFont typeface="Arial" pitchFamily="34" charset="0"/>
              <a:buChar char="•"/>
            </a:pPr>
            <a:r>
              <a:rPr lang="en-US" sz="1600" dirty="0" smtClean="0">
                <a:latin typeface="Arial Unicode MS" pitchFamily="34" charset="-128"/>
                <a:ea typeface="Arial Unicode MS" pitchFamily="34" charset="-128"/>
                <a:cs typeface="Arial Unicode MS" pitchFamily="34" charset="-128"/>
              </a:rPr>
              <a:t>Sub-contracting agreement based on business conditions w/ profit included </a:t>
            </a:r>
            <a:endParaRPr lang="it-IT" sz="1600" dirty="0" smtClean="0">
              <a:latin typeface="Arial Unicode MS" pitchFamily="34" charset="-128"/>
              <a:ea typeface="Arial Unicode MS" pitchFamily="34" charset="-128"/>
              <a:cs typeface="Arial Unicode MS" pitchFamily="34" charset="-128"/>
            </a:endParaRPr>
          </a:p>
          <a:p>
            <a:pPr eaLnBrk="0" fontAlgn="base" hangingPunct="0">
              <a:spcBef>
                <a:spcPct val="0"/>
              </a:spcBef>
              <a:spcAft>
                <a:spcPct val="0"/>
              </a:spcAft>
              <a:buFont typeface="Arial" pitchFamily="34" charset="0"/>
              <a:buChar char="•"/>
            </a:pPr>
            <a:r>
              <a:rPr lang="en-US" sz="1600" dirty="0" smtClean="0">
                <a:latin typeface="Arial Unicode MS" pitchFamily="34" charset="-128"/>
                <a:ea typeface="Arial Unicode MS" pitchFamily="34" charset="-128"/>
                <a:cs typeface="Arial Unicode MS" pitchFamily="34" charset="-128"/>
              </a:rPr>
              <a:t>Sub-contractors do not have any IPR or ownership rights on the deliverables </a:t>
            </a:r>
            <a:endParaRPr lang="it-IT" sz="1600" dirty="0" smtClean="0">
              <a:latin typeface="Arial Unicode MS" pitchFamily="34" charset="-128"/>
              <a:ea typeface="Arial Unicode MS" pitchFamily="34" charset="-128"/>
              <a:cs typeface="Arial Unicode MS" pitchFamily="34" charset="-128"/>
            </a:endParaRPr>
          </a:p>
          <a:p>
            <a:pPr eaLnBrk="0" fontAlgn="base" hangingPunct="0">
              <a:spcBef>
                <a:spcPct val="0"/>
              </a:spcBef>
              <a:spcAft>
                <a:spcPct val="0"/>
              </a:spcAft>
              <a:buFont typeface="Arial" pitchFamily="34" charset="0"/>
              <a:buChar char="•"/>
            </a:pPr>
            <a:r>
              <a:rPr lang="en-US" sz="1600" dirty="0" smtClean="0">
                <a:latin typeface="Arial Unicode MS" pitchFamily="34" charset="-128"/>
                <a:ea typeface="Arial Unicode MS" pitchFamily="34" charset="-128"/>
                <a:cs typeface="Arial Unicode MS" pitchFamily="34" charset="-128"/>
              </a:rPr>
              <a:t>Do not usually work on the premises of the beneficiary and is not under the direct instruction /hierarchical supervision by Beneficiary </a:t>
            </a:r>
            <a:endParaRPr lang="it-IT" sz="1600" dirty="0" smtClean="0">
              <a:latin typeface="Arial Unicode MS" pitchFamily="34" charset="-128"/>
              <a:ea typeface="Arial Unicode MS" pitchFamily="34" charset="-128"/>
              <a:cs typeface="Arial Unicode MS" pitchFamily="34" charset="-128"/>
            </a:endParaRPr>
          </a:p>
          <a:p>
            <a:pPr eaLnBrk="0" fontAlgn="base" hangingPunct="0">
              <a:spcBef>
                <a:spcPct val="0"/>
              </a:spcBef>
              <a:spcAft>
                <a:spcPct val="0"/>
              </a:spcAft>
              <a:buFont typeface="Arial" pitchFamily="34" charset="0"/>
              <a:buChar char="•"/>
            </a:pPr>
            <a:r>
              <a:rPr lang="en-US" sz="1600" dirty="0" smtClean="0">
                <a:latin typeface="Arial Unicode MS" pitchFamily="34" charset="-128"/>
                <a:ea typeface="Arial Unicode MS" pitchFamily="34" charset="-128"/>
                <a:cs typeface="Arial Unicode MS" pitchFamily="34" charset="-128"/>
              </a:rPr>
              <a:t>Remuneration based on the delivering of specific outputs/products rather than on working hours </a:t>
            </a:r>
            <a:endParaRPr lang="it-IT" sz="1600" dirty="0" smtClean="0">
              <a:latin typeface="Arial Unicode MS" pitchFamily="34" charset="-128"/>
              <a:ea typeface="Arial Unicode MS" pitchFamily="34" charset="-128"/>
              <a:cs typeface="Arial Unicode MS" pitchFamily="34" charset="-128"/>
            </a:endParaRPr>
          </a:p>
          <a:p>
            <a:pPr eaLnBrk="0" fontAlgn="base" hangingPunct="0">
              <a:spcBef>
                <a:spcPct val="0"/>
              </a:spcBef>
              <a:spcAft>
                <a:spcPct val="0"/>
              </a:spcAft>
              <a:buFont typeface="Arial" pitchFamily="34" charset="0"/>
              <a:buChar char="•"/>
            </a:pPr>
            <a:r>
              <a:rPr lang="en-US" sz="1600" dirty="0" smtClean="0">
                <a:latin typeface="Arial Unicode MS" pitchFamily="34" charset="-128"/>
                <a:ea typeface="Arial Unicode MS" pitchFamily="34" charset="-128"/>
                <a:cs typeface="Arial Unicode MS" pitchFamily="34" charset="-128"/>
              </a:rPr>
              <a:t>Sub-contracting between beneficiaries of the GA is not allowed. </a:t>
            </a:r>
            <a:endParaRPr lang="it-IT" sz="1600" dirty="0" smtClean="0">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47864" y="692696"/>
            <a:ext cx="2398413" cy="584775"/>
          </a:xfrm>
          <a:prstGeom prst="rect">
            <a:avLst/>
          </a:prstGeom>
        </p:spPr>
        <p:txBody>
          <a:bodyPr wrap="none">
            <a:spAutoFit/>
          </a:bodyPr>
          <a:lstStyle/>
          <a:p>
            <a:r>
              <a:rPr lang="it-IT" sz="3200" dirty="0" smtClean="0">
                <a:latin typeface="Arial Unicode MS" pitchFamily="34" charset="-128"/>
                <a:ea typeface="Arial Unicode MS" pitchFamily="34" charset="-128"/>
                <a:cs typeface="Arial Unicode MS" pitchFamily="34" charset="-128"/>
              </a:rPr>
              <a:t>OVERVIEW</a:t>
            </a:r>
            <a:endParaRPr lang="it-IT" sz="3200" dirty="0">
              <a:latin typeface="Arial Unicode MS" pitchFamily="34" charset="-128"/>
              <a:ea typeface="Arial Unicode MS" pitchFamily="34" charset="-128"/>
              <a:cs typeface="Arial Unicode MS" pitchFamily="34" charset="-128"/>
            </a:endParaRPr>
          </a:p>
        </p:txBody>
      </p:sp>
      <p:sp>
        <p:nvSpPr>
          <p:cNvPr id="3" name="Rettangolo 2"/>
          <p:cNvSpPr/>
          <p:nvPr/>
        </p:nvSpPr>
        <p:spPr>
          <a:xfrm>
            <a:off x="251520" y="1556792"/>
            <a:ext cx="4834978" cy="4721292"/>
          </a:xfrm>
          <a:prstGeom prst="rect">
            <a:avLst/>
          </a:prstGeom>
        </p:spPr>
        <p:txBody>
          <a:bodyPr wrap="none">
            <a:spAutoFit/>
          </a:bodyPr>
          <a:lstStyle/>
          <a:p>
            <a:pPr marL="457200" indent="-457200" eaLnBrk="0" hangingPunct="0">
              <a:lnSpc>
                <a:spcPct val="140000"/>
              </a:lnSpc>
              <a:buFont typeface="Wingdings" pitchFamily="2" charset="2"/>
              <a:buChar char="ü"/>
              <a:defRPr/>
            </a:pPr>
            <a:r>
              <a:rPr lang="en-US" altLang="zh-CN" sz="3200" dirty="0" smtClean="0">
                <a:latin typeface="Arial Unicode MS" pitchFamily="34" charset="-128"/>
                <a:ea typeface="Arial Unicode MS" pitchFamily="34" charset="-128"/>
                <a:cs typeface="Arial Unicode MS" pitchFamily="34" charset="-128"/>
              </a:rPr>
              <a:t>Register a proposal</a:t>
            </a:r>
          </a:p>
          <a:p>
            <a:pPr marL="457200" indent="-457200" eaLnBrk="0" hangingPunct="0">
              <a:lnSpc>
                <a:spcPct val="140000"/>
              </a:lnSpc>
              <a:buFont typeface="Wingdings" pitchFamily="2" charset="2"/>
              <a:buChar char="ü"/>
              <a:defRPr/>
            </a:pPr>
            <a:r>
              <a:rPr lang="en-US" altLang="zh-CN" sz="3200" dirty="0" smtClean="0">
                <a:latin typeface="Arial Unicode MS" pitchFamily="34" charset="-128"/>
                <a:ea typeface="Arial Unicode MS" pitchFamily="34" charset="-128"/>
                <a:cs typeface="Arial Unicode MS" pitchFamily="34" charset="-128"/>
              </a:rPr>
              <a:t>Part A</a:t>
            </a:r>
          </a:p>
          <a:p>
            <a:pPr marL="457200" indent="-457200" eaLnBrk="0" hangingPunct="0">
              <a:lnSpc>
                <a:spcPct val="140000"/>
              </a:lnSpc>
              <a:buFont typeface="Wingdings" pitchFamily="2" charset="2"/>
              <a:buChar char="ü"/>
              <a:defRPr/>
            </a:pPr>
            <a:r>
              <a:rPr lang="en-US" altLang="zh-CN" sz="3200" dirty="0" smtClean="0">
                <a:latin typeface="Arial Unicode MS" pitchFamily="34" charset="-128"/>
                <a:ea typeface="Arial Unicode MS" pitchFamily="34" charset="-128"/>
                <a:cs typeface="Arial Unicode MS" pitchFamily="34" charset="-128"/>
              </a:rPr>
              <a:t>Part B</a:t>
            </a:r>
          </a:p>
          <a:p>
            <a:pPr lvl="0">
              <a:buFont typeface="Wingdings" pitchFamily="2" charset="2"/>
              <a:buChar char="ü"/>
            </a:pPr>
            <a:r>
              <a:rPr lang="it-IT" sz="3200" dirty="0" smtClean="0">
                <a:solidFill>
                  <a:prstClr val="black"/>
                </a:solidFill>
                <a:latin typeface="Arial Unicode MS" pitchFamily="34" charset="-128"/>
                <a:ea typeface="Arial Unicode MS" pitchFamily="34" charset="-128"/>
                <a:cs typeface="Arial Unicode MS" pitchFamily="34" charset="-128"/>
              </a:rPr>
              <a:t> Participation Modalities</a:t>
            </a:r>
            <a:endParaRPr lang="en-US" altLang="zh-CN" sz="3200" dirty="0" smtClean="0">
              <a:latin typeface="Arial Unicode MS" pitchFamily="34" charset="-128"/>
              <a:ea typeface="Arial Unicode MS" pitchFamily="34" charset="-128"/>
              <a:cs typeface="Arial Unicode MS" pitchFamily="34" charset="-128"/>
            </a:endParaRPr>
          </a:p>
          <a:p>
            <a:pPr marL="457200" indent="-457200" eaLnBrk="0" hangingPunct="0">
              <a:lnSpc>
                <a:spcPct val="140000"/>
              </a:lnSpc>
              <a:buFont typeface="Wingdings" pitchFamily="2" charset="2"/>
              <a:buChar char="ü"/>
              <a:defRPr/>
            </a:pPr>
            <a:r>
              <a:rPr lang="en-US" altLang="zh-CN" sz="3200" dirty="0" smtClean="0">
                <a:latin typeface="Arial Unicode MS" pitchFamily="34" charset="-128"/>
                <a:ea typeface="Arial Unicode MS" pitchFamily="34" charset="-128"/>
                <a:cs typeface="Arial Unicode MS" pitchFamily="34" charset="-128"/>
              </a:rPr>
              <a:t>Project activities</a:t>
            </a:r>
          </a:p>
          <a:p>
            <a:pPr marL="457200" indent="-457200" eaLnBrk="0" hangingPunct="0">
              <a:lnSpc>
                <a:spcPct val="140000"/>
              </a:lnSpc>
              <a:buFont typeface="Wingdings" pitchFamily="2" charset="2"/>
              <a:buChar char="ü"/>
              <a:defRPr/>
            </a:pPr>
            <a:r>
              <a:rPr lang="en-US" altLang="zh-CN" sz="3200" dirty="0" smtClean="0">
                <a:latin typeface="Arial Unicode MS" pitchFamily="34" charset="-128"/>
                <a:ea typeface="Arial Unicode MS" pitchFamily="34" charset="-128"/>
                <a:cs typeface="Arial Unicode MS" pitchFamily="34" charset="-128"/>
              </a:rPr>
              <a:t>Build a budget</a:t>
            </a:r>
          </a:p>
          <a:p>
            <a:pPr marL="457200" indent="-457200" eaLnBrk="0" hangingPunct="0">
              <a:lnSpc>
                <a:spcPct val="140000"/>
              </a:lnSpc>
              <a:defRPr/>
            </a:pPr>
            <a:endParaRPr lang="en-US" altLang="zh-CN" sz="3200" dirty="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9632" y="260648"/>
            <a:ext cx="6696744" cy="800219"/>
          </a:xfrm>
          <a:prstGeom prst="rect">
            <a:avLst/>
          </a:prstGeom>
        </p:spPr>
        <p:txBody>
          <a:bodyPr wrap="square">
            <a:spAutoFit/>
          </a:bodyPr>
          <a:lstStyle/>
          <a:p>
            <a:endParaRPr lang="it-IT" dirty="0" smtClean="0"/>
          </a:p>
          <a:p>
            <a:r>
              <a:rPr lang="it-IT" sz="2800" dirty="0" smtClean="0">
                <a:latin typeface="Arial Unicode MS" pitchFamily="34" charset="-128"/>
                <a:ea typeface="Arial Unicode MS" pitchFamily="34" charset="-128"/>
                <a:cs typeface="Arial Unicode MS" pitchFamily="34" charset="-128"/>
              </a:rPr>
              <a:t>HOURLY RATE: PRODUCTIVE HOURS </a:t>
            </a:r>
            <a:endParaRPr lang="it-IT" sz="2800" dirty="0">
              <a:latin typeface="Arial Unicode MS" pitchFamily="34" charset="-128"/>
              <a:ea typeface="Arial Unicode MS" pitchFamily="34" charset="-128"/>
              <a:cs typeface="Arial Unicode MS" pitchFamily="34" charset="-128"/>
            </a:endParaRPr>
          </a:p>
        </p:txBody>
      </p:sp>
      <p:pic>
        <p:nvPicPr>
          <p:cNvPr id="89090" name="Picture 2"/>
          <p:cNvPicPr>
            <a:picLocks noChangeAspect="1" noChangeArrowheads="1"/>
          </p:cNvPicPr>
          <p:nvPr/>
        </p:nvPicPr>
        <p:blipFill>
          <a:blip r:embed="rId2" cstate="print"/>
          <a:srcRect/>
          <a:stretch>
            <a:fillRect/>
          </a:stretch>
        </p:blipFill>
        <p:spPr bwMode="auto">
          <a:xfrm>
            <a:off x="467544" y="1556792"/>
            <a:ext cx="8309158" cy="396044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3212976"/>
            <a:ext cx="8671496" cy="2926630"/>
          </a:xfrm>
          <a:prstGeom prst="rect">
            <a:avLst/>
          </a:prstGeom>
          <a:noFill/>
          <a:ln w="9525">
            <a:noFill/>
            <a:miter lim="800000"/>
            <a:headEnd/>
            <a:tailEnd/>
          </a:ln>
        </p:spPr>
      </p:pic>
      <p:sp>
        <p:nvSpPr>
          <p:cNvPr id="3" name="Rettangolo 2"/>
          <p:cNvSpPr/>
          <p:nvPr/>
        </p:nvSpPr>
        <p:spPr>
          <a:xfrm>
            <a:off x="251520" y="1124744"/>
            <a:ext cx="8640960" cy="1569660"/>
          </a:xfrm>
          <a:prstGeom prst="rect">
            <a:avLst/>
          </a:prstGeom>
        </p:spPr>
        <p:txBody>
          <a:bodyPr wrap="square">
            <a:spAutoFit/>
          </a:bodyPr>
          <a:lstStyle/>
          <a:p>
            <a:pPr>
              <a:defRPr/>
            </a:pPr>
            <a:r>
              <a:rPr lang="en-GB" sz="2400" dirty="0" smtClean="0">
                <a:latin typeface="Arial Unicode MS" pitchFamily="34" charset="-128"/>
                <a:ea typeface="Arial Unicode MS" pitchFamily="34" charset="-128"/>
                <a:cs typeface="Arial Unicode MS" pitchFamily="34" charset="-128"/>
              </a:rPr>
              <a:t> Depreciation costs for equipment used for the project and bought before the start of the project are eligible, </a:t>
            </a:r>
            <a:r>
              <a:rPr lang="en-GB" sz="2400" dirty="0" err="1" smtClean="0">
                <a:latin typeface="Arial Unicode MS" pitchFamily="34" charset="-128"/>
                <a:ea typeface="Arial Unicode MS" pitchFamily="34" charset="-128"/>
                <a:cs typeface="Arial Unicode MS" pitchFamily="34" charset="-128"/>
              </a:rPr>
              <a:t>i</a:t>
            </a:r>
            <a:r>
              <a:rPr lang="en-US" sz="2400" dirty="0" smtClean="0">
                <a:latin typeface="Arial Unicode MS" pitchFamily="34" charset="-128"/>
                <a:ea typeface="Arial Unicode MS" pitchFamily="34" charset="-128"/>
                <a:cs typeface="Arial Unicode MS" pitchFamily="34" charset="-128"/>
              </a:rPr>
              <a:t>f the equipment has not yet been fully depreciated according to the usual accounting practices of principles of the beneficiary</a:t>
            </a:r>
            <a:endParaRPr lang="it-IT" sz="2400" i="1" u="sng" dirty="0" smtClean="0">
              <a:solidFill>
                <a:schemeClr val="accent6">
                  <a:lumMod val="50000"/>
                </a:schemeClr>
              </a:solidFill>
              <a:latin typeface="Arial Unicode MS" pitchFamily="34" charset="-128"/>
              <a:ea typeface="Arial Unicode MS" pitchFamily="34" charset="-128"/>
              <a:cs typeface="Arial Unicode MS" pitchFamily="34" charset="-128"/>
            </a:endParaRPr>
          </a:p>
        </p:txBody>
      </p:sp>
      <p:sp>
        <p:nvSpPr>
          <p:cNvPr id="4" name="Rettangolo 3"/>
          <p:cNvSpPr/>
          <p:nvPr/>
        </p:nvSpPr>
        <p:spPr>
          <a:xfrm>
            <a:off x="2718695" y="475605"/>
            <a:ext cx="4406976" cy="461665"/>
          </a:xfrm>
          <a:prstGeom prst="rect">
            <a:avLst/>
          </a:prstGeom>
        </p:spPr>
        <p:txBody>
          <a:bodyPr wrap="none">
            <a:spAutoFit/>
          </a:bodyPr>
          <a:lstStyle/>
          <a:p>
            <a:r>
              <a:rPr lang="en-GB" sz="2400" dirty="0" smtClean="0">
                <a:solidFill>
                  <a:prstClr val="black"/>
                </a:solidFill>
                <a:latin typeface="Arial Unicode MS" pitchFamily="34" charset="-128"/>
                <a:ea typeface="Arial Unicode MS" pitchFamily="34" charset="-128"/>
                <a:cs typeface="Arial Unicode MS" pitchFamily="34" charset="-128"/>
              </a:rPr>
              <a:t>EQUIPMENT DEPRECIATION</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ttangolo 4"/>
          <p:cNvSpPr/>
          <p:nvPr/>
        </p:nvSpPr>
        <p:spPr>
          <a:xfrm>
            <a:off x="1115616" y="404664"/>
            <a:ext cx="7002238" cy="584775"/>
          </a:xfrm>
          <a:prstGeom prst="rect">
            <a:avLst/>
          </a:prstGeom>
        </p:spPr>
        <p:txBody>
          <a:bodyPr wrap="none">
            <a:spAutoFit/>
          </a:bodyPr>
          <a:lstStyle/>
          <a:p>
            <a:r>
              <a:rPr lang="es-ES" sz="3200" dirty="0" smtClean="0">
                <a:solidFill>
                  <a:prstClr val="black"/>
                </a:solidFill>
                <a:latin typeface="Arial Unicode MS" pitchFamily="34" charset="-128"/>
                <a:ea typeface="Arial Unicode MS" pitchFamily="34" charset="-128"/>
                <a:cs typeface="Arial Unicode MS" pitchFamily="34" charset="-128"/>
              </a:rPr>
              <a:t>COSTS OF DURABLE EQUIPMENT </a:t>
            </a:r>
            <a:endParaRPr lang="it-IT" sz="3200" dirty="0"/>
          </a:p>
        </p:txBody>
      </p:sp>
      <p:sp>
        <p:nvSpPr>
          <p:cNvPr id="6" name="Rettangolo 5"/>
          <p:cNvSpPr/>
          <p:nvPr/>
        </p:nvSpPr>
        <p:spPr>
          <a:xfrm>
            <a:off x="395536" y="1772816"/>
            <a:ext cx="8352928" cy="648072"/>
          </a:xfrm>
          <a:prstGeom prst="rect">
            <a:avLst/>
          </a:prstGeom>
        </p:spPr>
        <p:txBody>
          <a:bodyPr wrap="square">
            <a:spAutoFit/>
          </a:bodyPr>
          <a:lstStyle/>
          <a:p>
            <a:pPr lvl="0">
              <a:defRPr/>
            </a:pPr>
            <a:r>
              <a:rPr lang="en-GB" dirty="0" smtClean="0">
                <a:solidFill>
                  <a:prstClr val="black"/>
                </a:solidFill>
                <a:latin typeface="Arial Unicode MS" pitchFamily="34" charset="-128"/>
                <a:ea typeface="Arial Unicode MS" pitchFamily="34" charset="-128"/>
                <a:cs typeface="Arial Unicode MS" pitchFamily="34" charset="-128"/>
              </a:rPr>
              <a:t>To be considered as eligible, the equipment cost must be charged on the project according to the beneficiary's usual depreciation system for durable equipment.</a:t>
            </a:r>
          </a:p>
        </p:txBody>
      </p:sp>
      <p:sp>
        <p:nvSpPr>
          <p:cNvPr id="7" name="CasellaDiTesto 6"/>
          <p:cNvSpPr txBox="1"/>
          <p:nvPr/>
        </p:nvSpPr>
        <p:spPr>
          <a:xfrm>
            <a:off x="899592" y="3140968"/>
            <a:ext cx="2520280" cy="646331"/>
          </a:xfrm>
          <a:prstGeom prst="rect">
            <a:avLst/>
          </a:prstGeom>
          <a:gradFill>
            <a:gsLst>
              <a:gs pos="0">
                <a:schemeClr val="bg1">
                  <a:lumMod val="95000"/>
                </a:schemeClr>
              </a:gs>
              <a:gs pos="50000">
                <a:schemeClr val="accent1">
                  <a:tint val="44500"/>
                  <a:satMod val="160000"/>
                </a:schemeClr>
              </a:gs>
              <a:gs pos="100000">
                <a:schemeClr val="accent1">
                  <a:tint val="23500"/>
                  <a:satMod val="160000"/>
                </a:schemeClr>
              </a:gs>
            </a:gsLst>
            <a:lin ang="5400000" scaled="0"/>
          </a:gradFill>
          <a:ln>
            <a:solidFill>
              <a:schemeClr val="bg1">
                <a:lumMod val="50000"/>
              </a:schemeClr>
            </a:solidFill>
          </a:ln>
        </p:spPr>
        <p:txBody>
          <a:bodyPr wrap="square">
            <a:spAutoFit/>
          </a:bodyPr>
          <a:lstStyle/>
          <a:p>
            <a:pPr algn="ctr" fontAlgn="auto">
              <a:spcBef>
                <a:spcPts val="0"/>
              </a:spcBef>
              <a:spcAft>
                <a:spcPts val="0"/>
              </a:spcAft>
              <a:defRPr/>
            </a:pPr>
            <a:r>
              <a:rPr lang="it-IT" sz="3600" b="1" dirty="0">
                <a:solidFill>
                  <a:schemeClr val="bg1">
                    <a:lumMod val="50000"/>
                  </a:schemeClr>
                </a:solidFill>
                <a:effectLst>
                  <a:outerShdw blurRad="38100" dist="38100" dir="2700000" algn="tl">
                    <a:srgbClr val="000000">
                      <a:alpha val="43137"/>
                    </a:srgbClr>
                  </a:outerShdw>
                </a:effectLst>
                <a:latin typeface="Arial Narrow" pitchFamily="34" charset="0"/>
                <a:cs typeface="+mn-cs"/>
              </a:rPr>
              <a:t>(A/B) x C x D</a:t>
            </a:r>
          </a:p>
        </p:txBody>
      </p:sp>
      <p:sp>
        <p:nvSpPr>
          <p:cNvPr id="8" name="Rettangolo 7"/>
          <p:cNvSpPr/>
          <p:nvPr/>
        </p:nvSpPr>
        <p:spPr>
          <a:xfrm>
            <a:off x="3779912" y="2780928"/>
            <a:ext cx="4572000" cy="1415772"/>
          </a:xfrm>
          <a:prstGeom prst="rect">
            <a:avLst/>
          </a:prstGeom>
        </p:spPr>
        <p:txBody>
          <a:bodyPr>
            <a:spAutoFit/>
          </a:bodyPr>
          <a:lstStyle/>
          <a:p>
            <a:pPr marL="274320" indent="-274320" algn="ctr" fontAlgn="auto">
              <a:spcAft>
                <a:spcPts val="0"/>
              </a:spcAft>
              <a:buClr>
                <a:schemeClr val="accent6">
                  <a:lumMod val="50000"/>
                </a:schemeClr>
              </a:buClr>
              <a:buFont typeface="Wingdings" pitchFamily="2" charset="2"/>
              <a:buNone/>
              <a:defRPr/>
            </a:pPr>
            <a:endParaRPr lang="en-US" sz="1400" b="1" dirty="0" smtClean="0">
              <a:solidFill>
                <a:srgbClr val="0033CC"/>
              </a:solidFill>
            </a:endParaRPr>
          </a:p>
          <a:p>
            <a:pPr marL="274320" indent="-274320" fontAlgn="auto">
              <a:spcAft>
                <a:spcPts val="0"/>
              </a:spcAft>
              <a:buClr>
                <a:schemeClr val="accent6">
                  <a:lumMod val="50000"/>
                </a:schemeClr>
              </a:buClr>
              <a:defRPr/>
            </a:pPr>
            <a:r>
              <a:rPr lang="en-US" b="1" dirty="0" smtClean="0">
                <a:solidFill>
                  <a:schemeClr val="bg1">
                    <a:lumMod val="50000"/>
                  </a:schemeClr>
                </a:solidFill>
              </a:rPr>
              <a:t>A =</a:t>
            </a:r>
            <a:r>
              <a:rPr lang="en-US" b="1" dirty="0" smtClean="0">
                <a:solidFill>
                  <a:srgbClr val="0033CC"/>
                </a:solidFill>
              </a:rPr>
              <a:t> </a:t>
            </a:r>
            <a:r>
              <a:rPr lang="en-US" dirty="0" smtClean="0">
                <a:latin typeface="Arial Unicode MS" pitchFamily="34" charset="-128"/>
                <a:ea typeface="Arial Unicode MS" pitchFamily="34" charset="-128"/>
                <a:cs typeface="Arial Unicode MS" pitchFamily="34" charset="-128"/>
              </a:rPr>
              <a:t>usage period (in days or months) </a:t>
            </a:r>
          </a:p>
          <a:p>
            <a:pPr marL="274320" indent="-274320" fontAlgn="auto">
              <a:spcAft>
                <a:spcPts val="0"/>
              </a:spcAft>
              <a:buClr>
                <a:schemeClr val="accent6">
                  <a:lumMod val="50000"/>
                </a:schemeClr>
              </a:buClr>
              <a:tabLst>
                <a:tab pos="901700" algn="l"/>
              </a:tabLst>
              <a:defRPr/>
            </a:pPr>
            <a:r>
              <a:rPr lang="en-US" dirty="0" smtClean="0">
                <a:solidFill>
                  <a:schemeClr val="bg1">
                    <a:lumMod val="50000"/>
                  </a:schemeClr>
                </a:solidFill>
                <a:latin typeface="Arial Unicode MS" pitchFamily="34" charset="-128"/>
                <a:ea typeface="Arial Unicode MS" pitchFamily="34" charset="-128"/>
                <a:cs typeface="Arial Unicode MS" pitchFamily="34" charset="-128"/>
              </a:rPr>
              <a:t>B =</a:t>
            </a:r>
            <a:r>
              <a:rPr lang="en-US" dirty="0" smtClean="0">
                <a:solidFill>
                  <a:srgbClr val="0033CC"/>
                </a:solidFill>
                <a:latin typeface="Arial Unicode MS" pitchFamily="34" charset="-128"/>
                <a:ea typeface="Arial Unicode MS" pitchFamily="34" charset="-128"/>
                <a:cs typeface="Arial Unicode MS" pitchFamily="34" charset="-128"/>
              </a:rPr>
              <a:t> </a:t>
            </a:r>
            <a:r>
              <a:rPr lang="en-US" dirty="0" smtClean="0">
                <a:latin typeface="Arial Unicode MS" pitchFamily="34" charset="-128"/>
                <a:ea typeface="Arial Unicode MS" pitchFamily="34" charset="-128"/>
                <a:cs typeface="Arial Unicode MS" pitchFamily="34" charset="-128"/>
              </a:rPr>
              <a:t>write-off period (in days or months) </a:t>
            </a:r>
          </a:p>
          <a:p>
            <a:pPr marL="274320" indent="-274320" fontAlgn="auto">
              <a:spcAft>
                <a:spcPts val="0"/>
              </a:spcAft>
              <a:buClr>
                <a:schemeClr val="accent6">
                  <a:lumMod val="50000"/>
                </a:schemeClr>
              </a:buClr>
              <a:defRPr/>
            </a:pPr>
            <a:r>
              <a:rPr lang="en-US" dirty="0" smtClean="0">
                <a:solidFill>
                  <a:schemeClr val="bg1">
                    <a:lumMod val="50000"/>
                  </a:schemeClr>
                </a:solidFill>
                <a:latin typeface="Arial Unicode MS" pitchFamily="34" charset="-128"/>
                <a:ea typeface="Arial Unicode MS" pitchFamily="34" charset="-128"/>
                <a:cs typeface="Arial Unicode MS" pitchFamily="34" charset="-128"/>
              </a:rPr>
              <a:t>C = </a:t>
            </a:r>
            <a:r>
              <a:rPr lang="en-US" dirty="0" smtClean="0">
                <a:latin typeface="Arial Unicode MS" pitchFamily="34" charset="-128"/>
                <a:ea typeface="Arial Unicode MS" pitchFamily="34" charset="-128"/>
                <a:cs typeface="Arial Unicode MS" pitchFamily="34" charset="-128"/>
              </a:rPr>
              <a:t>historical cost</a:t>
            </a:r>
          </a:p>
          <a:p>
            <a:pPr marL="274320" indent="-274320" fontAlgn="auto">
              <a:spcAft>
                <a:spcPts val="0"/>
              </a:spcAft>
              <a:buClr>
                <a:schemeClr val="accent6">
                  <a:lumMod val="50000"/>
                </a:schemeClr>
              </a:buClr>
              <a:defRPr/>
            </a:pPr>
            <a:r>
              <a:rPr lang="en-US" dirty="0" smtClean="0">
                <a:solidFill>
                  <a:schemeClr val="bg1">
                    <a:lumMod val="50000"/>
                  </a:schemeClr>
                </a:solidFill>
                <a:latin typeface="Arial Unicode MS" pitchFamily="34" charset="-128"/>
                <a:ea typeface="Arial Unicode MS" pitchFamily="34" charset="-128"/>
                <a:cs typeface="Arial Unicode MS" pitchFamily="34" charset="-128"/>
              </a:rPr>
              <a:t>D =</a:t>
            </a:r>
            <a:r>
              <a:rPr lang="en-US" dirty="0" smtClean="0">
                <a:solidFill>
                  <a:srgbClr val="0033CC"/>
                </a:solidFill>
                <a:latin typeface="Arial Unicode MS" pitchFamily="34" charset="-128"/>
                <a:ea typeface="Arial Unicode MS" pitchFamily="34" charset="-128"/>
                <a:cs typeface="Arial Unicode MS" pitchFamily="34" charset="-128"/>
              </a:rPr>
              <a:t> </a:t>
            </a:r>
            <a:r>
              <a:rPr lang="en-US" dirty="0" smtClean="0">
                <a:latin typeface="Arial Unicode MS" pitchFamily="34" charset="-128"/>
                <a:ea typeface="Arial Unicode MS" pitchFamily="34" charset="-128"/>
                <a:cs typeface="Arial Unicode MS" pitchFamily="34" charset="-128"/>
              </a:rPr>
              <a:t>percentage used</a:t>
            </a:r>
          </a:p>
        </p:txBody>
      </p:sp>
      <p:sp>
        <p:nvSpPr>
          <p:cNvPr id="9" name="Rettangolo 8"/>
          <p:cNvSpPr/>
          <p:nvPr/>
        </p:nvSpPr>
        <p:spPr>
          <a:xfrm>
            <a:off x="899592" y="4941168"/>
            <a:ext cx="7416824" cy="369332"/>
          </a:xfrm>
          <a:prstGeom prst="rect">
            <a:avLst/>
          </a:prstGeom>
        </p:spPr>
        <p:txBody>
          <a:bodyPr wrap="square">
            <a:spAutoFit/>
          </a:bodyPr>
          <a:lstStyle/>
          <a:p>
            <a:pPr marL="274320" indent="-274320" fontAlgn="auto">
              <a:spcAft>
                <a:spcPts val="0"/>
              </a:spcAft>
              <a:buFont typeface="Wingdings 3" pitchFamily="18" charset="2"/>
              <a:buNone/>
              <a:defRPr/>
            </a:pPr>
            <a:r>
              <a:rPr lang="es-ES" b="1" dirty="0" smtClean="0">
                <a:solidFill>
                  <a:schemeClr val="accent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Prototypes  </a:t>
            </a:r>
            <a:r>
              <a:rPr lang="es-ES" dirty="0" smtClean="0">
                <a:latin typeface="Arial Unicode MS" pitchFamily="34" charset="-128"/>
                <a:ea typeface="Arial Unicode MS" pitchFamily="34" charset="-128"/>
                <a:cs typeface="Arial Unicode MS" pitchFamily="34" charset="-128"/>
              </a:rPr>
              <a:t>Can be fully charged on the project budget</a:t>
            </a: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75856" y="260648"/>
            <a:ext cx="2492990" cy="461665"/>
          </a:xfrm>
          <a:prstGeom prst="rect">
            <a:avLst/>
          </a:prstGeom>
        </p:spPr>
        <p:txBody>
          <a:bodyPr wrap="none">
            <a:spAutoFit/>
          </a:bodyPr>
          <a:lstStyle/>
          <a:p>
            <a:r>
              <a:rPr lang="en-GB" sz="2400" dirty="0" smtClean="0">
                <a:solidFill>
                  <a:prstClr val="black"/>
                </a:solidFill>
                <a:latin typeface="Arial Unicode MS" pitchFamily="34" charset="-128"/>
                <a:ea typeface="Arial Unicode MS" pitchFamily="34" charset="-128"/>
                <a:cs typeface="Arial Unicode MS" pitchFamily="34" charset="-128"/>
              </a:rPr>
              <a:t>DEPRECIATION</a:t>
            </a:r>
            <a:endParaRPr lang="it-IT" dirty="0"/>
          </a:p>
        </p:txBody>
      </p:sp>
      <p:sp>
        <p:nvSpPr>
          <p:cNvPr id="3" name="Rettangolo 2"/>
          <p:cNvSpPr/>
          <p:nvPr/>
        </p:nvSpPr>
        <p:spPr>
          <a:xfrm>
            <a:off x="395536" y="1052736"/>
            <a:ext cx="8064896" cy="830997"/>
          </a:xfrm>
          <a:prstGeom prst="rect">
            <a:avLst/>
          </a:prstGeom>
        </p:spPr>
        <p:txBody>
          <a:bodyPr wrap="square">
            <a:spAutoFit/>
          </a:bodyPr>
          <a:lstStyle/>
          <a:p>
            <a:r>
              <a:rPr lang="en-US" sz="2400" b="1" dirty="0" smtClean="0">
                <a:latin typeface="Arial Unicode MS" pitchFamily="34" charset="-128"/>
                <a:ea typeface="Arial Unicode MS" pitchFamily="34" charset="-128"/>
                <a:cs typeface="Arial Unicode MS" pitchFamily="34" charset="-128"/>
              </a:rPr>
              <a:t>Can depreciation costs for equipment used for the project but bought before the start of the </a:t>
            </a:r>
            <a:r>
              <a:rPr lang="en-US" sz="2400" b="1" dirty="0" smtClean="0">
                <a:latin typeface="Arial Unicode MS" pitchFamily="34" charset="-128"/>
                <a:ea typeface="Arial Unicode MS" pitchFamily="34" charset="-128"/>
                <a:cs typeface="Arial Unicode MS" pitchFamily="34" charset="-128"/>
              </a:rPr>
              <a:t>project, </a:t>
            </a:r>
            <a:r>
              <a:rPr lang="en-US" sz="2400" b="1" dirty="0" smtClean="0">
                <a:latin typeface="Arial Unicode MS" pitchFamily="34" charset="-128"/>
                <a:ea typeface="Arial Unicode MS" pitchFamily="34" charset="-128"/>
                <a:cs typeface="Arial Unicode MS" pitchFamily="34" charset="-128"/>
              </a:rPr>
              <a:t>be eligible? </a:t>
            </a:r>
          </a:p>
        </p:txBody>
      </p:sp>
      <p:sp>
        <p:nvSpPr>
          <p:cNvPr id="4" name="Rettangolo 3"/>
          <p:cNvSpPr/>
          <p:nvPr/>
        </p:nvSpPr>
        <p:spPr>
          <a:xfrm>
            <a:off x="323528" y="2276872"/>
            <a:ext cx="8352928" cy="3170099"/>
          </a:xfrm>
          <a:prstGeom prst="rect">
            <a:avLst/>
          </a:prstGeom>
        </p:spPr>
        <p:txBody>
          <a:bodyPr wrap="square">
            <a:spAutoFit/>
          </a:bodyPr>
          <a:lstStyle/>
          <a:p>
            <a:r>
              <a:rPr lang="en-US" sz="2000" dirty="0" smtClean="0">
                <a:latin typeface="Arial Unicode MS" pitchFamily="34" charset="-128"/>
                <a:ea typeface="Arial Unicode MS" pitchFamily="34" charset="-128"/>
                <a:cs typeface="Arial Unicode MS" pitchFamily="34" charset="-128"/>
              </a:rPr>
              <a:t>If the equipment has not yet been fully depreciated according to the usual management and accounting practices of the beneficiary, the remaining depreciation (considering the amount of use for the project in percentage of use and time of use ) can be eligible under the project. </a:t>
            </a:r>
          </a:p>
          <a:p>
            <a:endParaRPr lang="en-US" sz="2000" dirty="0" smtClean="0">
              <a:latin typeface="Arial Unicode MS" pitchFamily="34" charset="-128"/>
              <a:ea typeface="Arial Unicode MS" pitchFamily="34" charset="-128"/>
              <a:cs typeface="Arial Unicode MS" pitchFamily="34" charset="-128"/>
            </a:endParaRPr>
          </a:p>
          <a:p>
            <a:r>
              <a:rPr lang="en-US" sz="2000" i="1" dirty="0" smtClean="0">
                <a:latin typeface="Arial Unicode MS" pitchFamily="34" charset="-128"/>
                <a:ea typeface="Arial Unicode MS" pitchFamily="34" charset="-128"/>
                <a:cs typeface="Arial Unicode MS" pitchFamily="34" charset="-128"/>
              </a:rPr>
              <a:t>E.g. equipment bought in 01/ 2005, depreciation period of 48 months as per beneficiary accounting practices. If a GA is signed in Jan. 2007, &amp; equipment is used for this EC, the beneficiary can declare the depreciation incurred under the GA for the remaining 24 months in proportion of the allocation of the equipment to the project.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395536" y="4005064"/>
            <a:ext cx="7992888" cy="1588127"/>
          </a:xfrm>
          <a:prstGeom prst="rect">
            <a:avLst/>
          </a:prstGeom>
        </p:spPr>
        <p:txBody>
          <a:bodyPr wrap="square">
            <a:spAutoFit/>
          </a:bodyPr>
          <a:lstStyle/>
          <a:p>
            <a:pPr marL="712788" indent="-174625" eaLnBrk="0" hangingPunct="0">
              <a:spcBef>
                <a:spcPts val="1200"/>
              </a:spcBef>
              <a:buClr>
                <a:schemeClr val="accent1">
                  <a:lumMod val="50000"/>
                </a:schemeClr>
              </a:buClr>
              <a:buFont typeface="Wingdings" pitchFamily="2" charset="2"/>
              <a:buChar char="§"/>
              <a:defRPr/>
            </a:pPr>
            <a:r>
              <a:rPr lang="es-ES" dirty="0" smtClean="0">
                <a:latin typeface="Arial Unicode MS" pitchFamily="34" charset="-128"/>
                <a:ea typeface="Arial Unicode MS" pitchFamily="34" charset="-128"/>
                <a:cs typeface="Arial Unicode MS" pitchFamily="34" charset="-128"/>
              </a:rPr>
              <a:t>not </a:t>
            </a:r>
            <a:r>
              <a:rPr lang="es-ES" dirty="0" smtClean="0">
                <a:latin typeface="Arial Unicode MS" pitchFamily="34" charset="-128"/>
                <a:ea typeface="Arial Unicode MS" pitchFamily="34" charset="-128"/>
                <a:cs typeface="Arial Unicode MS" pitchFamily="34" charset="-128"/>
              </a:rPr>
              <a:t>placed in the inventory of durable equipment of the contractor;</a:t>
            </a:r>
          </a:p>
          <a:p>
            <a:pPr marL="712788" indent="-174625" eaLnBrk="0" hangingPunct="0">
              <a:spcBef>
                <a:spcPct val="20000"/>
              </a:spcBef>
              <a:buClr>
                <a:schemeClr val="accent1">
                  <a:lumMod val="50000"/>
                </a:schemeClr>
              </a:buClr>
              <a:buFont typeface="Wingdings" pitchFamily="2" charset="2"/>
              <a:buChar char="§"/>
              <a:defRPr/>
            </a:pPr>
            <a:r>
              <a:rPr lang="es-ES" dirty="0" smtClean="0">
                <a:latin typeface="Arial Unicode MS" pitchFamily="34" charset="-128"/>
                <a:ea typeface="Arial Unicode MS" pitchFamily="34" charset="-128"/>
                <a:cs typeface="Arial Unicode MS" pitchFamily="34" charset="-128"/>
              </a:rPr>
              <a:t>not treated as capital expenditure in accordance with the accounting conventions and policies of the contractor.</a:t>
            </a:r>
          </a:p>
          <a:p>
            <a:pPr marL="712788" indent="-174625" eaLnBrk="0" hangingPunct="0">
              <a:spcBef>
                <a:spcPct val="20000"/>
              </a:spcBef>
              <a:buClr>
                <a:schemeClr val="accent1">
                  <a:lumMod val="50000"/>
                </a:schemeClr>
              </a:buClr>
              <a:buFont typeface="Wingdings" pitchFamily="2" charset="2"/>
              <a:buChar char="§"/>
              <a:defRPr/>
            </a:pPr>
            <a:r>
              <a:rPr lang="es-ES" dirty="0" smtClean="0">
                <a:latin typeface="Arial Unicode MS" pitchFamily="34" charset="-128"/>
                <a:ea typeface="Arial Unicode MS" pitchFamily="34" charset="-128"/>
                <a:cs typeface="Arial Unicode MS" pitchFamily="34" charset="-128"/>
              </a:rPr>
              <a:t>have a short life expectancy, certainly not greater than the duration of the the work under the contract</a:t>
            </a:r>
            <a:endParaRPr lang="es-ES" dirty="0">
              <a:latin typeface="Arial Unicode MS" pitchFamily="34" charset="-128"/>
              <a:ea typeface="Arial Unicode MS" pitchFamily="34" charset="-128"/>
              <a:cs typeface="Arial Unicode MS" pitchFamily="34" charset="-128"/>
            </a:endParaRPr>
          </a:p>
        </p:txBody>
      </p:sp>
      <p:sp>
        <p:nvSpPr>
          <p:cNvPr id="5" name="Rettangolo 4"/>
          <p:cNvSpPr/>
          <p:nvPr/>
        </p:nvSpPr>
        <p:spPr>
          <a:xfrm>
            <a:off x="395536" y="3140968"/>
            <a:ext cx="7560840" cy="923330"/>
          </a:xfrm>
          <a:prstGeom prst="rect">
            <a:avLst/>
          </a:prstGeom>
        </p:spPr>
        <p:txBody>
          <a:bodyPr wrap="square">
            <a:spAutoFit/>
          </a:bodyPr>
          <a:lstStyle/>
          <a:p>
            <a:pPr marL="712788" indent="-174625" eaLnBrk="0" hangingPunct="0">
              <a:buClr>
                <a:schemeClr val="accent1">
                  <a:lumMod val="50000"/>
                </a:schemeClr>
              </a:buClr>
              <a:buFont typeface="Wingdings" pitchFamily="2" charset="2"/>
              <a:buChar char="§"/>
              <a:defRPr/>
            </a:pPr>
            <a:r>
              <a:rPr lang="en-US" dirty="0" smtClean="0">
                <a:latin typeface="Arial Unicode MS" pitchFamily="34" charset="-128"/>
                <a:ea typeface="Arial Unicode MS" pitchFamily="34" charset="-128"/>
                <a:cs typeface="Arial Unicode MS" pitchFamily="34" charset="-128"/>
              </a:rPr>
              <a:t>not considered overheads according to the beneficiary’s internal accounting regulations </a:t>
            </a:r>
          </a:p>
          <a:p>
            <a:pPr marL="712788" indent="-174625" eaLnBrk="0" hangingPunct="0">
              <a:buClr>
                <a:schemeClr val="accent1">
                  <a:lumMod val="50000"/>
                </a:schemeClr>
              </a:buClr>
              <a:buFont typeface="Wingdings" pitchFamily="2" charset="2"/>
              <a:buChar char="§"/>
              <a:defRPr/>
            </a:pPr>
            <a:r>
              <a:rPr lang="en-US" dirty="0" smtClean="0">
                <a:latin typeface="Arial Unicode MS" pitchFamily="34" charset="-128"/>
                <a:ea typeface="Arial Unicode MS" pitchFamily="34" charset="-128"/>
                <a:cs typeface="Arial Unicode MS" pitchFamily="34" charset="-128"/>
              </a:rPr>
              <a:t>bought after the start date of </a:t>
            </a:r>
            <a:r>
              <a:rPr lang="it-IT" dirty="0" smtClean="0">
                <a:latin typeface="Arial Unicode MS" pitchFamily="34" charset="-128"/>
                <a:ea typeface="Arial Unicode MS" pitchFamily="34" charset="-128"/>
                <a:cs typeface="Arial Unicode MS" pitchFamily="34" charset="-128"/>
              </a:rPr>
              <a:t>the project</a:t>
            </a:r>
            <a:endParaRPr lang="it-IT" dirty="0">
              <a:latin typeface="Arial Unicode MS" pitchFamily="34" charset="-128"/>
              <a:ea typeface="Arial Unicode MS" pitchFamily="34" charset="-128"/>
              <a:cs typeface="Arial Unicode MS" pitchFamily="34" charset="-128"/>
            </a:endParaRPr>
          </a:p>
        </p:txBody>
      </p:sp>
      <p:sp>
        <p:nvSpPr>
          <p:cNvPr id="6" name="Rettangolo 5"/>
          <p:cNvSpPr/>
          <p:nvPr/>
        </p:nvSpPr>
        <p:spPr>
          <a:xfrm>
            <a:off x="2123728" y="620688"/>
            <a:ext cx="4362995" cy="584775"/>
          </a:xfrm>
          <a:prstGeom prst="rect">
            <a:avLst/>
          </a:prstGeom>
        </p:spPr>
        <p:txBody>
          <a:bodyPr wrap="square">
            <a:spAutoFit/>
          </a:bodyPr>
          <a:lstStyle/>
          <a:p>
            <a:pPr lvl="0" algn="ctr">
              <a:defRPr/>
            </a:pPr>
            <a:r>
              <a:rPr lang="en-US" sz="3200" dirty="0" smtClean="0">
                <a:solidFill>
                  <a:prstClr val="black"/>
                </a:solidFill>
                <a:latin typeface="Arial Unicode MS" pitchFamily="34" charset="-128"/>
                <a:ea typeface="Arial Unicode MS" pitchFamily="34" charset="-128"/>
                <a:cs typeface="Arial Unicode MS" pitchFamily="34" charset="-128"/>
              </a:rPr>
              <a:t>CONSUMABLES</a:t>
            </a:r>
          </a:p>
        </p:txBody>
      </p:sp>
      <p:sp>
        <p:nvSpPr>
          <p:cNvPr id="7" name="Rettangolo 6"/>
          <p:cNvSpPr/>
          <p:nvPr/>
        </p:nvSpPr>
        <p:spPr>
          <a:xfrm>
            <a:off x="611560" y="1340768"/>
            <a:ext cx="7920880" cy="1200329"/>
          </a:xfrm>
          <a:prstGeom prst="rect">
            <a:avLst/>
          </a:prstGeom>
        </p:spPr>
        <p:txBody>
          <a:bodyPr wrap="square">
            <a:spAutoFit/>
          </a:bodyPr>
          <a:lstStyle/>
          <a:p>
            <a:pPr marL="342900" lvl="0" indent="-342900" eaLnBrk="0" hangingPunct="0">
              <a:buClr>
                <a:srgbClr val="FFCC00"/>
              </a:buClr>
              <a:defRPr/>
            </a:pPr>
            <a:r>
              <a:rPr lang="es-ES" sz="2400" dirty="0" smtClean="0">
                <a:solidFill>
                  <a:prstClr val="black"/>
                </a:solidFill>
                <a:latin typeface="Arial Unicode MS" pitchFamily="34" charset="-128"/>
                <a:ea typeface="Arial Unicode MS" pitchFamily="34" charset="-128"/>
                <a:cs typeface="Arial Unicode MS" pitchFamily="34" charset="-128"/>
              </a:rPr>
              <a:t>Consumables usually relate to the purchase, fabrication, repair or use of any materials, goods or equipment and software</a:t>
            </a:r>
            <a:endParaRPr lang="it-IT" sz="2400" dirty="0">
              <a:latin typeface="Arial Unicode MS" pitchFamily="34" charset="-128"/>
              <a:ea typeface="Arial Unicode MS" pitchFamily="34" charset="-128"/>
              <a:cs typeface="Arial Unicode MS" pitchFamily="34" charset="-128"/>
            </a:endParaRPr>
          </a:p>
        </p:txBody>
      </p:sp>
      <p:sp>
        <p:nvSpPr>
          <p:cNvPr id="8" name="Rettangolo 7"/>
          <p:cNvSpPr/>
          <p:nvPr/>
        </p:nvSpPr>
        <p:spPr>
          <a:xfrm>
            <a:off x="3203848" y="2420888"/>
            <a:ext cx="1800200" cy="461665"/>
          </a:xfrm>
          <a:prstGeom prst="rect">
            <a:avLst/>
          </a:prstGeom>
        </p:spPr>
        <p:txBody>
          <a:bodyPr wrap="square">
            <a:spAutoFit/>
          </a:bodyPr>
          <a:lstStyle/>
          <a:p>
            <a:pPr marL="274320" indent="-274320" fontAlgn="auto">
              <a:spcAft>
                <a:spcPts val="0"/>
              </a:spcAft>
              <a:buFont typeface="Wingdings 3" pitchFamily="18" charset="2"/>
              <a:buNone/>
              <a:defRPr/>
            </a:pPr>
            <a:r>
              <a:rPr lang="es-ES" sz="2400" dirty="0" smtClean="0">
                <a:latin typeface="Arial Unicode MS" pitchFamily="34" charset="-128"/>
                <a:ea typeface="Arial Unicode MS" pitchFamily="34" charset="-128"/>
                <a:cs typeface="Arial Unicode MS" pitchFamily="34" charset="-128"/>
              </a:rPr>
              <a:t>Elegible if:</a:t>
            </a: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186608"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tle 6"/>
          <p:cNvSpPr>
            <a:spLocks noGrp="1"/>
          </p:cNvSpPr>
          <p:nvPr>
            <p:ph type="title"/>
          </p:nvPr>
        </p:nvSpPr>
        <p:spPr/>
        <p:txBody>
          <a:bodyPr>
            <a:normAutofit/>
          </a:bodyPr>
          <a:lstStyle/>
          <a:p>
            <a:r>
              <a:rPr lang="en-GB" dirty="0"/>
              <a:t>CASE </a:t>
            </a:r>
            <a:r>
              <a:rPr lang="en-GB" dirty="0" smtClean="0"/>
              <a:t>STUDIES</a:t>
            </a:r>
            <a:endParaRPr lang="en-GB" dirty="0"/>
          </a:p>
        </p:txBody>
      </p:sp>
      <p:sp>
        <p:nvSpPr>
          <p:cNvPr id="8" name="Content Placeholder 7"/>
          <p:cNvSpPr>
            <a:spLocks noGrp="1"/>
          </p:cNvSpPr>
          <p:nvPr>
            <p:ph idx="1"/>
          </p:nvPr>
        </p:nvSpPr>
        <p:spPr>
          <a:xfrm>
            <a:off x="395536" y="1340768"/>
            <a:ext cx="8229600" cy="4525963"/>
          </a:xfrm>
        </p:spPr>
        <p:txBody>
          <a:bodyPr>
            <a:normAutofit fontScale="85000" lnSpcReduction="10000"/>
          </a:bodyPr>
          <a:lstStyle/>
          <a:p>
            <a:r>
              <a:rPr lang="en-GB" dirty="0"/>
              <a:t>Computer </a:t>
            </a:r>
          </a:p>
          <a:p>
            <a:pPr lvl="1"/>
            <a:r>
              <a:rPr lang="en-GB" dirty="0"/>
              <a:t>Eligible, but you have to pay attention to the usage percentage</a:t>
            </a:r>
          </a:p>
          <a:p>
            <a:r>
              <a:rPr lang="en-GB" dirty="0"/>
              <a:t>Costs of transports, site preparation, installation, etc. </a:t>
            </a:r>
          </a:p>
          <a:p>
            <a:pPr lvl="1"/>
            <a:r>
              <a:rPr lang="en-GB" dirty="0"/>
              <a:t>Eligible </a:t>
            </a:r>
          </a:p>
          <a:p>
            <a:r>
              <a:rPr lang="en-GB" dirty="0"/>
              <a:t>Maintenance</a:t>
            </a:r>
          </a:p>
          <a:p>
            <a:pPr lvl="1"/>
            <a:r>
              <a:rPr lang="en-GB" dirty="0"/>
              <a:t>Usual maintenance costs are considered overheads, unless the specific necessity for the project implementation is demonstrated</a:t>
            </a:r>
          </a:p>
          <a:p>
            <a:r>
              <a:rPr lang="en-GB" dirty="0"/>
              <a:t>Office furniture</a:t>
            </a:r>
          </a:p>
          <a:p>
            <a:pPr lvl="1"/>
            <a:r>
              <a:rPr lang="en-GB" dirty="0"/>
              <a:t>Overheads</a:t>
            </a:r>
          </a:p>
          <a:p>
            <a:endParaRPr lang="en-GB" dirty="0"/>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683568" y="1340768"/>
            <a:ext cx="7992888" cy="4462760"/>
          </a:xfrm>
          <a:prstGeom prst="rect">
            <a:avLst/>
          </a:prstGeom>
        </p:spPr>
        <p:txBody>
          <a:bodyPr wrap="square">
            <a:spAutoFit/>
          </a:bodyPr>
          <a:lstStyle/>
          <a:p>
            <a:pPr>
              <a:spcBef>
                <a:spcPts val="2400"/>
              </a:spcBef>
              <a:spcAft>
                <a:spcPts val="1200"/>
              </a:spcAft>
              <a:defRPr/>
            </a:pPr>
            <a:r>
              <a:rPr lang="en-US" sz="2800" dirty="0" smtClean="0">
                <a:latin typeface="Arial Unicode MS" pitchFamily="34" charset="-128"/>
                <a:ea typeface="Arial Unicode MS" pitchFamily="34" charset="-128"/>
                <a:cs typeface="Arial Unicode MS" pitchFamily="34" charset="-128"/>
              </a:rPr>
              <a:t>Only people under official contract in the beneficiary institutions, experts or subcontractors may have their travel </a:t>
            </a:r>
            <a:r>
              <a:rPr lang="en-US" sz="2800" dirty="0" smtClean="0">
                <a:latin typeface="Arial Unicode MS" pitchFamily="34" charset="-128"/>
                <a:ea typeface="Arial Unicode MS" pitchFamily="34" charset="-128"/>
                <a:cs typeface="Arial Unicode MS" pitchFamily="34" charset="-128"/>
              </a:rPr>
              <a:t>reimbursed. </a:t>
            </a:r>
            <a:endParaRPr lang="it-IT" sz="2800" u="sng" dirty="0" smtClean="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2400"/>
              </a:spcBef>
              <a:spcAft>
                <a:spcPts val="1200"/>
              </a:spcAft>
              <a:defRPr/>
            </a:pPr>
            <a:r>
              <a:rPr lang="it-IT" sz="2800" dirty="0" err="1" smtClean="0">
                <a:latin typeface="Arial Unicode MS" pitchFamily="34" charset="-128"/>
                <a:ea typeface="Arial Unicode MS" pitchFamily="34" charset="-128"/>
                <a:cs typeface="Arial Unicode MS" pitchFamily="34" charset="-128"/>
              </a:rPr>
              <a:t>Their</a:t>
            </a:r>
            <a:r>
              <a:rPr lang="it-IT" sz="2800" dirty="0" smtClean="0">
                <a:latin typeface="Arial Unicode MS" pitchFamily="34" charset="-128"/>
                <a:ea typeface="Arial Unicode MS" pitchFamily="34" charset="-128"/>
                <a:cs typeface="Arial Unicode MS" pitchFamily="34" charset="-128"/>
              </a:rPr>
              <a:t> </a:t>
            </a:r>
            <a:r>
              <a:rPr lang="it-IT" sz="2800" dirty="0" err="1" smtClean="0">
                <a:latin typeface="Arial Unicode MS" pitchFamily="34" charset="-128"/>
                <a:ea typeface="Arial Unicode MS" pitchFamily="34" charset="-128"/>
                <a:cs typeface="Arial Unicode MS" pitchFamily="34" charset="-128"/>
              </a:rPr>
              <a:t>actual</a:t>
            </a:r>
            <a:r>
              <a:rPr lang="it-IT" sz="2800" dirty="0" smtClean="0">
                <a:latin typeface="Arial Unicode MS" pitchFamily="34" charset="-128"/>
                <a:ea typeface="Arial Unicode MS" pitchFamily="34" charset="-128"/>
                <a:cs typeface="Arial Unicode MS" pitchFamily="34" charset="-128"/>
              </a:rPr>
              <a:t> </a:t>
            </a:r>
            <a:r>
              <a:rPr lang="it-IT" sz="2800" dirty="0" err="1" smtClean="0">
                <a:latin typeface="Arial Unicode MS" pitchFamily="34" charset="-128"/>
                <a:ea typeface="Arial Unicode MS" pitchFamily="34" charset="-128"/>
                <a:cs typeface="Arial Unicode MS" pitchFamily="34" charset="-128"/>
              </a:rPr>
              <a:t>travel</a:t>
            </a:r>
            <a:r>
              <a:rPr lang="it-IT" sz="2800" dirty="0" smtClean="0">
                <a:latin typeface="Arial Unicode MS" pitchFamily="34" charset="-128"/>
                <a:ea typeface="Arial Unicode MS" pitchFamily="34" charset="-128"/>
                <a:cs typeface="Arial Unicode MS" pitchFamily="34" charset="-128"/>
              </a:rPr>
              <a:t> and </a:t>
            </a:r>
            <a:r>
              <a:rPr lang="it-IT" sz="2800" dirty="0" err="1" smtClean="0">
                <a:latin typeface="Arial Unicode MS" pitchFamily="34" charset="-128"/>
                <a:ea typeface="Arial Unicode MS" pitchFamily="34" charset="-128"/>
                <a:cs typeface="Arial Unicode MS" pitchFamily="34" charset="-128"/>
              </a:rPr>
              <a:t>related</a:t>
            </a:r>
            <a:r>
              <a:rPr lang="it-IT" sz="2800" dirty="0" smtClean="0">
                <a:latin typeface="Arial Unicode MS" pitchFamily="34" charset="-128"/>
                <a:ea typeface="Arial Unicode MS" pitchFamily="34" charset="-128"/>
                <a:cs typeface="Arial Unicode MS" pitchFamily="34" charset="-128"/>
              </a:rPr>
              <a:t> </a:t>
            </a:r>
            <a:r>
              <a:rPr lang="it-IT" sz="2800" dirty="0" err="1" smtClean="0">
                <a:latin typeface="Arial Unicode MS" pitchFamily="34" charset="-128"/>
                <a:ea typeface="Arial Unicode MS" pitchFamily="34" charset="-128"/>
                <a:cs typeface="Arial Unicode MS" pitchFamily="34" charset="-128"/>
              </a:rPr>
              <a:t>subsistence</a:t>
            </a:r>
            <a:r>
              <a:rPr lang="it-IT" sz="2800" dirty="0" smtClean="0">
                <a:latin typeface="Arial Unicode MS" pitchFamily="34" charset="-128"/>
                <a:ea typeface="Arial Unicode MS" pitchFamily="34" charset="-128"/>
                <a:cs typeface="Arial Unicode MS" pitchFamily="34" charset="-128"/>
              </a:rPr>
              <a:t> </a:t>
            </a:r>
            <a:r>
              <a:rPr lang="it-IT" sz="2800" dirty="0" err="1" smtClean="0">
                <a:latin typeface="Arial Unicode MS" pitchFamily="34" charset="-128"/>
                <a:ea typeface="Arial Unicode MS" pitchFamily="34" charset="-128"/>
                <a:cs typeface="Arial Unicode MS" pitchFamily="34" charset="-128"/>
              </a:rPr>
              <a:t>costs</a:t>
            </a:r>
            <a:r>
              <a:rPr lang="it-IT" sz="2800" dirty="0" smtClean="0">
                <a:latin typeface="Arial Unicode MS" pitchFamily="34" charset="-128"/>
                <a:ea typeface="Arial Unicode MS" pitchFamily="34" charset="-128"/>
                <a:cs typeface="Arial Unicode MS" pitchFamily="34" charset="-128"/>
              </a:rPr>
              <a:t> can </a:t>
            </a:r>
            <a:r>
              <a:rPr lang="it-IT" sz="2800" dirty="0" err="1" smtClean="0">
                <a:latin typeface="Arial Unicode MS" pitchFamily="34" charset="-128"/>
                <a:ea typeface="Arial Unicode MS" pitchFamily="34" charset="-128"/>
                <a:cs typeface="Arial Unicode MS" pitchFamily="34" charset="-128"/>
              </a:rPr>
              <a:t>be</a:t>
            </a:r>
            <a:r>
              <a:rPr lang="it-IT" sz="2800" dirty="0" smtClean="0">
                <a:latin typeface="Arial Unicode MS" pitchFamily="34" charset="-128"/>
                <a:ea typeface="Arial Unicode MS" pitchFamily="34" charset="-128"/>
                <a:cs typeface="Arial Unicode MS" pitchFamily="34" charset="-128"/>
              </a:rPr>
              <a:t> </a:t>
            </a:r>
            <a:r>
              <a:rPr lang="it-IT" sz="2800" dirty="0" err="1" smtClean="0">
                <a:latin typeface="Arial Unicode MS" pitchFamily="34" charset="-128"/>
                <a:ea typeface="Arial Unicode MS" pitchFamily="34" charset="-128"/>
                <a:cs typeface="Arial Unicode MS" pitchFamily="34" charset="-128"/>
              </a:rPr>
              <a:t>charged</a:t>
            </a:r>
            <a:r>
              <a:rPr lang="it-IT" sz="2800" dirty="0" smtClean="0">
                <a:latin typeface="Arial Unicode MS" pitchFamily="34" charset="-128"/>
                <a:ea typeface="Arial Unicode MS" pitchFamily="34" charset="-128"/>
                <a:cs typeface="Arial Unicode MS" pitchFamily="34" charset="-128"/>
              </a:rPr>
              <a:t> on the project, </a:t>
            </a:r>
            <a:r>
              <a:rPr lang="it-IT" sz="2800" dirty="0" err="1" smtClean="0">
                <a:latin typeface="Arial Unicode MS" pitchFamily="34" charset="-128"/>
                <a:ea typeface="Arial Unicode MS" pitchFamily="34" charset="-128"/>
                <a:cs typeface="Arial Unicode MS" pitchFamily="34" charset="-128"/>
              </a:rPr>
              <a:t>provided</a:t>
            </a:r>
            <a:r>
              <a:rPr lang="it-IT" sz="2800" dirty="0" smtClean="0">
                <a:latin typeface="Arial Unicode MS" pitchFamily="34" charset="-128"/>
                <a:ea typeface="Arial Unicode MS" pitchFamily="34" charset="-128"/>
                <a:cs typeface="Arial Unicode MS" pitchFamily="34" charset="-128"/>
              </a:rPr>
              <a:t> </a:t>
            </a:r>
            <a:r>
              <a:rPr lang="it-IT" sz="2800" dirty="0" err="1" smtClean="0">
                <a:latin typeface="Arial Unicode MS" pitchFamily="34" charset="-128"/>
                <a:ea typeface="Arial Unicode MS" pitchFamily="34" charset="-128"/>
                <a:cs typeface="Arial Unicode MS" pitchFamily="34" charset="-128"/>
              </a:rPr>
              <a:t>that</a:t>
            </a:r>
            <a:r>
              <a:rPr lang="it-IT" sz="2800" dirty="0" smtClean="0">
                <a:latin typeface="Arial Unicode MS" pitchFamily="34" charset="-128"/>
                <a:ea typeface="Arial Unicode MS" pitchFamily="34" charset="-128"/>
                <a:cs typeface="Arial Unicode MS" pitchFamily="34" charset="-128"/>
              </a:rPr>
              <a:t>:</a:t>
            </a:r>
            <a:endParaRPr lang="it-IT" sz="2800" dirty="0" smtClean="0">
              <a:latin typeface="Arial Unicode MS" pitchFamily="34" charset="-128"/>
              <a:ea typeface="Arial Unicode MS" pitchFamily="34" charset="-128"/>
              <a:cs typeface="Arial Unicode MS" pitchFamily="34" charset="-128"/>
            </a:endParaRPr>
          </a:p>
          <a:p>
            <a:pPr marL="806450" indent="-268288">
              <a:spcBef>
                <a:spcPts val="1200"/>
              </a:spcBef>
              <a:buClr>
                <a:schemeClr val="accent1">
                  <a:lumMod val="50000"/>
                </a:schemeClr>
              </a:buClr>
              <a:buSzPct val="100000"/>
              <a:buFont typeface="Wingdings" pitchFamily="2" charset="2"/>
              <a:buChar char="§"/>
              <a:defRPr/>
            </a:pPr>
            <a:r>
              <a:rPr lang="it-IT" sz="2800" dirty="0" err="1" smtClean="0">
                <a:latin typeface="Arial Unicode MS" pitchFamily="34" charset="-128"/>
                <a:ea typeface="Arial Unicode MS" pitchFamily="34" charset="-128"/>
                <a:cs typeface="Arial Unicode MS" pitchFamily="34" charset="-128"/>
              </a:rPr>
              <a:t>they</a:t>
            </a:r>
            <a:r>
              <a:rPr lang="it-IT" sz="2800" dirty="0" smtClean="0">
                <a:latin typeface="Arial Unicode MS" pitchFamily="34" charset="-128"/>
                <a:ea typeface="Arial Unicode MS" pitchFamily="34" charset="-128"/>
                <a:cs typeface="Arial Unicode MS" pitchFamily="34" charset="-128"/>
              </a:rPr>
              <a:t> </a:t>
            </a:r>
            <a:r>
              <a:rPr lang="it-IT" sz="2800" dirty="0" err="1" smtClean="0">
                <a:latin typeface="Arial Unicode MS" pitchFamily="34" charset="-128"/>
                <a:ea typeface="Arial Unicode MS" pitchFamily="34" charset="-128"/>
                <a:cs typeface="Arial Unicode MS" pitchFamily="34" charset="-128"/>
              </a:rPr>
              <a:t>comply</a:t>
            </a:r>
            <a:r>
              <a:rPr lang="it-IT" sz="2800" dirty="0" smtClean="0">
                <a:latin typeface="Arial Unicode MS" pitchFamily="34" charset="-128"/>
                <a:ea typeface="Arial Unicode MS" pitchFamily="34" charset="-128"/>
                <a:cs typeface="Arial Unicode MS" pitchFamily="34" charset="-128"/>
              </a:rPr>
              <a:t> </a:t>
            </a:r>
            <a:r>
              <a:rPr lang="it-IT" sz="2800" dirty="0" err="1" smtClean="0">
                <a:latin typeface="Arial Unicode MS" pitchFamily="34" charset="-128"/>
                <a:ea typeface="Arial Unicode MS" pitchFamily="34" charset="-128"/>
                <a:cs typeface="Arial Unicode MS" pitchFamily="34" charset="-128"/>
              </a:rPr>
              <a:t>with</a:t>
            </a:r>
            <a:r>
              <a:rPr lang="it-IT" sz="2800" dirty="0" smtClean="0">
                <a:latin typeface="Arial Unicode MS" pitchFamily="34" charset="-128"/>
                <a:ea typeface="Arial Unicode MS" pitchFamily="34" charset="-128"/>
                <a:cs typeface="Arial Unicode MS" pitchFamily="34" charset="-128"/>
              </a:rPr>
              <a:t> the </a:t>
            </a:r>
            <a:r>
              <a:rPr lang="it-IT" sz="2800" dirty="0" err="1" smtClean="0">
                <a:latin typeface="Arial Unicode MS" pitchFamily="34" charset="-128"/>
                <a:ea typeface="Arial Unicode MS" pitchFamily="34" charset="-128"/>
                <a:cs typeface="Arial Unicode MS" pitchFamily="34" charset="-128"/>
              </a:rPr>
              <a:t>beneficiary</a:t>
            </a:r>
            <a:r>
              <a:rPr lang="it-IT" sz="2800" dirty="0" smtClean="0">
                <a:latin typeface="Arial Unicode MS" pitchFamily="34" charset="-128"/>
                <a:ea typeface="Arial Unicode MS" pitchFamily="34" charset="-128"/>
                <a:cs typeface="Arial Unicode MS" pitchFamily="34" charset="-128"/>
              </a:rPr>
              <a:t>’s </a:t>
            </a:r>
            <a:r>
              <a:rPr lang="it-IT" sz="2800" dirty="0" err="1" smtClean="0">
                <a:latin typeface="Arial Unicode MS" pitchFamily="34" charset="-128"/>
                <a:ea typeface="Arial Unicode MS" pitchFamily="34" charset="-128"/>
                <a:cs typeface="Arial Unicode MS" pitchFamily="34" charset="-128"/>
              </a:rPr>
              <a:t>usual</a:t>
            </a:r>
            <a:r>
              <a:rPr lang="it-IT" sz="2800" dirty="0" smtClean="0">
                <a:latin typeface="Arial Unicode MS" pitchFamily="34" charset="-128"/>
                <a:ea typeface="Arial Unicode MS" pitchFamily="34" charset="-128"/>
                <a:cs typeface="Arial Unicode MS" pitchFamily="34" charset="-128"/>
              </a:rPr>
              <a:t> </a:t>
            </a:r>
            <a:r>
              <a:rPr lang="it-IT" sz="2800" dirty="0" err="1" smtClean="0">
                <a:latin typeface="Arial Unicode MS" pitchFamily="34" charset="-128"/>
                <a:ea typeface="Arial Unicode MS" pitchFamily="34" charset="-128"/>
                <a:cs typeface="Arial Unicode MS" pitchFamily="34" charset="-128"/>
              </a:rPr>
              <a:t>practices</a:t>
            </a:r>
            <a:r>
              <a:rPr lang="it-IT" sz="2800" dirty="0" smtClean="0">
                <a:latin typeface="Arial Unicode MS" pitchFamily="34" charset="-128"/>
                <a:ea typeface="Arial Unicode MS" pitchFamily="34" charset="-128"/>
                <a:cs typeface="Arial Unicode MS" pitchFamily="34" charset="-128"/>
              </a:rPr>
              <a:t>, and</a:t>
            </a:r>
          </a:p>
          <a:p>
            <a:pPr marL="806450" indent="-268288">
              <a:spcBef>
                <a:spcPts val="1200"/>
              </a:spcBef>
              <a:buClr>
                <a:schemeClr val="accent1">
                  <a:lumMod val="50000"/>
                </a:schemeClr>
              </a:buClr>
              <a:buSzPct val="100000"/>
              <a:buFont typeface="Wingdings" pitchFamily="2" charset="2"/>
              <a:buChar char="§"/>
              <a:defRPr/>
            </a:pPr>
            <a:r>
              <a:rPr lang="it-IT" sz="2800" dirty="0" err="1" smtClean="0">
                <a:latin typeface="Arial Unicode MS" pitchFamily="34" charset="-128"/>
                <a:ea typeface="Arial Unicode MS" pitchFamily="34" charset="-128"/>
                <a:cs typeface="Arial Unicode MS" pitchFamily="34" charset="-128"/>
              </a:rPr>
              <a:t>they</a:t>
            </a:r>
            <a:r>
              <a:rPr lang="it-IT" sz="2800" dirty="0" smtClean="0">
                <a:latin typeface="Arial Unicode MS" pitchFamily="34" charset="-128"/>
                <a:ea typeface="Arial Unicode MS" pitchFamily="34" charset="-128"/>
                <a:cs typeface="Arial Unicode MS" pitchFamily="34" charset="-128"/>
              </a:rPr>
              <a:t> are </a:t>
            </a:r>
            <a:r>
              <a:rPr lang="it-IT" sz="2800" dirty="0" err="1" smtClean="0">
                <a:latin typeface="Arial Unicode MS" pitchFamily="34" charset="-128"/>
                <a:ea typeface="Arial Unicode MS" pitchFamily="34" charset="-128"/>
                <a:cs typeface="Arial Unicode MS" pitchFamily="34" charset="-128"/>
              </a:rPr>
              <a:t>adequately</a:t>
            </a:r>
            <a:r>
              <a:rPr lang="it-IT" sz="2800" dirty="0" smtClean="0">
                <a:latin typeface="Arial Unicode MS" pitchFamily="34" charset="-128"/>
                <a:ea typeface="Arial Unicode MS" pitchFamily="34" charset="-128"/>
                <a:cs typeface="Arial Unicode MS" pitchFamily="34" charset="-128"/>
              </a:rPr>
              <a:t> </a:t>
            </a:r>
            <a:r>
              <a:rPr lang="it-IT" sz="2800" dirty="0" err="1" smtClean="0">
                <a:latin typeface="Arial Unicode MS" pitchFamily="34" charset="-128"/>
                <a:ea typeface="Arial Unicode MS" pitchFamily="34" charset="-128"/>
                <a:cs typeface="Arial Unicode MS" pitchFamily="34" charset="-128"/>
              </a:rPr>
              <a:t>recorded</a:t>
            </a:r>
            <a:endParaRPr lang="it-IT" sz="2800" dirty="0" smtClean="0">
              <a:latin typeface="Arial Unicode MS" pitchFamily="34" charset="-128"/>
              <a:ea typeface="Arial Unicode MS" pitchFamily="34" charset="-128"/>
              <a:cs typeface="Arial Unicode MS" pitchFamily="34" charset="-128"/>
            </a:endParaRPr>
          </a:p>
        </p:txBody>
      </p:sp>
      <p:sp>
        <p:nvSpPr>
          <p:cNvPr id="5" name="Rettangolo 4"/>
          <p:cNvSpPr/>
          <p:nvPr/>
        </p:nvSpPr>
        <p:spPr>
          <a:xfrm>
            <a:off x="1907704" y="548680"/>
            <a:ext cx="6048451" cy="584775"/>
          </a:xfrm>
          <a:prstGeom prst="rect">
            <a:avLst/>
          </a:prstGeom>
        </p:spPr>
        <p:txBody>
          <a:bodyPr wrap="none">
            <a:spAutoFit/>
          </a:bodyPr>
          <a:lstStyle/>
          <a:p>
            <a:r>
              <a:rPr lang="en-US" sz="3200" dirty="0" smtClean="0">
                <a:solidFill>
                  <a:prstClr val="black"/>
                </a:solidFill>
                <a:latin typeface="Arial Unicode MS" pitchFamily="34" charset="-128"/>
                <a:ea typeface="Arial Unicode MS" pitchFamily="34" charset="-128"/>
                <a:cs typeface="Arial Unicode MS" pitchFamily="34" charset="-128"/>
              </a:rPr>
              <a:t>TRAVELS AND SUBSISTENCE</a:t>
            </a:r>
            <a:endParaRPr lang="it-IT" sz="3200" dirty="0"/>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itle 2"/>
          <p:cNvSpPr>
            <a:spLocks noGrp="1"/>
          </p:cNvSpPr>
          <p:nvPr>
            <p:ph type="title"/>
          </p:nvPr>
        </p:nvSpPr>
        <p:spPr/>
        <p:txBody>
          <a:bodyPr/>
          <a:lstStyle/>
          <a:p>
            <a:r>
              <a:rPr lang="en-GB" dirty="0" smtClean="0"/>
              <a:t>Some Examples</a:t>
            </a:r>
            <a:endParaRPr lang="en-GB" dirty="0"/>
          </a:p>
        </p:txBody>
      </p:sp>
      <p:sp>
        <p:nvSpPr>
          <p:cNvPr id="5" name="Content Placeholder 4"/>
          <p:cNvSpPr>
            <a:spLocks noGrp="1"/>
          </p:cNvSpPr>
          <p:nvPr>
            <p:ph idx="1"/>
          </p:nvPr>
        </p:nvSpPr>
        <p:spPr/>
        <p:txBody>
          <a:bodyPr>
            <a:normAutofit fontScale="70000" lnSpcReduction="20000"/>
          </a:bodyPr>
          <a:lstStyle/>
          <a:p>
            <a:r>
              <a:rPr lang="en-GB" dirty="0" smtClean="0"/>
              <a:t>Travel </a:t>
            </a:r>
            <a:r>
              <a:rPr lang="en-GB" dirty="0"/>
              <a:t>costs related to staff members belonging to  another member of the consortium</a:t>
            </a:r>
          </a:p>
          <a:p>
            <a:pPr lvl="1"/>
            <a:r>
              <a:rPr lang="en-GB" dirty="0"/>
              <a:t>	Better not: each beneficiary should upfront its own expenses</a:t>
            </a:r>
          </a:p>
          <a:p>
            <a:r>
              <a:rPr lang="en-GB" dirty="0"/>
              <a:t>Travel costs related to a staff member whose contract has come to an end</a:t>
            </a:r>
          </a:p>
          <a:p>
            <a:pPr lvl="1"/>
            <a:r>
              <a:rPr lang="en-GB" dirty="0"/>
              <a:t> 	NO: unless he is given an assignment without being paid</a:t>
            </a:r>
          </a:p>
          <a:p>
            <a:r>
              <a:rPr lang="en-GB" dirty="0"/>
              <a:t>Travel costs related to students		      </a:t>
            </a:r>
          </a:p>
          <a:p>
            <a:pPr lvl="1"/>
            <a:r>
              <a:rPr lang="en-GB" dirty="0"/>
              <a:t>	Not eligible</a:t>
            </a:r>
          </a:p>
          <a:p>
            <a:r>
              <a:rPr lang="en-GB" dirty="0"/>
              <a:t>Travel costs related to subcontractors</a:t>
            </a:r>
          </a:p>
          <a:p>
            <a:pPr lvl="1"/>
            <a:r>
              <a:rPr lang="en-GB" dirty="0"/>
              <a:t>	Such costs should be included in the total amount to be subcontracted</a:t>
            </a:r>
          </a:p>
          <a:p>
            <a:r>
              <a:rPr lang="en-GB" dirty="0"/>
              <a:t>Travel costs for key-note speakers in network-wide events	</a:t>
            </a:r>
          </a:p>
          <a:p>
            <a:pPr lvl="1"/>
            <a:r>
              <a:rPr lang="en-GB" dirty="0"/>
              <a:t>	Eligible</a:t>
            </a:r>
          </a:p>
          <a:p>
            <a:endParaRPr lang="en-GB" dirty="0"/>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683568" y="1916832"/>
            <a:ext cx="7056784" cy="2954655"/>
          </a:xfrm>
          <a:prstGeom prst="rect">
            <a:avLst/>
          </a:prstGeom>
        </p:spPr>
        <p:txBody>
          <a:bodyPr wrap="square">
            <a:spAutoFit/>
          </a:bodyPr>
          <a:lstStyle/>
          <a:p>
            <a:pPr marL="365760" indent="-256032" algn="ctr" fontAlgn="auto">
              <a:spcAft>
                <a:spcPts val="0"/>
              </a:spcAft>
              <a:defRPr/>
            </a:pPr>
            <a:endParaRPr lang="en-US" dirty="0" smtClean="0"/>
          </a:p>
          <a:p>
            <a:pPr marL="365760" indent="-256032" algn="ctr" fontAlgn="auto">
              <a:spcAft>
                <a:spcPts val="0"/>
              </a:spcAft>
              <a:defRPr/>
            </a:pPr>
            <a:r>
              <a:rPr lang="en-US" sz="2800" dirty="0" smtClean="0">
                <a:latin typeface="Arial Unicode MS" pitchFamily="34" charset="-128"/>
                <a:ea typeface="Arial Unicode MS" pitchFamily="34" charset="-128"/>
                <a:cs typeface="Arial Unicode MS" pitchFamily="34" charset="-128"/>
              </a:rPr>
              <a:t>This category covers any other expenses necessary for the implementation of the project which do not clearly fit into other budget headings (for instance, the costs for key-note speakers participating in conferences)</a:t>
            </a:r>
            <a:endParaRPr lang="en-US" sz="2800" dirty="0">
              <a:latin typeface="Arial Unicode MS" pitchFamily="34" charset="-128"/>
              <a:ea typeface="Arial Unicode MS" pitchFamily="34" charset="-128"/>
              <a:cs typeface="Arial Unicode MS" pitchFamily="34" charset="-128"/>
            </a:endParaRPr>
          </a:p>
        </p:txBody>
      </p:sp>
      <p:sp>
        <p:nvSpPr>
          <p:cNvPr id="5" name="Rettangolo 4"/>
          <p:cNvSpPr/>
          <p:nvPr/>
        </p:nvSpPr>
        <p:spPr>
          <a:xfrm>
            <a:off x="2411760" y="764704"/>
            <a:ext cx="4572000" cy="707886"/>
          </a:xfrm>
          <a:prstGeom prst="rect">
            <a:avLst/>
          </a:prstGeom>
        </p:spPr>
        <p:txBody>
          <a:bodyPr>
            <a:spAutoFit/>
          </a:bodyPr>
          <a:lstStyle/>
          <a:p>
            <a:pPr fontAlgn="auto">
              <a:spcBef>
                <a:spcPct val="20000"/>
              </a:spcBef>
              <a:spcAft>
                <a:spcPts val="0"/>
              </a:spcAft>
              <a:defRPr/>
            </a:pPr>
            <a:r>
              <a:rPr lang="en-US" sz="4000" dirty="0" smtClean="0"/>
              <a:t>OTHER COSTS</a:t>
            </a:r>
            <a:endParaRPr lang="it-IT" sz="4000" u="sng"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tangle 3"/>
          <p:cNvSpPr txBox="1">
            <a:spLocks noChangeArrowheads="1"/>
          </p:cNvSpPr>
          <p:nvPr/>
        </p:nvSpPr>
        <p:spPr>
          <a:xfrm>
            <a:off x="539552" y="1124744"/>
            <a:ext cx="8229600" cy="4786312"/>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Tx/>
              <a:buNone/>
              <a:tabLst/>
              <a:defRPr/>
            </a:pPr>
            <a:r>
              <a:rPr kumimoji="0" lang="es-ES" sz="2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The following non-eligible costs may not be charged to the project:</a:t>
            </a:r>
          </a:p>
          <a:p>
            <a:pPr marL="538163" marR="0" lvl="0" indent="-363538" algn="just" defTabSz="914400" rtl="0" eaLnBrk="1" fontAlgn="auto" latinLnBrk="0" hangingPunct="1">
              <a:lnSpc>
                <a:spcPct val="100000"/>
              </a:lnSpc>
              <a:spcBef>
                <a:spcPct val="20000"/>
              </a:spcBef>
              <a:spcAft>
                <a:spcPts val="0"/>
              </a:spcAft>
              <a:buClr>
                <a:schemeClr val="accent1">
                  <a:lumMod val="50000"/>
                </a:schemeClr>
              </a:buClr>
              <a:buSzPct val="100000"/>
              <a:buFont typeface="+mj-lt"/>
              <a:buAutoNum type="alphaLcParenR"/>
              <a:tabLst/>
              <a:defRPr/>
            </a:pPr>
            <a:r>
              <a:rPr kumimoji="0" lang="es-ES" sz="2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any identifiable indirect taxes, including VAT or duties;</a:t>
            </a:r>
          </a:p>
          <a:p>
            <a:pPr marL="538163" marR="0" lvl="0" indent="-363538" algn="just" defTabSz="914400" rtl="0" eaLnBrk="1" fontAlgn="auto" latinLnBrk="0" hangingPunct="1">
              <a:lnSpc>
                <a:spcPct val="100000"/>
              </a:lnSpc>
              <a:spcBef>
                <a:spcPct val="20000"/>
              </a:spcBef>
              <a:spcAft>
                <a:spcPts val="0"/>
              </a:spcAft>
              <a:buClr>
                <a:schemeClr val="accent1">
                  <a:lumMod val="50000"/>
                </a:schemeClr>
              </a:buClr>
              <a:buSzPct val="100000"/>
              <a:buFont typeface="+mj-lt"/>
              <a:buAutoNum type="alphaLcParenR"/>
              <a:tabLst/>
              <a:defRPr/>
            </a:pPr>
            <a:r>
              <a:rPr kumimoji="0" lang="es-ES" sz="2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interest owed;</a:t>
            </a:r>
          </a:p>
          <a:p>
            <a:pPr marL="538163" marR="0" lvl="0" indent="-363538" algn="just" defTabSz="914400" rtl="0" eaLnBrk="1" fontAlgn="auto" latinLnBrk="0" hangingPunct="1">
              <a:lnSpc>
                <a:spcPct val="100000"/>
              </a:lnSpc>
              <a:spcBef>
                <a:spcPct val="20000"/>
              </a:spcBef>
              <a:spcAft>
                <a:spcPts val="0"/>
              </a:spcAft>
              <a:buClr>
                <a:schemeClr val="accent1">
                  <a:lumMod val="50000"/>
                </a:schemeClr>
              </a:buClr>
              <a:buSzPct val="100000"/>
              <a:buFont typeface="+mj-lt"/>
              <a:buAutoNum type="alphaLcParenR"/>
              <a:tabLst/>
              <a:defRPr/>
            </a:pPr>
            <a:r>
              <a:rPr kumimoji="0" lang="es-ES" sz="2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provisions for possible future losses or charges;</a:t>
            </a:r>
          </a:p>
          <a:p>
            <a:pPr marL="538163" marR="0" lvl="0" indent="-363538" algn="just" defTabSz="914400" rtl="0" eaLnBrk="1" fontAlgn="auto" latinLnBrk="0" hangingPunct="1">
              <a:lnSpc>
                <a:spcPct val="100000"/>
              </a:lnSpc>
              <a:spcBef>
                <a:spcPct val="20000"/>
              </a:spcBef>
              <a:spcAft>
                <a:spcPts val="0"/>
              </a:spcAft>
              <a:buClr>
                <a:schemeClr val="accent1">
                  <a:lumMod val="50000"/>
                </a:schemeClr>
              </a:buClr>
              <a:buSzPct val="100000"/>
              <a:buFont typeface="+mj-lt"/>
              <a:buAutoNum type="alphaLcParenR"/>
              <a:tabLst/>
              <a:defRPr/>
            </a:pPr>
            <a:r>
              <a:rPr kumimoji="0" lang="es-ES" sz="2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exchange losses;</a:t>
            </a:r>
          </a:p>
          <a:p>
            <a:pPr marL="538163" marR="0" lvl="0" indent="-363538" algn="just" defTabSz="914400" rtl="0" eaLnBrk="1" fontAlgn="auto" latinLnBrk="0" hangingPunct="1">
              <a:lnSpc>
                <a:spcPct val="100000"/>
              </a:lnSpc>
              <a:spcBef>
                <a:spcPct val="20000"/>
              </a:spcBef>
              <a:spcAft>
                <a:spcPts val="0"/>
              </a:spcAft>
              <a:buClr>
                <a:schemeClr val="accent1">
                  <a:lumMod val="50000"/>
                </a:schemeClr>
              </a:buClr>
              <a:buSzPct val="100000"/>
              <a:buFont typeface="+mj-lt"/>
              <a:buAutoNum type="alphaLcParenR"/>
              <a:tabLst/>
              <a:defRPr/>
            </a:pPr>
            <a:r>
              <a:rPr kumimoji="0" lang="es-ES" sz="2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costs declared, incurred or reimbursed in respect of another Community project;</a:t>
            </a:r>
          </a:p>
          <a:p>
            <a:pPr marL="538163" marR="0" lvl="0" indent="-363538" algn="just" defTabSz="914400" rtl="0" eaLnBrk="1" fontAlgn="auto" latinLnBrk="0" hangingPunct="1">
              <a:lnSpc>
                <a:spcPct val="100000"/>
              </a:lnSpc>
              <a:spcBef>
                <a:spcPct val="20000"/>
              </a:spcBef>
              <a:spcAft>
                <a:spcPts val="0"/>
              </a:spcAft>
              <a:buClr>
                <a:schemeClr val="accent1">
                  <a:lumMod val="50000"/>
                </a:schemeClr>
              </a:buClr>
              <a:buSzPct val="100000"/>
              <a:buFont typeface="+mj-lt"/>
              <a:buAutoNum type="alphaLcParenR"/>
              <a:tabLst/>
              <a:defRPr/>
            </a:pPr>
            <a:r>
              <a:rPr kumimoji="0" lang="es-ES" sz="2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costs related to return on capital;</a:t>
            </a:r>
          </a:p>
          <a:p>
            <a:pPr marL="538163" marR="0" lvl="0" indent="-363538" algn="just" defTabSz="914400" rtl="0" eaLnBrk="1" fontAlgn="auto" latinLnBrk="0" hangingPunct="1">
              <a:lnSpc>
                <a:spcPct val="100000"/>
              </a:lnSpc>
              <a:spcBef>
                <a:spcPct val="20000"/>
              </a:spcBef>
              <a:spcAft>
                <a:spcPts val="0"/>
              </a:spcAft>
              <a:buClr>
                <a:schemeClr val="accent1">
                  <a:lumMod val="50000"/>
                </a:schemeClr>
              </a:buClr>
              <a:buSzPct val="100000"/>
              <a:buFont typeface="+mj-lt"/>
              <a:buAutoNum type="alphaLcParenR"/>
              <a:tabLst/>
              <a:defRPr/>
            </a:pPr>
            <a:r>
              <a:rPr kumimoji="0" lang="es-ES" sz="2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debt and debt service charges;</a:t>
            </a:r>
          </a:p>
          <a:p>
            <a:pPr marL="538163" marR="0" lvl="0" indent="-363538" algn="just" defTabSz="914400" rtl="0" eaLnBrk="1" fontAlgn="auto" latinLnBrk="0" hangingPunct="1">
              <a:lnSpc>
                <a:spcPct val="100000"/>
              </a:lnSpc>
              <a:spcBef>
                <a:spcPct val="20000"/>
              </a:spcBef>
              <a:spcAft>
                <a:spcPts val="0"/>
              </a:spcAft>
              <a:buClr>
                <a:schemeClr val="accent1">
                  <a:lumMod val="50000"/>
                </a:schemeClr>
              </a:buClr>
              <a:buSzPct val="100000"/>
              <a:buFont typeface="+mj-lt"/>
              <a:buAutoNum type="alphaLcParenR"/>
              <a:tabLst/>
              <a:defRPr/>
            </a:pPr>
            <a:r>
              <a:rPr kumimoji="0" lang="es-ES" sz="2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excessive or reckless expenditure;</a:t>
            </a:r>
          </a:p>
          <a:p>
            <a:pPr marL="538163" marR="0" lvl="0" indent="-363538" algn="just" defTabSz="914400" rtl="0" eaLnBrk="1" fontAlgn="auto" latinLnBrk="0" hangingPunct="1">
              <a:lnSpc>
                <a:spcPct val="100000"/>
              </a:lnSpc>
              <a:spcBef>
                <a:spcPct val="20000"/>
              </a:spcBef>
              <a:spcAft>
                <a:spcPts val="0"/>
              </a:spcAft>
              <a:buClr>
                <a:schemeClr val="accent1">
                  <a:lumMod val="50000"/>
                </a:schemeClr>
              </a:buClr>
              <a:buSzPct val="100000"/>
              <a:buFont typeface="+mj-lt"/>
              <a:buAutoNum type="alphaLcParenR"/>
              <a:tabLst/>
              <a:defRPr/>
            </a:pPr>
            <a:r>
              <a:rPr kumimoji="0" lang="es-ES" sz="2100" b="0" i="0" u="none" strike="noStrike" kern="1200" cap="none" spc="0" normalizeH="0" baseline="0" noProof="0" dirty="0" smtClean="0">
                <a:ln>
                  <a:noFill/>
                </a:ln>
                <a:solidFill>
                  <a:schemeClr val="tx1"/>
                </a:solidFill>
                <a:effectLst/>
                <a:uLnTx/>
                <a:uFillTx/>
                <a:latin typeface="Arial Unicode MS" pitchFamily="34" charset="-128"/>
                <a:ea typeface="Arial Unicode MS" pitchFamily="34" charset="-128"/>
                <a:cs typeface="Arial Unicode MS" pitchFamily="34" charset="-128"/>
              </a:rPr>
              <a:t>any cost which does not meet the eligibility principles</a:t>
            </a:r>
          </a:p>
        </p:txBody>
      </p:sp>
      <p:sp>
        <p:nvSpPr>
          <p:cNvPr id="5" name="Rectangle 2"/>
          <p:cNvSpPr txBox="1">
            <a:spLocks noChangeArrowheads="1"/>
          </p:cNvSpPr>
          <p:nvPr/>
        </p:nvSpPr>
        <p:spPr>
          <a:xfrm>
            <a:off x="539552" y="404664"/>
            <a:ext cx="7972425" cy="9906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zh-CN" sz="3200" i="0" u="none" strike="noStrike" kern="1200" cap="none" spc="0" normalizeH="0" baseline="0" noProof="0" dirty="0" smtClean="0">
                <a:ln>
                  <a:noFill/>
                </a:ln>
                <a:effectLst/>
                <a:uLnTx/>
                <a:uFillTx/>
                <a:latin typeface="Arial Unicode MS" pitchFamily="34" charset="-128"/>
                <a:ea typeface="Arial Unicode MS" pitchFamily="34" charset="-128"/>
                <a:cs typeface="Arial Unicode MS" pitchFamily="34" charset="-128"/>
              </a:rPr>
              <a:t>INELIGIBLE COSTS</a:t>
            </a:r>
            <a:endParaRPr kumimoji="0" lang="it-IT" altLang="zh-CN" sz="3200" i="0" u="none" strike="noStrike" kern="1200" cap="none" spc="0" normalizeH="0" baseline="0" noProof="0" dirty="0">
              <a:ln>
                <a:noFill/>
              </a:ln>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ttangolo 5"/>
          <p:cNvSpPr/>
          <p:nvPr/>
        </p:nvSpPr>
        <p:spPr>
          <a:xfrm>
            <a:off x="395536" y="1772816"/>
            <a:ext cx="4572000" cy="707886"/>
          </a:xfrm>
          <a:prstGeom prst="rect">
            <a:avLst/>
          </a:prstGeom>
        </p:spPr>
        <p:txBody>
          <a:bodyPr>
            <a:spAutoFit/>
          </a:bodyPr>
          <a:lstStyle/>
          <a:p>
            <a:pPr marL="365760" indent="-256032" algn="ctr" fontAlgn="auto">
              <a:spcAft>
                <a:spcPts val="0"/>
              </a:spcAft>
              <a:defRPr/>
            </a:pPr>
            <a:r>
              <a:rPr lang="en-US" sz="4000" dirty="0" smtClean="0">
                <a:latin typeface="Arial Unicode MS" pitchFamily="34" charset="-128"/>
                <a:ea typeface="Arial Unicode MS" pitchFamily="34" charset="-128"/>
                <a:cs typeface="Arial Unicode MS" pitchFamily="34" charset="-128"/>
              </a:rPr>
              <a:t>Project IDEA</a:t>
            </a:r>
            <a:endParaRPr lang="en-US" sz="4000" dirty="0">
              <a:latin typeface="Arial Unicode MS" pitchFamily="34" charset="-128"/>
              <a:ea typeface="Arial Unicode MS" pitchFamily="34" charset="-128"/>
              <a:cs typeface="Arial Unicode MS" pitchFamily="34" charset="-128"/>
            </a:endParaRPr>
          </a:p>
        </p:txBody>
      </p:sp>
      <p:sp>
        <p:nvSpPr>
          <p:cNvPr id="7" name="Rettangolo 6"/>
          <p:cNvSpPr/>
          <p:nvPr/>
        </p:nvSpPr>
        <p:spPr>
          <a:xfrm>
            <a:off x="1475656" y="260648"/>
            <a:ext cx="6012160" cy="584775"/>
          </a:xfrm>
          <a:prstGeom prst="rect">
            <a:avLst/>
          </a:prstGeom>
        </p:spPr>
        <p:txBody>
          <a:bodyPr wrap="square">
            <a:spAutoFit/>
          </a:bodyPr>
          <a:lstStyle/>
          <a:p>
            <a:pPr marL="365760" indent="-256032" algn="ctr" fontAlgn="auto">
              <a:spcAft>
                <a:spcPts val="0"/>
              </a:spcAft>
              <a:defRPr/>
            </a:pPr>
            <a:r>
              <a:rPr lang="en-US" sz="3200" dirty="0" smtClean="0">
                <a:latin typeface="Arial Unicode MS" pitchFamily="34" charset="-128"/>
                <a:ea typeface="Arial Unicode MS" pitchFamily="34" charset="-128"/>
                <a:cs typeface="Arial Unicode MS" pitchFamily="34" charset="-128"/>
              </a:rPr>
              <a:t>Where everything starts:</a:t>
            </a:r>
            <a:endParaRPr lang="en-US" sz="3200" dirty="0">
              <a:latin typeface="Arial Unicode MS" pitchFamily="34" charset="-128"/>
              <a:ea typeface="Arial Unicode MS" pitchFamily="34" charset="-128"/>
              <a:cs typeface="Arial Unicode MS" pitchFamily="34" charset="-128"/>
            </a:endParaRPr>
          </a:p>
        </p:txBody>
      </p:sp>
      <p:pic>
        <p:nvPicPr>
          <p:cNvPr id="2050" name="Picture 2"/>
          <p:cNvPicPr>
            <a:picLocks noChangeAspect="1" noChangeArrowheads="1"/>
          </p:cNvPicPr>
          <p:nvPr/>
        </p:nvPicPr>
        <p:blipFill>
          <a:blip r:embed="rId4" cstate="print"/>
          <a:srcRect/>
          <a:stretch>
            <a:fillRect/>
          </a:stretch>
        </p:blipFill>
        <p:spPr bwMode="auto">
          <a:xfrm>
            <a:off x="4932040" y="1340768"/>
            <a:ext cx="2376264" cy="2386872"/>
          </a:xfrm>
          <a:prstGeom prst="rect">
            <a:avLst/>
          </a:prstGeom>
          <a:noFill/>
          <a:ln w="9525">
            <a:noFill/>
            <a:miter lim="800000"/>
            <a:headEnd/>
            <a:tailEnd/>
          </a:ln>
        </p:spPr>
      </p:pic>
      <p:sp>
        <p:nvSpPr>
          <p:cNvPr id="8" name="Rettangolo 7"/>
          <p:cNvSpPr/>
          <p:nvPr/>
        </p:nvSpPr>
        <p:spPr>
          <a:xfrm>
            <a:off x="1043608" y="4149080"/>
            <a:ext cx="7416824" cy="1077218"/>
          </a:xfrm>
          <a:prstGeom prst="rect">
            <a:avLst/>
          </a:prstGeom>
        </p:spPr>
        <p:txBody>
          <a:bodyPr wrap="square">
            <a:spAutoFit/>
          </a:bodyPr>
          <a:lstStyle/>
          <a:p>
            <a:r>
              <a:rPr lang="en-US" sz="3200" dirty="0" smtClean="0">
                <a:latin typeface="Arial Unicode MS" pitchFamily="34" charset="-128"/>
                <a:ea typeface="Arial Unicode MS" pitchFamily="34" charset="-128"/>
                <a:cs typeface="Arial Unicode MS" pitchFamily="34" charset="-128"/>
              </a:rPr>
              <a:t>Never adapt your idea to the </a:t>
            </a:r>
            <a:r>
              <a:rPr lang="en-US" sz="3200" dirty="0" smtClean="0">
                <a:latin typeface="Arial Unicode MS" pitchFamily="34" charset="-128"/>
                <a:ea typeface="Arial Unicode MS" pitchFamily="34" charset="-128"/>
                <a:cs typeface="Arial Unicode MS" pitchFamily="34" charset="-128"/>
              </a:rPr>
              <a:t>Call</a:t>
            </a:r>
            <a:r>
              <a:rPr lang="en-US" sz="3200" dirty="0" smtClean="0">
                <a:latin typeface="Arial Unicode MS" pitchFamily="34" charset="-128"/>
                <a:ea typeface="Arial Unicode MS" pitchFamily="34" charset="-128"/>
                <a:cs typeface="Arial Unicode MS" pitchFamily="34" charset="-128"/>
              </a:rPr>
              <a:t>, but find the right </a:t>
            </a:r>
            <a:r>
              <a:rPr lang="en-US" sz="3200" dirty="0" smtClean="0">
                <a:latin typeface="Arial Unicode MS" pitchFamily="34" charset="-128"/>
                <a:ea typeface="Arial Unicode MS" pitchFamily="34" charset="-128"/>
                <a:cs typeface="Arial Unicode MS" pitchFamily="34" charset="-128"/>
              </a:rPr>
              <a:t>Call </a:t>
            </a:r>
            <a:r>
              <a:rPr lang="en-US" sz="3200" dirty="0" smtClean="0">
                <a:latin typeface="Arial Unicode MS" pitchFamily="34" charset="-128"/>
                <a:ea typeface="Arial Unicode MS" pitchFamily="34" charset="-128"/>
                <a:cs typeface="Arial Unicode MS" pitchFamily="34" charset="-128"/>
              </a:rPr>
              <a:t>for your idea!</a:t>
            </a:r>
            <a:endParaRPr lang="it-IT" sz="3200" dirty="0" smtClean="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95736" y="0"/>
            <a:ext cx="4572000" cy="923330"/>
          </a:xfrm>
          <a:prstGeom prst="rect">
            <a:avLst/>
          </a:prstGeom>
        </p:spPr>
        <p:txBody>
          <a:bodyPr>
            <a:spAutoFit/>
          </a:bodyPr>
          <a:lstStyle/>
          <a:p>
            <a:endParaRPr lang="it-IT" dirty="0" smtClean="0"/>
          </a:p>
          <a:p>
            <a:r>
              <a:rPr lang="en-US" sz="3600" dirty="0" smtClean="0">
                <a:latin typeface="Arial Unicode MS" pitchFamily="34" charset="-128"/>
                <a:ea typeface="Arial Unicode MS" pitchFamily="34" charset="-128"/>
                <a:cs typeface="Arial Unicode MS" pitchFamily="34" charset="-128"/>
              </a:rPr>
              <a:t>INDIRECT COSTS</a:t>
            </a:r>
            <a:endParaRPr lang="it-IT" sz="3600" dirty="0">
              <a:latin typeface="Arial Unicode MS" pitchFamily="34" charset="-128"/>
              <a:ea typeface="Arial Unicode MS" pitchFamily="34" charset="-128"/>
              <a:cs typeface="Arial Unicode MS" pitchFamily="34" charset="-128"/>
            </a:endParaRPr>
          </a:p>
        </p:txBody>
      </p:sp>
      <p:pic>
        <p:nvPicPr>
          <p:cNvPr id="90115" name="Picture 3"/>
          <p:cNvPicPr>
            <a:picLocks noChangeAspect="1" noChangeArrowheads="1"/>
          </p:cNvPicPr>
          <p:nvPr/>
        </p:nvPicPr>
        <p:blipFill>
          <a:blip r:embed="rId2" cstate="print"/>
          <a:srcRect/>
          <a:stretch>
            <a:fillRect/>
          </a:stretch>
        </p:blipFill>
        <p:spPr bwMode="auto">
          <a:xfrm>
            <a:off x="179512" y="2204864"/>
            <a:ext cx="8715375" cy="4381500"/>
          </a:xfrm>
          <a:prstGeom prst="rect">
            <a:avLst/>
          </a:prstGeom>
          <a:noFill/>
          <a:ln w="9525">
            <a:noFill/>
            <a:miter lim="800000"/>
            <a:headEnd/>
            <a:tailEnd/>
          </a:ln>
        </p:spPr>
      </p:pic>
      <p:sp>
        <p:nvSpPr>
          <p:cNvPr id="5" name="Rettangolo 4"/>
          <p:cNvSpPr/>
          <p:nvPr/>
        </p:nvSpPr>
        <p:spPr>
          <a:xfrm>
            <a:off x="539552" y="548680"/>
            <a:ext cx="7848872" cy="1477328"/>
          </a:xfrm>
          <a:prstGeom prst="rect">
            <a:avLst/>
          </a:prstGeom>
        </p:spPr>
        <p:txBody>
          <a:bodyPr wrap="square">
            <a:spAutoFit/>
          </a:bodyPr>
          <a:lstStyle/>
          <a:p>
            <a:endParaRPr lang="it-IT" dirty="0" smtClean="0"/>
          </a:p>
          <a:p>
            <a:r>
              <a:rPr lang="en-US" dirty="0" smtClean="0"/>
              <a:t>Indirect costs are all those eligible costs which cannot be identified by the beneficiary as being directly attributed to the project, but which can be identified and justified by its accounting system as being incurred in direct relationship with the eligible direct costs attributed to the project .</a:t>
            </a:r>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971600" y="1556792"/>
            <a:ext cx="6696744" cy="3477875"/>
          </a:xfrm>
          <a:prstGeom prst="rect">
            <a:avLst/>
          </a:prstGeom>
        </p:spPr>
        <p:txBody>
          <a:bodyPr wrap="square">
            <a:spAutoFit/>
          </a:bodyPr>
          <a:lstStyle/>
          <a:p>
            <a:r>
              <a:rPr lang="en-US" sz="2000" dirty="0" smtClean="0"/>
              <a:t>– </a:t>
            </a:r>
            <a:r>
              <a:rPr lang="en-US" sz="2000" b="1" dirty="0" smtClean="0">
                <a:latin typeface="Arial Unicode MS" pitchFamily="34" charset="-128"/>
                <a:ea typeface="Arial Unicode MS" pitchFamily="34" charset="-128"/>
                <a:cs typeface="Arial Unicode MS" pitchFamily="34" charset="-128"/>
              </a:rPr>
              <a:t>flat rate of 20% </a:t>
            </a:r>
            <a:r>
              <a:rPr lang="en-US" sz="2000" dirty="0" smtClean="0">
                <a:latin typeface="Arial Unicode MS" pitchFamily="34" charset="-128"/>
                <a:ea typeface="Arial Unicode MS" pitchFamily="34" charset="-128"/>
                <a:cs typeface="Arial Unicode MS" pitchFamily="34" charset="-128"/>
              </a:rPr>
              <a:t>of direct costs minus subcontracting and 3rd parties not used on the premises of the beneficiary</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 For Non-profit Public Bodies, Secondary and Higher Education establishments, Research Organisations and SMEs unable to identify real indirect costs, may apply for a </a:t>
            </a:r>
            <a:r>
              <a:rPr lang="en-US" sz="2000" b="1" dirty="0" smtClean="0">
                <a:latin typeface="Arial Unicode MS" pitchFamily="34" charset="-128"/>
                <a:ea typeface="Arial Unicode MS" pitchFamily="34" charset="-128"/>
                <a:cs typeface="Arial Unicode MS" pitchFamily="34" charset="-128"/>
              </a:rPr>
              <a:t>flat rate of 60% </a:t>
            </a:r>
            <a:r>
              <a:rPr lang="en-US" sz="2000" dirty="0" smtClean="0">
                <a:latin typeface="Arial Unicode MS" pitchFamily="34" charset="-128"/>
                <a:ea typeface="Arial Unicode MS" pitchFamily="34" charset="-128"/>
                <a:cs typeface="Arial Unicode MS" pitchFamily="34" charset="-128"/>
              </a:rPr>
              <a:t>for funding schemes with RTD.</a:t>
            </a:r>
          </a:p>
          <a:p>
            <a:endParaRPr lang="en-US" sz="2000" b="1"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 For </a:t>
            </a:r>
            <a:r>
              <a:rPr lang="en-US" sz="2000" b="1" dirty="0" smtClean="0">
                <a:latin typeface="Arial Unicode MS" pitchFamily="34" charset="-128"/>
                <a:ea typeface="Arial Unicode MS" pitchFamily="34" charset="-128"/>
                <a:cs typeface="Arial Unicode MS" pitchFamily="34" charset="-128"/>
              </a:rPr>
              <a:t>CSA limit of 7%</a:t>
            </a:r>
            <a:r>
              <a:rPr lang="en-US" sz="2000" dirty="0" smtClean="0">
                <a:latin typeface="Arial Unicode MS" pitchFamily="34" charset="-128"/>
                <a:ea typeface="Arial Unicode MS" pitchFamily="34" charset="-128"/>
                <a:cs typeface="Arial Unicode MS" pitchFamily="34" charset="-128"/>
              </a:rPr>
              <a:t> of direct costs minus subcontracting and 3rd parties not used on the premises of the beneficiary.</a:t>
            </a:r>
            <a:endParaRPr lang="it-IT" sz="2000" dirty="0">
              <a:latin typeface="Arial Unicode MS" pitchFamily="34" charset="-128"/>
              <a:ea typeface="Arial Unicode MS" pitchFamily="34" charset="-128"/>
              <a:cs typeface="Arial Unicode MS" pitchFamily="34" charset="-128"/>
            </a:endParaRPr>
          </a:p>
        </p:txBody>
      </p:sp>
      <p:sp>
        <p:nvSpPr>
          <p:cNvPr id="6" name="Rettangolo 5"/>
          <p:cNvSpPr/>
          <p:nvPr/>
        </p:nvSpPr>
        <p:spPr>
          <a:xfrm>
            <a:off x="467544" y="381685"/>
            <a:ext cx="7704856" cy="523220"/>
          </a:xfrm>
          <a:prstGeom prst="rect">
            <a:avLst/>
          </a:prstGeom>
        </p:spPr>
        <p:txBody>
          <a:bodyPr wrap="square">
            <a:spAutoFit/>
          </a:bodyPr>
          <a:lstStyle/>
          <a:p>
            <a:pPr lvl="0"/>
            <a:r>
              <a:rPr lang="it-IT" sz="2800" dirty="0" smtClean="0">
                <a:solidFill>
                  <a:prstClr val="black"/>
                </a:solidFill>
                <a:latin typeface="Arial Unicode MS" pitchFamily="34" charset="-128"/>
                <a:ea typeface="Arial Unicode MS" pitchFamily="34" charset="-128"/>
                <a:cs typeface="Arial Unicode MS" pitchFamily="34" charset="-128"/>
              </a:rPr>
              <a:t>REIMBURSEMENT OF INDIRECT COSTS</a:t>
            </a: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1115616" y="1628800"/>
            <a:ext cx="7128792" cy="3785652"/>
          </a:xfrm>
          <a:prstGeom prst="rect">
            <a:avLst/>
          </a:prstGeom>
        </p:spPr>
        <p:txBody>
          <a:bodyPr wrap="square">
            <a:spAutoFit/>
          </a:bodyPr>
          <a:lstStyle/>
          <a:p>
            <a:r>
              <a:rPr lang="it-IT" sz="2400" b="1" dirty="0" err="1" smtClean="0">
                <a:latin typeface="Arial Unicode MS" pitchFamily="34" charset="-128"/>
                <a:ea typeface="Arial Unicode MS" pitchFamily="34" charset="-128"/>
                <a:cs typeface="Arial Unicode MS" pitchFamily="34" charset="-128"/>
              </a:rPr>
              <a:t>Example</a:t>
            </a:r>
            <a:endParaRPr lang="it-IT" sz="2400" b="1" dirty="0" smtClean="0">
              <a:latin typeface="Arial Unicode MS" pitchFamily="34" charset="-128"/>
              <a:ea typeface="Arial Unicode MS" pitchFamily="34" charset="-128"/>
              <a:cs typeface="Arial Unicode MS" pitchFamily="34" charset="-128"/>
            </a:endParaRPr>
          </a:p>
          <a:p>
            <a:endParaRPr lang="it-IT" sz="2400" b="1" dirty="0" smtClean="0">
              <a:latin typeface="Arial Unicode MS" pitchFamily="34" charset="-128"/>
              <a:ea typeface="Arial Unicode MS" pitchFamily="34" charset="-128"/>
              <a:cs typeface="Arial Unicode MS" pitchFamily="34" charset="-128"/>
            </a:endParaRPr>
          </a:p>
          <a:p>
            <a:r>
              <a:rPr lang="en-US" sz="2400" dirty="0" smtClean="0">
                <a:latin typeface="Arial Unicode MS" pitchFamily="34" charset="-128"/>
                <a:ea typeface="Arial Unicode MS" pitchFamily="34" charset="-128"/>
                <a:cs typeface="Arial Unicode MS" pitchFamily="34" charset="-128"/>
              </a:rPr>
              <a:t>Collaborative project submitted by a university,</a:t>
            </a:r>
          </a:p>
          <a:p>
            <a:r>
              <a:rPr lang="en-US" sz="2400" dirty="0" smtClean="0">
                <a:latin typeface="Arial Unicode MS" pitchFamily="34" charset="-128"/>
                <a:ea typeface="Arial Unicode MS" pitchFamily="34" charset="-128"/>
                <a:cs typeface="Arial Unicode MS" pitchFamily="34" charset="-128"/>
              </a:rPr>
              <a:t>using the 60% flat rate for indirect costs</a:t>
            </a:r>
          </a:p>
          <a:p>
            <a:endParaRPr lang="en-US" sz="2400" dirty="0" smtClean="0">
              <a:latin typeface="Arial Unicode MS" pitchFamily="34" charset="-128"/>
              <a:ea typeface="Arial Unicode MS" pitchFamily="34" charset="-128"/>
              <a:cs typeface="Arial Unicode MS" pitchFamily="34" charset="-128"/>
            </a:endParaRPr>
          </a:p>
          <a:p>
            <a:r>
              <a:rPr lang="en-US" sz="2400" b="1" dirty="0" smtClean="0">
                <a:latin typeface="Arial Unicode MS" pitchFamily="34" charset="-128"/>
                <a:ea typeface="Arial Unicode MS" pitchFamily="34" charset="-128"/>
                <a:cs typeface="Arial Unicode MS" pitchFamily="34" charset="-128"/>
              </a:rPr>
              <a:t>Project Direct Costs </a:t>
            </a:r>
          </a:p>
          <a:p>
            <a:r>
              <a:rPr lang="en-US" sz="2400" b="1" dirty="0" smtClean="0">
                <a:latin typeface="Arial Unicode MS" pitchFamily="34" charset="-128"/>
                <a:ea typeface="Arial Unicode MS" pitchFamily="34" charset="-128"/>
                <a:cs typeface="Arial Unicode MS" pitchFamily="34" charset="-128"/>
              </a:rPr>
              <a:t>Indirect Costs (60%)</a:t>
            </a:r>
          </a:p>
          <a:p>
            <a:r>
              <a:rPr lang="it-IT" sz="2400" dirty="0" smtClean="0">
                <a:latin typeface="Arial Unicode MS" pitchFamily="34" charset="-128"/>
                <a:ea typeface="Arial Unicode MS" pitchFamily="34" charset="-128"/>
                <a:cs typeface="Arial Unicode MS" pitchFamily="34" charset="-128"/>
              </a:rPr>
              <a:t>100,000 RTD </a:t>
            </a:r>
            <a:r>
              <a:rPr lang="it-IT" sz="2400" dirty="0" err="1" smtClean="0">
                <a:latin typeface="Arial Unicode MS" pitchFamily="34" charset="-128"/>
                <a:ea typeface="Arial Unicode MS" pitchFamily="34" charset="-128"/>
                <a:cs typeface="Arial Unicode MS" pitchFamily="34" charset="-128"/>
              </a:rPr>
              <a:t>Costs</a:t>
            </a:r>
            <a:r>
              <a:rPr lang="it-IT" sz="2400" dirty="0" smtClean="0">
                <a:latin typeface="Arial Unicode MS" pitchFamily="34" charset="-128"/>
                <a:ea typeface="Arial Unicode MS" pitchFamily="34" charset="-128"/>
                <a:cs typeface="Arial Unicode MS" pitchFamily="34" charset="-128"/>
              </a:rPr>
              <a:t> </a:t>
            </a:r>
            <a:r>
              <a:rPr lang="it-IT" sz="2400" dirty="0" smtClean="0">
                <a:latin typeface="Arial Unicode MS" pitchFamily="34" charset="-128"/>
                <a:ea typeface="Arial Unicode MS" pitchFamily="34" charset="-128"/>
                <a:cs typeface="Arial Unicode MS" pitchFamily="34" charset="-128"/>
              </a:rPr>
              <a:t>(60,000)</a:t>
            </a:r>
            <a:endParaRPr lang="it-IT" sz="2400"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50,000 </a:t>
            </a:r>
            <a:r>
              <a:rPr lang="it-IT" sz="2400" dirty="0" err="1" smtClean="0">
                <a:latin typeface="Arial Unicode MS" pitchFamily="34" charset="-128"/>
                <a:ea typeface="Arial Unicode MS" pitchFamily="34" charset="-128"/>
                <a:cs typeface="Arial Unicode MS" pitchFamily="34" charset="-128"/>
              </a:rPr>
              <a:t>Demonstration</a:t>
            </a:r>
            <a:r>
              <a:rPr lang="it-IT" sz="2400" dirty="0" smtClean="0">
                <a:latin typeface="Arial Unicode MS" pitchFamily="34" charset="-128"/>
                <a:ea typeface="Arial Unicode MS" pitchFamily="34" charset="-128"/>
                <a:cs typeface="Arial Unicode MS" pitchFamily="34" charset="-128"/>
              </a:rPr>
              <a:t> </a:t>
            </a:r>
            <a:r>
              <a:rPr lang="it-IT" sz="2400" dirty="0" smtClean="0">
                <a:latin typeface="Arial Unicode MS" pitchFamily="34" charset="-128"/>
                <a:ea typeface="Arial Unicode MS" pitchFamily="34" charset="-128"/>
                <a:cs typeface="Arial Unicode MS" pitchFamily="34" charset="-128"/>
              </a:rPr>
              <a:t>(30,000)</a:t>
            </a:r>
            <a:endParaRPr lang="it-IT" sz="2400"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10,000 Management </a:t>
            </a:r>
            <a:r>
              <a:rPr lang="it-IT" sz="2400" dirty="0" smtClean="0">
                <a:latin typeface="Arial Unicode MS" pitchFamily="34" charset="-128"/>
                <a:ea typeface="Arial Unicode MS" pitchFamily="34" charset="-128"/>
                <a:cs typeface="Arial Unicode MS" pitchFamily="34" charset="-128"/>
              </a:rPr>
              <a:t>(6,000)</a:t>
            </a:r>
            <a:endParaRPr lang="it-IT" sz="2400" dirty="0">
              <a:latin typeface="Arial Unicode MS" pitchFamily="34" charset="-128"/>
              <a:ea typeface="Arial Unicode MS" pitchFamily="34" charset="-128"/>
              <a:cs typeface="Arial Unicode MS" pitchFamily="34" charset="-128"/>
            </a:endParaRPr>
          </a:p>
        </p:txBody>
      </p:sp>
      <p:sp>
        <p:nvSpPr>
          <p:cNvPr id="5" name="Rettangolo 4"/>
          <p:cNvSpPr/>
          <p:nvPr/>
        </p:nvSpPr>
        <p:spPr>
          <a:xfrm>
            <a:off x="467544" y="404664"/>
            <a:ext cx="8132354" cy="461665"/>
          </a:xfrm>
          <a:prstGeom prst="rect">
            <a:avLst/>
          </a:prstGeom>
        </p:spPr>
        <p:txBody>
          <a:bodyPr wrap="none">
            <a:spAutoFit/>
          </a:bodyPr>
          <a:lstStyle/>
          <a:p>
            <a:pPr lvl="0"/>
            <a:r>
              <a:rPr lang="it-IT" sz="2400" dirty="0" smtClean="0">
                <a:solidFill>
                  <a:prstClr val="black"/>
                </a:solidFill>
                <a:latin typeface="Arial Unicode MS" pitchFamily="34" charset="-128"/>
                <a:ea typeface="Arial Unicode MS" pitchFamily="34" charset="-128"/>
                <a:cs typeface="Arial Unicode MS" pitchFamily="34" charset="-128"/>
              </a:rPr>
              <a:t>EXAMPLE OF REIMBURSEMENT OF INDIRECT COSTS</a:t>
            </a: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ttangolo 3"/>
          <p:cNvSpPr/>
          <p:nvPr/>
        </p:nvSpPr>
        <p:spPr>
          <a:xfrm>
            <a:off x="899592" y="1052736"/>
            <a:ext cx="7344816" cy="4062651"/>
          </a:xfrm>
          <a:prstGeom prst="rect">
            <a:avLst/>
          </a:prstGeom>
        </p:spPr>
        <p:txBody>
          <a:bodyPr wrap="square">
            <a:spAutoFit/>
          </a:bodyPr>
          <a:lstStyle/>
          <a:p>
            <a:r>
              <a:rPr lang="it-IT" b="1" dirty="0" smtClean="0">
                <a:latin typeface="Arial Unicode MS" pitchFamily="34" charset="-128"/>
                <a:ea typeface="Arial Unicode MS" pitchFamily="34" charset="-128"/>
                <a:cs typeface="Arial Unicode MS" pitchFamily="34" charset="-128"/>
              </a:rPr>
              <a:t>60% </a:t>
            </a:r>
            <a:r>
              <a:rPr lang="it-IT" b="1" dirty="0" err="1" smtClean="0">
                <a:latin typeface="Arial Unicode MS" pitchFamily="34" charset="-128"/>
                <a:ea typeface="Arial Unicode MS" pitchFamily="34" charset="-128"/>
                <a:cs typeface="Arial Unicode MS" pitchFamily="34" charset="-128"/>
              </a:rPr>
              <a:t>flat</a:t>
            </a:r>
            <a:r>
              <a:rPr lang="it-IT" b="1" dirty="0" smtClean="0">
                <a:latin typeface="Arial Unicode MS" pitchFamily="34" charset="-128"/>
                <a:ea typeface="Arial Unicode MS" pitchFamily="34" charset="-128"/>
                <a:cs typeface="Arial Unicode MS" pitchFamily="34" charset="-128"/>
              </a:rPr>
              <a:t> rate</a:t>
            </a:r>
          </a:p>
          <a:p>
            <a:r>
              <a:rPr lang="en-US" sz="2400" b="1" dirty="0" smtClean="0">
                <a:latin typeface="Arial Unicode MS" pitchFamily="34" charset="-128"/>
                <a:ea typeface="Arial Unicode MS" pitchFamily="34" charset="-128"/>
                <a:cs typeface="Arial Unicode MS" pitchFamily="34" charset="-128"/>
              </a:rPr>
              <a:t>Total Project Costs (Direct + Indirect costs)</a:t>
            </a:r>
          </a:p>
          <a:p>
            <a:r>
              <a:rPr lang="it-IT" sz="2400" dirty="0" smtClean="0">
                <a:latin typeface="Arial Unicode MS" pitchFamily="34" charset="-128"/>
                <a:ea typeface="Arial Unicode MS" pitchFamily="34" charset="-128"/>
                <a:cs typeface="Arial Unicode MS" pitchFamily="34" charset="-128"/>
              </a:rPr>
              <a:t>RTD 160,000</a:t>
            </a:r>
          </a:p>
          <a:p>
            <a:r>
              <a:rPr lang="it-IT" sz="2400" dirty="0" err="1" smtClean="0">
                <a:latin typeface="Arial Unicode MS" pitchFamily="34" charset="-128"/>
                <a:ea typeface="Arial Unicode MS" pitchFamily="34" charset="-128"/>
                <a:cs typeface="Arial Unicode MS" pitchFamily="34" charset="-128"/>
              </a:rPr>
              <a:t>Demonstration</a:t>
            </a:r>
            <a:r>
              <a:rPr lang="it-IT" sz="2400" dirty="0" smtClean="0">
                <a:latin typeface="Arial Unicode MS" pitchFamily="34" charset="-128"/>
                <a:ea typeface="Arial Unicode MS" pitchFamily="34" charset="-128"/>
                <a:cs typeface="Arial Unicode MS" pitchFamily="34" charset="-128"/>
              </a:rPr>
              <a:t> 80,000</a:t>
            </a:r>
          </a:p>
          <a:p>
            <a:r>
              <a:rPr lang="it-IT" sz="2400" dirty="0" smtClean="0">
                <a:latin typeface="Arial Unicode MS" pitchFamily="34" charset="-128"/>
                <a:ea typeface="Arial Unicode MS" pitchFamily="34" charset="-128"/>
                <a:cs typeface="Arial Unicode MS" pitchFamily="34" charset="-128"/>
              </a:rPr>
              <a:t>Management 16,000</a:t>
            </a:r>
          </a:p>
          <a:p>
            <a:r>
              <a:rPr lang="it-IT" sz="2400" dirty="0" smtClean="0">
                <a:latin typeface="Arial Unicode MS" pitchFamily="34" charset="-128"/>
                <a:ea typeface="Arial Unicode MS" pitchFamily="34" charset="-128"/>
                <a:cs typeface="Arial Unicode MS" pitchFamily="34" charset="-128"/>
              </a:rPr>
              <a:t>=&gt;</a:t>
            </a:r>
          </a:p>
          <a:p>
            <a:r>
              <a:rPr lang="it-IT" sz="2400" b="1" dirty="0" err="1" smtClean="0">
                <a:latin typeface="Arial Unicode MS" pitchFamily="34" charset="-128"/>
                <a:ea typeface="Arial Unicode MS" pitchFamily="34" charset="-128"/>
                <a:cs typeface="Arial Unicode MS" pitchFamily="34" charset="-128"/>
              </a:rPr>
              <a:t>Reimbursement</a:t>
            </a:r>
            <a:r>
              <a:rPr lang="it-IT" sz="2400" b="1" dirty="0" smtClean="0">
                <a:latin typeface="Arial Unicode MS" pitchFamily="34" charset="-128"/>
                <a:ea typeface="Arial Unicode MS" pitchFamily="34" charset="-128"/>
                <a:cs typeface="Arial Unicode MS" pitchFamily="34" charset="-128"/>
              </a:rPr>
              <a:t> i.e. EC </a:t>
            </a:r>
            <a:r>
              <a:rPr lang="it-IT" sz="2400" b="1" dirty="0" err="1" smtClean="0">
                <a:latin typeface="Arial Unicode MS" pitchFamily="34" charset="-128"/>
                <a:ea typeface="Arial Unicode MS" pitchFamily="34" charset="-128"/>
                <a:cs typeface="Arial Unicode MS" pitchFamily="34" charset="-128"/>
              </a:rPr>
              <a:t>contribution</a:t>
            </a:r>
            <a:endParaRPr lang="it-IT" sz="2400" b="1" dirty="0" smtClean="0">
              <a:latin typeface="Arial Unicode MS" pitchFamily="34" charset="-128"/>
              <a:ea typeface="Arial Unicode MS" pitchFamily="34" charset="-128"/>
              <a:cs typeface="Arial Unicode MS" pitchFamily="34" charset="-128"/>
            </a:endParaRPr>
          </a:p>
          <a:p>
            <a:r>
              <a:rPr lang="it-IT" sz="2400" dirty="0" smtClean="0">
                <a:latin typeface="Arial Unicode MS" pitchFamily="34" charset="-128"/>
                <a:ea typeface="Arial Unicode MS" pitchFamily="34" charset="-128"/>
                <a:cs typeface="Arial Unicode MS" pitchFamily="34" charset="-128"/>
              </a:rPr>
              <a:t>RTD 160,000 * 75% = 120,000</a:t>
            </a:r>
          </a:p>
          <a:p>
            <a:r>
              <a:rPr lang="it-IT" sz="2400" dirty="0" err="1" smtClean="0">
                <a:latin typeface="Arial Unicode MS" pitchFamily="34" charset="-128"/>
                <a:ea typeface="Arial Unicode MS" pitchFamily="34" charset="-128"/>
                <a:cs typeface="Arial Unicode MS" pitchFamily="34" charset="-128"/>
              </a:rPr>
              <a:t>Demonstration</a:t>
            </a:r>
            <a:r>
              <a:rPr lang="it-IT" sz="2400" dirty="0" smtClean="0">
                <a:latin typeface="Arial Unicode MS" pitchFamily="34" charset="-128"/>
                <a:ea typeface="Arial Unicode MS" pitchFamily="34" charset="-128"/>
                <a:cs typeface="Arial Unicode MS" pitchFamily="34" charset="-128"/>
              </a:rPr>
              <a:t> 80,000 * 50% = 40,000</a:t>
            </a:r>
          </a:p>
          <a:p>
            <a:r>
              <a:rPr lang="it-IT" sz="2400" dirty="0" smtClean="0">
                <a:latin typeface="Arial Unicode MS" pitchFamily="34" charset="-128"/>
                <a:ea typeface="Arial Unicode MS" pitchFamily="34" charset="-128"/>
                <a:cs typeface="Arial Unicode MS" pitchFamily="34" charset="-128"/>
              </a:rPr>
              <a:t>Management 16,000 * 100% = 16,000</a:t>
            </a:r>
          </a:p>
          <a:p>
            <a:r>
              <a:rPr lang="it-IT" sz="2400" b="1" dirty="0" smtClean="0">
                <a:latin typeface="Arial Unicode MS" pitchFamily="34" charset="-128"/>
                <a:ea typeface="Arial Unicode MS" pitchFamily="34" charset="-128"/>
                <a:cs typeface="Arial Unicode MS" pitchFamily="34" charset="-128"/>
              </a:rPr>
              <a:t>Total EC </a:t>
            </a:r>
            <a:r>
              <a:rPr lang="it-IT" sz="2400" b="1" dirty="0" err="1" smtClean="0">
                <a:latin typeface="Arial Unicode MS" pitchFamily="34" charset="-128"/>
                <a:ea typeface="Arial Unicode MS" pitchFamily="34" charset="-128"/>
                <a:cs typeface="Arial Unicode MS" pitchFamily="34" charset="-128"/>
              </a:rPr>
              <a:t>Contribution</a:t>
            </a:r>
            <a:r>
              <a:rPr lang="it-IT" sz="2400" b="1" dirty="0" smtClean="0">
                <a:latin typeface="Arial Unicode MS" pitchFamily="34" charset="-128"/>
                <a:ea typeface="Arial Unicode MS" pitchFamily="34" charset="-128"/>
                <a:cs typeface="Arial Unicode MS" pitchFamily="34" charset="-128"/>
              </a:rPr>
              <a:t> =176,000</a:t>
            </a:r>
            <a:endParaRPr lang="it-IT" sz="2400" dirty="0">
              <a:latin typeface="Arial Unicode MS" pitchFamily="34" charset="-128"/>
              <a:ea typeface="Arial Unicode MS" pitchFamily="34" charset="-128"/>
              <a:cs typeface="Arial Unicode MS" pitchFamily="34" charset="-128"/>
            </a:endParaRPr>
          </a:p>
        </p:txBody>
      </p:sp>
      <p:sp>
        <p:nvSpPr>
          <p:cNvPr id="5" name="Rettangolo 4"/>
          <p:cNvSpPr/>
          <p:nvPr/>
        </p:nvSpPr>
        <p:spPr>
          <a:xfrm>
            <a:off x="395536" y="332657"/>
            <a:ext cx="8136904" cy="461665"/>
          </a:xfrm>
          <a:prstGeom prst="rect">
            <a:avLst/>
          </a:prstGeom>
        </p:spPr>
        <p:txBody>
          <a:bodyPr wrap="square">
            <a:spAutoFit/>
          </a:bodyPr>
          <a:lstStyle/>
          <a:p>
            <a:pPr lvl="0"/>
            <a:r>
              <a:rPr lang="it-IT" sz="2400" dirty="0" smtClean="0">
                <a:solidFill>
                  <a:prstClr val="black"/>
                </a:solidFill>
                <a:latin typeface="Arial Unicode MS" pitchFamily="34" charset="-128"/>
                <a:ea typeface="Arial Unicode MS" pitchFamily="34" charset="-128"/>
                <a:cs typeface="Arial Unicode MS" pitchFamily="34" charset="-128"/>
              </a:rPr>
              <a:t>EXAMPLE OF REIMBURSEMENT OF INDIRECT COSTS</a:t>
            </a: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552" y="404664"/>
            <a:ext cx="7972425" cy="990600"/>
          </a:xfrm>
          <a:prstGeom prst="rect">
            <a:avLst/>
          </a:prstGeom>
        </p:spPr>
        <p:txBody>
          <a:bodyPr>
            <a:normAutofit/>
          </a:bodyPr>
          <a:lstStyle/>
          <a:p>
            <a:pPr algn="ctr"/>
            <a:r>
              <a:rPr lang="it-IT" sz="3200" dirty="0" smtClean="0"/>
              <a:t>BUDGET FORM</a:t>
            </a:r>
            <a:endParaRPr kumimoji="0" lang="it-IT" altLang="zh-CN" sz="3200" i="0" u="none" strike="noStrike" kern="1200" cap="none" spc="0" normalizeH="0" baseline="0" noProof="0" dirty="0">
              <a:ln>
                <a:noFill/>
              </a:ln>
              <a:effectLst/>
              <a:uLnTx/>
              <a:uFillTx/>
              <a:latin typeface="Arial Unicode MS" pitchFamily="34" charset="-128"/>
              <a:ea typeface="Arial Unicode MS" pitchFamily="34" charset="-128"/>
              <a:cs typeface="Arial Unicode MS" pitchFamily="34" charset="-128"/>
            </a:endParaRPr>
          </a:p>
        </p:txBody>
      </p:sp>
      <p:pic>
        <p:nvPicPr>
          <p:cNvPr id="3" name="Immagine 2"/>
          <p:cNvPicPr/>
          <p:nvPr/>
        </p:nvPicPr>
        <p:blipFill>
          <a:blip r:embed="rId2" cstate="print"/>
          <a:srcRect/>
          <a:stretch>
            <a:fillRect/>
          </a:stretch>
        </p:blipFill>
        <p:spPr bwMode="auto">
          <a:xfrm>
            <a:off x="539552" y="1196752"/>
            <a:ext cx="7992888"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ttangolo 4"/>
          <p:cNvSpPr/>
          <p:nvPr/>
        </p:nvSpPr>
        <p:spPr>
          <a:xfrm>
            <a:off x="2843808" y="620688"/>
            <a:ext cx="2424703" cy="707886"/>
          </a:xfrm>
          <a:prstGeom prst="rect">
            <a:avLst/>
          </a:prstGeom>
        </p:spPr>
        <p:txBody>
          <a:bodyPr wrap="none">
            <a:spAutoFit/>
          </a:bodyPr>
          <a:lstStyle/>
          <a:p>
            <a:r>
              <a:rPr lang="it-IT" sz="4000" dirty="0" smtClean="0">
                <a:solidFill>
                  <a:prstClr val="black"/>
                </a:solidFill>
              </a:rPr>
              <a:t>PAYMENTS</a:t>
            </a:r>
            <a:endParaRPr lang="it-IT" sz="4000" dirty="0"/>
          </a:p>
        </p:txBody>
      </p:sp>
      <p:sp>
        <p:nvSpPr>
          <p:cNvPr id="6" name="Rettangolo 5"/>
          <p:cNvSpPr/>
          <p:nvPr/>
        </p:nvSpPr>
        <p:spPr>
          <a:xfrm>
            <a:off x="323528" y="1844825"/>
            <a:ext cx="2445161" cy="523220"/>
          </a:xfrm>
          <a:prstGeom prst="rect">
            <a:avLst/>
          </a:prstGeom>
        </p:spPr>
        <p:txBody>
          <a:bodyPr wrap="square">
            <a:spAutoFit/>
          </a:bodyPr>
          <a:lstStyle/>
          <a:p>
            <a:r>
              <a:rPr lang="en-US" sz="2800" b="1" dirty="0" smtClean="0">
                <a:solidFill>
                  <a:prstClr val="black"/>
                </a:solidFill>
                <a:latin typeface="Arial Unicode MS" pitchFamily="34" charset="-128"/>
                <a:ea typeface="Arial Unicode MS" pitchFamily="34" charset="-128"/>
                <a:cs typeface="Arial Unicode MS" pitchFamily="34" charset="-128"/>
              </a:rPr>
              <a:t>Pre-financing</a:t>
            </a:r>
            <a:endParaRPr lang="it-IT" sz="2800" dirty="0">
              <a:latin typeface="Arial Unicode MS" pitchFamily="34" charset="-128"/>
              <a:ea typeface="Arial Unicode MS" pitchFamily="34" charset="-128"/>
              <a:cs typeface="Arial Unicode MS" pitchFamily="34" charset="-128"/>
            </a:endParaRPr>
          </a:p>
        </p:txBody>
      </p:sp>
      <p:sp>
        <p:nvSpPr>
          <p:cNvPr id="7" name="Rettangolo 6"/>
          <p:cNvSpPr/>
          <p:nvPr/>
        </p:nvSpPr>
        <p:spPr>
          <a:xfrm>
            <a:off x="467544" y="3645024"/>
            <a:ext cx="2286000" cy="1384995"/>
          </a:xfrm>
          <a:prstGeom prst="rect">
            <a:avLst/>
          </a:prstGeom>
        </p:spPr>
        <p:txBody>
          <a:bodyPr>
            <a:spAutoFit/>
          </a:bodyPr>
          <a:lstStyle/>
          <a:p>
            <a:pPr lvl="0"/>
            <a:r>
              <a:rPr lang="en-US" sz="2800" b="1" dirty="0" smtClean="0">
                <a:solidFill>
                  <a:prstClr val="black"/>
                </a:solidFill>
                <a:latin typeface="Arial Unicode MS" pitchFamily="34" charset="-128"/>
                <a:ea typeface="Arial Unicode MS" pitchFamily="34" charset="-128"/>
                <a:cs typeface="Arial Unicode MS" pitchFamily="34" charset="-128"/>
              </a:rPr>
              <a:t>Interim and final  payments</a:t>
            </a:r>
            <a:endParaRPr lang="it-IT" dirty="0" smtClean="0">
              <a:solidFill>
                <a:prstClr val="black"/>
              </a:solidFill>
              <a:latin typeface="Arial Unicode MS" pitchFamily="34" charset="-128"/>
              <a:ea typeface="Arial Unicode MS" pitchFamily="34" charset="-128"/>
              <a:cs typeface="Arial Unicode MS" pitchFamily="34" charset="-128"/>
            </a:endParaRPr>
          </a:p>
        </p:txBody>
      </p:sp>
      <p:sp>
        <p:nvSpPr>
          <p:cNvPr id="8" name="Rettangolo 7"/>
          <p:cNvSpPr/>
          <p:nvPr/>
        </p:nvSpPr>
        <p:spPr>
          <a:xfrm>
            <a:off x="7092280" y="1916832"/>
            <a:ext cx="1891865" cy="369332"/>
          </a:xfrm>
          <a:prstGeom prst="rect">
            <a:avLst/>
          </a:prstGeom>
        </p:spPr>
        <p:txBody>
          <a:bodyPr wrap="none">
            <a:spAutoFit/>
          </a:bodyPr>
          <a:lstStyle/>
          <a:p>
            <a:pPr lvl="0"/>
            <a:r>
              <a:rPr lang="it-IT" dirty="0" smtClean="0">
                <a:solidFill>
                  <a:prstClr val="black"/>
                </a:solidFill>
              </a:rPr>
              <a:t>– </a:t>
            </a:r>
            <a:r>
              <a:rPr lang="it-IT" dirty="0" err="1" smtClean="0">
                <a:solidFill>
                  <a:prstClr val="black"/>
                </a:solidFill>
                <a:latin typeface="Arial Unicode MS" pitchFamily="34" charset="-128"/>
                <a:ea typeface="Arial Unicode MS" pitchFamily="34" charset="-128"/>
                <a:cs typeface="Arial Unicode MS" pitchFamily="34" charset="-128"/>
              </a:rPr>
              <a:t>Retention</a:t>
            </a:r>
            <a:r>
              <a:rPr lang="it-IT" dirty="0" smtClean="0">
                <a:solidFill>
                  <a:prstClr val="black"/>
                </a:solidFill>
                <a:latin typeface="Arial Unicode MS" pitchFamily="34" charset="-128"/>
                <a:ea typeface="Arial Unicode MS" pitchFamily="34" charset="-128"/>
                <a:cs typeface="Arial Unicode MS" pitchFamily="34" charset="-128"/>
              </a:rPr>
              <a:t> (5%)</a:t>
            </a:r>
          </a:p>
        </p:txBody>
      </p:sp>
      <p:sp>
        <p:nvSpPr>
          <p:cNvPr id="10" name="Rettangolo arrotondato 9"/>
          <p:cNvSpPr/>
          <p:nvPr/>
        </p:nvSpPr>
        <p:spPr>
          <a:xfrm>
            <a:off x="2915816" y="1556792"/>
            <a:ext cx="4176464" cy="115212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Arial Unicode MS" pitchFamily="34" charset="-128"/>
                <a:ea typeface="Arial Unicode MS" pitchFamily="34" charset="-128"/>
                <a:cs typeface="Arial Unicode MS" pitchFamily="34" charset="-128"/>
              </a:rPr>
              <a:t>Within 45 days the signature of Grant Agreement.</a:t>
            </a:r>
          </a:p>
          <a:p>
            <a:pPr algn="ctr"/>
            <a:r>
              <a:rPr lang="it-IT" b="1" dirty="0" err="1" smtClean="0">
                <a:latin typeface="Arial Unicode MS" pitchFamily="34" charset="-128"/>
                <a:ea typeface="Arial Unicode MS" pitchFamily="34" charset="-128"/>
                <a:cs typeface="Arial Unicode MS" pitchFamily="34" charset="-128"/>
              </a:rPr>
              <a:t>Usually</a:t>
            </a:r>
            <a:r>
              <a:rPr lang="it-IT" b="1" dirty="0" smtClean="0">
                <a:latin typeface="Arial Unicode MS" pitchFamily="34" charset="-128"/>
                <a:ea typeface="Arial Unicode MS" pitchFamily="34" charset="-128"/>
                <a:cs typeface="Arial Unicode MS" pitchFamily="34" charset="-128"/>
              </a:rPr>
              <a:t> a </a:t>
            </a:r>
            <a:r>
              <a:rPr lang="it-IT" b="1" dirty="0" err="1" smtClean="0">
                <a:latin typeface="Arial Unicode MS" pitchFamily="34" charset="-128"/>
                <a:ea typeface="Arial Unicode MS" pitchFamily="34" charset="-128"/>
                <a:cs typeface="Arial Unicode MS" pitchFamily="34" charset="-128"/>
              </a:rPr>
              <a:t>consistent</a:t>
            </a:r>
            <a:r>
              <a:rPr lang="it-IT" b="1" dirty="0" smtClean="0">
                <a:latin typeface="Arial Unicode MS" pitchFamily="34" charset="-128"/>
                <a:ea typeface="Arial Unicode MS" pitchFamily="34" charset="-128"/>
                <a:cs typeface="Arial Unicode MS" pitchFamily="34" charset="-128"/>
              </a:rPr>
              <a:t> % of the Grant.</a:t>
            </a:r>
            <a:endParaRPr lang="it-IT" b="1" dirty="0">
              <a:latin typeface="Arial Unicode MS" pitchFamily="34" charset="-128"/>
              <a:ea typeface="Arial Unicode MS" pitchFamily="34" charset="-128"/>
              <a:cs typeface="Arial Unicode MS" pitchFamily="34" charset="-128"/>
            </a:endParaRPr>
          </a:p>
        </p:txBody>
      </p:sp>
      <p:sp>
        <p:nvSpPr>
          <p:cNvPr id="11" name="Rettangolo arrotondato 10"/>
          <p:cNvSpPr/>
          <p:nvPr/>
        </p:nvSpPr>
        <p:spPr>
          <a:xfrm>
            <a:off x="2915816" y="3645024"/>
            <a:ext cx="4680520" cy="13681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smtClean="0">
                <a:solidFill>
                  <a:schemeClr val="bg1"/>
                </a:solidFill>
                <a:latin typeface="Arial Unicode MS" pitchFamily="34" charset="-128"/>
                <a:ea typeface="Arial Unicode MS" pitchFamily="34" charset="-128"/>
                <a:cs typeface="Arial Unicode MS" pitchFamily="34" charset="-128"/>
              </a:rPr>
              <a:t>Based on financial</a:t>
            </a:r>
          </a:p>
          <a:p>
            <a:pPr lvl="0"/>
            <a:r>
              <a:rPr lang="it-IT" b="1" dirty="0" err="1" smtClean="0">
                <a:solidFill>
                  <a:schemeClr val="bg1"/>
                </a:solidFill>
                <a:latin typeface="Arial Unicode MS" pitchFamily="34" charset="-128"/>
                <a:ea typeface="Arial Unicode MS" pitchFamily="34" charset="-128"/>
                <a:cs typeface="Arial Unicode MS" pitchFamily="34" charset="-128"/>
              </a:rPr>
              <a:t>statements</a:t>
            </a:r>
            <a:r>
              <a:rPr lang="it-IT" b="1" dirty="0" smtClean="0">
                <a:solidFill>
                  <a:schemeClr val="bg1"/>
                </a:solidFill>
                <a:latin typeface="Arial Unicode MS" pitchFamily="34" charset="-128"/>
                <a:ea typeface="Arial Unicode MS" pitchFamily="34" charset="-128"/>
                <a:cs typeface="Arial Unicode MS" pitchFamily="34" charset="-128"/>
              </a:rPr>
              <a:t> (EC </a:t>
            </a:r>
            <a:r>
              <a:rPr lang="it-IT" b="1" dirty="0" err="1" smtClean="0">
                <a:solidFill>
                  <a:schemeClr val="bg1"/>
                </a:solidFill>
                <a:latin typeface="Arial Unicode MS" pitchFamily="34" charset="-128"/>
                <a:ea typeface="Arial Unicode MS" pitchFamily="34" charset="-128"/>
                <a:cs typeface="Arial Unicode MS" pitchFamily="34" charset="-128"/>
              </a:rPr>
              <a:t>contribution=</a:t>
            </a:r>
            <a:r>
              <a:rPr lang="it-IT" b="1" dirty="0" smtClean="0">
                <a:solidFill>
                  <a:schemeClr val="bg1"/>
                </a:solidFill>
                <a:latin typeface="Arial Unicode MS" pitchFamily="34" charset="-128"/>
                <a:ea typeface="Arial Unicode MS" pitchFamily="34" charset="-128"/>
                <a:cs typeface="Arial Unicode MS" pitchFamily="34" charset="-128"/>
              </a:rPr>
              <a:t> </a:t>
            </a:r>
            <a:r>
              <a:rPr lang="it-IT" b="1" dirty="0" err="1" smtClean="0">
                <a:solidFill>
                  <a:schemeClr val="bg1"/>
                </a:solidFill>
                <a:latin typeface="Arial Unicode MS" pitchFamily="34" charset="-128"/>
                <a:ea typeface="Arial Unicode MS" pitchFamily="34" charset="-128"/>
                <a:cs typeface="Arial Unicode MS" pitchFamily="34" charset="-128"/>
              </a:rPr>
              <a:t>amounts</a:t>
            </a:r>
            <a:endParaRPr lang="it-IT" b="1" dirty="0" smtClean="0">
              <a:solidFill>
                <a:schemeClr val="bg1"/>
              </a:solidFill>
              <a:latin typeface="Arial Unicode MS" pitchFamily="34" charset="-128"/>
              <a:ea typeface="Arial Unicode MS" pitchFamily="34" charset="-128"/>
              <a:cs typeface="Arial Unicode MS" pitchFamily="34" charset="-128"/>
            </a:endParaRPr>
          </a:p>
          <a:p>
            <a:pPr lvl="0"/>
            <a:r>
              <a:rPr lang="it-IT" b="1" dirty="0" err="1" smtClean="0">
                <a:solidFill>
                  <a:schemeClr val="bg1"/>
                </a:solidFill>
                <a:latin typeface="Arial Unicode MS" pitchFamily="34" charset="-128"/>
                <a:ea typeface="Arial Unicode MS" pitchFamily="34" charset="-128"/>
                <a:cs typeface="Arial Unicode MS" pitchFamily="34" charset="-128"/>
              </a:rPr>
              <a:t>justified</a:t>
            </a:r>
            <a:r>
              <a:rPr lang="it-IT" b="1" dirty="0" smtClean="0">
                <a:solidFill>
                  <a:schemeClr val="bg1"/>
                </a:solidFill>
                <a:latin typeface="Arial Unicode MS" pitchFamily="34" charset="-128"/>
                <a:ea typeface="Arial Unicode MS" pitchFamily="34" charset="-128"/>
                <a:cs typeface="Arial Unicode MS" pitchFamily="34" charset="-128"/>
              </a:rPr>
              <a:t> &amp; </a:t>
            </a:r>
            <a:r>
              <a:rPr lang="it-IT" b="1" dirty="0" err="1" smtClean="0">
                <a:solidFill>
                  <a:schemeClr val="bg1"/>
                </a:solidFill>
                <a:latin typeface="Arial Unicode MS" pitchFamily="34" charset="-128"/>
                <a:ea typeface="Arial Unicode MS" pitchFamily="34" charset="-128"/>
                <a:cs typeface="Arial Unicode MS" pitchFamily="34" charset="-128"/>
              </a:rPr>
              <a:t>accepted</a:t>
            </a:r>
            <a:r>
              <a:rPr lang="it-IT" b="1" dirty="0" smtClean="0">
                <a:solidFill>
                  <a:schemeClr val="bg1"/>
                </a:solidFill>
                <a:latin typeface="Arial Unicode MS" pitchFamily="34" charset="-128"/>
                <a:ea typeface="Arial Unicode MS" pitchFamily="34" charset="-128"/>
                <a:cs typeface="Arial Unicode MS" pitchFamily="34" charset="-128"/>
              </a:rPr>
              <a:t> * </a:t>
            </a:r>
            <a:r>
              <a:rPr lang="it-IT" b="1" dirty="0" err="1" smtClean="0">
                <a:solidFill>
                  <a:schemeClr val="bg1"/>
                </a:solidFill>
                <a:latin typeface="Arial Unicode MS" pitchFamily="34" charset="-128"/>
                <a:ea typeface="Arial Unicode MS" pitchFamily="34" charset="-128"/>
                <a:cs typeface="Arial Unicode MS" pitchFamily="34" charset="-128"/>
              </a:rPr>
              <a:t>funding</a:t>
            </a:r>
            <a:r>
              <a:rPr lang="it-IT" b="1" dirty="0" smtClean="0">
                <a:solidFill>
                  <a:schemeClr val="bg1"/>
                </a:solidFill>
                <a:latin typeface="Arial Unicode MS" pitchFamily="34" charset="-128"/>
                <a:ea typeface="Arial Unicode MS" pitchFamily="34" charset="-128"/>
                <a:cs typeface="Arial Unicode MS" pitchFamily="34" charset="-128"/>
              </a:rPr>
              <a:t> rate)</a:t>
            </a:r>
          </a:p>
          <a:p>
            <a:pPr algn="ctr"/>
            <a:endParaRPr lang="it-IT"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484784"/>
            <a:ext cx="7992888" cy="4154984"/>
          </a:xfrm>
          <a:prstGeom prst="rect">
            <a:avLst/>
          </a:prstGeom>
        </p:spPr>
        <p:txBody>
          <a:bodyPr wrap="square">
            <a:spAutoFit/>
          </a:bodyPr>
          <a:lstStyle/>
          <a:p>
            <a:pPr>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Fit project idea into Work Programme Emphasize project’s goal, necessity and advantages in a European context</a:t>
            </a:r>
          </a:p>
          <a:p>
            <a:pPr>
              <a:buFont typeface="Wingdings" pitchFamily="2" charset="2"/>
              <a:buChar char="ü"/>
            </a:pPr>
            <a:endParaRPr lang="en-US" sz="2400" dirty="0" smtClean="0">
              <a:latin typeface="Arial Unicode MS" pitchFamily="34" charset="-128"/>
              <a:ea typeface="Arial Unicode MS" pitchFamily="34" charset="-128"/>
              <a:cs typeface="Arial Unicode MS" pitchFamily="34" charset="-128"/>
            </a:endParaRPr>
          </a:p>
          <a:p>
            <a:pPr>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 Involve partners with European programme experience</a:t>
            </a:r>
          </a:p>
          <a:p>
            <a:pPr>
              <a:buFont typeface="Wingdings" pitchFamily="2" charset="2"/>
              <a:buChar char="ü"/>
            </a:pPr>
            <a:endParaRPr lang="en-US" sz="2400" dirty="0" smtClean="0">
              <a:latin typeface="Arial Unicode MS" pitchFamily="34" charset="-128"/>
              <a:ea typeface="Arial Unicode MS" pitchFamily="34" charset="-128"/>
              <a:cs typeface="Arial Unicode MS" pitchFamily="34" charset="-128"/>
            </a:endParaRPr>
          </a:p>
          <a:p>
            <a:pPr>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 Get involved in writing of your Work Package or Task(s) Clarify your role and ensure that your expertise is fully utilized </a:t>
            </a:r>
          </a:p>
          <a:p>
            <a:pPr>
              <a:buFont typeface="Wingdings" pitchFamily="2" charset="2"/>
              <a:buChar char="ü"/>
            </a:pPr>
            <a:endParaRPr lang="en-US" sz="2400" dirty="0" smtClean="0">
              <a:latin typeface="Arial Unicode MS" pitchFamily="34" charset="-128"/>
              <a:ea typeface="Arial Unicode MS" pitchFamily="34" charset="-128"/>
              <a:cs typeface="Arial Unicode MS" pitchFamily="34" charset="-128"/>
            </a:endParaRPr>
          </a:p>
          <a:p>
            <a:pPr>
              <a:buFont typeface="Wingdings" pitchFamily="2" charset="2"/>
              <a:buChar char="ü"/>
            </a:pPr>
            <a:r>
              <a:rPr lang="en-US" sz="2400" dirty="0" smtClean="0">
                <a:latin typeface="Arial Unicode MS" pitchFamily="34" charset="-128"/>
                <a:ea typeface="Arial Unicode MS" pitchFamily="34" charset="-128"/>
                <a:cs typeface="Arial Unicode MS" pitchFamily="34" charset="-128"/>
              </a:rPr>
              <a:t>Communicate well to show your commitment </a:t>
            </a:r>
            <a:endParaRPr lang="it-IT" sz="2400" dirty="0">
              <a:latin typeface="Arial Unicode MS" pitchFamily="34" charset="-128"/>
              <a:ea typeface="Arial Unicode MS" pitchFamily="34" charset="-128"/>
              <a:cs typeface="Arial Unicode MS" pitchFamily="34" charset="-128"/>
            </a:endParaRPr>
          </a:p>
        </p:txBody>
      </p:sp>
      <p:sp>
        <p:nvSpPr>
          <p:cNvPr id="3" name="Rettangolo 2"/>
          <p:cNvSpPr/>
          <p:nvPr/>
        </p:nvSpPr>
        <p:spPr>
          <a:xfrm>
            <a:off x="2267744" y="548680"/>
            <a:ext cx="4913525" cy="707886"/>
          </a:xfrm>
          <a:prstGeom prst="rect">
            <a:avLst/>
          </a:prstGeom>
        </p:spPr>
        <p:txBody>
          <a:bodyPr wrap="none">
            <a:spAutoFit/>
          </a:bodyPr>
          <a:lstStyle/>
          <a:p>
            <a:r>
              <a:rPr lang="en-US" sz="4000" dirty="0" smtClean="0">
                <a:solidFill>
                  <a:prstClr val="black"/>
                </a:solidFill>
                <a:latin typeface="Arial Unicode MS" pitchFamily="34" charset="-128"/>
                <a:ea typeface="Arial Unicode MS" pitchFamily="34" charset="-128"/>
                <a:cs typeface="Arial Unicode MS" pitchFamily="34" charset="-128"/>
              </a:rPr>
              <a:t>FINAL COMMENTS </a:t>
            </a:r>
            <a:endParaRPr lang="it-IT" sz="40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Thank you</a:t>
            </a:r>
            <a:r>
              <a:rPr lang="en-GB" dirty="0" smtClean="0"/>
              <a:t>!</a:t>
            </a:r>
            <a:endParaRPr lang="en-GB" dirty="0"/>
          </a:p>
        </p:txBody>
      </p:sp>
      <p:sp>
        <p:nvSpPr>
          <p:cNvPr id="5" name="Subtitle 4"/>
          <p:cNvSpPr>
            <a:spLocks noGrp="1"/>
          </p:cNvSpPr>
          <p:nvPr>
            <p:ph type="subTitle" idx="1"/>
          </p:nvPr>
        </p:nvSpPr>
        <p:spPr/>
        <p:txBody>
          <a:bodyPr/>
          <a:lstStyle/>
          <a:p>
            <a:r>
              <a:rPr lang="en-GB" dirty="0"/>
              <a:t>gabriella.calderari@uniroma1.it</a:t>
            </a:r>
          </a:p>
          <a:p>
            <a:r>
              <a:rPr lang="en-GB" dirty="0" smtClean="0"/>
              <a:t>d.w.chadwick@kent.ac.uk</a:t>
            </a:r>
            <a:endParaRPr lang="en-GB" dirty="0"/>
          </a:p>
        </p:txBody>
      </p:sp>
    </p:spTree>
    <p:extLst>
      <p:ext uri="{BB962C8B-B14F-4D97-AF65-F5344CB8AC3E}">
        <p14:creationId xmlns:p14="http://schemas.microsoft.com/office/powerpoint/2010/main" xmlns="" val="1563524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ttangolo 4"/>
          <p:cNvSpPr/>
          <p:nvPr/>
        </p:nvSpPr>
        <p:spPr>
          <a:xfrm>
            <a:off x="2152881" y="332656"/>
            <a:ext cx="4553170" cy="523220"/>
          </a:xfrm>
          <a:prstGeom prst="rect">
            <a:avLst/>
          </a:prstGeom>
        </p:spPr>
        <p:txBody>
          <a:bodyPr wrap="none">
            <a:spAutoFit/>
          </a:bodyPr>
          <a:lstStyle/>
          <a:p>
            <a:pPr marL="365760" indent="-256032" algn="ctr" fontAlgn="auto">
              <a:spcAft>
                <a:spcPts val="0"/>
              </a:spcAft>
              <a:defRPr/>
            </a:pPr>
            <a:r>
              <a:rPr lang="en-US" sz="2800" dirty="0" smtClean="0">
                <a:latin typeface="Arial Unicode MS" pitchFamily="34" charset="-128"/>
                <a:ea typeface="Arial Unicode MS" pitchFamily="34" charset="-128"/>
                <a:cs typeface="Arial Unicode MS" pitchFamily="34" charset="-128"/>
              </a:rPr>
              <a:t>Where to find </a:t>
            </a:r>
            <a:r>
              <a:rPr lang="en-US" sz="2800" dirty="0" smtClean="0">
                <a:latin typeface="Arial Unicode MS" pitchFamily="34" charset="-128"/>
                <a:ea typeface="Arial Unicode MS" pitchFamily="34" charset="-128"/>
                <a:cs typeface="Arial Unicode MS" pitchFamily="34" charset="-128"/>
              </a:rPr>
              <a:t>the right Call</a:t>
            </a:r>
            <a:endParaRPr lang="en-US" sz="2800" dirty="0">
              <a:latin typeface="Arial Unicode MS" pitchFamily="34" charset="-128"/>
              <a:ea typeface="Arial Unicode MS" pitchFamily="34" charset="-128"/>
              <a:cs typeface="Arial Unicode MS" pitchFamily="34" charset="-128"/>
            </a:endParaRPr>
          </a:p>
        </p:txBody>
      </p:sp>
      <p:sp>
        <p:nvSpPr>
          <p:cNvPr id="6" name="Rettangolo 5"/>
          <p:cNvSpPr/>
          <p:nvPr/>
        </p:nvSpPr>
        <p:spPr>
          <a:xfrm>
            <a:off x="1331640" y="1124744"/>
            <a:ext cx="7272808" cy="646331"/>
          </a:xfrm>
          <a:prstGeom prst="rect">
            <a:avLst/>
          </a:prstGeom>
        </p:spPr>
        <p:txBody>
          <a:bodyPr wrap="square">
            <a:spAutoFit/>
          </a:bodyPr>
          <a:lstStyle/>
          <a:p>
            <a:r>
              <a:rPr lang="it-IT" dirty="0" smtClean="0">
                <a:hlinkClick r:id="rId4"/>
              </a:rPr>
              <a:t>http://cordis.europa.eu/fp7/cooperation/home_en.html</a:t>
            </a:r>
            <a:endParaRPr lang="it-IT" dirty="0" smtClean="0"/>
          </a:p>
          <a:p>
            <a:endParaRPr lang="it-IT" dirty="0"/>
          </a:p>
        </p:txBody>
      </p:sp>
      <p:pic>
        <p:nvPicPr>
          <p:cNvPr id="8193" name="Picture 1"/>
          <p:cNvPicPr>
            <a:picLocks noChangeAspect="1" noChangeArrowheads="1"/>
          </p:cNvPicPr>
          <p:nvPr/>
        </p:nvPicPr>
        <p:blipFill>
          <a:blip r:embed="rId5" cstate="print"/>
          <a:srcRect/>
          <a:stretch>
            <a:fillRect/>
          </a:stretch>
        </p:blipFill>
        <p:spPr bwMode="auto">
          <a:xfrm>
            <a:off x="755576" y="2132856"/>
            <a:ext cx="7817693" cy="3239467"/>
          </a:xfrm>
          <a:prstGeom prst="rect">
            <a:avLst/>
          </a:prstGeom>
          <a:noFill/>
          <a:ln w="9525">
            <a:noFill/>
            <a:miter lim="800000"/>
            <a:headEnd/>
            <a:tailEnd/>
          </a:ln>
        </p:spPr>
      </p:pic>
    </p:spTree>
    <p:extLst>
      <p:ext uri="{BB962C8B-B14F-4D97-AF65-F5344CB8AC3E}">
        <p14:creationId xmlns:p14="http://schemas.microsoft.com/office/powerpoint/2010/main" xmlns="" val="248187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1556793"/>
            <a:ext cx="8437895" cy="2232248"/>
          </a:xfrm>
          <a:prstGeom prst="rect">
            <a:avLst/>
          </a:prstGeom>
          <a:noFill/>
          <a:ln w="9525">
            <a:noFill/>
            <a:miter lim="800000"/>
            <a:headEnd/>
            <a:tailEnd/>
          </a:ln>
        </p:spPr>
      </p:pic>
      <p:sp>
        <p:nvSpPr>
          <p:cNvPr id="3" name="Rettangolo 2"/>
          <p:cNvSpPr/>
          <p:nvPr/>
        </p:nvSpPr>
        <p:spPr>
          <a:xfrm>
            <a:off x="2267744" y="476672"/>
            <a:ext cx="4572000" cy="523220"/>
          </a:xfrm>
          <a:prstGeom prst="rect">
            <a:avLst/>
          </a:prstGeom>
        </p:spPr>
        <p:txBody>
          <a:bodyPr>
            <a:spAutoFit/>
          </a:bodyPr>
          <a:lstStyle/>
          <a:p>
            <a:pPr marL="365760" indent="-256032" algn="ctr" fontAlgn="auto">
              <a:spcAft>
                <a:spcPts val="0"/>
              </a:spcAft>
              <a:defRPr/>
            </a:pPr>
            <a:r>
              <a:rPr lang="en-US" sz="2800" dirty="0" smtClean="0"/>
              <a:t>INFO PACK</a:t>
            </a:r>
            <a:endParaRPr lang="en-US" sz="2800" dirty="0"/>
          </a:p>
        </p:txBody>
      </p:sp>
      <p:sp>
        <p:nvSpPr>
          <p:cNvPr id="7" name="Rettangolo 6"/>
          <p:cNvSpPr/>
          <p:nvPr/>
        </p:nvSpPr>
        <p:spPr>
          <a:xfrm>
            <a:off x="1907704" y="4365104"/>
            <a:ext cx="6336704" cy="523220"/>
          </a:xfrm>
          <a:prstGeom prst="rect">
            <a:avLst/>
          </a:prstGeom>
        </p:spPr>
        <p:txBody>
          <a:bodyPr wrap="square">
            <a:spAutoFit/>
          </a:bodyPr>
          <a:lstStyle/>
          <a:p>
            <a:pPr marL="365760" indent="-256032" fontAlgn="auto">
              <a:spcAft>
                <a:spcPts val="0"/>
              </a:spcAft>
              <a:defRPr/>
            </a:pPr>
            <a:r>
              <a:rPr lang="en-US" sz="2800" dirty="0" smtClean="0"/>
              <a:t>Call text</a:t>
            </a:r>
            <a:endParaRPr lang="en-US" sz="2800" dirty="0"/>
          </a:p>
        </p:txBody>
      </p:sp>
      <p:sp>
        <p:nvSpPr>
          <p:cNvPr id="8" name="Rettangolo 7"/>
          <p:cNvSpPr/>
          <p:nvPr/>
        </p:nvSpPr>
        <p:spPr>
          <a:xfrm>
            <a:off x="1835696" y="5157193"/>
            <a:ext cx="6768752" cy="954107"/>
          </a:xfrm>
          <a:prstGeom prst="rect">
            <a:avLst/>
          </a:prstGeom>
        </p:spPr>
        <p:txBody>
          <a:bodyPr wrap="square">
            <a:spAutoFit/>
          </a:bodyPr>
          <a:lstStyle/>
          <a:p>
            <a:pPr marL="365760" indent="-256032" fontAlgn="auto">
              <a:spcAft>
                <a:spcPts val="0"/>
              </a:spcAft>
              <a:defRPr/>
            </a:pPr>
            <a:r>
              <a:rPr lang="en-US" sz="2800" dirty="0" smtClean="0"/>
              <a:t>Rule for Participation, submission, Evaluation, Selection and Award</a:t>
            </a:r>
            <a:endParaRPr lang="en-US" sz="2800" dirty="0"/>
          </a:p>
        </p:txBody>
      </p:sp>
      <p:cxnSp>
        <p:nvCxnSpPr>
          <p:cNvPr id="10" name="Connettore 2 9"/>
          <p:cNvCxnSpPr/>
          <p:nvPr/>
        </p:nvCxnSpPr>
        <p:spPr>
          <a:xfrm>
            <a:off x="611560" y="4653136"/>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611560" y="5445224"/>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628800"/>
            <a:ext cx="9144000" cy="5262979"/>
          </a:xfrm>
          <a:prstGeom prst="rect">
            <a:avLst/>
          </a:prstGeom>
        </p:spPr>
        <p:txBody>
          <a:bodyPr wrap="square">
            <a:spAutoFit/>
          </a:bodyPr>
          <a:lstStyle/>
          <a:p>
            <a:pPr marL="365760" indent="-256032">
              <a:buFont typeface="Wingdings" pitchFamily="2" charset="2"/>
              <a:buChar char="ü"/>
              <a:defRPr/>
            </a:pPr>
            <a:r>
              <a:rPr lang="en-US" sz="3600" dirty="0" smtClean="0"/>
              <a:t> Read the Work program accurately </a:t>
            </a:r>
          </a:p>
          <a:p>
            <a:pPr marL="365760" indent="-256032">
              <a:buFont typeface="Wingdings" pitchFamily="2" charset="2"/>
              <a:buChar char="ü"/>
              <a:defRPr/>
            </a:pPr>
            <a:r>
              <a:rPr lang="en-US" sz="3600" dirty="0" smtClean="0"/>
              <a:t> Read the Guidelines</a:t>
            </a:r>
          </a:p>
          <a:p>
            <a:pPr marL="365760" indent="-256032">
              <a:buFont typeface="Wingdings" pitchFamily="2" charset="2"/>
              <a:buChar char="ü"/>
              <a:defRPr/>
            </a:pPr>
            <a:r>
              <a:rPr lang="en-US" sz="3600" dirty="0" smtClean="0"/>
              <a:t> Contact you NCP </a:t>
            </a:r>
          </a:p>
          <a:p>
            <a:pPr marL="365760" indent="-256032">
              <a:buFont typeface="Wingdings" pitchFamily="2" charset="2"/>
              <a:buChar char="ü"/>
              <a:defRPr/>
            </a:pPr>
            <a:r>
              <a:rPr lang="en-US" sz="3600" dirty="0" smtClean="0"/>
              <a:t> Participate in the </a:t>
            </a:r>
            <a:r>
              <a:rPr lang="en-US" sz="3600" dirty="0" err="1" smtClean="0"/>
              <a:t>Infodays</a:t>
            </a:r>
            <a:endParaRPr lang="en-US" sz="3600" dirty="0" smtClean="0"/>
          </a:p>
          <a:p>
            <a:pPr marL="365760" indent="-256032">
              <a:buFont typeface="Wingdings" pitchFamily="2" charset="2"/>
              <a:buChar char="ü"/>
              <a:defRPr/>
            </a:pPr>
            <a:r>
              <a:rPr lang="en-US" sz="3600" dirty="0" smtClean="0"/>
              <a:t> Identify the expertise necessary to implement your idea</a:t>
            </a:r>
          </a:p>
          <a:p>
            <a:pPr marL="365760" indent="-256032">
              <a:buFont typeface="Wingdings" pitchFamily="2" charset="2"/>
              <a:buChar char="ü"/>
              <a:defRPr/>
            </a:pPr>
            <a:r>
              <a:rPr lang="en-US" sz="3600" dirty="0" smtClean="0"/>
              <a:t> Consider the deadline</a:t>
            </a:r>
          </a:p>
          <a:p>
            <a:pPr marL="365760" indent="-256032" fontAlgn="auto">
              <a:spcAft>
                <a:spcPts val="0"/>
              </a:spcAft>
              <a:defRPr/>
            </a:pPr>
            <a:endParaRPr lang="en-US" sz="2800" dirty="0" smtClean="0"/>
          </a:p>
          <a:p>
            <a:pPr marL="365760" indent="-256032" fontAlgn="auto">
              <a:spcAft>
                <a:spcPts val="0"/>
              </a:spcAft>
              <a:defRPr/>
            </a:pPr>
            <a:endParaRPr lang="en-US" sz="2800" dirty="0" smtClean="0"/>
          </a:p>
          <a:p>
            <a:pPr marL="365760" indent="-256032" fontAlgn="auto">
              <a:spcAft>
                <a:spcPts val="0"/>
              </a:spcAft>
              <a:defRPr/>
            </a:pPr>
            <a:r>
              <a:rPr lang="en-US" sz="2800" dirty="0" smtClean="0"/>
              <a:t> </a:t>
            </a:r>
            <a:endParaRPr lang="en-US" sz="2800" dirty="0"/>
          </a:p>
        </p:txBody>
      </p:sp>
      <p:sp>
        <p:nvSpPr>
          <p:cNvPr id="3" name="Rettangolo 2"/>
          <p:cNvSpPr/>
          <p:nvPr/>
        </p:nvSpPr>
        <p:spPr>
          <a:xfrm>
            <a:off x="3131840" y="620688"/>
            <a:ext cx="2607124" cy="523220"/>
          </a:xfrm>
          <a:prstGeom prst="rect">
            <a:avLst/>
          </a:prstGeom>
        </p:spPr>
        <p:txBody>
          <a:bodyPr wrap="none">
            <a:spAutoFit/>
          </a:bodyPr>
          <a:lstStyle/>
          <a:p>
            <a:pPr marL="365760" indent="-256032" algn="ctr" fontAlgn="auto">
              <a:spcAft>
                <a:spcPts val="0"/>
              </a:spcAft>
              <a:defRPr/>
            </a:pPr>
            <a:r>
              <a:rPr lang="en-US" sz="2800" dirty="0" smtClean="0">
                <a:latin typeface="Arial Unicode MS" pitchFamily="34" charset="-128"/>
                <a:ea typeface="Arial Unicode MS" pitchFamily="34" charset="-128"/>
                <a:cs typeface="Arial Unicode MS" pitchFamily="34" charset="-128"/>
              </a:rPr>
              <a:t>FIRST STEPS</a:t>
            </a:r>
            <a:endParaRPr lang="en-US" sz="2800" dirty="0">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79712" y="260648"/>
            <a:ext cx="5019644" cy="523220"/>
          </a:xfrm>
          <a:prstGeom prst="rect">
            <a:avLst/>
          </a:prstGeom>
        </p:spPr>
        <p:txBody>
          <a:bodyPr wrap="none">
            <a:spAutoFit/>
          </a:bodyPr>
          <a:lstStyle/>
          <a:p>
            <a:pPr marL="365760" indent="-256032" algn="ctr" fontAlgn="auto">
              <a:spcAft>
                <a:spcPts val="0"/>
              </a:spcAft>
              <a:defRPr/>
            </a:pPr>
            <a:r>
              <a:rPr lang="en-US" sz="2800" dirty="0" smtClean="0">
                <a:latin typeface="Arial Unicode MS" pitchFamily="34" charset="-128"/>
                <a:ea typeface="Arial Unicode MS" pitchFamily="34" charset="-128"/>
                <a:cs typeface="Arial Unicode MS" pitchFamily="34" charset="-128"/>
              </a:rPr>
              <a:t>REGISTER THE PROPOSAL</a:t>
            </a:r>
            <a:endParaRPr lang="en-US" sz="2800" dirty="0">
              <a:latin typeface="Arial Unicode MS" pitchFamily="34" charset="-128"/>
              <a:ea typeface="Arial Unicode MS" pitchFamily="34" charset="-128"/>
              <a:cs typeface="Arial Unicode MS" pitchFamily="34" charset="-128"/>
            </a:endParaRPr>
          </a:p>
        </p:txBody>
      </p:sp>
      <p:sp>
        <p:nvSpPr>
          <p:cNvPr id="3" name="Rettangolo 2"/>
          <p:cNvSpPr/>
          <p:nvPr/>
        </p:nvSpPr>
        <p:spPr>
          <a:xfrm>
            <a:off x="179512" y="908720"/>
            <a:ext cx="8337319" cy="646331"/>
          </a:xfrm>
          <a:prstGeom prst="rect">
            <a:avLst/>
          </a:prstGeom>
        </p:spPr>
        <p:txBody>
          <a:bodyPr wrap="square">
            <a:spAutoFit/>
          </a:bodyPr>
          <a:lstStyle/>
          <a:p>
            <a:pPr marL="365760" indent="-256032" algn="ctr" fontAlgn="auto">
              <a:spcAft>
                <a:spcPts val="0"/>
              </a:spcAft>
              <a:defRPr/>
            </a:pPr>
            <a:r>
              <a:rPr lang="en-US" dirty="0" smtClean="0"/>
              <a:t>If you are the coordinator , you have to access the participal portal and register the new proposal, inserting the PIC number of all your partners.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19672" y="1556792"/>
            <a:ext cx="6410325" cy="503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03848" y="116632"/>
            <a:ext cx="2549416" cy="523220"/>
          </a:xfrm>
          <a:prstGeom prst="rect">
            <a:avLst/>
          </a:prstGeom>
        </p:spPr>
        <p:txBody>
          <a:bodyPr wrap="none">
            <a:spAutoFit/>
          </a:bodyPr>
          <a:lstStyle/>
          <a:p>
            <a:pPr marL="365760" indent="-256032" algn="ctr" fontAlgn="auto">
              <a:spcAft>
                <a:spcPts val="0"/>
              </a:spcAft>
              <a:defRPr/>
            </a:pPr>
            <a:r>
              <a:rPr lang="en-US" sz="2800" dirty="0" smtClean="0">
                <a:latin typeface="Arial Unicode MS" pitchFamily="34" charset="-128"/>
                <a:ea typeface="Arial Unicode MS" pitchFamily="34" charset="-128"/>
                <a:cs typeface="Arial Unicode MS" pitchFamily="34" charset="-128"/>
              </a:rPr>
              <a:t>PIC NUMBER</a:t>
            </a:r>
            <a:endParaRPr lang="en-US" sz="2800" dirty="0">
              <a:latin typeface="Arial Unicode MS" pitchFamily="34" charset="-128"/>
              <a:ea typeface="Arial Unicode MS" pitchFamily="34" charset="-128"/>
              <a:cs typeface="Arial Unicode MS" pitchFamily="34" charset="-128"/>
            </a:endParaRPr>
          </a:p>
        </p:txBody>
      </p:sp>
      <p:sp>
        <p:nvSpPr>
          <p:cNvPr id="4" name="Rettangolo 3"/>
          <p:cNvSpPr/>
          <p:nvPr/>
        </p:nvSpPr>
        <p:spPr>
          <a:xfrm>
            <a:off x="1979712" y="476672"/>
            <a:ext cx="5074146" cy="523220"/>
          </a:xfrm>
          <a:prstGeom prst="rect">
            <a:avLst/>
          </a:prstGeom>
        </p:spPr>
        <p:txBody>
          <a:bodyPr wrap="none">
            <a:spAutoFit/>
          </a:bodyPr>
          <a:lstStyle/>
          <a:p>
            <a:pPr marL="365760" indent="-256032" algn="ctr" fontAlgn="auto">
              <a:spcAft>
                <a:spcPts val="0"/>
              </a:spcAft>
              <a:defRPr/>
            </a:pPr>
            <a:r>
              <a:rPr lang="en-US" sz="2800" dirty="0" smtClean="0">
                <a:latin typeface="Arial Unicode MS" pitchFamily="34" charset="-128"/>
                <a:ea typeface="Arial Unicode MS" pitchFamily="34" charset="-128"/>
                <a:cs typeface="Arial Unicode MS" pitchFamily="34" charset="-128"/>
              </a:rPr>
              <a:t>Participant Identification Code</a:t>
            </a:r>
            <a:endParaRPr lang="en-US" sz="2800" dirty="0">
              <a:latin typeface="Arial Unicode MS" pitchFamily="34" charset="-128"/>
              <a:ea typeface="Arial Unicode MS" pitchFamily="34" charset="-128"/>
              <a:cs typeface="Arial Unicode MS" pitchFamily="34" charset="-128"/>
            </a:endParaRPr>
          </a:p>
        </p:txBody>
      </p:sp>
      <p:sp>
        <p:nvSpPr>
          <p:cNvPr id="3075" name="Rectangle 3"/>
          <p:cNvSpPr>
            <a:spLocks noChangeArrowheads="1"/>
          </p:cNvSpPr>
          <p:nvPr/>
        </p:nvSpPr>
        <p:spPr bwMode="auto">
          <a:xfrm>
            <a:off x="539552" y="1092369"/>
            <a:ext cx="8064896" cy="5491549"/>
          </a:xfrm>
          <a:prstGeom prst="rect">
            <a:avLst/>
          </a:prstGeom>
          <a:noFill/>
          <a:ln w="9525">
            <a:noFill/>
            <a:miter lim="800000"/>
            <a:headEnd/>
            <a:tailEnd/>
          </a:ln>
          <a:effectLst/>
        </p:spPr>
        <p:txBody>
          <a:bodyPr vert="horz" wrap="square" lIns="91440" tIns="45720" rIns="91440" bIns="5871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All organisations participating in FP7 will be assigned a Participant Identification Code (or PIC). The organisations that already have signed an FP7 grant agreement have already been assigned a PIC. Organisations without a signed FP7 grant agreement may obtain a PIC by registering in the Unique Registration Facility (URF) which is hosted in the </a:t>
            </a:r>
            <a:r>
              <a:rPr kumimoji="0" lang="en-US" sz="1400" b="0" i="0" u="none" strike="noStrike" cap="none" normalizeH="0" baseline="0" dirty="0" smtClean="0">
                <a:ln>
                  <a:noFill/>
                </a:ln>
                <a:solidFill>
                  <a:srgbClr val="2897B7"/>
                </a:solidFill>
                <a:effectLst/>
                <a:latin typeface="Arial Unicode MS" pitchFamily="34" charset="-128"/>
                <a:ea typeface="Arial Unicode MS" pitchFamily="34" charset="-128"/>
                <a:cs typeface="Arial Unicode MS" pitchFamily="34" charset="-128"/>
                <a:hlinkClick r:id="rId2" tooltip="Participant Portal"/>
              </a:rPr>
              <a:t>Participant Portal</a:t>
            </a:r>
            <a:r>
              <a:rPr kumimoji="0" lang="en-U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r>
              <a:rPr kumimoji="0" lang="en-US" sz="1400" b="0" i="0" u="none" strike="noStrike" cap="none" normalizeH="0" baseline="0" dirty="0" smtClean="0">
                <a:ln>
                  <a:noFill/>
                </a:ln>
                <a:solidFill>
                  <a:srgbClr val="800080"/>
                </a:solidFill>
                <a:effectLst/>
                <a:latin typeface="Arial Unicode MS" pitchFamily="34" charset="-128"/>
                <a:ea typeface="Arial Unicode MS" pitchFamily="34" charset="-128"/>
                <a:cs typeface="Arial Unicode MS" pitchFamily="34" charset="-128"/>
                <a:hlinkClick r:id="rId3"/>
              </a:rPr>
              <a:t>http://ec.europa.eu/research/participants/portal/page/home</a:t>
            </a:r>
            <a:r>
              <a:rPr kumimoji="0" lang="en-U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The PIC can then be used for proposal submission.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How to find out your organisation's PIC</a:t>
            </a:r>
            <a:r>
              <a:rPr kumimoji="0" lang="en-U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endParaRPr kumimoji="0" lang="it-IT"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First, try to find out within your organization who is the LEAR of your organisation; he will be able to tell you what the PIC is. If you still cannot find the PIC of your organization, then please query online our PIC database by using the</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Arial Unicode MS" pitchFamily="34" charset="-128"/>
              <a:ea typeface="Arial Unicode MS" pitchFamily="34" charset="-128"/>
              <a:cs typeface="Arial Unicode MS" pitchFamily="34" charset="-128"/>
            </a:endParaRPr>
          </a:p>
          <a:p>
            <a:pPr eaLnBrk="0" fontAlgn="base" hangingPunct="0">
              <a:spcBef>
                <a:spcPct val="0"/>
              </a:spcBef>
              <a:spcAft>
                <a:spcPct val="0"/>
              </a:spcAft>
            </a:pPr>
            <a:r>
              <a:rPr kumimoji="0" lang="en-U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t>
            </a:r>
            <a:r>
              <a:rPr kumimoji="0" lang="en-US" sz="1400" b="0" i="0" u="none" strike="noStrike" cap="none" normalizeH="0" baseline="0" dirty="0" smtClean="0">
                <a:ln>
                  <a:noFill/>
                </a:ln>
                <a:solidFill>
                  <a:srgbClr val="2897B7"/>
                </a:solidFill>
                <a:effectLst/>
                <a:latin typeface="Arial Unicode MS" pitchFamily="34" charset="-128"/>
                <a:ea typeface="Arial Unicode MS" pitchFamily="34" charset="-128"/>
                <a:cs typeface="Arial Unicode MS" pitchFamily="34" charset="-128"/>
                <a:hlinkClick r:id="rId4"/>
              </a:rPr>
              <a:t>PIC search </a:t>
            </a:r>
            <a:r>
              <a:rPr lang="en-US" sz="1400" dirty="0" smtClean="0">
                <a:solidFill>
                  <a:srgbClr val="2897B7"/>
                </a:solidFill>
                <a:latin typeface="Arial Unicode MS" pitchFamily="34" charset="-128"/>
                <a:ea typeface="Arial Unicode MS" pitchFamily="34" charset="-128"/>
                <a:cs typeface="Arial Unicode MS" pitchFamily="34" charset="-128"/>
                <a:hlinkClick r:id="rId4"/>
              </a:rPr>
              <a:t>functionality</a:t>
            </a:r>
            <a:r>
              <a:rPr lang="en-US" sz="1400" dirty="0" smtClean="0">
                <a:latin typeface="Arial Unicode MS" pitchFamily="34" charset="-128"/>
                <a:ea typeface="Arial Unicode MS" pitchFamily="34" charset="-128"/>
                <a:cs typeface="Arial Unicode MS" pitchFamily="34" charset="-128"/>
              </a:rPr>
              <a:t> (</a:t>
            </a:r>
            <a:r>
              <a:rPr lang="en-US" sz="1400" dirty="0" smtClean="0">
                <a:solidFill>
                  <a:srgbClr val="800080"/>
                </a:solidFill>
                <a:latin typeface="Arial Unicode MS" pitchFamily="34" charset="-128"/>
                <a:ea typeface="Arial Unicode MS" pitchFamily="34" charset="-128"/>
                <a:cs typeface="Arial Unicode MS" pitchFamily="34" charset="-128"/>
                <a:hlinkClick r:id="rId4"/>
              </a:rPr>
              <a:t>http://ec.europa.eu/research/participants/portal/appmanager/participants/portal?_nfpb=true&amp;_pageLabel=searchorganisations#wlp_searchorganisations</a:t>
            </a:r>
            <a:r>
              <a:rPr lang="en-US" sz="1400" dirty="0" smtClean="0">
                <a:latin typeface="Arial Unicode MS" pitchFamily="34" charset="-128"/>
                <a:ea typeface="Arial Unicode MS" pitchFamily="34" charset="-128"/>
                <a:cs typeface="Arial Unicode MS" pitchFamily="34" charset="-128"/>
              </a:rPr>
              <a:t>).</a:t>
            </a:r>
            <a:endParaRPr lang="it-IT" sz="1400" dirty="0" smtClean="0">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2897B7"/>
              </a:solidFill>
              <a:effectLst/>
              <a:latin typeface="Arial Unicode MS" pitchFamily="34" charset="-128"/>
              <a:ea typeface="Arial Unicode MS" pitchFamily="34" charset="-128"/>
              <a:cs typeface="Arial Unicode MS" pitchFamily="34" charset="-128"/>
              <a:hlinkClick r:id="rId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How to register your organisation in URF</a:t>
            </a:r>
            <a:r>
              <a:rPr kumimoji="0" lang="en-U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You will have to first create an ECAS account (European Commission Authentication System) in order to access the </a:t>
            </a:r>
            <a:r>
              <a:rPr kumimoji="0" lang="en-US" sz="1400" b="0" i="0" u="none" strike="noStrike" cap="none" normalizeH="0" baseline="0" dirty="0" smtClean="0">
                <a:ln>
                  <a:noFill/>
                </a:ln>
                <a:solidFill>
                  <a:srgbClr val="2897B7"/>
                </a:solidFill>
                <a:effectLst/>
                <a:latin typeface="Arial Unicode MS" pitchFamily="34" charset="-128"/>
                <a:ea typeface="Arial Unicode MS" pitchFamily="34" charset="-128"/>
                <a:cs typeface="Arial Unicode MS" pitchFamily="34" charset="-128"/>
                <a:hlinkClick r:id="rId2" tooltip="Participant Portal"/>
              </a:rPr>
              <a:t>Participant Portal</a:t>
            </a:r>
            <a:r>
              <a:rPr kumimoji="0" lang="en-U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and its underlying services such as the Unique Registration Facility (URF). The PIC is provided at the end of the registration process and can be used for proposal submission after 48 hours. During registration, URF does not check for duplicate registrations; this will be done if your proposal is retained for negotiation. If there is a duplicate registration your PIC will change and you will learn about it during negotiation.</a:t>
            </a:r>
            <a:endParaRPr kumimoji="0" lang="it-IT"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2598</Words>
  <Application>Microsoft Office PowerPoint</Application>
  <PresentationFormat>Presentazione su schermo (4:3)</PresentationFormat>
  <Paragraphs>375</Paragraphs>
  <Slides>47</Slides>
  <Notes>28</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Kantoorthema</vt:lpstr>
      <vt:lpstr>Diapositiva 1</vt:lpstr>
      <vt:lpstr>Preparing an RTD Project Proposal</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CASE STUDIES</vt:lpstr>
      <vt:lpstr>Diapositiva 36</vt:lpstr>
      <vt:lpstr>Some Examples</vt:lpstr>
      <vt:lpstr>Diapositiva 38</vt:lpstr>
      <vt:lpstr>Diapositiva 39</vt:lpstr>
      <vt:lpstr>Diapositiva 40</vt:lpstr>
      <vt:lpstr>Diapositiva 41</vt:lpstr>
      <vt:lpstr>Diapositiva 42</vt:lpstr>
      <vt:lpstr>Diapositiva 43</vt:lpstr>
      <vt:lpstr>Diapositiva 44</vt:lpstr>
      <vt:lpstr>Diapositiva 45</vt:lpstr>
      <vt:lpstr>Diapositiva 46</vt:lpstr>
      <vt:lpstr>Thank you!</vt:lpstr>
    </vt:vector>
  </TitlesOfParts>
  <Company>UGent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 Van Laeken</dc:creator>
  <cp:lastModifiedBy>Gabriella</cp:lastModifiedBy>
  <cp:revision>79</cp:revision>
  <dcterms:created xsi:type="dcterms:W3CDTF">2013-07-09T13:07:01Z</dcterms:created>
  <dcterms:modified xsi:type="dcterms:W3CDTF">2013-09-19T10:53:56Z</dcterms:modified>
</cp:coreProperties>
</file>