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0" r:id="rId2"/>
    <p:sldId id="262" r:id="rId3"/>
    <p:sldId id="259" r:id="rId4"/>
    <p:sldId id="263" r:id="rId5"/>
    <p:sldId id="264" r:id="rId6"/>
    <p:sldId id="265" r:id="rId7"/>
    <p:sldId id="266" r:id="rId8"/>
    <p:sldId id="268" r:id="rId9"/>
    <p:sldId id="269" r:id="rId10"/>
    <p:sldId id="267" r:id="rId11"/>
    <p:sldId id="270" r:id="rId12"/>
    <p:sldId id="279" r:id="rId13"/>
    <p:sldId id="271" r:id="rId14"/>
    <p:sldId id="272" r:id="rId15"/>
    <p:sldId id="273" r:id="rId16"/>
    <p:sldId id="274" r:id="rId17"/>
    <p:sldId id="275" r:id="rId18"/>
    <p:sldId id="276" r:id="rId19"/>
    <p:sldId id="277" r:id="rId20"/>
    <p:sldId id="278" r:id="rId21"/>
    <p:sldId id="280" r:id="rId22"/>
    <p:sldId id="283" r:id="rId23"/>
    <p:sldId id="284" r:id="rId24"/>
    <p:sldId id="285" r:id="rId25"/>
    <p:sldId id="287" r:id="rId26"/>
    <p:sldId id="288" r:id="rId27"/>
    <p:sldId id="286" r:id="rId28"/>
    <p:sldId id="291" r:id="rId29"/>
    <p:sldId id="305" r:id="rId30"/>
    <p:sldId id="302" r:id="rId31"/>
    <p:sldId id="303" r:id="rId32"/>
    <p:sldId id="304" r:id="rId33"/>
    <p:sldId id="294" r:id="rId34"/>
    <p:sldId id="281" r:id="rId35"/>
    <p:sldId id="293" r:id="rId36"/>
    <p:sldId id="295" r:id="rId37"/>
    <p:sldId id="297" r:id="rId38"/>
    <p:sldId id="299" r:id="rId39"/>
    <p:sldId id="300" r:id="rId40"/>
    <p:sldId id="298" r:id="rId41"/>
    <p:sldId id="306" r:id="rId4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89696"/>
    <a:srgbClr val="637F78"/>
    <a:srgbClr val="84B6B5"/>
    <a:srgbClr val="64828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16" autoAdjust="0"/>
  </p:normalViewPr>
  <p:slideViewPr>
    <p:cSldViewPr>
      <p:cViewPr varScale="1">
        <p:scale>
          <a:sx n="65" d="100"/>
          <a:sy n="65" d="100"/>
        </p:scale>
        <p:origin x="-204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ADEA74-4D38-4B1C-AE53-0BB83431DD70}" type="datetimeFigureOut">
              <a:rPr lang="nl-BE" smtClean="0"/>
              <a:pPr/>
              <a:t>18/09/2013</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6FDFE-D1BA-4FB8-92DF-F35022112A50}" type="slidenum">
              <a:rPr lang="nl-BE" smtClean="0"/>
              <a:pPr/>
              <a:t>‹N›</a:t>
            </a:fld>
            <a:endParaRPr lang="nl-BE"/>
          </a:p>
        </p:txBody>
      </p:sp>
    </p:spTree>
    <p:extLst>
      <p:ext uri="{BB962C8B-B14F-4D97-AF65-F5344CB8AC3E}">
        <p14:creationId xmlns="" xmlns:p14="http://schemas.microsoft.com/office/powerpoint/2010/main" val="165858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1</a:t>
            </a:fld>
            <a:endParaRPr lang="nl-BE"/>
          </a:p>
        </p:txBody>
      </p:sp>
    </p:spTree>
    <p:extLst>
      <p:ext uri="{BB962C8B-B14F-4D97-AF65-F5344CB8AC3E}">
        <p14:creationId xmlns="" xmlns:p14="http://schemas.microsoft.com/office/powerpoint/2010/main" val="3734087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 upon</a:t>
            </a:r>
            <a:r>
              <a:rPr lang="en-GB" baseline="0" dirty="0" smtClean="0"/>
              <a:t> the size of the project, different work packages may or may not be needed</a:t>
            </a: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25</a:t>
            </a:fld>
            <a:endParaRPr lang="nl-BE"/>
          </a:p>
        </p:txBody>
      </p:sp>
    </p:spTree>
    <p:extLst>
      <p:ext uri="{BB962C8B-B14F-4D97-AF65-F5344CB8AC3E}">
        <p14:creationId xmlns="" xmlns:p14="http://schemas.microsoft.com/office/powerpoint/2010/main" val="372256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Dependency tables say nothing about task durations or scheduling.</a:t>
            </a:r>
            <a:r>
              <a:rPr lang="en-GB" baseline="0" dirty="0" smtClean="0"/>
              <a:t> They just indicate which tasks or activities must be completed before another one can start.</a:t>
            </a: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26</a:t>
            </a:fld>
            <a:endParaRPr lang="nl-BE"/>
          </a:p>
        </p:txBody>
      </p:sp>
    </p:spTree>
    <p:extLst>
      <p:ext uri="{BB962C8B-B14F-4D97-AF65-F5344CB8AC3E}">
        <p14:creationId xmlns="" xmlns:p14="http://schemas.microsoft.com/office/powerpoint/2010/main" val="390405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best known planning chart. Activities are listed in a column at the left-hand side of the page (y-axis), and time spans the page from left to right (x-axis). They are sometimes known as Bar Charts, since the duration of each activity is shown as a bar drawn on the page, the length of the bar representing the duration of the activity. The position of the bar shows when the activity is scheduled to take place.</a:t>
            </a:r>
          </a:p>
          <a:p>
            <a:endParaRPr lang="en-GB" dirty="0" smtClean="0"/>
          </a:p>
          <a:p>
            <a:r>
              <a:rPr lang="en-GB" dirty="0" smtClean="0"/>
              <a:t>Some software tools, e.g. Microsoft Project, have further embellished the Gantt Chart by adding dependencies to it, in the form of arrows linking the various activities together, as well as other optional information such as the resources assigned to each task.</a:t>
            </a: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27</a:t>
            </a:fld>
            <a:endParaRPr lang="nl-BE"/>
          </a:p>
        </p:txBody>
      </p:sp>
    </p:spTree>
    <p:extLst>
      <p:ext uri="{BB962C8B-B14F-4D97-AF65-F5344CB8AC3E}">
        <p14:creationId xmlns="" xmlns:p14="http://schemas.microsoft.com/office/powerpoint/2010/main" val="41192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Activity Network</a:t>
            </a:r>
            <a:r>
              <a:rPr lang="en-GB" baseline="0" dirty="0" smtClean="0"/>
              <a:t>s are also know by various other names such as:</a:t>
            </a:r>
          </a:p>
          <a:p>
            <a:r>
              <a:rPr lang="en-GB" sz="1200" kern="1200" dirty="0" smtClean="0">
                <a:solidFill>
                  <a:schemeClr val="tx1"/>
                </a:solidFill>
                <a:effectLst/>
                <a:latin typeface="+mn-lt"/>
                <a:ea typeface="+mn-ea"/>
                <a:cs typeface="+mn-cs"/>
              </a:rPr>
              <a:t>PERT	Programme Evaluation Review Technique</a:t>
            </a:r>
          </a:p>
          <a:p>
            <a:r>
              <a:rPr lang="en-GB" sz="1200" kern="1200" dirty="0" smtClean="0">
                <a:solidFill>
                  <a:schemeClr val="tx1"/>
                </a:solidFill>
                <a:effectLst/>
                <a:latin typeface="+mn-lt"/>
                <a:ea typeface="+mn-ea"/>
                <a:cs typeface="+mn-cs"/>
              </a:rPr>
              <a:t>CPP	Critical Path Planning</a:t>
            </a:r>
          </a:p>
          <a:p>
            <a:r>
              <a:rPr lang="en-GB" sz="1200" kern="1200" dirty="0" smtClean="0">
                <a:solidFill>
                  <a:schemeClr val="tx1"/>
                </a:solidFill>
                <a:effectLst/>
                <a:latin typeface="+mn-lt"/>
                <a:ea typeface="+mn-ea"/>
                <a:cs typeface="+mn-cs"/>
              </a:rPr>
              <a:t>CPM	Critical Path Method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a:t>
            </a:r>
            <a:r>
              <a:rPr lang="en-GB" sz="1200" kern="1200" baseline="0" dirty="0" smtClean="0">
                <a:solidFill>
                  <a:schemeClr val="tx1"/>
                </a:solidFill>
                <a:effectLst/>
                <a:latin typeface="+mn-lt"/>
                <a:ea typeface="+mn-ea"/>
                <a:cs typeface="+mn-cs"/>
              </a:rPr>
              <a:t> are two types: Activity on Node, and Activity on Arrow. The former is used by Microsoft Project.</a:t>
            </a: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28</a:t>
            </a:fld>
            <a:endParaRPr lang="nl-BE"/>
          </a:p>
        </p:txBody>
      </p:sp>
    </p:spTree>
    <p:extLst>
      <p:ext uri="{BB962C8B-B14F-4D97-AF65-F5344CB8AC3E}">
        <p14:creationId xmlns="" xmlns:p14="http://schemas.microsoft.com/office/powerpoint/2010/main" val="1615241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Scheduling is determining when (i.e. the order that) the tasks are going to be performed. Resourcing is the process of relating the resources required for a project to the time they are needed, so that realistic schedules can be set up. The schedules can then be used as a basis for obtaining the resources when they are needed, and for allocating tasks to people. With most projects, people resources will usually be specified as roles e.g. programmer, analyst etc. and task allocation to specific individuals and teams will only occur at the start of a project activity.</a:t>
            </a: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30</a:t>
            </a:fld>
            <a:endParaRPr lang="nl-BE"/>
          </a:p>
        </p:txBody>
      </p:sp>
    </p:spTree>
    <p:extLst>
      <p:ext uri="{BB962C8B-B14F-4D97-AF65-F5344CB8AC3E}">
        <p14:creationId xmlns="" xmlns:p14="http://schemas.microsoft.com/office/powerpoint/2010/main" val="56137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points</a:t>
            </a:r>
            <a:r>
              <a:rPr lang="en-GB" baseline="0" dirty="0" smtClean="0"/>
              <a:t> to note</a:t>
            </a:r>
          </a:p>
          <a:p>
            <a:pPr marL="228600" indent="-228600">
              <a:buAutoNum type="arabicPeriod"/>
            </a:pPr>
            <a:r>
              <a:rPr lang="en-GB" baseline="0" dirty="0" smtClean="0"/>
              <a:t>People do not work 365 days per year, nor 5*52. Its typically around 220 days. Consequently task durations will be longer than the person effort that is needed. Typically add around 25% to effort estimate to account for non-project time. </a:t>
            </a:r>
            <a:r>
              <a:rPr lang="en-GB" baseline="0" dirty="0" err="1" smtClean="0"/>
              <a:t>Ie</a:t>
            </a:r>
            <a:r>
              <a:rPr lang="en-GB" baseline="0" dirty="0" smtClean="0"/>
              <a:t>. </a:t>
            </a:r>
            <a:r>
              <a:rPr lang="en-GB" altLang="en-US" dirty="0" smtClean="0"/>
              <a:t>208 project working days per year (not 260).</a:t>
            </a:r>
          </a:p>
          <a:p>
            <a:pPr marL="228600" indent="-228600">
              <a:buAutoNum type="arabicPeriod"/>
            </a:pPr>
            <a:r>
              <a:rPr lang="en-GB" altLang="en-US" dirty="0" smtClean="0"/>
              <a:t>Time</a:t>
            </a:r>
            <a:r>
              <a:rPr lang="en-GB" altLang="en-US" baseline="0" dirty="0" smtClean="0"/>
              <a:t> contingencies are needed for unexpected delays so add another 20% to the scheduled duration for a task to account for this.</a:t>
            </a:r>
            <a:endParaRPr lang="en-GB" altLang="en-US"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31</a:t>
            </a:fld>
            <a:endParaRPr lang="nl-BE"/>
          </a:p>
        </p:txBody>
      </p:sp>
    </p:spTree>
    <p:extLst>
      <p:ext uri="{BB962C8B-B14F-4D97-AF65-F5344CB8AC3E}">
        <p14:creationId xmlns="" xmlns:p14="http://schemas.microsoft.com/office/powerpoint/2010/main" val="267670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Second slide.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a:t>
            </a:fld>
            <a:endParaRPr lang="nl-BE"/>
          </a:p>
        </p:txBody>
      </p:sp>
    </p:spTree>
    <p:extLst>
      <p:ext uri="{BB962C8B-B14F-4D97-AF65-F5344CB8AC3E}">
        <p14:creationId xmlns="" xmlns:p14="http://schemas.microsoft.com/office/powerpoint/2010/main" val="93710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Organisations are continually detecting problems and launching projects to solve them. It is usually a never ending cycle.</a:t>
            </a:r>
            <a:r>
              <a:rPr lang="en-GB" baseline="0" dirty="0" smtClean="0"/>
              <a:t> Projects are usually initiated by organisations because they have detected that a problem exists, and it needs to be solved. The problem might be categorised as not being able to do something, e.g. transfer orders and invoices electronically, or it might be categorised as wanting to do something better i.e. for less money or quicker or more efficiently e.g. transfer orders and invoices over the Internet instead of via a private network. Quite often projects are proposed as a means of effecting change in an organisation. A project proposal will usually then be written, in which a solution to the problem is suggested. If the project proposal is accepted by the organisation's management, it will get the go-ahead, and the project will be initiated, planned, implemented and hopefully completed satisfactorily. Often during the course of a project new problems are detected. Sometimes these can be solved within the remit of the original proposal, and sometimes they cannot be. In the latter case, one or more new project proposals will need to be written, and the whole cycle will start again.</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3</a:t>
            </a:fld>
            <a:endParaRPr lang="nl-BE"/>
          </a:p>
        </p:txBody>
      </p:sp>
    </p:spTree>
    <p:extLst>
      <p:ext uri="{BB962C8B-B14F-4D97-AF65-F5344CB8AC3E}">
        <p14:creationId xmlns="" xmlns:p14="http://schemas.microsoft.com/office/powerpoint/2010/main" val="261896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project is any task that has a beginning and an end. It can be a simple thing like going to the shop to buy some bread, or a complex thing like building an</a:t>
            </a:r>
            <a:r>
              <a:rPr lang="en-GB" sz="1200" kern="1200" baseline="0" dirty="0" smtClean="0">
                <a:solidFill>
                  <a:schemeClr val="tx1"/>
                </a:solidFill>
                <a:effectLst/>
                <a:latin typeface="+mn-lt"/>
                <a:ea typeface="+mn-ea"/>
                <a:cs typeface="+mn-cs"/>
              </a:rPr>
              <a:t> Olympic Stadium</a:t>
            </a:r>
            <a:r>
              <a:rPr lang="en-GB" sz="1200" kern="1200" dirty="0" smtClean="0">
                <a:solidFill>
                  <a:schemeClr val="tx1"/>
                </a:solidFill>
                <a:effectLst/>
                <a:latin typeface="+mn-lt"/>
                <a:ea typeface="+mn-ea"/>
                <a:cs typeface="+mn-cs"/>
              </a:rPr>
              <a:t>. Getting married is a project, but staying married is not. The latter should not have a planned ending!</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4</a:t>
            </a:fld>
            <a:endParaRPr lang="nl-BE"/>
          </a:p>
        </p:txBody>
      </p:sp>
    </p:spTree>
    <p:extLst>
      <p:ext uri="{BB962C8B-B14F-4D97-AF65-F5344CB8AC3E}">
        <p14:creationId xmlns="" xmlns:p14="http://schemas.microsoft.com/office/powerpoint/2010/main" val="202770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project usually has defined objectives for cost, time for completion, and quality of the final deliverable (the project Triangle).  </a:t>
            </a:r>
          </a:p>
          <a:p>
            <a:r>
              <a:rPr lang="en-GB" dirty="0" smtClean="0"/>
              <a:t>Cost is the cost of resources, both</a:t>
            </a:r>
            <a:r>
              <a:rPr lang="en-GB" baseline="0" dirty="0" smtClean="0"/>
              <a:t> materials and person effort. </a:t>
            </a:r>
            <a:r>
              <a:rPr lang="en-GB" dirty="0" smtClean="0"/>
              <a:t>These three objectives are strongly</a:t>
            </a:r>
            <a:r>
              <a:rPr lang="en-GB" baseline="0" dirty="0" smtClean="0"/>
              <a:t> inter-related</a:t>
            </a:r>
            <a:r>
              <a:rPr lang="en-GB" dirty="0" smtClean="0"/>
              <a:t>. Increased</a:t>
            </a:r>
            <a:r>
              <a:rPr lang="en-GB" baseline="0" dirty="0" smtClean="0"/>
              <a:t> quality usually requires longer time and/or greater cost. Reducing the time and keeping the quality usually costs more.</a:t>
            </a: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6</a:t>
            </a:fld>
            <a:endParaRPr lang="nl-BE"/>
          </a:p>
        </p:txBody>
      </p:sp>
    </p:spTree>
    <p:extLst>
      <p:ext uri="{BB962C8B-B14F-4D97-AF65-F5344CB8AC3E}">
        <p14:creationId xmlns="" xmlns:p14="http://schemas.microsoft.com/office/powerpoint/2010/main" val="182219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11</a:t>
            </a:fld>
            <a:endParaRPr lang="nl-BE"/>
          </a:p>
        </p:txBody>
      </p:sp>
    </p:spTree>
    <p:extLst>
      <p:ext uri="{BB962C8B-B14F-4D97-AF65-F5344CB8AC3E}">
        <p14:creationId xmlns="" xmlns:p14="http://schemas.microsoft.com/office/powerpoint/2010/main" val="218818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Too many IT projects specify solutions as project goals. Leave solution specification till later on during the project. Clarify the goals of the project before the project starts. For example “We need a Unix stock control system” is not really a goal. It has mixed up goals “stock control system” with solutions “Unix”. Ask why? to determine the real goals of the project. It might be “We want to improve cash flow, increase stock turnaround and lower inventories”. A stock control system is one way of achieving this. “We want it to link into our other systems” might be the reason that Unix was specified. Solutions can become goals, but be clear at the start why this is so. For example, a Unix system (a solution) can be a goal if it is determined that the IT systems staff are only proficient in Unix operating systems, and all the other organisational IT systems also run on Unix.</a:t>
            </a: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12</a:t>
            </a:fld>
            <a:endParaRPr lang="nl-BE"/>
          </a:p>
        </p:txBody>
      </p:sp>
    </p:spTree>
    <p:extLst>
      <p:ext uri="{BB962C8B-B14F-4D97-AF65-F5344CB8AC3E}">
        <p14:creationId xmlns="" xmlns:p14="http://schemas.microsoft.com/office/powerpoint/2010/main" val="311439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planning some initial solutions</a:t>
            </a:r>
            <a:r>
              <a:rPr lang="en-GB" baseline="0" dirty="0" smtClean="0"/>
              <a:t> may be determined to satisfy the project goals, although some early tasks in the project may be to determine the best solution to meet the </a:t>
            </a:r>
            <a:r>
              <a:rPr lang="en-GB" baseline="0" smtClean="0"/>
              <a:t>desired goals.</a:t>
            </a: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14</a:t>
            </a:fld>
            <a:endParaRPr lang="nl-BE"/>
          </a:p>
        </p:txBody>
      </p:sp>
    </p:spTree>
    <p:extLst>
      <p:ext uri="{BB962C8B-B14F-4D97-AF65-F5344CB8AC3E}">
        <p14:creationId xmlns="" xmlns:p14="http://schemas.microsoft.com/office/powerpoint/2010/main" val="362695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Essential part of “continuous improvement” and “learning organisation”</a:t>
            </a: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21</a:t>
            </a:fld>
            <a:endParaRPr lang="nl-BE"/>
          </a:p>
        </p:txBody>
      </p:sp>
    </p:spTree>
    <p:extLst>
      <p:ext uri="{BB962C8B-B14F-4D97-AF65-F5344CB8AC3E}">
        <p14:creationId xmlns="" xmlns:p14="http://schemas.microsoft.com/office/powerpoint/2010/main" val="205870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B87395F0-5435-42F9-BACC-4E849CB91B9E}" type="datetime1">
              <a:rPr lang="nl-BE" smtClean="0"/>
              <a:pPr/>
              <a:t>18/09/2013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397693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7390FA6-A0CB-440E-B822-A9C35A1E740C}" type="datetime1">
              <a:rPr lang="nl-BE" smtClean="0"/>
              <a:pPr/>
              <a:t>18/09/2013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144011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A5807D2-BC03-46AE-83A4-54A810165FE8}" type="datetime1">
              <a:rPr lang="nl-BE" smtClean="0"/>
              <a:pPr/>
              <a:t>18/09/2013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241255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045C58E-9A5B-4AD6-BE47-0993D0604B89}" type="datetime1">
              <a:rPr lang="nl-BE" smtClean="0"/>
              <a:pPr/>
              <a:t>18/09/2013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15417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665D8AB-F6AE-4B9B-89C9-0F79918AB658}" type="datetime1">
              <a:rPr lang="nl-BE" smtClean="0"/>
              <a:pPr/>
              <a:t>18/09/2013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99428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A3574639-7AAE-4BE1-84DB-2F4B53D3815E}" type="datetime1">
              <a:rPr lang="nl-BE" smtClean="0"/>
              <a:pPr/>
              <a:t>18/09/2013</a:t>
            </a:fld>
            <a:endParaRPr lang="nl-BE"/>
          </a:p>
        </p:txBody>
      </p:sp>
      <p:sp>
        <p:nvSpPr>
          <p:cNvPr id="6" name="Tijdelijke aanduiding voor voettekst 5"/>
          <p:cNvSpPr>
            <a:spLocks noGrp="1"/>
          </p:cNvSpPr>
          <p:nvPr>
            <p:ph type="ftr" sz="quarter" idx="11"/>
          </p:nvPr>
        </p:nvSpPr>
        <p:spPr/>
        <p:txBody>
          <a:bodyPr/>
          <a:lstStyle/>
          <a:p>
            <a:r>
              <a:rPr lang="nl-BE" smtClean="0"/>
              <a:t>© 2013 Truetrust Ltd</a:t>
            </a:r>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312990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7CA7E578-80B9-4109-8767-E9E51075CD88}" type="datetime1">
              <a:rPr lang="nl-BE" smtClean="0"/>
              <a:pPr/>
              <a:t>18/09/2013</a:t>
            </a:fld>
            <a:endParaRPr lang="nl-BE"/>
          </a:p>
        </p:txBody>
      </p:sp>
      <p:sp>
        <p:nvSpPr>
          <p:cNvPr id="8" name="Tijdelijke aanduiding voor voettekst 7"/>
          <p:cNvSpPr>
            <a:spLocks noGrp="1"/>
          </p:cNvSpPr>
          <p:nvPr>
            <p:ph type="ftr" sz="quarter" idx="11"/>
          </p:nvPr>
        </p:nvSpPr>
        <p:spPr/>
        <p:txBody>
          <a:bodyPr/>
          <a:lstStyle/>
          <a:p>
            <a:r>
              <a:rPr lang="nl-BE" smtClean="0"/>
              <a:t>© 2013 Truetrust Ltd</a:t>
            </a:r>
            <a:endParaRPr lang="nl-BE"/>
          </a:p>
        </p:txBody>
      </p:sp>
      <p:sp>
        <p:nvSpPr>
          <p:cNvPr id="9" name="Tijdelijke aanduiding voor dianummer 8"/>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120490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E1B4E2B2-AB43-44C6-A708-A90D4FB05459}" type="datetime1">
              <a:rPr lang="nl-BE" smtClean="0"/>
              <a:pPr/>
              <a:t>18/09/2013</a:t>
            </a:fld>
            <a:endParaRPr lang="nl-BE"/>
          </a:p>
        </p:txBody>
      </p:sp>
      <p:sp>
        <p:nvSpPr>
          <p:cNvPr id="4" name="Tijdelijke aanduiding voor voettekst 3"/>
          <p:cNvSpPr>
            <a:spLocks noGrp="1"/>
          </p:cNvSpPr>
          <p:nvPr>
            <p:ph type="ftr" sz="quarter" idx="11"/>
          </p:nvPr>
        </p:nvSpPr>
        <p:spPr/>
        <p:txBody>
          <a:bodyPr/>
          <a:lstStyle/>
          <a:p>
            <a:r>
              <a:rPr lang="nl-BE" smtClean="0"/>
              <a:t>© 2013 Truetrust Ltd</a:t>
            </a:r>
            <a:endParaRPr lang="nl-BE"/>
          </a:p>
        </p:txBody>
      </p:sp>
      <p:sp>
        <p:nvSpPr>
          <p:cNvPr id="5" name="Tijdelijke aanduiding voor dianummer 4"/>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17064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7B2D76C-ABBE-4B2A-BC9B-A356672635F6}" type="datetime1">
              <a:rPr lang="nl-BE" smtClean="0"/>
              <a:pPr/>
              <a:t>18/09/2013</a:t>
            </a:fld>
            <a:endParaRPr lang="nl-BE"/>
          </a:p>
        </p:txBody>
      </p:sp>
      <p:sp>
        <p:nvSpPr>
          <p:cNvPr id="3" name="Tijdelijke aanduiding voor voettekst 2"/>
          <p:cNvSpPr>
            <a:spLocks noGrp="1"/>
          </p:cNvSpPr>
          <p:nvPr>
            <p:ph type="ftr" sz="quarter" idx="11"/>
          </p:nvPr>
        </p:nvSpPr>
        <p:spPr/>
        <p:txBody>
          <a:bodyPr/>
          <a:lstStyle/>
          <a:p>
            <a:r>
              <a:rPr lang="nl-BE" smtClean="0"/>
              <a:t>© 2013 Truetrust Ltd</a:t>
            </a:r>
            <a:endParaRPr lang="nl-BE"/>
          </a:p>
        </p:txBody>
      </p:sp>
      <p:sp>
        <p:nvSpPr>
          <p:cNvPr id="4" name="Tijdelijke aanduiding voor dianummer 3"/>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17271540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AD939E0-C2E5-4CE9-847B-2A20EF8C9FB0}" type="datetime1">
              <a:rPr lang="nl-BE" smtClean="0"/>
              <a:pPr/>
              <a:t>18/09/2013</a:t>
            </a:fld>
            <a:endParaRPr lang="nl-BE"/>
          </a:p>
        </p:txBody>
      </p:sp>
      <p:sp>
        <p:nvSpPr>
          <p:cNvPr id="6" name="Tijdelijke aanduiding voor voettekst 5"/>
          <p:cNvSpPr>
            <a:spLocks noGrp="1"/>
          </p:cNvSpPr>
          <p:nvPr>
            <p:ph type="ftr" sz="quarter" idx="11"/>
          </p:nvPr>
        </p:nvSpPr>
        <p:spPr/>
        <p:txBody>
          <a:bodyPr/>
          <a:lstStyle/>
          <a:p>
            <a:r>
              <a:rPr lang="nl-BE" smtClean="0"/>
              <a:t>© 2013 Truetrust Ltd</a:t>
            </a:r>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172759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FD0A123-5C21-491F-A6BC-7CB8D3132400}" type="datetime1">
              <a:rPr lang="nl-BE" smtClean="0"/>
              <a:pPr/>
              <a:t>18/09/2013</a:t>
            </a:fld>
            <a:endParaRPr lang="nl-BE"/>
          </a:p>
        </p:txBody>
      </p:sp>
      <p:sp>
        <p:nvSpPr>
          <p:cNvPr id="6" name="Tijdelijke aanduiding voor voettekst 5"/>
          <p:cNvSpPr>
            <a:spLocks noGrp="1"/>
          </p:cNvSpPr>
          <p:nvPr>
            <p:ph type="ftr" sz="quarter" idx="11"/>
          </p:nvPr>
        </p:nvSpPr>
        <p:spPr/>
        <p:txBody>
          <a:bodyPr/>
          <a:lstStyle/>
          <a:p>
            <a:r>
              <a:rPr lang="nl-BE" smtClean="0"/>
              <a:t>© 2013 Truetrust Ltd</a:t>
            </a:r>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241547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4B6B5">
            <a:alpha val="20000"/>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DFD57-71F5-4481-AFF8-750D92B2F7BC}" type="datetime1">
              <a:rPr lang="nl-BE" smtClean="0"/>
              <a:pPr/>
              <a:t>18/09/2013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smtClean="0"/>
              <a:t>© 2013 Truetrust Ltd</a:t>
            </a: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957F-C0FA-4D28-A996-80E4F36ACC8D}" type="slidenum">
              <a:rPr lang="nl-BE" smtClean="0"/>
              <a:pPr/>
              <a:t>‹N›</a:t>
            </a:fld>
            <a:endParaRPr lang="nl-BE"/>
          </a:p>
        </p:txBody>
      </p:sp>
    </p:spTree>
    <p:extLst>
      <p:ext uri="{BB962C8B-B14F-4D97-AF65-F5344CB8AC3E}">
        <p14:creationId xmlns="" xmlns:p14="http://schemas.microsoft.com/office/powerpoint/2010/main" val="2386367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9" y="2158990"/>
            <a:ext cx="7128792" cy="22694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683568" y="404664"/>
            <a:ext cx="7920880" cy="1754326"/>
          </a:xfrm>
          <a:prstGeom prst="rect">
            <a:avLst/>
          </a:prstGeom>
          <a:noFill/>
        </p:spPr>
        <p:txBody>
          <a:bodyPr wrap="square" rtlCol="0">
            <a:spAutoFit/>
          </a:bodyPr>
          <a:lstStyle/>
          <a:p>
            <a:pPr algn="ctr"/>
            <a:r>
              <a:rPr lang="nl-NL" sz="5400" dirty="0">
                <a:latin typeface="Arial Unicode MS" pitchFamily="34" charset="-128"/>
                <a:ea typeface="Arial Unicode MS" pitchFamily="34" charset="-128"/>
                <a:cs typeface="Arial Unicode MS" pitchFamily="34" charset="-128"/>
              </a:rPr>
              <a:t>t</a:t>
            </a:r>
            <a:r>
              <a:rPr lang="nl-NL" sz="5400" dirty="0" smtClean="0">
                <a:latin typeface="Arial Unicode MS" pitchFamily="34" charset="-128"/>
                <a:ea typeface="Arial Unicode MS" pitchFamily="34" charset="-128"/>
                <a:cs typeface="Arial Unicode MS" pitchFamily="34" charset="-128"/>
              </a:rPr>
              <a:t>raining &amp; research </a:t>
            </a:r>
          </a:p>
          <a:p>
            <a:pPr algn="ctr"/>
            <a:r>
              <a:rPr lang="nl-NL" sz="5400" dirty="0" err="1">
                <a:latin typeface="Arial Unicode MS" pitchFamily="34" charset="-128"/>
                <a:ea typeface="Arial Unicode MS" pitchFamily="34" charset="-128"/>
                <a:cs typeface="Arial Unicode MS" pitchFamily="34" charset="-128"/>
              </a:rPr>
              <a:t>f</a:t>
            </a:r>
            <a:r>
              <a:rPr lang="nl-NL" sz="5400" dirty="0" err="1" smtClean="0">
                <a:latin typeface="Arial Unicode MS" pitchFamily="34" charset="-128"/>
                <a:ea typeface="Arial Unicode MS" pitchFamily="34" charset="-128"/>
                <a:cs typeface="Arial Unicode MS" pitchFamily="34" charset="-128"/>
              </a:rPr>
              <a:t>or</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academic</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newcomers</a:t>
            </a:r>
            <a:endParaRPr lang="nl-BE" sz="5400" dirty="0">
              <a:latin typeface="Arial Unicode MS" pitchFamily="34" charset="-128"/>
              <a:ea typeface="Arial Unicode MS" pitchFamily="34" charset="-128"/>
              <a:cs typeface="Arial Unicode MS" pitchFamily="34" charset="-128"/>
            </a:endParaRPr>
          </a:p>
        </p:txBody>
      </p:sp>
      <p:sp>
        <p:nvSpPr>
          <p:cNvPr id="4" name="Rechthoek 3"/>
          <p:cNvSpPr/>
          <p:nvPr/>
        </p:nvSpPr>
        <p:spPr>
          <a:xfrm>
            <a:off x="107504" y="116632"/>
            <a:ext cx="8928992" cy="6624736"/>
          </a:xfrm>
          <a:prstGeom prst="rect">
            <a:avLst/>
          </a:prstGeom>
          <a:noFill/>
          <a:ln w="76200">
            <a:solidFill>
              <a:srgbClr val="64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732240" y="5505899"/>
            <a:ext cx="3333532" cy="1370274"/>
          </a:xfrm>
          <a:prstGeom prst="rect">
            <a:avLst/>
          </a:prstGeom>
        </p:spPr>
      </p:pic>
      <p:sp>
        <p:nvSpPr>
          <p:cNvPr id="6" name="Tekstvak 5"/>
          <p:cNvSpPr txBox="1"/>
          <p:nvPr/>
        </p:nvSpPr>
        <p:spPr>
          <a:xfrm>
            <a:off x="1039913" y="5085184"/>
            <a:ext cx="7128792" cy="400110"/>
          </a:xfrm>
          <a:prstGeom prst="rect">
            <a:avLst/>
          </a:prstGeom>
          <a:noFill/>
        </p:spPr>
        <p:txBody>
          <a:bodyPr wrap="square" rtlCol="0">
            <a:spAutoFit/>
          </a:bodyPr>
          <a:lstStyle/>
          <a:p>
            <a:pPr algn="ctr"/>
            <a:r>
              <a:rPr lang="en-US" sz="2000" b="1" dirty="0">
                <a:latin typeface="Arial" pitchFamily="34" charset="0"/>
                <a:cs typeface="Arial" pitchFamily="34" charset="0"/>
              </a:rPr>
              <a:t>A project of the King </a:t>
            </a:r>
            <a:r>
              <a:rPr lang="en-US" sz="2000" b="1" dirty="0" err="1">
                <a:latin typeface="Arial" pitchFamily="34" charset="0"/>
                <a:cs typeface="Arial" pitchFamily="34" charset="0"/>
              </a:rPr>
              <a:t>Baudouin</a:t>
            </a:r>
            <a:r>
              <a:rPr lang="en-US" sz="2000" b="1" dirty="0">
                <a:latin typeface="Arial" pitchFamily="34" charset="0"/>
                <a:cs typeface="Arial" pitchFamily="34" charset="0"/>
              </a:rPr>
              <a:t> Foundation</a:t>
            </a:r>
            <a:endParaRPr lang="nl-BE" sz="2000" b="1" dirty="0">
              <a:latin typeface="Arial" pitchFamily="34" charset="0"/>
              <a:ea typeface="Arial Unicode MS" pitchFamily="34" charset="-128"/>
              <a:cs typeface="Arial" pitchFamily="34" charset="0"/>
            </a:endParaRPr>
          </a:p>
        </p:txBody>
      </p:sp>
      <p:sp>
        <p:nvSpPr>
          <p:cNvPr id="7" name="Footer Placeholder 6"/>
          <p:cNvSpPr>
            <a:spLocks noGrp="1"/>
          </p:cNvSpPr>
          <p:nvPr>
            <p:ph type="ftr" sz="quarter" idx="11"/>
          </p:nvPr>
        </p:nvSpPr>
        <p:spPr/>
        <p:txBody>
          <a:bodyPr/>
          <a:lstStyle/>
          <a:p>
            <a:r>
              <a:rPr lang="nl-BE" smtClean="0"/>
              <a:t>© 2013 Truetrust Ltd</a:t>
            </a:r>
            <a:endParaRPr lang="nl-BE"/>
          </a:p>
        </p:txBody>
      </p:sp>
      <p:sp>
        <p:nvSpPr>
          <p:cNvPr id="8" name="Slide Number Placeholder 7"/>
          <p:cNvSpPr>
            <a:spLocks noGrp="1"/>
          </p:cNvSpPr>
          <p:nvPr>
            <p:ph type="sldNum" sz="quarter" idx="12"/>
          </p:nvPr>
        </p:nvSpPr>
        <p:spPr/>
        <p:txBody>
          <a:bodyPr/>
          <a:lstStyle/>
          <a:p>
            <a:fld id="{F17F957F-C0FA-4D28-A996-80E4F36ACC8D}" type="slidenum">
              <a:rPr lang="nl-BE" smtClean="0"/>
              <a:pPr/>
              <a:t>1</a:t>
            </a:fld>
            <a:endParaRPr lang="nl-BE"/>
          </a:p>
        </p:txBody>
      </p:sp>
    </p:spTree>
    <p:extLst>
      <p:ext uri="{BB962C8B-B14F-4D97-AF65-F5344CB8AC3E}">
        <p14:creationId xmlns="" xmlns:p14="http://schemas.microsoft.com/office/powerpoint/2010/main" val="575607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Two Basic Laws of Project Management</a:t>
            </a:r>
            <a:endParaRPr lang="en-GB" dirty="0"/>
          </a:p>
        </p:txBody>
      </p:sp>
      <p:sp>
        <p:nvSpPr>
          <p:cNvPr id="3" name="Content Placeholder 2"/>
          <p:cNvSpPr>
            <a:spLocks noGrp="1"/>
          </p:cNvSpPr>
          <p:nvPr>
            <p:ph idx="1"/>
          </p:nvPr>
        </p:nvSpPr>
        <p:spPr/>
        <p:txBody>
          <a:bodyPr/>
          <a:lstStyle/>
          <a:p>
            <a:r>
              <a:rPr lang="en-GB" dirty="0" smtClean="0"/>
              <a:t>All  project management </a:t>
            </a:r>
            <a:r>
              <a:rPr lang="en-GB" dirty="0"/>
              <a:t>decisions must be made </a:t>
            </a:r>
            <a:r>
              <a:rPr lang="en-GB" dirty="0" smtClean="0"/>
              <a:t>by considering their </a:t>
            </a:r>
            <a:r>
              <a:rPr lang="en-GB" dirty="0"/>
              <a:t>effect on the objectives </a:t>
            </a:r>
            <a:r>
              <a:rPr lang="en-GB" dirty="0" smtClean="0"/>
              <a:t>for the project</a:t>
            </a:r>
          </a:p>
          <a:p>
            <a:endParaRPr lang="en-GB" dirty="0" smtClean="0"/>
          </a:p>
          <a:p>
            <a:r>
              <a:rPr lang="en-GB" dirty="0"/>
              <a:t>Only the remaining work in </a:t>
            </a:r>
            <a:r>
              <a:rPr lang="en-GB" dirty="0" smtClean="0"/>
              <a:t>the project </a:t>
            </a:r>
            <a:r>
              <a:rPr lang="en-GB" dirty="0"/>
              <a:t>can be managed </a:t>
            </a:r>
            <a:r>
              <a:rPr lang="en-GB" dirty="0" smtClean="0"/>
              <a:t>- you </a:t>
            </a:r>
            <a:r>
              <a:rPr lang="en-GB" dirty="0"/>
              <a:t>cannot manage what </a:t>
            </a:r>
            <a:r>
              <a:rPr lang="en-GB" dirty="0" smtClean="0"/>
              <a:t>has already </a:t>
            </a:r>
            <a:r>
              <a:rPr lang="en-GB" dirty="0"/>
              <a:t>happened</a:t>
            </a:r>
          </a:p>
          <a:p>
            <a:endParaRPr lang="en-GB" dirty="0"/>
          </a:p>
          <a:p>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10</a:t>
            </a:fld>
            <a:endParaRPr lang="nl-BE"/>
          </a:p>
        </p:txBody>
      </p:sp>
    </p:spTree>
    <p:extLst>
      <p:ext uri="{BB962C8B-B14F-4D97-AF65-F5344CB8AC3E}">
        <p14:creationId xmlns="" xmlns:p14="http://schemas.microsoft.com/office/powerpoint/2010/main" val="2507903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t>Phases of a Project</a:t>
            </a:r>
            <a:endParaRPr lang="en-GB" dirty="0"/>
          </a:p>
        </p:txBody>
      </p:sp>
      <p:sp>
        <p:nvSpPr>
          <p:cNvPr id="4" name="Rectangle 3"/>
          <p:cNvSpPr/>
          <p:nvPr/>
        </p:nvSpPr>
        <p:spPr>
          <a:xfrm>
            <a:off x="174782" y="3340348"/>
            <a:ext cx="144016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Project Proposal</a:t>
            </a:r>
          </a:p>
        </p:txBody>
      </p:sp>
      <p:sp>
        <p:nvSpPr>
          <p:cNvPr id="5" name="Rectangle 4"/>
          <p:cNvSpPr/>
          <p:nvPr/>
        </p:nvSpPr>
        <p:spPr>
          <a:xfrm>
            <a:off x="139032" y="1634323"/>
            <a:ext cx="151166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Project</a:t>
            </a:r>
          </a:p>
          <a:p>
            <a:pPr algn="ctr"/>
            <a:r>
              <a:rPr lang="en-GB" sz="2400" dirty="0" smtClean="0">
                <a:solidFill>
                  <a:schemeClr val="tx1"/>
                </a:solidFill>
              </a:rPr>
              <a:t>Initiation</a:t>
            </a:r>
          </a:p>
        </p:txBody>
      </p:sp>
      <p:sp>
        <p:nvSpPr>
          <p:cNvPr id="6" name="Rectangle 5"/>
          <p:cNvSpPr/>
          <p:nvPr/>
        </p:nvSpPr>
        <p:spPr>
          <a:xfrm>
            <a:off x="3944096" y="4797152"/>
            <a:ext cx="1800200" cy="75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Project Termination</a:t>
            </a:r>
          </a:p>
        </p:txBody>
      </p:sp>
      <p:sp>
        <p:nvSpPr>
          <p:cNvPr id="7" name="Rectangle 6"/>
          <p:cNvSpPr/>
          <p:nvPr/>
        </p:nvSpPr>
        <p:spPr>
          <a:xfrm>
            <a:off x="6141392" y="3281350"/>
            <a:ext cx="1800200" cy="838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Information Evaluation</a:t>
            </a:r>
          </a:p>
        </p:txBody>
      </p:sp>
      <p:sp>
        <p:nvSpPr>
          <p:cNvPr id="8" name="Rectangle 7"/>
          <p:cNvSpPr/>
          <p:nvPr/>
        </p:nvSpPr>
        <p:spPr>
          <a:xfrm>
            <a:off x="6106037" y="1648491"/>
            <a:ext cx="1800200" cy="712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Information Gathering</a:t>
            </a:r>
          </a:p>
        </p:txBody>
      </p:sp>
      <p:sp>
        <p:nvSpPr>
          <p:cNvPr id="9" name="Rectangle 8"/>
          <p:cNvSpPr/>
          <p:nvPr/>
        </p:nvSpPr>
        <p:spPr>
          <a:xfrm>
            <a:off x="1832790" y="3305627"/>
            <a:ext cx="1800200" cy="796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Project</a:t>
            </a:r>
          </a:p>
          <a:p>
            <a:pPr algn="ctr"/>
            <a:r>
              <a:rPr lang="en-GB" sz="2400" dirty="0" smtClean="0">
                <a:solidFill>
                  <a:schemeClr val="tx1"/>
                </a:solidFill>
              </a:rPr>
              <a:t>Re-planning</a:t>
            </a:r>
          </a:p>
        </p:txBody>
      </p:sp>
      <p:sp>
        <p:nvSpPr>
          <p:cNvPr id="10" name="Rectangle 9"/>
          <p:cNvSpPr/>
          <p:nvPr/>
        </p:nvSpPr>
        <p:spPr>
          <a:xfrm>
            <a:off x="1904798" y="1641407"/>
            <a:ext cx="1656184" cy="720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Project Planning</a:t>
            </a:r>
          </a:p>
        </p:txBody>
      </p:sp>
      <p:sp>
        <p:nvSpPr>
          <p:cNvPr id="11" name="Rectangle 10"/>
          <p:cNvSpPr/>
          <p:nvPr/>
        </p:nvSpPr>
        <p:spPr>
          <a:xfrm>
            <a:off x="3944096" y="3301876"/>
            <a:ext cx="1800200" cy="797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Project Execution</a:t>
            </a:r>
          </a:p>
        </p:txBody>
      </p:sp>
      <p:sp>
        <p:nvSpPr>
          <p:cNvPr id="12" name="Rectangle 11"/>
          <p:cNvSpPr/>
          <p:nvPr/>
        </p:nvSpPr>
        <p:spPr>
          <a:xfrm>
            <a:off x="3944096" y="1648491"/>
            <a:ext cx="180020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Task Scheduling</a:t>
            </a:r>
          </a:p>
        </p:txBody>
      </p:sp>
      <p:cxnSp>
        <p:nvCxnSpPr>
          <p:cNvPr id="14" name="Straight Arrow Connector 13"/>
          <p:cNvCxnSpPr>
            <a:stCxn id="4" idx="0"/>
            <a:endCxn id="5" idx="2"/>
          </p:cNvCxnSpPr>
          <p:nvPr/>
        </p:nvCxnSpPr>
        <p:spPr>
          <a:xfrm flipV="1">
            <a:off x="894862" y="2354403"/>
            <a:ext cx="0" cy="9859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10" idx="1"/>
          </p:cNvCxnSpPr>
          <p:nvPr/>
        </p:nvCxnSpPr>
        <p:spPr>
          <a:xfrm>
            <a:off x="1650692" y="1994363"/>
            <a:ext cx="254106" cy="70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2" idx="1"/>
          </p:cNvCxnSpPr>
          <p:nvPr/>
        </p:nvCxnSpPr>
        <p:spPr>
          <a:xfrm>
            <a:off x="3560982" y="2001448"/>
            <a:ext cx="383114" cy="70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1" idx="0"/>
          </p:cNvCxnSpPr>
          <p:nvPr/>
        </p:nvCxnSpPr>
        <p:spPr>
          <a:xfrm>
            <a:off x="4844196" y="2368571"/>
            <a:ext cx="0" cy="9333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3"/>
            <a:endCxn id="8" idx="1"/>
          </p:cNvCxnSpPr>
          <p:nvPr/>
        </p:nvCxnSpPr>
        <p:spPr>
          <a:xfrm flipV="1">
            <a:off x="5744296" y="2004990"/>
            <a:ext cx="361741" cy="1695398"/>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2"/>
            <a:endCxn id="7" idx="0"/>
          </p:cNvCxnSpPr>
          <p:nvPr/>
        </p:nvCxnSpPr>
        <p:spPr>
          <a:xfrm>
            <a:off x="7006137" y="2361488"/>
            <a:ext cx="35355" cy="9198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7" idx="2"/>
            <a:endCxn id="9" idx="2"/>
          </p:cNvCxnSpPr>
          <p:nvPr/>
        </p:nvCxnSpPr>
        <p:spPr>
          <a:xfrm rot="5400000" flipH="1">
            <a:off x="4878431" y="1956366"/>
            <a:ext cx="17519" cy="4308602"/>
          </a:xfrm>
          <a:prstGeom prst="bentConnector3">
            <a:avLst>
              <a:gd name="adj1" fmla="val -1304869"/>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9" idx="3"/>
            <a:endCxn id="12" idx="1"/>
          </p:cNvCxnSpPr>
          <p:nvPr/>
        </p:nvCxnSpPr>
        <p:spPr>
          <a:xfrm flipV="1">
            <a:off x="3632990" y="2008531"/>
            <a:ext cx="311106" cy="169523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818665" y="3861048"/>
            <a:ext cx="32272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7" idx="2"/>
            <a:endCxn id="6" idx="3"/>
          </p:cNvCxnSpPr>
          <p:nvPr/>
        </p:nvCxnSpPr>
        <p:spPr>
          <a:xfrm rot="5400000">
            <a:off x="5865010" y="3998712"/>
            <a:ext cx="1055768" cy="129719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1" idx="2"/>
            <a:endCxn id="6" idx="0"/>
          </p:cNvCxnSpPr>
          <p:nvPr/>
        </p:nvCxnSpPr>
        <p:spPr>
          <a:xfrm>
            <a:off x="4844196" y="4098900"/>
            <a:ext cx="0" cy="6982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7574976" y="5661248"/>
            <a:ext cx="15690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Feedback</a:t>
            </a:r>
          </a:p>
        </p:txBody>
      </p:sp>
      <p:cxnSp>
        <p:nvCxnSpPr>
          <p:cNvPr id="62" name="Elbow Connector 61"/>
          <p:cNvCxnSpPr>
            <a:stCxn id="6" idx="2"/>
            <a:endCxn id="58" idx="1"/>
          </p:cNvCxnSpPr>
          <p:nvPr/>
        </p:nvCxnSpPr>
        <p:spPr>
          <a:xfrm rot="16200000" flipH="1">
            <a:off x="6011564" y="4385868"/>
            <a:ext cx="396044" cy="273078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0" y="6269132"/>
            <a:ext cx="1690912" cy="584775"/>
          </a:xfrm>
          <a:prstGeom prst="rect">
            <a:avLst/>
          </a:prstGeom>
          <a:noFill/>
        </p:spPr>
        <p:txBody>
          <a:bodyPr wrap="none" rtlCol="0">
            <a:spAutoFit/>
          </a:bodyPr>
          <a:lstStyle/>
          <a:p>
            <a:r>
              <a:rPr lang="en-GB" sz="3200" dirty="0" smtClean="0"/>
              <a:t>Initiation</a:t>
            </a:r>
          </a:p>
        </p:txBody>
      </p:sp>
      <p:sp>
        <p:nvSpPr>
          <p:cNvPr id="65" name="TextBox 64"/>
          <p:cNvSpPr txBox="1"/>
          <p:nvPr/>
        </p:nvSpPr>
        <p:spPr>
          <a:xfrm>
            <a:off x="1832129" y="6269131"/>
            <a:ext cx="1625766" cy="584775"/>
          </a:xfrm>
          <a:prstGeom prst="rect">
            <a:avLst/>
          </a:prstGeom>
          <a:noFill/>
        </p:spPr>
        <p:txBody>
          <a:bodyPr wrap="none" rtlCol="0">
            <a:spAutoFit/>
          </a:bodyPr>
          <a:lstStyle/>
          <a:p>
            <a:r>
              <a:rPr lang="en-GB" sz="3200" dirty="0" smtClean="0"/>
              <a:t>Planning</a:t>
            </a:r>
          </a:p>
        </p:txBody>
      </p:sp>
      <p:sp>
        <p:nvSpPr>
          <p:cNvPr id="66" name="TextBox 65"/>
          <p:cNvSpPr txBox="1"/>
          <p:nvPr/>
        </p:nvSpPr>
        <p:spPr>
          <a:xfrm>
            <a:off x="3742596" y="6273225"/>
            <a:ext cx="1810496" cy="584775"/>
          </a:xfrm>
          <a:prstGeom prst="rect">
            <a:avLst/>
          </a:prstGeom>
          <a:noFill/>
        </p:spPr>
        <p:txBody>
          <a:bodyPr wrap="none" rtlCol="0">
            <a:spAutoFit/>
          </a:bodyPr>
          <a:lstStyle/>
          <a:p>
            <a:r>
              <a:rPr lang="en-GB" sz="3200" dirty="0" smtClean="0"/>
              <a:t>Execution</a:t>
            </a:r>
          </a:p>
        </p:txBody>
      </p:sp>
      <p:sp>
        <p:nvSpPr>
          <p:cNvPr id="67" name="TextBox 66"/>
          <p:cNvSpPr txBox="1"/>
          <p:nvPr/>
        </p:nvSpPr>
        <p:spPr>
          <a:xfrm>
            <a:off x="5980028" y="6288112"/>
            <a:ext cx="1418209" cy="584775"/>
          </a:xfrm>
          <a:prstGeom prst="rect">
            <a:avLst/>
          </a:prstGeom>
          <a:noFill/>
        </p:spPr>
        <p:txBody>
          <a:bodyPr wrap="none" rtlCol="0">
            <a:spAutoFit/>
          </a:bodyPr>
          <a:lstStyle/>
          <a:p>
            <a:r>
              <a:rPr lang="en-GB" sz="3200" dirty="0" smtClean="0"/>
              <a:t>Control</a:t>
            </a:r>
          </a:p>
        </p:txBody>
      </p:sp>
      <p:sp>
        <p:nvSpPr>
          <p:cNvPr id="68" name="TextBox 67"/>
          <p:cNvSpPr txBox="1"/>
          <p:nvPr/>
        </p:nvSpPr>
        <p:spPr>
          <a:xfrm>
            <a:off x="7477483" y="6288112"/>
            <a:ext cx="1764009" cy="584775"/>
          </a:xfrm>
          <a:prstGeom prst="rect">
            <a:avLst/>
          </a:prstGeom>
          <a:noFill/>
        </p:spPr>
        <p:txBody>
          <a:bodyPr wrap="none" rtlCol="0">
            <a:spAutoFit/>
          </a:bodyPr>
          <a:lstStyle/>
          <a:p>
            <a:r>
              <a:rPr lang="en-GB" sz="3200" dirty="0" smtClean="0"/>
              <a:t>Feedback</a:t>
            </a:r>
          </a:p>
        </p:txBody>
      </p:sp>
      <p:sp>
        <p:nvSpPr>
          <p:cNvPr id="3" name="Footer Placeholder 2"/>
          <p:cNvSpPr>
            <a:spLocks noGrp="1"/>
          </p:cNvSpPr>
          <p:nvPr>
            <p:ph type="ftr" sz="quarter" idx="11"/>
          </p:nvPr>
        </p:nvSpPr>
        <p:spPr/>
        <p:txBody>
          <a:bodyPr/>
          <a:lstStyle/>
          <a:p>
            <a:r>
              <a:rPr lang="nl-BE" smtClean="0"/>
              <a:t>© 2013 Truetrust Ltd</a:t>
            </a:r>
            <a:endParaRPr lang="nl-BE"/>
          </a:p>
        </p:txBody>
      </p:sp>
      <p:sp>
        <p:nvSpPr>
          <p:cNvPr id="13" name="Slide Number Placeholder 12"/>
          <p:cNvSpPr>
            <a:spLocks noGrp="1"/>
          </p:cNvSpPr>
          <p:nvPr>
            <p:ph type="sldNum" sz="quarter" idx="12"/>
          </p:nvPr>
        </p:nvSpPr>
        <p:spPr/>
        <p:txBody>
          <a:bodyPr/>
          <a:lstStyle/>
          <a:p>
            <a:fld id="{F17F957F-C0FA-4D28-A996-80E4F36ACC8D}" type="slidenum">
              <a:rPr lang="nl-BE" smtClean="0"/>
              <a:pPr/>
              <a:t>11</a:t>
            </a:fld>
            <a:endParaRPr lang="nl-BE"/>
          </a:p>
        </p:txBody>
      </p:sp>
    </p:spTree>
    <p:extLst>
      <p:ext uri="{BB962C8B-B14F-4D97-AF65-F5344CB8AC3E}">
        <p14:creationId xmlns="" xmlns:p14="http://schemas.microsoft.com/office/powerpoint/2010/main" val="3200414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Proposal Phase</a:t>
            </a:r>
            <a:endParaRPr lang="en-GB" dirty="0"/>
          </a:p>
        </p:txBody>
      </p:sp>
      <p:sp>
        <p:nvSpPr>
          <p:cNvPr id="3" name="Content Placeholder 2"/>
          <p:cNvSpPr>
            <a:spLocks noGrp="1"/>
          </p:cNvSpPr>
          <p:nvPr>
            <p:ph idx="1"/>
          </p:nvPr>
        </p:nvSpPr>
        <p:spPr/>
        <p:txBody>
          <a:bodyPr/>
          <a:lstStyle/>
          <a:p>
            <a:r>
              <a:rPr lang="en-GB" dirty="0"/>
              <a:t>Document proposals for </a:t>
            </a:r>
            <a:r>
              <a:rPr lang="en-GB" dirty="0" smtClean="0"/>
              <a:t>new projects, possibly </a:t>
            </a:r>
            <a:r>
              <a:rPr lang="en-GB" dirty="0"/>
              <a:t>arising from </a:t>
            </a:r>
            <a:r>
              <a:rPr lang="en-GB" dirty="0" smtClean="0"/>
              <a:t>existing projects, new business opportunities, changing market conditions etc.</a:t>
            </a:r>
          </a:p>
          <a:p>
            <a:r>
              <a:rPr lang="en-GB" dirty="0" smtClean="0"/>
              <a:t>Specify goals of project, not solutions (leave that till later phase)</a:t>
            </a:r>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12</a:t>
            </a:fld>
            <a:endParaRPr lang="nl-BE"/>
          </a:p>
        </p:txBody>
      </p:sp>
    </p:spTree>
    <p:extLst>
      <p:ext uri="{BB962C8B-B14F-4D97-AF65-F5344CB8AC3E}">
        <p14:creationId xmlns="" xmlns:p14="http://schemas.microsoft.com/office/powerpoint/2010/main" val="3296776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Project Initiation </a:t>
            </a:r>
            <a:r>
              <a:rPr lang="en-GB" dirty="0" smtClean="0"/>
              <a:t>Phase</a:t>
            </a:r>
            <a:endParaRPr lang="en-GB" dirty="0"/>
          </a:p>
        </p:txBody>
      </p:sp>
      <p:sp>
        <p:nvSpPr>
          <p:cNvPr id="4" name="Content Placeholder 3"/>
          <p:cNvSpPr>
            <a:spLocks noGrp="1"/>
          </p:cNvSpPr>
          <p:nvPr>
            <p:ph idx="1"/>
          </p:nvPr>
        </p:nvSpPr>
        <p:spPr/>
        <p:txBody>
          <a:bodyPr>
            <a:normAutofit/>
          </a:bodyPr>
          <a:lstStyle/>
          <a:p>
            <a:r>
              <a:rPr lang="en-GB" dirty="0" smtClean="0"/>
              <a:t>Collect </a:t>
            </a:r>
            <a:r>
              <a:rPr lang="en-GB" dirty="0"/>
              <a:t>project ideas and proposals</a:t>
            </a:r>
          </a:p>
          <a:p>
            <a:endParaRPr lang="en-GB" dirty="0"/>
          </a:p>
          <a:p>
            <a:r>
              <a:rPr lang="en-GB" dirty="0" smtClean="0"/>
              <a:t>Evaluate </a:t>
            </a:r>
            <a:r>
              <a:rPr lang="en-GB" dirty="0"/>
              <a:t>project proposals and select </a:t>
            </a:r>
            <a:r>
              <a:rPr lang="en-GB" dirty="0" smtClean="0"/>
              <a:t>best project(s) </a:t>
            </a:r>
            <a:r>
              <a:rPr lang="en-GB" dirty="0"/>
              <a:t>for planning</a:t>
            </a:r>
          </a:p>
          <a:p>
            <a:endParaRPr lang="en-GB" dirty="0"/>
          </a:p>
          <a:p>
            <a:r>
              <a:rPr lang="en-GB" dirty="0" smtClean="0"/>
              <a:t>Select </a:t>
            </a:r>
            <a:r>
              <a:rPr lang="en-GB" dirty="0"/>
              <a:t>project manager and initiate the planning of the project</a:t>
            </a:r>
          </a:p>
          <a:p>
            <a:endParaRPr lang="en-GB" dirty="0"/>
          </a:p>
          <a:p>
            <a:endParaRPr lang="en-GB" dirty="0"/>
          </a:p>
        </p:txBody>
      </p:sp>
      <p:sp>
        <p:nvSpPr>
          <p:cNvPr id="2" name="Footer Placeholder 1"/>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13</a:t>
            </a:fld>
            <a:endParaRPr lang="nl-BE"/>
          </a:p>
        </p:txBody>
      </p:sp>
    </p:spTree>
    <p:extLst>
      <p:ext uri="{BB962C8B-B14F-4D97-AF65-F5344CB8AC3E}">
        <p14:creationId xmlns="" xmlns:p14="http://schemas.microsoft.com/office/powerpoint/2010/main" val="3320905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Planning Phase</a:t>
            </a:r>
            <a:endParaRPr lang="en-GB" dirty="0"/>
          </a:p>
        </p:txBody>
      </p:sp>
      <p:sp>
        <p:nvSpPr>
          <p:cNvPr id="3" name="Content Placeholder 2"/>
          <p:cNvSpPr>
            <a:spLocks noGrp="1"/>
          </p:cNvSpPr>
          <p:nvPr>
            <p:ph idx="1"/>
          </p:nvPr>
        </p:nvSpPr>
        <p:spPr/>
        <p:txBody>
          <a:bodyPr/>
          <a:lstStyle/>
          <a:p>
            <a:r>
              <a:rPr lang="en-GB" dirty="0"/>
              <a:t>Establish the project </a:t>
            </a:r>
            <a:r>
              <a:rPr lang="en-GB" dirty="0" smtClean="0"/>
              <a:t>plan</a:t>
            </a:r>
          </a:p>
          <a:p>
            <a:pPr lvl="1"/>
            <a:r>
              <a:rPr lang="en-GB" dirty="0" smtClean="0"/>
              <a:t>Including risk management plan and quality plan</a:t>
            </a:r>
            <a:endParaRPr lang="en-GB" dirty="0"/>
          </a:p>
          <a:p>
            <a:endParaRPr lang="en-GB" dirty="0"/>
          </a:p>
          <a:p>
            <a:r>
              <a:rPr lang="en-GB" dirty="0" smtClean="0"/>
              <a:t>Make </a:t>
            </a:r>
            <a:r>
              <a:rPr lang="en-GB" dirty="0"/>
              <a:t>Resource Input contracts</a:t>
            </a:r>
          </a:p>
          <a:p>
            <a:endParaRPr lang="en-GB" dirty="0"/>
          </a:p>
          <a:p>
            <a:r>
              <a:rPr lang="en-GB" dirty="0" smtClean="0"/>
              <a:t>Initiate the project </a:t>
            </a:r>
            <a:r>
              <a:rPr lang="en-GB" dirty="0"/>
              <a:t>document files</a:t>
            </a:r>
          </a:p>
          <a:p>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14</a:t>
            </a:fld>
            <a:endParaRPr lang="nl-BE"/>
          </a:p>
        </p:txBody>
      </p:sp>
    </p:spTree>
    <p:extLst>
      <p:ext uri="{BB962C8B-B14F-4D97-AF65-F5344CB8AC3E}">
        <p14:creationId xmlns="" xmlns:p14="http://schemas.microsoft.com/office/powerpoint/2010/main" val="4091934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Scheduling Phase</a:t>
            </a:r>
            <a:endParaRPr lang="en-GB" dirty="0"/>
          </a:p>
        </p:txBody>
      </p:sp>
      <p:sp>
        <p:nvSpPr>
          <p:cNvPr id="3" name="Content Placeholder 2"/>
          <p:cNvSpPr>
            <a:spLocks noGrp="1"/>
          </p:cNvSpPr>
          <p:nvPr>
            <p:ph idx="1"/>
          </p:nvPr>
        </p:nvSpPr>
        <p:spPr/>
        <p:txBody>
          <a:bodyPr/>
          <a:lstStyle/>
          <a:p>
            <a:r>
              <a:rPr lang="en-GB" dirty="0"/>
              <a:t>Initiate the sub-project groups</a:t>
            </a:r>
          </a:p>
          <a:p>
            <a:endParaRPr lang="en-GB" dirty="0"/>
          </a:p>
          <a:p>
            <a:r>
              <a:rPr lang="en-GB" dirty="0" smtClean="0"/>
              <a:t>Establish </a:t>
            </a:r>
            <a:r>
              <a:rPr lang="en-GB" dirty="0"/>
              <a:t>and distribute </a:t>
            </a:r>
            <a:r>
              <a:rPr lang="en-GB" dirty="0" smtClean="0"/>
              <a:t>task </a:t>
            </a:r>
            <a:r>
              <a:rPr lang="en-GB" dirty="0"/>
              <a:t>descriptions</a:t>
            </a:r>
          </a:p>
          <a:p>
            <a:endParaRPr lang="en-GB" dirty="0"/>
          </a:p>
          <a:p>
            <a:r>
              <a:rPr lang="en-GB" dirty="0" smtClean="0"/>
              <a:t>Order </a:t>
            </a:r>
            <a:r>
              <a:rPr lang="en-GB" dirty="0"/>
              <a:t>the execution of </a:t>
            </a:r>
            <a:r>
              <a:rPr lang="en-GB" dirty="0" smtClean="0"/>
              <a:t>tasks</a:t>
            </a:r>
            <a:endParaRPr lang="en-GB" dirty="0"/>
          </a:p>
          <a:p>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15</a:t>
            </a:fld>
            <a:endParaRPr lang="nl-BE"/>
          </a:p>
        </p:txBody>
      </p:sp>
    </p:spTree>
    <p:extLst>
      <p:ext uri="{BB962C8B-B14F-4D97-AF65-F5344CB8AC3E}">
        <p14:creationId xmlns="" xmlns:p14="http://schemas.microsoft.com/office/powerpoint/2010/main" val="2880048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Execution Phase</a:t>
            </a:r>
            <a:endParaRPr lang="en-GB" dirty="0"/>
          </a:p>
        </p:txBody>
      </p:sp>
      <p:sp>
        <p:nvSpPr>
          <p:cNvPr id="3" name="Content Placeholder 2"/>
          <p:cNvSpPr>
            <a:spLocks noGrp="1"/>
          </p:cNvSpPr>
          <p:nvPr>
            <p:ph idx="1"/>
          </p:nvPr>
        </p:nvSpPr>
        <p:spPr/>
        <p:txBody>
          <a:bodyPr/>
          <a:lstStyle/>
          <a:p>
            <a:r>
              <a:rPr lang="en-GB" dirty="0"/>
              <a:t>Execute activities</a:t>
            </a:r>
          </a:p>
          <a:p>
            <a:endParaRPr lang="en-GB" dirty="0"/>
          </a:p>
          <a:p>
            <a:r>
              <a:rPr lang="en-GB" dirty="0" smtClean="0"/>
              <a:t>Document </a:t>
            </a:r>
            <a:r>
              <a:rPr lang="en-GB" dirty="0"/>
              <a:t>work </a:t>
            </a:r>
            <a:r>
              <a:rPr lang="en-GB" dirty="0" smtClean="0"/>
              <a:t>results and resources consumed</a:t>
            </a:r>
            <a:endParaRPr lang="en-GB" dirty="0"/>
          </a:p>
          <a:p>
            <a:endParaRPr lang="en-GB" dirty="0"/>
          </a:p>
          <a:p>
            <a:r>
              <a:rPr lang="en-GB" dirty="0" smtClean="0"/>
              <a:t>Control </a:t>
            </a:r>
            <a:r>
              <a:rPr lang="en-GB" dirty="0"/>
              <a:t>the quality of work</a:t>
            </a:r>
          </a:p>
          <a:p>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16</a:t>
            </a:fld>
            <a:endParaRPr lang="nl-BE"/>
          </a:p>
        </p:txBody>
      </p:sp>
    </p:spTree>
    <p:extLst>
      <p:ext uri="{BB962C8B-B14F-4D97-AF65-F5344CB8AC3E}">
        <p14:creationId xmlns="" xmlns:p14="http://schemas.microsoft.com/office/powerpoint/2010/main" val="3485474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Gathering Phase</a:t>
            </a:r>
            <a:endParaRPr lang="en-GB" dirty="0"/>
          </a:p>
        </p:txBody>
      </p:sp>
      <p:sp>
        <p:nvSpPr>
          <p:cNvPr id="3" name="Content Placeholder 2"/>
          <p:cNvSpPr>
            <a:spLocks noGrp="1"/>
          </p:cNvSpPr>
          <p:nvPr>
            <p:ph idx="1"/>
          </p:nvPr>
        </p:nvSpPr>
        <p:spPr/>
        <p:txBody>
          <a:bodyPr/>
          <a:lstStyle/>
          <a:p>
            <a:r>
              <a:rPr lang="en-GB" dirty="0"/>
              <a:t>Record project control information </a:t>
            </a:r>
            <a:r>
              <a:rPr lang="en-GB" dirty="0" smtClean="0"/>
              <a:t>(time, cost, quality) continuously</a:t>
            </a:r>
            <a:endParaRPr lang="en-GB" dirty="0"/>
          </a:p>
          <a:p>
            <a:endParaRPr lang="en-GB" dirty="0"/>
          </a:p>
          <a:p>
            <a:r>
              <a:rPr lang="en-GB" dirty="0" smtClean="0"/>
              <a:t>Prepare </a:t>
            </a:r>
            <a:r>
              <a:rPr lang="en-GB" dirty="0"/>
              <a:t>project control statements periodically</a:t>
            </a:r>
          </a:p>
          <a:p>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17</a:t>
            </a:fld>
            <a:endParaRPr lang="nl-BE"/>
          </a:p>
        </p:txBody>
      </p:sp>
    </p:spTree>
    <p:extLst>
      <p:ext uri="{BB962C8B-B14F-4D97-AF65-F5344CB8AC3E}">
        <p14:creationId xmlns="" xmlns:p14="http://schemas.microsoft.com/office/powerpoint/2010/main" val="1434488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Phase</a:t>
            </a:r>
            <a:endParaRPr lang="en-GB" dirty="0"/>
          </a:p>
        </p:txBody>
      </p:sp>
      <p:sp>
        <p:nvSpPr>
          <p:cNvPr id="3" name="Content Placeholder 2"/>
          <p:cNvSpPr>
            <a:spLocks noGrp="1"/>
          </p:cNvSpPr>
          <p:nvPr>
            <p:ph idx="1"/>
          </p:nvPr>
        </p:nvSpPr>
        <p:spPr/>
        <p:txBody>
          <a:bodyPr>
            <a:normAutofit fontScale="92500" lnSpcReduction="20000"/>
          </a:bodyPr>
          <a:lstStyle/>
          <a:p>
            <a:r>
              <a:rPr lang="en-GB" dirty="0"/>
              <a:t>Relate project control information to project plan data</a:t>
            </a:r>
          </a:p>
          <a:p>
            <a:endParaRPr lang="en-GB" dirty="0"/>
          </a:p>
          <a:p>
            <a:r>
              <a:rPr lang="en-GB" dirty="0" smtClean="0"/>
              <a:t>Isolate </a:t>
            </a:r>
            <a:r>
              <a:rPr lang="en-GB" dirty="0"/>
              <a:t>and define present and/or anticipated deviations from the project plan</a:t>
            </a:r>
          </a:p>
          <a:p>
            <a:endParaRPr lang="en-GB" dirty="0"/>
          </a:p>
          <a:p>
            <a:r>
              <a:rPr lang="en-GB" dirty="0" smtClean="0"/>
              <a:t>Determine </a:t>
            </a:r>
            <a:r>
              <a:rPr lang="en-GB" dirty="0"/>
              <a:t>the causes and effects of the </a:t>
            </a:r>
            <a:r>
              <a:rPr lang="en-GB" dirty="0" smtClean="0"/>
              <a:t>deviations</a:t>
            </a:r>
          </a:p>
          <a:p>
            <a:pPr marL="0" indent="0">
              <a:buNone/>
            </a:pPr>
            <a:endParaRPr lang="en-GB" dirty="0" smtClean="0"/>
          </a:p>
          <a:p>
            <a:r>
              <a:rPr lang="en-GB" dirty="0" smtClean="0"/>
              <a:t>Decide upon appropriate actions</a:t>
            </a:r>
            <a:endParaRPr lang="en-GB" dirty="0"/>
          </a:p>
          <a:p>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18</a:t>
            </a:fld>
            <a:endParaRPr lang="nl-BE"/>
          </a:p>
        </p:txBody>
      </p:sp>
    </p:spTree>
    <p:extLst>
      <p:ext uri="{BB962C8B-B14F-4D97-AF65-F5344CB8AC3E}">
        <p14:creationId xmlns="" xmlns:p14="http://schemas.microsoft.com/office/powerpoint/2010/main" val="2230223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Re-Planning Phase</a:t>
            </a:r>
            <a:endParaRPr lang="en-GB" dirty="0"/>
          </a:p>
        </p:txBody>
      </p:sp>
      <p:sp>
        <p:nvSpPr>
          <p:cNvPr id="3" name="Content Placeholder 2"/>
          <p:cNvSpPr>
            <a:spLocks noGrp="1"/>
          </p:cNvSpPr>
          <p:nvPr>
            <p:ph idx="1"/>
          </p:nvPr>
        </p:nvSpPr>
        <p:spPr/>
        <p:txBody>
          <a:bodyPr/>
          <a:lstStyle/>
          <a:p>
            <a:r>
              <a:rPr lang="en-GB" dirty="0"/>
              <a:t>Develop proposals for project plan alterations</a:t>
            </a:r>
          </a:p>
          <a:p>
            <a:endParaRPr lang="en-GB" dirty="0"/>
          </a:p>
          <a:p>
            <a:r>
              <a:rPr lang="en-GB" dirty="0" smtClean="0"/>
              <a:t>Refer </a:t>
            </a:r>
            <a:r>
              <a:rPr lang="en-GB" dirty="0"/>
              <a:t>to the Steering Group if alterations exceed the limits of the project</a:t>
            </a:r>
          </a:p>
          <a:p>
            <a:endParaRPr lang="en-GB" dirty="0"/>
          </a:p>
          <a:p>
            <a:r>
              <a:rPr lang="en-GB" dirty="0" smtClean="0"/>
              <a:t>Carry </a:t>
            </a:r>
            <a:r>
              <a:rPr lang="en-GB" dirty="0"/>
              <a:t>out alterations to the project plan and Resource Input contracts</a:t>
            </a:r>
          </a:p>
          <a:p>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19</a:t>
            </a:fld>
            <a:endParaRPr lang="nl-BE"/>
          </a:p>
        </p:txBody>
      </p:sp>
    </p:spTree>
    <p:extLst>
      <p:ext uri="{BB962C8B-B14F-4D97-AF65-F5344CB8AC3E}">
        <p14:creationId xmlns="" xmlns:p14="http://schemas.microsoft.com/office/powerpoint/2010/main" val="1204660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6228184" y="1556792"/>
            <a:ext cx="8568952" cy="923330"/>
          </a:xfrm>
          <a:prstGeom prst="rect">
            <a:avLst/>
          </a:prstGeom>
          <a:noFill/>
        </p:spPr>
        <p:txBody>
          <a:bodyPr wrap="square" rtlCol="0">
            <a:spAutoFit/>
          </a:bodyPr>
          <a:lstStyle/>
          <a:p>
            <a:pPr algn="ctr"/>
            <a:endParaRPr lang="nl-BE" sz="5400" dirty="0">
              <a:latin typeface="Arial Unicode MS" pitchFamily="34" charset="-128"/>
              <a:ea typeface="Arial Unicode MS" pitchFamily="34" charset="-128"/>
              <a:cs typeface="Arial Unicode MS" pitchFamily="34" charset="-128"/>
            </a:endParaRPr>
          </a:p>
        </p:txBody>
      </p:sp>
      <p:sp>
        <p:nvSpPr>
          <p:cNvPr id="5" name="Tekstvak 4"/>
          <p:cNvSpPr txBox="1"/>
          <p:nvPr/>
        </p:nvSpPr>
        <p:spPr>
          <a:xfrm>
            <a:off x="755576" y="4437112"/>
            <a:ext cx="7165305" cy="769441"/>
          </a:xfrm>
          <a:prstGeom prst="rect">
            <a:avLst/>
          </a:prstGeom>
          <a:noFill/>
        </p:spPr>
        <p:txBody>
          <a:bodyPr wrap="square" rtlCol="0">
            <a:spAutoFit/>
          </a:bodyPr>
          <a:lstStyle/>
          <a:p>
            <a:pPr algn="ctr"/>
            <a:r>
              <a:rPr lang="nl-NL" sz="4400" dirty="0" smtClean="0">
                <a:latin typeface="Arial Unicode MS" pitchFamily="34" charset="-128"/>
                <a:ea typeface="Arial Unicode MS" pitchFamily="34" charset="-128"/>
                <a:cs typeface="Arial Unicode MS" pitchFamily="34" charset="-128"/>
              </a:rPr>
              <a:t> </a:t>
            </a:r>
            <a:endParaRPr lang="nl-BE" sz="4400" dirty="0">
              <a:latin typeface="Arial Unicode MS" pitchFamily="34" charset="-128"/>
              <a:ea typeface="Arial Unicode MS" pitchFamily="34" charset="-128"/>
              <a:cs typeface="Arial Unicode MS" pitchFamily="34" charset="-128"/>
            </a:endParaRPr>
          </a:p>
        </p:txBody>
      </p:sp>
      <p:sp>
        <p:nvSpPr>
          <p:cNvPr id="7" name="Title 6"/>
          <p:cNvSpPr>
            <a:spLocks noGrp="1"/>
          </p:cNvSpPr>
          <p:nvPr>
            <p:ph type="ctrTitle"/>
          </p:nvPr>
        </p:nvSpPr>
        <p:spPr/>
        <p:txBody>
          <a:bodyPr>
            <a:normAutofit fontScale="90000"/>
          </a:bodyPr>
          <a:lstStyle/>
          <a:p>
            <a:r>
              <a:rPr lang="en-GB" dirty="0"/>
              <a:t>Introduction to Project Management</a:t>
            </a:r>
            <a:br>
              <a:rPr lang="en-GB" dirty="0"/>
            </a:br>
            <a:endParaRPr lang="en-GB" dirty="0"/>
          </a:p>
        </p:txBody>
      </p:sp>
      <p:sp>
        <p:nvSpPr>
          <p:cNvPr id="8" name="Subtitle 7"/>
          <p:cNvSpPr>
            <a:spLocks noGrp="1"/>
          </p:cNvSpPr>
          <p:nvPr>
            <p:ph type="subTitle" idx="1"/>
          </p:nvPr>
        </p:nvSpPr>
        <p:spPr/>
        <p:txBody>
          <a:bodyPr/>
          <a:lstStyle/>
          <a:p>
            <a:r>
              <a:rPr lang="en-GB" dirty="0"/>
              <a:t>Gabriella </a:t>
            </a:r>
            <a:r>
              <a:rPr lang="en-GB" smtClean="0"/>
              <a:t>Calderari</a:t>
            </a:r>
            <a:endParaRPr lang="en-GB" dirty="0" smtClean="0"/>
          </a:p>
          <a:p>
            <a:r>
              <a:rPr lang="en-GB" dirty="0" smtClean="0"/>
              <a:t>David </a:t>
            </a:r>
            <a:r>
              <a:rPr lang="en-GB" dirty="0"/>
              <a:t>W Chadwick</a:t>
            </a:r>
          </a:p>
          <a:p>
            <a:endParaRPr lang="en-GB" dirty="0"/>
          </a:p>
        </p:txBody>
      </p:sp>
      <p:sp>
        <p:nvSpPr>
          <p:cNvPr id="3" name="Footer Placeholder 2"/>
          <p:cNvSpPr>
            <a:spLocks noGrp="1"/>
          </p:cNvSpPr>
          <p:nvPr>
            <p:ph type="ftr" sz="quarter" idx="11"/>
          </p:nvPr>
        </p:nvSpPr>
        <p:spPr/>
        <p:txBody>
          <a:bodyPr/>
          <a:lstStyle/>
          <a:p>
            <a:r>
              <a:rPr lang="nl-BE" smtClean="0"/>
              <a:t>© 2013 Truetrust Ltd</a:t>
            </a:r>
            <a:endParaRPr lang="nl-BE"/>
          </a:p>
        </p:txBody>
      </p:sp>
      <p:sp>
        <p:nvSpPr>
          <p:cNvPr id="6" name="Slide Number Placeholder 5"/>
          <p:cNvSpPr>
            <a:spLocks noGrp="1"/>
          </p:cNvSpPr>
          <p:nvPr>
            <p:ph type="sldNum" sz="quarter" idx="12"/>
          </p:nvPr>
        </p:nvSpPr>
        <p:spPr/>
        <p:txBody>
          <a:bodyPr/>
          <a:lstStyle/>
          <a:p>
            <a:fld id="{F17F957F-C0FA-4D28-A996-80E4F36ACC8D}" type="slidenum">
              <a:rPr lang="nl-BE" smtClean="0"/>
              <a:pPr/>
              <a:t>2</a:t>
            </a:fld>
            <a:endParaRPr lang="nl-BE"/>
          </a:p>
        </p:txBody>
      </p:sp>
    </p:spTree>
    <p:extLst>
      <p:ext uri="{BB962C8B-B14F-4D97-AF65-F5344CB8AC3E}">
        <p14:creationId xmlns="" xmlns:p14="http://schemas.microsoft.com/office/powerpoint/2010/main" val="2123569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Termination Phase</a:t>
            </a:r>
            <a:endParaRPr lang="en-GB"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r>
              <a:rPr lang="en-GB" dirty="0"/>
              <a:t>Develop proposal for premature project </a:t>
            </a:r>
            <a:r>
              <a:rPr lang="en-GB" dirty="0" smtClean="0"/>
              <a:t>termination if necessary</a:t>
            </a:r>
            <a:endParaRPr lang="en-GB" dirty="0"/>
          </a:p>
          <a:p>
            <a:endParaRPr lang="en-GB" dirty="0"/>
          </a:p>
          <a:p>
            <a:r>
              <a:rPr lang="en-GB" dirty="0" smtClean="0"/>
              <a:t>Decide </a:t>
            </a:r>
            <a:r>
              <a:rPr lang="en-GB" dirty="0"/>
              <a:t>on termination of project (possibly via Steering Group)</a:t>
            </a:r>
          </a:p>
          <a:p>
            <a:endParaRPr lang="en-GB" dirty="0"/>
          </a:p>
          <a:p>
            <a:r>
              <a:rPr lang="en-GB" dirty="0" smtClean="0"/>
              <a:t>Execute </a:t>
            </a:r>
            <a:r>
              <a:rPr lang="en-GB" dirty="0"/>
              <a:t>the termination </a:t>
            </a:r>
            <a:r>
              <a:rPr lang="en-GB" dirty="0" smtClean="0"/>
              <a:t>process</a:t>
            </a:r>
          </a:p>
          <a:p>
            <a:endParaRPr lang="en-GB" dirty="0" smtClean="0"/>
          </a:p>
          <a:p>
            <a:r>
              <a:rPr lang="en-GB" dirty="0" smtClean="0"/>
              <a:t>Produce </a:t>
            </a:r>
            <a:r>
              <a:rPr lang="en-GB" dirty="0"/>
              <a:t>final project report</a:t>
            </a:r>
          </a:p>
          <a:p>
            <a:endParaRPr lang="en-GB" dirty="0"/>
          </a:p>
          <a:p>
            <a:r>
              <a:rPr lang="en-GB" dirty="0" smtClean="0"/>
              <a:t>Disband </a:t>
            </a:r>
            <a:r>
              <a:rPr lang="en-GB" dirty="0"/>
              <a:t>the project team </a:t>
            </a:r>
          </a:p>
          <a:p>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20</a:t>
            </a:fld>
            <a:endParaRPr lang="nl-BE"/>
          </a:p>
        </p:txBody>
      </p:sp>
    </p:spTree>
    <p:extLst>
      <p:ext uri="{BB962C8B-B14F-4D97-AF65-F5344CB8AC3E}">
        <p14:creationId xmlns="" xmlns:p14="http://schemas.microsoft.com/office/powerpoint/2010/main" val="2046960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Feedback Phase</a:t>
            </a:r>
            <a:endParaRPr lang="en-GB" dirty="0"/>
          </a:p>
        </p:txBody>
      </p:sp>
      <p:sp>
        <p:nvSpPr>
          <p:cNvPr id="3" name="Content Placeholder 2"/>
          <p:cNvSpPr>
            <a:spLocks noGrp="1"/>
          </p:cNvSpPr>
          <p:nvPr>
            <p:ph idx="1"/>
          </p:nvPr>
        </p:nvSpPr>
        <p:spPr/>
        <p:txBody>
          <a:bodyPr/>
          <a:lstStyle/>
          <a:p>
            <a:r>
              <a:rPr lang="en-GB" dirty="0"/>
              <a:t>Collect and document experience information and proposals for change</a:t>
            </a:r>
          </a:p>
          <a:p>
            <a:endParaRPr lang="en-GB" dirty="0"/>
          </a:p>
          <a:p>
            <a:r>
              <a:rPr lang="en-GB" dirty="0" smtClean="0"/>
              <a:t>Develop </a:t>
            </a:r>
            <a:r>
              <a:rPr lang="en-GB" dirty="0"/>
              <a:t>proposals for improvements</a:t>
            </a:r>
          </a:p>
          <a:p>
            <a:endParaRPr lang="en-GB" dirty="0"/>
          </a:p>
          <a:p>
            <a:r>
              <a:rPr lang="en-GB" dirty="0" smtClean="0"/>
              <a:t>Decide </a:t>
            </a:r>
            <a:r>
              <a:rPr lang="en-GB" dirty="0"/>
              <a:t>on, carry out and communicate information about changes and </a:t>
            </a:r>
            <a:r>
              <a:rPr lang="en-GB" dirty="0" smtClean="0"/>
              <a:t>improvements</a:t>
            </a:r>
            <a:endParaRPr lang="en-GB" dirty="0"/>
          </a:p>
          <a:p>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21</a:t>
            </a:fld>
            <a:endParaRPr lang="nl-BE"/>
          </a:p>
        </p:txBody>
      </p:sp>
    </p:spTree>
    <p:extLst>
      <p:ext uri="{BB962C8B-B14F-4D97-AF65-F5344CB8AC3E}">
        <p14:creationId xmlns="" xmlns:p14="http://schemas.microsoft.com/office/powerpoint/2010/main" val="872301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Prematurely Terminating a Failing Project is Hard</a:t>
            </a:r>
            <a:endParaRPr lang="en-GB" dirty="0"/>
          </a:p>
        </p:txBody>
      </p:sp>
      <p:sp>
        <p:nvSpPr>
          <p:cNvPr id="3" name="Content Placeholder 2"/>
          <p:cNvSpPr>
            <a:spLocks noGrp="1"/>
          </p:cNvSpPr>
          <p:nvPr>
            <p:ph idx="1"/>
          </p:nvPr>
        </p:nvSpPr>
        <p:spPr>
          <a:xfrm>
            <a:off x="457200" y="1600200"/>
            <a:ext cx="8229600" cy="4493096"/>
          </a:xfrm>
        </p:spPr>
        <p:txBody>
          <a:bodyPr>
            <a:noAutofit/>
          </a:bodyPr>
          <a:lstStyle/>
          <a:p>
            <a:r>
              <a:rPr lang="en-US" altLang="en-US" sz="2800" dirty="0"/>
              <a:t>Read “Blowing the Whistle” by M. </a:t>
            </a:r>
            <a:r>
              <a:rPr lang="en-US" altLang="en-US" sz="2800" dirty="0" err="1"/>
              <a:t>Keil</a:t>
            </a:r>
            <a:r>
              <a:rPr lang="en-US" altLang="en-US" sz="2800" dirty="0"/>
              <a:t> and D. </a:t>
            </a:r>
            <a:r>
              <a:rPr lang="en-US" altLang="en-US" sz="2800" dirty="0" err="1"/>
              <a:t>Robey</a:t>
            </a:r>
            <a:endParaRPr lang="en-US" altLang="en-US" sz="2800" dirty="0"/>
          </a:p>
          <a:p>
            <a:pPr lvl="1"/>
            <a:r>
              <a:rPr lang="en-US" altLang="en-US" sz="2400" dirty="0"/>
              <a:t>CACM, April 2001, </a:t>
            </a:r>
            <a:r>
              <a:rPr lang="en-US" altLang="en-US" sz="2400" dirty="0" err="1"/>
              <a:t>Vol</a:t>
            </a:r>
            <a:r>
              <a:rPr lang="en-US" altLang="en-US" sz="2400" dirty="0"/>
              <a:t> 4, No 4, </a:t>
            </a:r>
            <a:r>
              <a:rPr lang="en-US" altLang="en-US" sz="2400" dirty="0" err="1"/>
              <a:t>pp</a:t>
            </a:r>
            <a:r>
              <a:rPr lang="en-US" altLang="en-US" sz="2400" dirty="0"/>
              <a:t> 87-93</a:t>
            </a:r>
          </a:p>
          <a:p>
            <a:r>
              <a:rPr lang="en-US" altLang="en-US" sz="2800" dirty="0"/>
              <a:t>The “Mum Effect” – Reluctance to Blow the Whistle</a:t>
            </a:r>
          </a:p>
          <a:p>
            <a:pPr lvl="1"/>
            <a:r>
              <a:rPr lang="en-US" altLang="en-US" sz="2400" dirty="0"/>
              <a:t>“Career suicide to be honest”</a:t>
            </a:r>
          </a:p>
          <a:p>
            <a:pPr lvl="1"/>
            <a:r>
              <a:rPr lang="en-US" altLang="en-US" sz="2400" dirty="0"/>
              <a:t>“Political suicide to go and speak up”</a:t>
            </a:r>
          </a:p>
          <a:p>
            <a:r>
              <a:rPr lang="en-US" altLang="en-US" sz="2800" dirty="0"/>
              <a:t>The “Deaf Effect” – Reluctance to Hear the Whistle</a:t>
            </a:r>
          </a:p>
          <a:p>
            <a:pPr lvl="1"/>
            <a:r>
              <a:rPr lang="en-US" altLang="en-US" sz="2400" dirty="0"/>
              <a:t>“I don’t think they believed it would be that serious”</a:t>
            </a:r>
          </a:p>
          <a:p>
            <a:pPr lvl="1"/>
            <a:r>
              <a:rPr lang="en-US" altLang="en-US" sz="2400" dirty="0"/>
              <a:t>“We really appreciate your efforts, but thanks no thanks”</a:t>
            </a:r>
          </a:p>
          <a:p>
            <a:pPr marL="0" indent="0">
              <a:buNone/>
            </a:pPr>
            <a:endParaRPr lang="en-GB" sz="3600"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22</a:t>
            </a:fld>
            <a:endParaRPr lang="nl-BE"/>
          </a:p>
        </p:txBody>
      </p:sp>
    </p:spTree>
    <p:extLst>
      <p:ext uri="{BB962C8B-B14F-4D97-AF65-F5344CB8AC3E}">
        <p14:creationId xmlns="" xmlns:p14="http://schemas.microsoft.com/office/powerpoint/2010/main" val="878701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24243"/>
            <a:ext cx="8229600" cy="1143000"/>
          </a:xfrm>
        </p:spPr>
        <p:txBody>
          <a:bodyPr/>
          <a:lstStyle/>
          <a:p>
            <a:r>
              <a:rPr lang="en-US" altLang="en-US" sz="3600" dirty="0"/>
              <a:t>Organization Contexts of Whistle Blowing</a:t>
            </a:r>
          </a:p>
        </p:txBody>
      </p:sp>
      <p:graphicFrame>
        <p:nvGraphicFramePr>
          <p:cNvPr id="24580" name="Group 4"/>
          <p:cNvGraphicFramePr>
            <a:graphicFrameLocks noGrp="1"/>
          </p:cNvGraphicFramePr>
          <p:nvPr/>
        </p:nvGraphicFramePr>
        <p:xfrm>
          <a:off x="2133600" y="1447800"/>
          <a:ext cx="6096000" cy="4064000"/>
        </p:xfrm>
        <a:graphic>
          <a:graphicData uri="http://schemas.openxmlformats.org/drawingml/2006/table">
            <a:tbl>
              <a:tblPr/>
              <a:tblGrid>
                <a:gridCol w="3048000"/>
                <a:gridCol w="3048000"/>
              </a:tblGrid>
              <a:tr h="20320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Times New Roman" pitchFamily="18" charset="0"/>
                        </a:rPr>
                        <a:t>Cover Up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Times New Roman" pitchFamily="18" charset="0"/>
                        </a:rPr>
                        <a:t>Organisation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Times New Roman" pitchFamily="18" charset="0"/>
                        </a:rPr>
                        <a:t>Deaf-Dumb-Blind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Times New Roman" pitchFamily="18" charset="0"/>
                        </a:rPr>
                        <a:t>Organisation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Times New Roman" pitchFamily="18" charset="0"/>
                        </a:rPr>
                        <a:t>Healthy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Times New Roman" pitchFamily="18" charset="0"/>
                        </a:rPr>
                        <a:t>Organisation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Times New Roman" pitchFamily="18" charset="0"/>
                        </a:rPr>
                        <a:t>Ostrich</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Times New Roman" pitchFamily="18" charset="0"/>
                        </a:rPr>
                        <a:t>Organisation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591" name="Text Box 15"/>
          <p:cNvSpPr txBox="1">
            <a:spLocks noChangeArrowheads="1"/>
          </p:cNvSpPr>
          <p:nvPr/>
        </p:nvSpPr>
        <p:spPr bwMode="auto">
          <a:xfrm>
            <a:off x="3810000" y="6096000"/>
            <a:ext cx="22272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a:t>Deaf Effects</a:t>
            </a:r>
          </a:p>
        </p:txBody>
      </p:sp>
      <p:sp>
        <p:nvSpPr>
          <p:cNvPr id="24592" name="Text Box 16"/>
          <p:cNvSpPr txBox="1">
            <a:spLocks noChangeArrowheads="1"/>
          </p:cNvSpPr>
          <p:nvPr/>
        </p:nvSpPr>
        <p:spPr bwMode="auto">
          <a:xfrm>
            <a:off x="212725" y="2533650"/>
            <a:ext cx="1335088"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a:t>Mum</a:t>
            </a:r>
          </a:p>
          <a:p>
            <a:r>
              <a:rPr lang="en-GB" altLang="en-US" sz="3200"/>
              <a:t>Effects</a:t>
            </a:r>
          </a:p>
        </p:txBody>
      </p:sp>
      <p:sp>
        <p:nvSpPr>
          <p:cNvPr id="24593" name="Text Box 17"/>
          <p:cNvSpPr txBox="1">
            <a:spLocks noChangeArrowheads="1"/>
          </p:cNvSpPr>
          <p:nvPr/>
        </p:nvSpPr>
        <p:spPr bwMode="auto">
          <a:xfrm>
            <a:off x="3124200" y="5638800"/>
            <a:ext cx="88832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dirty="0"/>
              <a:t>Weak</a:t>
            </a:r>
          </a:p>
        </p:txBody>
      </p:sp>
      <p:sp>
        <p:nvSpPr>
          <p:cNvPr id="24594" name="Text Box 18"/>
          <p:cNvSpPr txBox="1">
            <a:spLocks noChangeArrowheads="1"/>
          </p:cNvSpPr>
          <p:nvPr/>
        </p:nvSpPr>
        <p:spPr bwMode="auto">
          <a:xfrm>
            <a:off x="1143000" y="4419600"/>
            <a:ext cx="88832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dirty="0"/>
              <a:t>Weak</a:t>
            </a:r>
          </a:p>
        </p:txBody>
      </p:sp>
      <p:sp>
        <p:nvSpPr>
          <p:cNvPr id="24595" name="Text Box 19"/>
          <p:cNvSpPr txBox="1">
            <a:spLocks noChangeArrowheads="1"/>
          </p:cNvSpPr>
          <p:nvPr/>
        </p:nvSpPr>
        <p:spPr bwMode="auto">
          <a:xfrm>
            <a:off x="5775325" y="5603875"/>
            <a:ext cx="99886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dirty="0"/>
              <a:t>Strong</a:t>
            </a:r>
          </a:p>
        </p:txBody>
      </p:sp>
      <p:sp>
        <p:nvSpPr>
          <p:cNvPr id="24596" name="Text Box 20"/>
          <p:cNvSpPr txBox="1">
            <a:spLocks noChangeArrowheads="1"/>
          </p:cNvSpPr>
          <p:nvPr/>
        </p:nvSpPr>
        <p:spPr bwMode="auto">
          <a:xfrm>
            <a:off x="990600" y="1981200"/>
            <a:ext cx="99886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dirty="0"/>
              <a:t>Strong</a:t>
            </a:r>
          </a:p>
        </p:txBody>
      </p:sp>
      <p:sp>
        <p:nvSpPr>
          <p:cNvPr id="2" name="Footer Placeholder 1"/>
          <p:cNvSpPr>
            <a:spLocks noGrp="1"/>
          </p:cNvSpPr>
          <p:nvPr>
            <p:ph type="ftr" sz="quarter" idx="11"/>
          </p:nvPr>
        </p:nvSpPr>
        <p:spPr/>
        <p:txBody>
          <a:bodyPr/>
          <a:lstStyle/>
          <a:p>
            <a:r>
              <a:rPr lang="nl-BE" smtClean="0"/>
              <a:t>© 2013 Truetrust Ltd</a:t>
            </a:r>
            <a:endParaRPr lang="nl-BE"/>
          </a:p>
        </p:txBody>
      </p:sp>
      <p:sp>
        <p:nvSpPr>
          <p:cNvPr id="3" name="Slide Number Placeholder 2"/>
          <p:cNvSpPr>
            <a:spLocks noGrp="1"/>
          </p:cNvSpPr>
          <p:nvPr>
            <p:ph type="sldNum" sz="quarter" idx="12"/>
          </p:nvPr>
        </p:nvSpPr>
        <p:spPr/>
        <p:txBody>
          <a:bodyPr/>
          <a:lstStyle/>
          <a:p>
            <a:fld id="{F17F957F-C0FA-4D28-A996-80E4F36ACC8D}" type="slidenum">
              <a:rPr lang="nl-BE" smtClean="0"/>
              <a:pPr/>
              <a:t>23</a:t>
            </a:fld>
            <a:endParaRPr lang="nl-BE"/>
          </a:p>
        </p:txBody>
      </p:sp>
    </p:spTree>
    <p:extLst>
      <p:ext uri="{BB962C8B-B14F-4D97-AF65-F5344CB8AC3E}">
        <p14:creationId xmlns="" xmlns:p14="http://schemas.microsoft.com/office/powerpoint/2010/main" val="1520935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Project Planning</a:t>
            </a:r>
            <a:endParaRPr lang="en-GB"/>
          </a:p>
        </p:txBody>
      </p:sp>
      <p:sp>
        <p:nvSpPr>
          <p:cNvPr id="5" name="Content Placeholder 4"/>
          <p:cNvSpPr>
            <a:spLocks noGrp="1"/>
          </p:cNvSpPr>
          <p:nvPr>
            <p:ph idx="1"/>
          </p:nvPr>
        </p:nvSpPr>
        <p:spPr/>
        <p:txBody>
          <a:bodyPr>
            <a:normAutofit fontScale="92500" lnSpcReduction="10000"/>
          </a:bodyPr>
          <a:lstStyle/>
          <a:p>
            <a:r>
              <a:rPr lang="en-GB" dirty="0" smtClean="0"/>
              <a:t>Why Plan </a:t>
            </a:r>
          </a:p>
          <a:p>
            <a:pPr lvl="1"/>
            <a:r>
              <a:rPr lang="en-GB" dirty="0" smtClean="0"/>
              <a:t>to ensure project can be completed on time, to budget and at the required quality</a:t>
            </a:r>
          </a:p>
          <a:p>
            <a:pPr lvl="1"/>
            <a:r>
              <a:rPr lang="en-GB" dirty="0" smtClean="0"/>
              <a:t>to set the standard for time, cost and quality for project control to measure against</a:t>
            </a:r>
          </a:p>
          <a:p>
            <a:r>
              <a:rPr lang="en-GB" dirty="0" smtClean="0"/>
              <a:t>Planning tools: Gantt Charts, Dependency Tables, Work Breakdown Structures, Activity Networks</a:t>
            </a:r>
          </a:p>
          <a:p>
            <a:r>
              <a:rPr lang="en-GB" dirty="0" smtClean="0"/>
              <a:t>Start by listing all the activities and tasks in the project. A WBS may help</a:t>
            </a:r>
          </a:p>
          <a:p>
            <a:r>
              <a:rPr lang="en-GB" dirty="0" smtClean="0"/>
              <a:t>Then work out the dependencies between tasks</a:t>
            </a:r>
            <a:endParaRPr lang="en-GB" dirty="0"/>
          </a:p>
        </p:txBody>
      </p:sp>
      <p:sp>
        <p:nvSpPr>
          <p:cNvPr id="3" name="Footer Placeholder 2"/>
          <p:cNvSpPr>
            <a:spLocks noGrp="1"/>
          </p:cNvSpPr>
          <p:nvPr>
            <p:ph type="ftr" sz="quarter" idx="11"/>
          </p:nvPr>
        </p:nvSpPr>
        <p:spPr/>
        <p:txBody>
          <a:bodyPr/>
          <a:lstStyle/>
          <a:p>
            <a:r>
              <a:rPr lang="nl-BE" smtClean="0"/>
              <a:t>© 2013 Truetrust Ltd</a:t>
            </a:r>
            <a:endParaRPr lang="nl-BE"/>
          </a:p>
        </p:txBody>
      </p:sp>
      <p:sp>
        <p:nvSpPr>
          <p:cNvPr id="4" name="Slide Number Placeholder 3"/>
          <p:cNvSpPr>
            <a:spLocks noGrp="1"/>
          </p:cNvSpPr>
          <p:nvPr>
            <p:ph type="sldNum" sz="quarter" idx="12"/>
          </p:nvPr>
        </p:nvSpPr>
        <p:spPr/>
        <p:txBody>
          <a:bodyPr/>
          <a:lstStyle/>
          <a:p>
            <a:fld id="{F17F957F-C0FA-4D28-A996-80E4F36ACC8D}" type="slidenum">
              <a:rPr lang="nl-BE" smtClean="0"/>
              <a:pPr/>
              <a:t>24</a:t>
            </a:fld>
            <a:endParaRPr lang="nl-BE"/>
          </a:p>
        </p:txBody>
      </p:sp>
    </p:spTree>
    <p:extLst>
      <p:ext uri="{BB962C8B-B14F-4D97-AF65-F5344CB8AC3E}">
        <p14:creationId xmlns="" xmlns:p14="http://schemas.microsoft.com/office/powerpoint/2010/main" val="3501974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ate Placeholder 2"/>
          <p:cNvSpPr>
            <a:spLocks noGrp="1"/>
          </p:cNvSpPr>
          <p:nvPr>
            <p:ph type="dt" sz="half" idx="10"/>
          </p:nvPr>
        </p:nvSpPr>
        <p:spPr/>
        <p:txBody>
          <a:bodyPr/>
          <a:lstStyle/>
          <a:p>
            <a:r>
              <a:rPr lang="en-GB" altLang="en-US"/>
              <a:t>23 October 2003</a:t>
            </a:r>
          </a:p>
        </p:txBody>
      </p:sp>
      <p:sp>
        <p:nvSpPr>
          <p:cNvPr id="73" name="Slide Number Placeholder 4"/>
          <p:cNvSpPr>
            <a:spLocks noGrp="1"/>
          </p:cNvSpPr>
          <p:nvPr>
            <p:ph type="sldNum" sz="quarter" idx="12"/>
          </p:nvPr>
        </p:nvSpPr>
        <p:spPr/>
        <p:txBody>
          <a:bodyPr/>
          <a:lstStyle/>
          <a:p>
            <a:fld id="{62F26CA3-B7AC-42FA-B4C3-643CEF4BC2E3}" type="slidenum">
              <a:rPr lang="en-GB" altLang="en-US"/>
              <a:pPr/>
              <a:t>25</a:t>
            </a:fld>
            <a:endParaRPr lang="en-GB" altLang="en-US"/>
          </a:p>
        </p:txBody>
      </p:sp>
      <p:sp>
        <p:nvSpPr>
          <p:cNvPr id="6146" name="Rectangle 2"/>
          <p:cNvSpPr>
            <a:spLocks noGrp="1" noChangeArrowheads="1"/>
          </p:cNvSpPr>
          <p:nvPr>
            <p:ph type="title"/>
          </p:nvPr>
        </p:nvSpPr>
        <p:spPr>
          <a:xfrm>
            <a:off x="740042" y="152400"/>
            <a:ext cx="7721600" cy="766465"/>
          </a:xfrm>
        </p:spPr>
        <p:txBody>
          <a:bodyPr/>
          <a:lstStyle/>
          <a:p>
            <a:r>
              <a:rPr lang="en-GB" altLang="en-US" sz="3200" b="1" dirty="0">
                <a:latin typeface="Arial" pitchFamily="34" charset="0"/>
              </a:rPr>
              <a:t>WORK BREAKDOWN STRUCTURE</a:t>
            </a:r>
            <a:endParaRPr lang="en-GB" altLang="en-US" dirty="0"/>
          </a:p>
        </p:txBody>
      </p:sp>
      <p:sp>
        <p:nvSpPr>
          <p:cNvPr id="6147" name="Rectangle 3"/>
          <p:cNvSpPr>
            <a:spLocks noChangeArrowheads="1"/>
          </p:cNvSpPr>
          <p:nvPr/>
        </p:nvSpPr>
        <p:spPr bwMode="auto">
          <a:xfrm>
            <a:off x="4000500" y="918865"/>
            <a:ext cx="1219200" cy="609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48" name="Text Box 4"/>
          <p:cNvSpPr txBox="1">
            <a:spLocks noChangeArrowheads="1"/>
          </p:cNvSpPr>
          <p:nvPr/>
        </p:nvSpPr>
        <p:spPr bwMode="auto">
          <a:xfrm>
            <a:off x="4142085" y="995065"/>
            <a:ext cx="106779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Project</a:t>
            </a:r>
          </a:p>
        </p:txBody>
      </p:sp>
      <p:grpSp>
        <p:nvGrpSpPr>
          <p:cNvPr id="6151" name="Group 7"/>
          <p:cNvGrpSpPr>
            <a:grpSpLocks/>
          </p:cNvGrpSpPr>
          <p:nvPr/>
        </p:nvGrpSpPr>
        <p:grpSpPr bwMode="auto">
          <a:xfrm>
            <a:off x="266700" y="3205163"/>
            <a:ext cx="1676400" cy="609600"/>
            <a:chOff x="528" y="1536"/>
            <a:chExt cx="1056" cy="384"/>
          </a:xfrm>
        </p:grpSpPr>
        <p:sp>
          <p:nvSpPr>
            <p:cNvPr id="6149" name="Rectangle 5"/>
            <p:cNvSpPr>
              <a:spLocks noChangeArrowheads="1"/>
            </p:cNvSpPr>
            <p:nvPr/>
          </p:nvSpPr>
          <p:spPr bwMode="auto">
            <a:xfrm>
              <a:off x="528" y="1536"/>
              <a:ext cx="1056"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50" name="Text Box 6"/>
            <p:cNvSpPr txBox="1">
              <a:spLocks noChangeArrowheads="1"/>
            </p:cNvSpPr>
            <p:nvPr/>
          </p:nvSpPr>
          <p:spPr bwMode="auto">
            <a:xfrm>
              <a:off x="612" y="1584"/>
              <a:ext cx="860"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Activity A</a:t>
              </a:r>
            </a:p>
          </p:txBody>
        </p:sp>
      </p:grpSp>
      <p:grpSp>
        <p:nvGrpSpPr>
          <p:cNvPr id="6152" name="Group 8"/>
          <p:cNvGrpSpPr>
            <a:grpSpLocks/>
          </p:cNvGrpSpPr>
          <p:nvPr/>
        </p:nvGrpSpPr>
        <p:grpSpPr bwMode="auto">
          <a:xfrm>
            <a:off x="2628900" y="3205163"/>
            <a:ext cx="1676400" cy="609600"/>
            <a:chOff x="528" y="1536"/>
            <a:chExt cx="1056" cy="384"/>
          </a:xfrm>
        </p:grpSpPr>
        <p:sp>
          <p:nvSpPr>
            <p:cNvPr id="6153" name="Rectangle 9"/>
            <p:cNvSpPr>
              <a:spLocks noChangeArrowheads="1"/>
            </p:cNvSpPr>
            <p:nvPr/>
          </p:nvSpPr>
          <p:spPr bwMode="auto">
            <a:xfrm>
              <a:off x="528" y="1536"/>
              <a:ext cx="1056"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54" name="Text Box 10"/>
            <p:cNvSpPr txBox="1">
              <a:spLocks noChangeArrowheads="1"/>
            </p:cNvSpPr>
            <p:nvPr/>
          </p:nvSpPr>
          <p:spPr bwMode="auto">
            <a:xfrm>
              <a:off x="610" y="1584"/>
              <a:ext cx="852"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Activity B</a:t>
              </a:r>
            </a:p>
          </p:txBody>
        </p:sp>
      </p:grpSp>
      <p:grpSp>
        <p:nvGrpSpPr>
          <p:cNvPr id="6155" name="Group 11"/>
          <p:cNvGrpSpPr>
            <a:grpSpLocks/>
          </p:cNvGrpSpPr>
          <p:nvPr/>
        </p:nvGrpSpPr>
        <p:grpSpPr bwMode="auto">
          <a:xfrm>
            <a:off x="4838700" y="3205163"/>
            <a:ext cx="1676400" cy="609600"/>
            <a:chOff x="528" y="1536"/>
            <a:chExt cx="1056" cy="384"/>
          </a:xfrm>
        </p:grpSpPr>
        <p:sp>
          <p:nvSpPr>
            <p:cNvPr id="6156" name="Rectangle 12"/>
            <p:cNvSpPr>
              <a:spLocks noChangeArrowheads="1"/>
            </p:cNvSpPr>
            <p:nvPr/>
          </p:nvSpPr>
          <p:spPr bwMode="auto">
            <a:xfrm>
              <a:off x="528" y="1536"/>
              <a:ext cx="1056"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57" name="Text Box 13"/>
            <p:cNvSpPr txBox="1">
              <a:spLocks noChangeArrowheads="1"/>
            </p:cNvSpPr>
            <p:nvPr/>
          </p:nvSpPr>
          <p:spPr bwMode="auto">
            <a:xfrm>
              <a:off x="611" y="1584"/>
              <a:ext cx="850"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Activity C</a:t>
              </a:r>
            </a:p>
          </p:txBody>
        </p:sp>
      </p:grpSp>
      <p:grpSp>
        <p:nvGrpSpPr>
          <p:cNvPr id="6158" name="Group 14"/>
          <p:cNvGrpSpPr>
            <a:grpSpLocks/>
          </p:cNvGrpSpPr>
          <p:nvPr/>
        </p:nvGrpSpPr>
        <p:grpSpPr bwMode="auto">
          <a:xfrm>
            <a:off x="6972300" y="3205163"/>
            <a:ext cx="1676400" cy="609600"/>
            <a:chOff x="528" y="1536"/>
            <a:chExt cx="1056" cy="384"/>
          </a:xfrm>
        </p:grpSpPr>
        <p:sp>
          <p:nvSpPr>
            <p:cNvPr id="6159" name="Rectangle 15"/>
            <p:cNvSpPr>
              <a:spLocks noChangeArrowheads="1"/>
            </p:cNvSpPr>
            <p:nvPr/>
          </p:nvSpPr>
          <p:spPr bwMode="auto">
            <a:xfrm>
              <a:off x="528" y="1536"/>
              <a:ext cx="1056"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60" name="Text Box 16"/>
            <p:cNvSpPr txBox="1">
              <a:spLocks noChangeArrowheads="1"/>
            </p:cNvSpPr>
            <p:nvPr/>
          </p:nvSpPr>
          <p:spPr bwMode="auto">
            <a:xfrm>
              <a:off x="608" y="1584"/>
              <a:ext cx="86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Activity D</a:t>
              </a:r>
            </a:p>
          </p:txBody>
        </p:sp>
      </p:grpSp>
      <p:sp>
        <p:nvSpPr>
          <p:cNvPr id="6161" name="Line 17"/>
          <p:cNvSpPr>
            <a:spLocks noChangeShapeType="1"/>
          </p:cNvSpPr>
          <p:nvPr/>
        </p:nvSpPr>
        <p:spPr bwMode="auto">
          <a:xfrm>
            <a:off x="996950" y="2900363"/>
            <a:ext cx="2438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62" name="Line 18"/>
          <p:cNvSpPr>
            <a:spLocks noChangeShapeType="1"/>
          </p:cNvSpPr>
          <p:nvPr/>
        </p:nvSpPr>
        <p:spPr bwMode="auto">
          <a:xfrm flipH="1">
            <a:off x="4606131" y="1528465"/>
            <a:ext cx="3969" cy="16453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63" name="Line 19"/>
          <p:cNvSpPr>
            <a:spLocks noChangeShapeType="1"/>
          </p:cNvSpPr>
          <p:nvPr/>
        </p:nvSpPr>
        <p:spPr bwMode="auto">
          <a:xfrm>
            <a:off x="1028700" y="2900363"/>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64" name="Line 20"/>
          <p:cNvSpPr>
            <a:spLocks noChangeShapeType="1"/>
          </p:cNvSpPr>
          <p:nvPr/>
        </p:nvSpPr>
        <p:spPr bwMode="auto">
          <a:xfrm flipH="1">
            <a:off x="3422121" y="2900363"/>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65" name="Line 21"/>
          <p:cNvSpPr>
            <a:spLocks noChangeShapeType="1"/>
          </p:cNvSpPr>
          <p:nvPr/>
        </p:nvSpPr>
        <p:spPr bwMode="auto">
          <a:xfrm>
            <a:off x="5600700" y="2900363"/>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66" name="Line 22"/>
          <p:cNvSpPr>
            <a:spLocks noChangeShapeType="1"/>
          </p:cNvSpPr>
          <p:nvPr/>
        </p:nvSpPr>
        <p:spPr bwMode="auto">
          <a:xfrm>
            <a:off x="8039100" y="2900363"/>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grpSp>
        <p:nvGrpSpPr>
          <p:cNvPr id="6171" name="Group 27"/>
          <p:cNvGrpSpPr>
            <a:grpSpLocks/>
          </p:cNvGrpSpPr>
          <p:nvPr/>
        </p:nvGrpSpPr>
        <p:grpSpPr bwMode="auto">
          <a:xfrm>
            <a:off x="2628900" y="4271963"/>
            <a:ext cx="1143000" cy="609600"/>
            <a:chOff x="0" y="2448"/>
            <a:chExt cx="720" cy="384"/>
          </a:xfrm>
        </p:grpSpPr>
        <p:sp>
          <p:nvSpPr>
            <p:cNvPr id="6172" name="Rectangle 28"/>
            <p:cNvSpPr>
              <a:spLocks noChangeArrowheads="1"/>
            </p:cNvSpPr>
            <p:nvPr/>
          </p:nvSpPr>
          <p:spPr bwMode="auto">
            <a:xfrm>
              <a:off x="0" y="2448"/>
              <a:ext cx="720"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73" name="Text Box 29"/>
            <p:cNvSpPr txBox="1">
              <a:spLocks noChangeArrowheads="1"/>
            </p:cNvSpPr>
            <p:nvPr/>
          </p:nvSpPr>
          <p:spPr bwMode="auto">
            <a:xfrm>
              <a:off x="32" y="2496"/>
              <a:ext cx="60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Task B</a:t>
              </a:r>
            </a:p>
          </p:txBody>
        </p:sp>
      </p:grpSp>
      <p:grpSp>
        <p:nvGrpSpPr>
          <p:cNvPr id="6174" name="Group 30"/>
          <p:cNvGrpSpPr>
            <a:grpSpLocks/>
          </p:cNvGrpSpPr>
          <p:nvPr/>
        </p:nvGrpSpPr>
        <p:grpSpPr bwMode="auto">
          <a:xfrm>
            <a:off x="4076700" y="4271963"/>
            <a:ext cx="1143000" cy="609600"/>
            <a:chOff x="0" y="2448"/>
            <a:chExt cx="720" cy="384"/>
          </a:xfrm>
        </p:grpSpPr>
        <p:sp>
          <p:nvSpPr>
            <p:cNvPr id="6175" name="Rectangle 31"/>
            <p:cNvSpPr>
              <a:spLocks noChangeArrowheads="1"/>
            </p:cNvSpPr>
            <p:nvPr/>
          </p:nvSpPr>
          <p:spPr bwMode="auto">
            <a:xfrm>
              <a:off x="0" y="2448"/>
              <a:ext cx="720"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76" name="Text Box 32"/>
            <p:cNvSpPr txBox="1">
              <a:spLocks noChangeArrowheads="1"/>
            </p:cNvSpPr>
            <p:nvPr/>
          </p:nvSpPr>
          <p:spPr bwMode="auto">
            <a:xfrm>
              <a:off x="34" y="2496"/>
              <a:ext cx="599"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Task C</a:t>
              </a:r>
            </a:p>
          </p:txBody>
        </p:sp>
      </p:grpSp>
      <p:grpSp>
        <p:nvGrpSpPr>
          <p:cNvPr id="6177" name="Group 33"/>
          <p:cNvGrpSpPr>
            <a:grpSpLocks/>
          </p:cNvGrpSpPr>
          <p:nvPr/>
        </p:nvGrpSpPr>
        <p:grpSpPr bwMode="auto">
          <a:xfrm>
            <a:off x="6667500" y="5491163"/>
            <a:ext cx="1143000" cy="609600"/>
            <a:chOff x="0" y="2448"/>
            <a:chExt cx="720" cy="384"/>
          </a:xfrm>
        </p:grpSpPr>
        <p:sp>
          <p:nvSpPr>
            <p:cNvPr id="6178" name="Rectangle 34"/>
            <p:cNvSpPr>
              <a:spLocks noChangeArrowheads="1"/>
            </p:cNvSpPr>
            <p:nvPr/>
          </p:nvSpPr>
          <p:spPr bwMode="auto">
            <a:xfrm>
              <a:off x="0" y="2448"/>
              <a:ext cx="720"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79" name="Text Box 35"/>
            <p:cNvSpPr txBox="1">
              <a:spLocks noChangeArrowheads="1"/>
            </p:cNvSpPr>
            <p:nvPr/>
          </p:nvSpPr>
          <p:spPr bwMode="auto">
            <a:xfrm>
              <a:off x="26" y="2496"/>
              <a:ext cx="624"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Task O</a:t>
              </a:r>
            </a:p>
          </p:txBody>
        </p:sp>
      </p:grpSp>
      <p:grpSp>
        <p:nvGrpSpPr>
          <p:cNvPr id="6180" name="Group 36"/>
          <p:cNvGrpSpPr>
            <a:grpSpLocks/>
          </p:cNvGrpSpPr>
          <p:nvPr/>
        </p:nvGrpSpPr>
        <p:grpSpPr bwMode="auto">
          <a:xfrm>
            <a:off x="3924300" y="5491163"/>
            <a:ext cx="1143000" cy="609600"/>
            <a:chOff x="0" y="2448"/>
            <a:chExt cx="720" cy="384"/>
          </a:xfrm>
        </p:grpSpPr>
        <p:sp>
          <p:nvSpPr>
            <p:cNvPr id="6181" name="Rectangle 37"/>
            <p:cNvSpPr>
              <a:spLocks noChangeArrowheads="1"/>
            </p:cNvSpPr>
            <p:nvPr/>
          </p:nvSpPr>
          <p:spPr bwMode="auto">
            <a:xfrm>
              <a:off x="0" y="2448"/>
              <a:ext cx="720"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82" name="Text Box 38"/>
            <p:cNvSpPr txBox="1">
              <a:spLocks noChangeArrowheads="1"/>
            </p:cNvSpPr>
            <p:nvPr/>
          </p:nvSpPr>
          <p:spPr bwMode="auto">
            <a:xfrm>
              <a:off x="22" y="2496"/>
              <a:ext cx="662"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Task M</a:t>
              </a:r>
            </a:p>
          </p:txBody>
        </p:sp>
      </p:grpSp>
      <p:grpSp>
        <p:nvGrpSpPr>
          <p:cNvPr id="6183" name="Group 39"/>
          <p:cNvGrpSpPr>
            <a:grpSpLocks/>
          </p:cNvGrpSpPr>
          <p:nvPr/>
        </p:nvGrpSpPr>
        <p:grpSpPr bwMode="auto">
          <a:xfrm>
            <a:off x="5295900" y="5491163"/>
            <a:ext cx="1143000" cy="609600"/>
            <a:chOff x="0" y="2448"/>
            <a:chExt cx="720" cy="384"/>
          </a:xfrm>
        </p:grpSpPr>
        <p:sp>
          <p:nvSpPr>
            <p:cNvPr id="6184" name="Rectangle 40"/>
            <p:cNvSpPr>
              <a:spLocks noChangeArrowheads="1"/>
            </p:cNvSpPr>
            <p:nvPr/>
          </p:nvSpPr>
          <p:spPr bwMode="auto">
            <a:xfrm>
              <a:off x="0" y="2448"/>
              <a:ext cx="720"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85" name="Text Box 41"/>
            <p:cNvSpPr txBox="1">
              <a:spLocks noChangeArrowheads="1"/>
            </p:cNvSpPr>
            <p:nvPr/>
          </p:nvSpPr>
          <p:spPr bwMode="auto">
            <a:xfrm>
              <a:off x="28" y="2496"/>
              <a:ext cx="62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Task N</a:t>
              </a:r>
            </a:p>
          </p:txBody>
        </p:sp>
      </p:grpSp>
      <p:grpSp>
        <p:nvGrpSpPr>
          <p:cNvPr id="6186" name="Group 42"/>
          <p:cNvGrpSpPr>
            <a:grpSpLocks/>
          </p:cNvGrpSpPr>
          <p:nvPr/>
        </p:nvGrpSpPr>
        <p:grpSpPr bwMode="auto">
          <a:xfrm>
            <a:off x="6515100" y="4348163"/>
            <a:ext cx="1143000" cy="609600"/>
            <a:chOff x="0" y="2448"/>
            <a:chExt cx="720" cy="384"/>
          </a:xfrm>
        </p:grpSpPr>
        <p:sp>
          <p:nvSpPr>
            <p:cNvPr id="6187" name="Rectangle 43"/>
            <p:cNvSpPr>
              <a:spLocks noChangeArrowheads="1"/>
            </p:cNvSpPr>
            <p:nvPr/>
          </p:nvSpPr>
          <p:spPr bwMode="auto">
            <a:xfrm>
              <a:off x="0" y="2448"/>
              <a:ext cx="720"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88" name="Text Box 44"/>
            <p:cNvSpPr txBox="1">
              <a:spLocks noChangeArrowheads="1"/>
            </p:cNvSpPr>
            <p:nvPr/>
          </p:nvSpPr>
          <p:spPr bwMode="auto">
            <a:xfrm>
              <a:off x="32" y="2496"/>
              <a:ext cx="59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Task E</a:t>
              </a:r>
            </a:p>
          </p:txBody>
        </p:sp>
      </p:grpSp>
      <p:grpSp>
        <p:nvGrpSpPr>
          <p:cNvPr id="6189" name="Group 45"/>
          <p:cNvGrpSpPr>
            <a:grpSpLocks/>
          </p:cNvGrpSpPr>
          <p:nvPr/>
        </p:nvGrpSpPr>
        <p:grpSpPr bwMode="auto">
          <a:xfrm>
            <a:off x="8039100" y="4348163"/>
            <a:ext cx="974726" cy="609600"/>
            <a:chOff x="0" y="2448"/>
            <a:chExt cx="720" cy="384"/>
          </a:xfrm>
        </p:grpSpPr>
        <p:sp>
          <p:nvSpPr>
            <p:cNvPr id="6190" name="Rectangle 46"/>
            <p:cNvSpPr>
              <a:spLocks noChangeArrowheads="1"/>
            </p:cNvSpPr>
            <p:nvPr/>
          </p:nvSpPr>
          <p:spPr bwMode="auto">
            <a:xfrm>
              <a:off x="0" y="2448"/>
              <a:ext cx="720"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91" name="Text Box 47"/>
            <p:cNvSpPr txBox="1">
              <a:spLocks noChangeArrowheads="1"/>
            </p:cNvSpPr>
            <p:nvPr/>
          </p:nvSpPr>
          <p:spPr bwMode="auto">
            <a:xfrm>
              <a:off x="29" y="2496"/>
              <a:ext cx="585"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Task F</a:t>
              </a:r>
            </a:p>
          </p:txBody>
        </p:sp>
      </p:grpSp>
      <p:sp>
        <p:nvSpPr>
          <p:cNvPr id="6192" name="Line 48"/>
          <p:cNvSpPr>
            <a:spLocks noChangeShapeType="1"/>
          </p:cNvSpPr>
          <p:nvPr/>
        </p:nvSpPr>
        <p:spPr bwMode="auto">
          <a:xfrm>
            <a:off x="5676900" y="3814763"/>
            <a:ext cx="0" cy="1371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93" name="Line 49"/>
          <p:cNvSpPr>
            <a:spLocks noChangeShapeType="1"/>
          </p:cNvSpPr>
          <p:nvPr/>
        </p:nvSpPr>
        <p:spPr bwMode="auto">
          <a:xfrm>
            <a:off x="4457700" y="5186363"/>
            <a:ext cx="2743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94" name="Line 50"/>
          <p:cNvSpPr>
            <a:spLocks noChangeShapeType="1"/>
          </p:cNvSpPr>
          <p:nvPr/>
        </p:nvSpPr>
        <p:spPr bwMode="auto">
          <a:xfrm>
            <a:off x="4457700" y="5186363"/>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95" name="Line 51"/>
          <p:cNvSpPr>
            <a:spLocks noChangeShapeType="1"/>
          </p:cNvSpPr>
          <p:nvPr/>
        </p:nvSpPr>
        <p:spPr bwMode="auto">
          <a:xfrm>
            <a:off x="5753100" y="5186363"/>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96" name="Line 52"/>
          <p:cNvSpPr>
            <a:spLocks noChangeShapeType="1"/>
          </p:cNvSpPr>
          <p:nvPr/>
        </p:nvSpPr>
        <p:spPr bwMode="auto">
          <a:xfrm>
            <a:off x="7200900" y="5186363"/>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grpSp>
        <p:nvGrpSpPr>
          <p:cNvPr id="6197" name="Group 53"/>
          <p:cNvGrpSpPr>
            <a:grpSpLocks/>
          </p:cNvGrpSpPr>
          <p:nvPr/>
        </p:nvGrpSpPr>
        <p:grpSpPr bwMode="auto">
          <a:xfrm>
            <a:off x="1257300" y="4271963"/>
            <a:ext cx="1143000" cy="609600"/>
            <a:chOff x="0" y="2448"/>
            <a:chExt cx="720" cy="384"/>
          </a:xfrm>
        </p:grpSpPr>
        <p:sp>
          <p:nvSpPr>
            <p:cNvPr id="6198" name="Rectangle 54"/>
            <p:cNvSpPr>
              <a:spLocks noChangeArrowheads="1"/>
            </p:cNvSpPr>
            <p:nvPr/>
          </p:nvSpPr>
          <p:spPr bwMode="auto">
            <a:xfrm>
              <a:off x="0" y="2448"/>
              <a:ext cx="720"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199" name="Text Box 55"/>
            <p:cNvSpPr txBox="1">
              <a:spLocks noChangeArrowheads="1"/>
            </p:cNvSpPr>
            <p:nvPr/>
          </p:nvSpPr>
          <p:spPr bwMode="auto">
            <a:xfrm>
              <a:off x="35" y="2496"/>
              <a:ext cx="608"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Task A</a:t>
              </a:r>
            </a:p>
          </p:txBody>
        </p:sp>
      </p:grpSp>
      <p:grpSp>
        <p:nvGrpSpPr>
          <p:cNvPr id="6200" name="Group 56"/>
          <p:cNvGrpSpPr>
            <a:grpSpLocks/>
          </p:cNvGrpSpPr>
          <p:nvPr/>
        </p:nvGrpSpPr>
        <p:grpSpPr bwMode="auto">
          <a:xfrm>
            <a:off x="38100" y="5414963"/>
            <a:ext cx="1143000" cy="609600"/>
            <a:chOff x="0" y="2448"/>
            <a:chExt cx="720" cy="384"/>
          </a:xfrm>
        </p:grpSpPr>
        <p:sp>
          <p:nvSpPr>
            <p:cNvPr id="6201" name="Rectangle 57"/>
            <p:cNvSpPr>
              <a:spLocks noChangeArrowheads="1"/>
            </p:cNvSpPr>
            <p:nvPr/>
          </p:nvSpPr>
          <p:spPr bwMode="auto">
            <a:xfrm>
              <a:off x="0" y="2448"/>
              <a:ext cx="720"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02" name="Text Box 58"/>
            <p:cNvSpPr txBox="1">
              <a:spLocks noChangeArrowheads="1"/>
            </p:cNvSpPr>
            <p:nvPr/>
          </p:nvSpPr>
          <p:spPr bwMode="auto">
            <a:xfrm>
              <a:off x="41" y="2496"/>
              <a:ext cx="59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Task X</a:t>
              </a:r>
            </a:p>
          </p:txBody>
        </p:sp>
      </p:grpSp>
      <p:grpSp>
        <p:nvGrpSpPr>
          <p:cNvPr id="6203" name="Group 59"/>
          <p:cNvGrpSpPr>
            <a:grpSpLocks/>
          </p:cNvGrpSpPr>
          <p:nvPr/>
        </p:nvGrpSpPr>
        <p:grpSpPr bwMode="auto">
          <a:xfrm>
            <a:off x="1333500" y="5414963"/>
            <a:ext cx="1143000" cy="609600"/>
            <a:chOff x="0" y="2448"/>
            <a:chExt cx="720" cy="384"/>
          </a:xfrm>
        </p:grpSpPr>
        <p:sp>
          <p:nvSpPr>
            <p:cNvPr id="6204" name="Rectangle 60"/>
            <p:cNvSpPr>
              <a:spLocks noChangeArrowheads="1"/>
            </p:cNvSpPr>
            <p:nvPr/>
          </p:nvSpPr>
          <p:spPr bwMode="auto">
            <a:xfrm>
              <a:off x="0" y="2448"/>
              <a:ext cx="720" cy="3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05" name="Text Box 61"/>
            <p:cNvSpPr txBox="1">
              <a:spLocks noChangeArrowheads="1"/>
            </p:cNvSpPr>
            <p:nvPr/>
          </p:nvSpPr>
          <p:spPr bwMode="auto">
            <a:xfrm>
              <a:off x="43" y="2496"/>
              <a:ext cx="59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t>Task Y</a:t>
              </a:r>
            </a:p>
          </p:txBody>
        </p:sp>
      </p:grpSp>
      <p:sp>
        <p:nvSpPr>
          <p:cNvPr id="6206" name="Line 62"/>
          <p:cNvSpPr>
            <a:spLocks noChangeShapeType="1"/>
          </p:cNvSpPr>
          <p:nvPr/>
        </p:nvSpPr>
        <p:spPr bwMode="auto">
          <a:xfrm>
            <a:off x="1790700" y="4043363"/>
            <a:ext cx="2971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08" name="Line 64"/>
          <p:cNvSpPr>
            <a:spLocks noChangeShapeType="1"/>
          </p:cNvSpPr>
          <p:nvPr/>
        </p:nvSpPr>
        <p:spPr bwMode="auto">
          <a:xfrm>
            <a:off x="3390900" y="3814763"/>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10" name="Line 66"/>
          <p:cNvSpPr>
            <a:spLocks noChangeShapeType="1"/>
          </p:cNvSpPr>
          <p:nvPr/>
        </p:nvSpPr>
        <p:spPr bwMode="auto">
          <a:xfrm>
            <a:off x="1790700" y="4043363"/>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11" name="Line 67"/>
          <p:cNvSpPr>
            <a:spLocks noChangeShapeType="1"/>
          </p:cNvSpPr>
          <p:nvPr/>
        </p:nvSpPr>
        <p:spPr bwMode="auto">
          <a:xfrm>
            <a:off x="3162300" y="4043363"/>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12" name="Line 68"/>
          <p:cNvSpPr>
            <a:spLocks noChangeShapeType="1"/>
          </p:cNvSpPr>
          <p:nvPr/>
        </p:nvSpPr>
        <p:spPr bwMode="auto">
          <a:xfrm>
            <a:off x="4762500" y="4043363"/>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13" name="Line 69"/>
          <p:cNvSpPr>
            <a:spLocks noChangeShapeType="1"/>
          </p:cNvSpPr>
          <p:nvPr/>
        </p:nvSpPr>
        <p:spPr bwMode="auto">
          <a:xfrm>
            <a:off x="7048500" y="4119563"/>
            <a:ext cx="1600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14" name="Line 70"/>
          <p:cNvSpPr>
            <a:spLocks noChangeShapeType="1"/>
          </p:cNvSpPr>
          <p:nvPr/>
        </p:nvSpPr>
        <p:spPr bwMode="auto">
          <a:xfrm>
            <a:off x="7734300" y="3814763"/>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15" name="Line 71"/>
          <p:cNvSpPr>
            <a:spLocks noChangeShapeType="1"/>
          </p:cNvSpPr>
          <p:nvPr/>
        </p:nvSpPr>
        <p:spPr bwMode="auto">
          <a:xfrm>
            <a:off x="7048500" y="4119563"/>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16" name="Line 72"/>
          <p:cNvSpPr>
            <a:spLocks noChangeShapeType="1"/>
          </p:cNvSpPr>
          <p:nvPr/>
        </p:nvSpPr>
        <p:spPr bwMode="auto">
          <a:xfrm>
            <a:off x="8648700" y="4119563"/>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17" name="Line 73"/>
          <p:cNvSpPr>
            <a:spLocks noChangeShapeType="1"/>
          </p:cNvSpPr>
          <p:nvPr/>
        </p:nvSpPr>
        <p:spPr bwMode="auto">
          <a:xfrm>
            <a:off x="419100" y="5110163"/>
            <a:ext cx="1447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18" name="Line 74"/>
          <p:cNvSpPr>
            <a:spLocks noChangeShapeType="1"/>
          </p:cNvSpPr>
          <p:nvPr/>
        </p:nvSpPr>
        <p:spPr bwMode="auto">
          <a:xfrm>
            <a:off x="876300" y="3814763"/>
            <a:ext cx="0" cy="1295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19" name="Line 75"/>
          <p:cNvSpPr>
            <a:spLocks noChangeShapeType="1"/>
          </p:cNvSpPr>
          <p:nvPr/>
        </p:nvSpPr>
        <p:spPr bwMode="auto">
          <a:xfrm>
            <a:off x="419100" y="5110163"/>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6220" name="Line 76"/>
          <p:cNvSpPr>
            <a:spLocks noChangeShapeType="1"/>
          </p:cNvSpPr>
          <p:nvPr/>
        </p:nvSpPr>
        <p:spPr bwMode="auto">
          <a:xfrm>
            <a:off x="1866900" y="5110163"/>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grpSp>
        <p:nvGrpSpPr>
          <p:cNvPr id="74" name="Group 7"/>
          <p:cNvGrpSpPr>
            <a:grpSpLocks/>
          </p:cNvGrpSpPr>
          <p:nvPr/>
        </p:nvGrpSpPr>
        <p:grpSpPr bwMode="auto">
          <a:xfrm>
            <a:off x="1263649" y="1982495"/>
            <a:ext cx="2335214" cy="538163"/>
            <a:chOff x="157" y="1536"/>
            <a:chExt cx="1471" cy="339"/>
          </a:xfrm>
        </p:grpSpPr>
        <p:sp>
          <p:nvSpPr>
            <p:cNvPr id="75" name="Rectangle 5"/>
            <p:cNvSpPr>
              <a:spLocks noChangeArrowheads="1"/>
            </p:cNvSpPr>
            <p:nvPr/>
          </p:nvSpPr>
          <p:spPr bwMode="auto">
            <a:xfrm>
              <a:off x="157" y="1536"/>
              <a:ext cx="1427" cy="33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76" name="Text Box 6"/>
            <p:cNvSpPr txBox="1">
              <a:spLocks noChangeArrowheads="1"/>
            </p:cNvSpPr>
            <p:nvPr/>
          </p:nvSpPr>
          <p:spPr bwMode="auto">
            <a:xfrm>
              <a:off x="271" y="1562"/>
              <a:ext cx="135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dirty="0" smtClean="0"/>
                <a:t>Work Package 1</a:t>
              </a:r>
              <a:endParaRPr lang="en-GB" altLang="en-US" sz="2400" dirty="0"/>
            </a:p>
          </p:txBody>
        </p:sp>
      </p:grpSp>
      <p:sp>
        <p:nvSpPr>
          <p:cNvPr id="80" name="Line 19"/>
          <p:cNvSpPr>
            <a:spLocks noChangeShapeType="1"/>
          </p:cNvSpPr>
          <p:nvPr/>
        </p:nvSpPr>
        <p:spPr bwMode="auto">
          <a:xfrm>
            <a:off x="2628901" y="1680864"/>
            <a:ext cx="0" cy="23596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81" name="Line 20"/>
          <p:cNvSpPr>
            <a:spLocks noChangeShapeType="1"/>
          </p:cNvSpPr>
          <p:nvPr/>
        </p:nvSpPr>
        <p:spPr bwMode="auto">
          <a:xfrm>
            <a:off x="6708773" y="2565643"/>
            <a:ext cx="1" cy="33472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82" name="Line 18"/>
          <p:cNvSpPr>
            <a:spLocks noChangeShapeType="1"/>
          </p:cNvSpPr>
          <p:nvPr/>
        </p:nvSpPr>
        <p:spPr bwMode="auto">
          <a:xfrm>
            <a:off x="2310343" y="2556261"/>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grpSp>
        <p:nvGrpSpPr>
          <p:cNvPr id="83" name="Group 7"/>
          <p:cNvGrpSpPr>
            <a:grpSpLocks/>
          </p:cNvGrpSpPr>
          <p:nvPr/>
        </p:nvGrpSpPr>
        <p:grpSpPr bwMode="auto">
          <a:xfrm>
            <a:off x="5652293" y="2027480"/>
            <a:ext cx="2335214" cy="538163"/>
            <a:chOff x="157" y="1536"/>
            <a:chExt cx="1471" cy="339"/>
          </a:xfrm>
        </p:grpSpPr>
        <p:sp>
          <p:nvSpPr>
            <p:cNvPr id="84" name="Rectangle 5"/>
            <p:cNvSpPr>
              <a:spLocks noChangeArrowheads="1"/>
            </p:cNvSpPr>
            <p:nvPr/>
          </p:nvSpPr>
          <p:spPr bwMode="auto">
            <a:xfrm>
              <a:off x="157" y="1536"/>
              <a:ext cx="1427" cy="33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85" name="Text Box 6"/>
            <p:cNvSpPr txBox="1">
              <a:spLocks noChangeArrowheads="1"/>
            </p:cNvSpPr>
            <p:nvPr/>
          </p:nvSpPr>
          <p:spPr bwMode="auto">
            <a:xfrm>
              <a:off x="271" y="1562"/>
              <a:ext cx="135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dirty="0" smtClean="0"/>
                <a:t>Work Package 2</a:t>
              </a:r>
              <a:endParaRPr lang="en-GB" altLang="en-US" sz="2400" dirty="0"/>
            </a:p>
          </p:txBody>
        </p:sp>
      </p:grpSp>
      <p:sp>
        <p:nvSpPr>
          <p:cNvPr id="86" name="Line 17"/>
          <p:cNvSpPr>
            <a:spLocks noChangeShapeType="1"/>
          </p:cNvSpPr>
          <p:nvPr/>
        </p:nvSpPr>
        <p:spPr bwMode="auto">
          <a:xfrm>
            <a:off x="5600700" y="2900363"/>
            <a:ext cx="2438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87" name="Line 17"/>
          <p:cNvSpPr>
            <a:spLocks noChangeShapeType="1"/>
          </p:cNvSpPr>
          <p:nvPr/>
        </p:nvSpPr>
        <p:spPr bwMode="auto">
          <a:xfrm>
            <a:off x="2643187" y="1692995"/>
            <a:ext cx="415448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88" name="Line 19"/>
          <p:cNvSpPr>
            <a:spLocks noChangeShapeType="1"/>
          </p:cNvSpPr>
          <p:nvPr/>
        </p:nvSpPr>
        <p:spPr bwMode="auto">
          <a:xfrm>
            <a:off x="6797674" y="1746527"/>
            <a:ext cx="0" cy="23596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Tree>
    <p:extLst>
      <p:ext uri="{BB962C8B-B14F-4D97-AF65-F5344CB8AC3E}">
        <p14:creationId xmlns="" xmlns:p14="http://schemas.microsoft.com/office/powerpoint/2010/main" val="2612306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Dependency Table</a:t>
            </a:r>
            <a:endParaRPr lang="en-GB" dirty="0"/>
          </a:p>
        </p:txBody>
      </p:sp>
      <p:sp>
        <p:nvSpPr>
          <p:cNvPr id="3" name="Footer Placeholder 2"/>
          <p:cNvSpPr>
            <a:spLocks noGrp="1"/>
          </p:cNvSpPr>
          <p:nvPr>
            <p:ph type="ftr" sz="quarter" idx="11"/>
          </p:nvPr>
        </p:nvSpPr>
        <p:spPr/>
        <p:txBody>
          <a:bodyPr/>
          <a:lstStyle/>
          <a:p>
            <a:r>
              <a:rPr lang="nl-BE" smtClean="0"/>
              <a:t>© 2013 Truetrust Ltd</a:t>
            </a:r>
            <a:endParaRPr lang="nl-BE"/>
          </a:p>
        </p:txBody>
      </p:sp>
      <p:sp>
        <p:nvSpPr>
          <p:cNvPr id="4" name="Slide Number Placeholder 3"/>
          <p:cNvSpPr>
            <a:spLocks noGrp="1"/>
          </p:cNvSpPr>
          <p:nvPr>
            <p:ph type="sldNum" sz="quarter" idx="12"/>
          </p:nvPr>
        </p:nvSpPr>
        <p:spPr/>
        <p:txBody>
          <a:bodyPr/>
          <a:lstStyle/>
          <a:p>
            <a:fld id="{F17F957F-C0FA-4D28-A996-80E4F36ACC8D}" type="slidenum">
              <a:rPr lang="nl-BE" smtClean="0"/>
              <a:pPr/>
              <a:t>26</a:t>
            </a:fld>
            <a:endParaRPr lang="nl-BE"/>
          </a:p>
        </p:txBody>
      </p:sp>
      <p:graphicFrame>
        <p:nvGraphicFramePr>
          <p:cNvPr id="5" name="Table 4"/>
          <p:cNvGraphicFramePr>
            <a:graphicFrameLocks noGrp="1"/>
          </p:cNvGraphicFramePr>
          <p:nvPr>
            <p:extLst>
              <p:ext uri="{D42A27DB-BD31-4B8C-83A1-F6EECF244321}">
                <p14:modId xmlns="" xmlns:p14="http://schemas.microsoft.com/office/powerpoint/2010/main" val="832756456"/>
              </p:ext>
            </p:extLst>
          </p:nvPr>
        </p:nvGraphicFramePr>
        <p:xfrm>
          <a:off x="1187624" y="1556792"/>
          <a:ext cx="6552728" cy="4615852"/>
        </p:xfrm>
        <a:graphic>
          <a:graphicData uri="http://schemas.openxmlformats.org/drawingml/2006/table">
            <a:tbl>
              <a:tblPr/>
              <a:tblGrid>
                <a:gridCol w="2912209"/>
                <a:gridCol w="3640519"/>
              </a:tblGrid>
              <a:tr h="775372">
                <a:tc>
                  <a:txBody>
                    <a:bodyPr/>
                    <a:lstStyle/>
                    <a:p>
                      <a:pPr algn="ctr">
                        <a:spcBef>
                          <a:spcPts val="1200"/>
                        </a:spcBef>
                        <a:spcAft>
                          <a:spcPts val="300"/>
                        </a:spcAft>
                      </a:pPr>
                      <a:r>
                        <a:rPr lang="en-GB" sz="2400" b="1" i="0" kern="1400" dirty="0" smtClean="0">
                          <a:effectLst/>
                          <a:latin typeface="Times New Roman"/>
                          <a:cs typeface="Times New Roman"/>
                        </a:rPr>
                        <a:t>ACTIVITY/TASK</a:t>
                      </a:r>
                      <a:endParaRPr lang="en-GB" sz="2400" b="1" i="0" kern="1400" dirty="0">
                        <a:effectLst/>
                        <a:latin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en-GB" sz="2400" kern="1400" dirty="0">
                          <a:effectLst/>
                          <a:latin typeface="Times New Roman"/>
                          <a:ea typeface="Times New Roman"/>
                        </a:rPr>
                        <a:t> </a:t>
                      </a:r>
                      <a:r>
                        <a:rPr lang="en-GB" sz="2400" b="1" kern="1400" dirty="0" smtClean="0">
                          <a:effectLst/>
                          <a:latin typeface="Times New Roman"/>
                          <a:ea typeface="Times New Roman"/>
                        </a:rPr>
                        <a:t>DEPENDENT </a:t>
                      </a:r>
                      <a:r>
                        <a:rPr lang="en-GB" sz="2400" b="1" kern="1400" dirty="0">
                          <a:effectLst/>
                          <a:latin typeface="Times New Roman"/>
                          <a:ea typeface="Times New Roman"/>
                        </a:rPr>
                        <a:t>UPON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1787">
                <a:tc>
                  <a:txBody>
                    <a:bodyPr/>
                    <a:lstStyle/>
                    <a:p>
                      <a:pPr algn="ctr">
                        <a:lnSpc>
                          <a:spcPct val="150000"/>
                        </a:lnSpc>
                        <a:spcAft>
                          <a:spcPts val="0"/>
                        </a:spcAft>
                        <a:tabLst>
                          <a:tab pos="450215" algn="l"/>
                        </a:tabLst>
                      </a:pPr>
                      <a:r>
                        <a:rPr lang="en-GB" sz="2400" kern="1400" dirty="0">
                          <a:effectLst/>
                          <a:latin typeface="Times New Roman"/>
                          <a:ea typeface="Times New Roman"/>
                        </a:rPr>
                        <a:t> </a:t>
                      </a:r>
                      <a:r>
                        <a:rPr lang="en-GB" sz="2400" kern="1400" dirty="0" smtClean="0">
                          <a:effectLst/>
                          <a:latin typeface="Times New Roman"/>
                          <a:ea typeface="Times New Roman"/>
                        </a:rPr>
                        <a:t>A</a:t>
                      </a:r>
                      <a:endParaRPr lang="en-GB" sz="2400" kern="1400" dirty="0">
                        <a:effectLst/>
                        <a:latin typeface="Times New Roman"/>
                        <a:ea typeface="Times New Roman"/>
                      </a:endParaRPr>
                    </a:p>
                    <a:p>
                      <a:pPr algn="ctr">
                        <a:lnSpc>
                          <a:spcPct val="150000"/>
                        </a:lnSpc>
                        <a:spcAft>
                          <a:spcPts val="0"/>
                        </a:spcAft>
                        <a:tabLst>
                          <a:tab pos="450215" algn="l"/>
                        </a:tabLst>
                      </a:pPr>
                      <a:r>
                        <a:rPr lang="en-GB" sz="2400" kern="1400" dirty="0">
                          <a:effectLst/>
                          <a:latin typeface="Times New Roman"/>
                          <a:ea typeface="Times New Roman"/>
                        </a:rPr>
                        <a:t>B</a:t>
                      </a:r>
                    </a:p>
                    <a:p>
                      <a:pPr algn="ctr">
                        <a:lnSpc>
                          <a:spcPct val="150000"/>
                        </a:lnSpc>
                        <a:spcAft>
                          <a:spcPts val="0"/>
                        </a:spcAft>
                        <a:tabLst>
                          <a:tab pos="450215" algn="l"/>
                        </a:tabLst>
                      </a:pPr>
                      <a:r>
                        <a:rPr lang="en-GB" sz="2400" kern="1400" dirty="0">
                          <a:effectLst/>
                          <a:latin typeface="Times New Roman"/>
                          <a:ea typeface="Times New Roman"/>
                        </a:rPr>
                        <a:t>C</a:t>
                      </a:r>
                    </a:p>
                    <a:p>
                      <a:pPr algn="ctr">
                        <a:lnSpc>
                          <a:spcPct val="150000"/>
                        </a:lnSpc>
                        <a:spcAft>
                          <a:spcPts val="0"/>
                        </a:spcAft>
                        <a:tabLst>
                          <a:tab pos="450215" algn="l"/>
                        </a:tabLst>
                      </a:pPr>
                      <a:r>
                        <a:rPr lang="en-GB" sz="2400" kern="1400" dirty="0">
                          <a:effectLst/>
                          <a:latin typeface="Times New Roman"/>
                          <a:ea typeface="Times New Roman"/>
                        </a:rPr>
                        <a:t>D</a:t>
                      </a:r>
                    </a:p>
                    <a:p>
                      <a:pPr algn="ctr">
                        <a:lnSpc>
                          <a:spcPct val="150000"/>
                        </a:lnSpc>
                        <a:spcAft>
                          <a:spcPts val="0"/>
                        </a:spcAft>
                        <a:tabLst>
                          <a:tab pos="450215" algn="l"/>
                        </a:tabLst>
                      </a:pPr>
                      <a:r>
                        <a:rPr lang="en-GB" sz="2400" kern="1400" dirty="0">
                          <a:effectLst/>
                          <a:latin typeface="Times New Roman"/>
                          <a:ea typeface="Times New Roman"/>
                        </a:rPr>
                        <a:t>E</a:t>
                      </a:r>
                    </a:p>
                    <a:p>
                      <a:pPr algn="ctr">
                        <a:lnSpc>
                          <a:spcPct val="150000"/>
                        </a:lnSpc>
                        <a:spcAft>
                          <a:spcPts val="0"/>
                        </a:spcAft>
                        <a:tabLst>
                          <a:tab pos="450215" algn="l"/>
                        </a:tabLst>
                      </a:pPr>
                      <a:r>
                        <a:rPr lang="en-GB" sz="2400" kern="1400" dirty="0">
                          <a:effectLst/>
                          <a:latin typeface="Times New Roman"/>
                          <a:ea typeface="Times New Roman"/>
                        </a:rPr>
                        <a:t>F</a:t>
                      </a:r>
                    </a:p>
                    <a:p>
                      <a:pPr algn="ctr">
                        <a:lnSpc>
                          <a:spcPct val="150000"/>
                        </a:lnSpc>
                        <a:spcAft>
                          <a:spcPts val="0"/>
                        </a:spcAft>
                        <a:tabLst>
                          <a:tab pos="450215" algn="l"/>
                        </a:tabLst>
                      </a:pPr>
                      <a:r>
                        <a:rPr lang="en-GB" sz="2400" kern="14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en-GB" sz="2400" kern="1400" dirty="0" smtClean="0">
                          <a:effectLst/>
                          <a:latin typeface="Times New Roman"/>
                          <a:ea typeface="Times New Roman"/>
                        </a:rPr>
                        <a:t>-</a:t>
                      </a:r>
                      <a:endParaRPr lang="en-GB" sz="2400" kern="1400" dirty="0">
                        <a:effectLst/>
                        <a:latin typeface="Times New Roman"/>
                        <a:ea typeface="Times New Roman"/>
                      </a:endParaRPr>
                    </a:p>
                    <a:p>
                      <a:pPr algn="ctr">
                        <a:lnSpc>
                          <a:spcPct val="150000"/>
                        </a:lnSpc>
                        <a:spcAft>
                          <a:spcPts val="0"/>
                        </a:spcAft>
                        <a:tabLst>
                          <a:tab pos="450215" algn="l"/>
                        </a:tabLst>
                      </a:pPr>
                      <a:r>
                        <a:rPr lang="en-GB" sz="2400" kern="1400" dirty="0">
                          <a:effectLst/>
                          <a:latin typeface="Times New Roman"/>
                          <a:ea typeface="Times New Roman"/>
                        </a:rPr>
                        <a:t>-</a:t>
                      </a:r>
                    </a:p>
                    <a:p>
                      <a:pPr algn="ctr">
                        <a:lnSpc>
                          <a:spcPct val="150000"/>
                        </a:lnSpc>
                        <a:spcAft>
                          <a:spcPts val="0"/>
                        </a:spcAft>
                        <a:tabLst>
                          <a:tab pos="450215" algn="l"/>
                        </a:tabLst>
                      </a:pPr>
                      <a:r>
                        <a:rPr lang="en-GB" sz="2400" kern="1400" dirty="0">
                          <a:effectLst/>
                          <a:latin typeface="Times New Roman"/>
                          <a:ea typeface="Times New Roman"/>
                        </a:rPr>
                        <a:t>B</a:t>
                      </a:r>
                    </a:p>
                    <a:p>
                      <a:pPr algn="ctr">
                        <a:lnSpc>
                          <a:spcPct val="150000"/>
                        </a:lnSpc>
                        <a:spcAft>
                          <a:spcPts val="0"/>
                        </a:spcAft>
                        <a:tabLst>
                          <a:tab pos="450215" algn="l"/>
                        </a:tabLst>
                      </a:pPr>
                      <a:r>
                        <a:rPr lang="en-GB" sz="2400" kern="1400" dirty="0">
                          <a:effectLst/>
                          <a:latin typeface="Times New Roman"/>
                          <a:ea typeface="Times New Roman"/>
                        </a:rPr>
                        <a:t>A,B,C</a:t>
                      </a:r>
                    </a:p>
                    <a:p>
                      <a:pPr algn="ctr">
                        <a:lnSpc>
                          <a:spcPct val="150000"/>
                        </a:lnSpc>
                        <a:spcAft>
                          <a:spcPts val="0"/>
                        </a:spcAft>
                        <a:tabLst>
                          <a:tab pos="450215" algn="l"/>
                        </a:tabLst>
                      </a:pPr>
                      <a:r>
                        <a:rPr lang="en-GB" sz="2400" kern="1400" dirty="0">
                          <a:effectLst/>
                          <a:latin typeface="Times New Roman"/>
                          <a:ea typeface="Times New Roman"/>
                        </a:rPr>
                        <a:t>B</a:t>
                      </a:r>
                    </a:p>
                    <a:p>
                      <a:pPr algn="ctr">
                        <a:lnSpc>
                          <a:spcPct val="150000"/>
                        </a:lnSpc>
                        <a:spcAft>
                          <a:spcPts val="0"/>
                        </a:spcAft>
                        <a:tabLst>
                          <a:tab pos="450215" algn="l"/>
                        </a:tabLst>
                      </a:pPr>
                      <a:r>
                        <a:rPr lang="en-GB" sz="2400" kern="1400" dirty="0">
                          <a:effectLst/>
                          <a:latin typeface="Times New Roman"/>
                          <a:ea typeface="Times New Roman"/>
                        </a:rPr>
                        <a:t>E,B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546350" y="253682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0850" algn="l"/>
              </a:tabLst>
              <a:defRPr>
                <a:solidFill>
                  <a:schemeClr val="tx1"/>
                </a:solidFill>
                <a:latin typeface="Arial" pitchFamily="34" charset="0"/>
                <a:cs typeface="Arial" pitchFamily="34" charset="0"/>
              </a:defRPr>
            </a:lvl1pPr>
            <a:lvl2pPr fontAlgn="base">
              <a:spcBef>
                <a:spcPct val="0"/>
              </a:spcBef>
              <a:spcAft>
                <a:spcPct val="0"/>
              </a:spcAft>
              <a:tabLst>
                <a:tab pos="450850" algn="l"/>
              </a:tabLst>
              <a:defRPr>
                <a:solidFill>
                  <a:schemeClr val="tx1"/>
                </a:solidFill>
                <a:latin typeface="Arial" pitchFamily="34" charset="0"/>
                <a:cs typeface="Arial" pitchFamily="34" charset="0"/>
              </a:defRPr>
            </a:lvl2pPr>
            <a:lvl3pPr fontAlgn="base">
              <a:spcBef>
                <a:spcPct val="0"/>
              </a:spcBef>
              <a:spcAft>
                <a:spcPct val="0"/>
              </a:spcAft>
              <a:tabLst>
                <a:tab pos="450850" algn="l"/>
              </a:tabLst>
              <a:defRPr>
                <a:solidFill>
                  <a:schemeClr val="tx1"/>
                </a:solidFill>
                <a:latin typeface="Arial" pitchFamily="34" charset="0"/>
                <a:cs typeface="Arial" pitchFamily="34" charset="0"/>
              </a:defRPr>
            </a:lvl3pPr>
            <a:lvl4pPr fontAlgn="base">
              <a:spcBef>
                <a:spcPct val="0"/>
              </a:spcBef>
              <a:spcAft>
                <a:spcPct val="0"/>
              </a:spcAft>
              <a:tabLst>
                <a:tab pos="450850" algn="l"/>
              </a:tabLst>
              <a:defRPr>
                <a:solidFill>
                  <a:schemeClr val="tx1"/>
                </a:solidFill>
                <a:latin typeface="Arial" pitchFamily="34" charset="0"/>
                <a:cs typeface="Arial" pitchFamily="34" charset="0"/>
              </a:defRPr>
            </a:lvl4pPr>
            <a:lvl5pPr fontAlgn="base">
              <a:spcBef>
                <a:spcPct val="0"/>
              </a:spcBef>
              <a:spcAft>
                <a:spcPct val="0"/>
              </a:spcAft>
              <a:tabLst>
                <a:tab pos="450850" algn="l"/>
              </a:tabLst>
              <a:defRPr>
                <a:solidFill>
                  <a:schemeClr val="tx1"/>
                </a:solidFill>
                <a:latin typeface="Arial" pitchFamily="34" charset="0"/>
                <a:cs typeface="Arial" pitchFamily="34" charset="0"/>
              </a:defRPr>
            </a:lvl5pPr>
            <a:lvl6pPr fontAlgn="base">
              <a:spcBef>
                <a:spcPct val="0"/>
              </a:spcBef>
              <a:spcAft>
                <a:spcPct val="0"/>
              </a:spcAft>
              <a:tabLst>
                <a:tab pos="450850" algn="l"/>
              </a:tabLst>
              <a:defRPr>
                <a:solidFill>
                  <a:schemeClr val="tx1"/>
                </a:solidFill>
                <a:latin typeface="Arial" pitchFamily="34" charset="0"/>
                <a:cs typeface="Arial" pitchFamily="34" charset="0"/>
              </a:defRPr>
            </a:lvl6pPr>
            <a:lvl7pPr fontAlgn="base">
              <a:spcBef>
                <a:spcPct val="0"/>
              </a:spcBef>
              <a:spcAft>
                <a:spcPct val="0"/>
              </a:spcAft>
              <a:tabLst>
                <a:tab pos="450850" algn="l"/>
              </a:tabLst>
              <a:defRPr>
                <a:solidFill>
                  <a:schemeClr val="tx1"/>
                </a:solidFill>
                <a:latin typeface="Arial" pitchFamily="34" charset="0"/>
                <a:cs typeface="Arial" pitchFamily="34" charset="0"/>
              </a:defRPr>
            </a:lvl7pPr>
            <a:lvl8pPr fontAlgn="base">
              <a:spcBef>
                <a:spcPct val="0"/>
              </a:spcBef>
              <a:spcAft>
                <a:spcPct val="0"/>
              </a:spcAft>
              <a:tabLst>
                <a:tab pos="450850" algn="l"/>
              </a:tabLst>
              <a:defRPr>
                <a:solidFill>
                  <a:schemeClr val="tx1"/>
                </a:solidFill>
                <a:latin typeface="Arial" pitchFamily="34" charset="0"/>
                <a:cs typeface="Arial" pitchFamily="34" charset="0"/>
              </a:defRPr>
            </a:lvl8pPr>
            <a:lvl9pPr fontAlgn="base">
              <a:spcBef>
                <a:spcPct val="0"/>
              </a:spcBef>
              <a:spcAft>
                <a:spcPct val="0"/>
              </a:spcAft>
              <a:tabLst>
                <a:tab pos="4508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943296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04" y="0"/>
            <a:ext cx="8229600" cy="706090"/>
          </a:xfrm>
        </p:spPr>
        <p:txBody>
          <a:bodyPr>
            <a:normAutofit fontScale="90000"/>
          </a:bodyPr>
          <a:lstStyle/>
          <a:p>
            <a:r>
              <a:rPr lang="en-GB" dirty="0" smtClean="0"/>
              <a:t>Gantt Charts</a:t>
            </a:r>
            <a:endParaRPr lang="en-GB" dirty="0"/>
          </a:p>
        </p:txBody>
      </p:sp>
      <p:sp>
        <p:nvSpPr>
          <p:cNvPr id="3" name="Footer Placeholder 2"/>
          <p:cNvSpPr>
            <a:spLocks noGrp="1"/>
          </p:cNvSpPr>
          <p:nvPr>
            <p:ph type="ftr" sz="quarter" idx="11"/>
          </p:nvPr>
        </p:nvSpPr>
        <p:spPr/>
        <p:txBody>
          <a:bodyPr/>
          <a:lstStyle/>
          <a:p>
            <a:r>
              <a:rPr lang="nl-BE" smtClean="0"/>
              <a:t>© 2013 Truetrust Ltd</a:t>
            </a:r>
            <a:endParaRPr lang="nl-BE"/>
          </a:p>
        </p:txBody>
      </p:sp>
      <p:sp>
        <p:nvSpPr>
          <p:cNvPr id="4" name="Slide Number Placeholder 3"/>
          <p:cNvSpPr>
            <a:spLocks noGrp="1"/>
          </p:cNvSpPr>
          <p:nvPr>
            <p:ph type="sldNum" sz="quarter" idx="12"/>
          </p:nvPr>
        </p:nvSpPr>
        <p:spPr/>
        <p:txBody>
          <a:bodyPr/>
          <a:lstStyle/>
          <a:p>
            <a:fld id="{F17F957F-C0FA-4D28-A996-80E4F36ACC8D}" type="slidenum">
              <a:rPr lang="nl-BE" smtClean="0"/>
              <a:pPr/>
              <a:t>27</a:t>
            </a:fld>
            <a:endParaRPr lang="nl-BE"/>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068" y="620688"/>
            <a:ext cx="7933168" cy="5949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22092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Networks</a:t>
            </a:r>
            <a:endParaRPr lang="en-GB" dirty="0"/>
          </a:p>
        </p:txBody>
      </p:sp>
      <p:sp>
        <p:nvSpPr>
          <p:cNvPr id="5" name="Content Placeholder 4"/>
          <p:cNvSpPr>
            <a:spLocks noGrp="1"/>
          </p:cNvSpPr>
          <p:nvPr>
            <p:ph idx="1"/>
          </p:nvPr>
        </p:nvSpPr>
        <p:spPr/>
        <p:txBody>
          <a:bodyPr>
            <a:normAutofit lnSpcReduction="10000"/>
          </a:bodyPr>
          <a:lstStyle/>
          <a:p>
            <a:r>
              <a:rPr lang="en-GB" dirty="0" smtClean="0"/>
              <a:t>Two types: Activity </a:t>
            </a:r>
            <a:r>
              <a:rPr lang="en-GB" dirty="0"/>
              <a:t>on Node, and Activity on Arrow. </a:t>
            </a:r>
            <a:endParaRPr lang="en-GB" dirty="0" smtClean="0"/>
          </a:p>
          <a:p>
            <a:pPr lvl="1"/>
            <a:r>
              <a:rPr lang="en-GB" dirty="0" smtClean="0"/>
              <a:t>Activity on Node </a:t>
            </a:r>
            <a:r>
              <a:rPr lang="en-GB" dirty="0"/>
              <a:t>is used by Microsoft </a:t>
            </a:r>
            <a:r>
              <a:rPr lang="en-GB" dirty="0" smtClean="0"/>
              <a:t>Project</a:t>
            </a:r>
          </a:p>
          <a:p>
            <a:r>
              <a:rPr lang="en-GB" dirty="0" smtClean="0"/>
              <a:t>Features: Various types of links: Start-Start, Finish-Start, Finish-Finish, all with or without lag (time delay)</a:t>
            </a:r>
          </a:p>
          <a:p>
            <a:r>
              <a:rPr lang="en-GB" dirty="0" smtClean="0"/>
              <a:t>Shows Critical Path – each task on this path must finish on time otherwise the project will be late</a:t>
            </a:r>
            <a:endParaRPr lang="en-GB" dirty="0"/>
          </a:p>
          <a:p>
            <a:endParaRPr lang="en-GB" dirty="0"/>
          </a:p>
        </p:txBody>
      </p:sp>
      <p:sp>
        <p:nvSpPr>
          <p:cNvPr id="3" name="Footer Placeholder 2"/>
          <p:cNvSpPr>
            <a:spLocks noGrp="1"/>
          </p:cNvSpPr>
          <p:nvPr>
            <p:ph type="ftr" sz="quarter" idx="11"/>
          </p:nvPr>
        </p:nvSpPr>
        <p:spPr/>
        <p:txBody>
          <a:bodyPr/>
          <a:lstStyle/>
          <a:p>
            <a:r>
              <a:rPr lang="nl-BE" smtClean="0"/>
              <a:t>© 2013 Truetrust Ltd</a:t>
            </a:r>
            <a:endParaRPr lang="nl-BE"/>
          </a:p>
        </p:txBody>
      </p:sp>
      <p:sp>
        <p:nvSpPr>
          <p:cNvPr id="4" name="Slide Number Placeholder 3"/>
          <p:cNvSpPr>
            <a:spLocks noGrp="1"/>
          </p:cNvSpPr>
          <p:nvPr>
            <p:ph type="sldNum" sz="quarter" idx="12"/>
          </p:nvPr>
        </p:nvSpPr>
        <p:spPr/>
        <p:txBody>
          <a:bodyPr/>
          <a:lstStyle/>
          <a:p>
            <a:fld id="{F17F957F-C0FA-4D28-A996-80E4F36ACC8D}" type="slidenum">
              <a:rPr lang="nl-BE" smtClean="0"/>
              <a:pPr/>
              <a:t>28</a:t>
            </a:fld>
            <a:endParaRPr lang="nl-BE"/>
          </a:p>
        </p:txBody>
      </p:sp>
    </p:spTree>
    <p:extLst>
      <p:ext uri="{BB962C8B-B14F-4D97-AF65-F5344CB8AC3E}">
        <p14:creationId xmlns="" xmlns:p14="http://schemas.microsoft.com/office/powerpoint/2010/main" val="1114201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6648"/>
            <a:ext cx="8229600" cy="706090"/>
          </a:xfrm>
        </p:spPr>
        <p:txBody>
          <a:bodyPr>
            <a:normAutofit fontScale="90000"/>
          </a:bodyPr>
          <a:lstStyle/>
          <a:p>
            <a:r>
              <a:rPr lang="en-GB" dirty="0" smtClean="0"/>
              <a:t>Network Diagram in MS Project</a:t>
            </a:r>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29</a:t>
            </a:fld>
            <a:endParaRPr lang="nl-BE"/>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0878" y="1052736"/>
            <a:ext cx="8963122" cy="48424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5804303" y="3002544"/>
            <a:ext cx="3339697" cy="954107"/>
          </a:xfrm>
          <a:prstGeom prst="rect">
            <a:avLst/>
          </a:prstGeom>
          <a:noFill/>
        </p:spPr>
        <p:txBody>
          <a:bodyPr wrap="none" rtlCol="0">
            <a:spAutoFit/>
          </a:bodyPr>
          <a:lstStyle/>
          <a:p>
            <a:r>
              <a:rPr lang="en-GB" sz="2800" dirty="0" smtClean="0"/>
              <a:t>All tasks on critical</a:t>
            </a:r>
          </a:p>
          <a:p>
            <a:r>
              <a:rPr lang="en-GB" sz="2800" dirty="0"/>
              <a:t>p</a:t>
            </a:r>
            <a:r>
              <a:rPr lang="en-GB" sz="2800" dirty="0" smtClean="0"/>
              <a:t>ath are coloured red</a:t>
            </a:r>
          </a:p>
        </p:txBody>
      </p:sp>
    </p:spTree>
    <p:extLst>
      <p:ext uri="{BB962C8B-B14F-4D97-AF65-F5344CB8AC3E}">
        <p14:creationId xmlns="" xmlns:p14="http://schemas.microsoft.com/office/powerpoint/2010/main" val="1679257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Problem Solving</a:t>
            </a:r>
            <a:endParaRPr lang="en-GB" dirty="0"/>
          </a:p>
        </p:txBody>
      </p:sp>
      <p:sp>
        <p:nvSpPr>
          <p:cNvPr id="5" name="Rectangle 4"/>
          <p:cNvSpPr/>
          <p:nvPr/>
        </p:nvSpPr>
        <p:spPr>
          <a:xfrm>
            <a:off x="593304" y="1628800"/>
            <a:ext cx="246652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Start</a:t>
            </a:r>
            <a:endParaRPr lang="en-GB" sz="2400" dirty="0">
              <a:solidFill>
                <a:schemeClr val="tx1"/>
              </a:solidFill>
            </a:endParaRPr>
          </a:p>
        </p:txBody>
      </p:sp>
      <p:sp>
        <p:nvSpPr>
          <p:cNvPr id="6" name="Rectangle 5"/>
          <p:cNvSpPr/>
          <p:nvPr/>
        </p:nvSpPr>
        <p:spPr>
          <a:xfrm>
            <a:off x="587981" y="2882536"/>
            <a:ext cx="246652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Detect Problem</a:t>
            </a:r>
          </a:p>
        </p:txBody>
      </p:sp>
      <p:sp>
        <p:nvSpPr>
          <p:cNvPr id="7" name="Rectangle 6"/>
          <p:cNvSpPr/>
          <p:nvPr/>
        </p:nvSpPr>
        <p:spPr>
          <a:xfrm>
            <a:off x="587981" y="4279216"/>
            <a:ext cx="246652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Decide Solution</a:t>
            </a:r>
          </a:p>
        </p:txBody>
      </p:sp>
      <p:sp>
        <p:nvSpPr>
          <p:cNvPr id="8" name="Rectangle 7"/>
          <p:cNvSpPr/>
          <p:nvPr/>
        </p:nvSpPr>
        <p:spPr>
          <a:xfrm>
            <a:off x="5508104" y="4279216"/>
            <a:ext cx="230425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Plan Project</a:t>
            </a:r>
          </a:p>
        </p:txBody>
      </p:sp>
      <p:sp>
        <p:nvSpPr>
          <p:cNvPr id="9" name="Rectangle 8"/>
          <p:cNvSpPr/>
          <p:nvPr/>
        </p:nvSpPr>
        <p:spPr>
          <a:xfrm>
            <a:off x="5544108" y="2882536"/>
            <a:ext cx="223224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Execute Project</a:t>
            </a:r>
          </a:p>
        </p:txBody>
      </p:sp>
      <p:sp>
        <p:nvSpPr>
          <p:cNvPr id="10" name="Rectangle 9"/>
          <p:cNvSpPr/>
          <p:nvPr/>
        </p:nvSpPr>
        <p:spPr>
          <a:xfrm>
            <a:off x="5476252" y="1628800"/>
            <a:ext cx="2336107"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solidFill>
                  <a:schemeClr val="tx1"/>
                </a:solidFill>
              </a:rPr>
              <a:t>Problems Solved</a:t>
            </a:r>
          </a:p>
        </p:txBody>
      </p:sp>
      <p:cxnSp>
        <p:nvCxnSpPr>
          <p:cNvPr id="12" name="Straight Arrow Connector 11"/>
          <p:cNvCxnSpPr>
            <a:stCxn id="9" idx="1"/>
            <a:endCxn id="6" idx="3"/>
          </p:cNvCxnSpPr>
          <p:nvPr/>
        </p:nvCxnSpPr>
        <p:spPr>
          <a:xfrm flipH="1">
            <a:off x="3054509" y="3170568"/>
            <a:ext cx="248959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a:endCxn id="6" idx="0"/>
          </p:cNvCxnSpPr>
          <p:nvPr/>
        </p:nvCxnSpPr>
        <p:spPr>
          <a:xfrm flipH="1">
            <a:off x="1821245" y="2204864"/>
            <a:ext cx="5323" cy="6776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7" idx="0"/>
          </p:cNvCxnSpPr>
          <p:nvPr/>
        </p:nvCxnSpPr>
        <p:spPr>
          <a:xfrm>
            <a:off x="1821245" y="3458600"/>
            <a:ext cx="0" cy="8206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8" idx="1"/>
          </p:cNvCxnSpPr>
          <p:nvPr/>
        </p:nvCxnSpPr>
        <p:spPr>
          <a:xfrm>
            <a:off x="3054509" y="4567248"/>
            <a:ext cx="245359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0"/>
            <a:endCxn id="9" idx="2"/>
          </p:cNvCxnSpPr>
          <p:nvPr/>
        </p:nvCxnSpPr>
        <p:spPr>
          <a:xfrm flipV="1">
            <a:off x="6660232" y="3458600"/>
            <a:ext cx="0" cy="8206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0"/>
          </p:cNvCxnSpPr>
          <p:nvPr/>
        </p:nvCxnSpPr>
        <p:spPr>
          <a:xfrm flipV="1">
            <a:off x="6660232" y="2204864"/>
            <a:ext cx="0" cy="677672"/>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nl-BE" smtClean="0"/>
              <a:t>© 2013 Truetrust Ltd</a:t>
            </a:r>
            <a:endParaRPr lang="nl-BE"/>
          </a:p>
        </p:txBody>
      </p:sp>
      <p:sp>
        <p:nvSpPr>
          <p:cNvPr id="11" name="Slide Number Placeholder 10"/>
          <p:cNvSpPr>
            <a:spLocks noGrp="1"/>
          </p:cNvSpPr>
          <p:nvPr>
            <p:ph type="sldNum" sz="quarter" idx="12"/>
          </p:nvPr>
        </p:nvSpPr>
        <p:spPr/>
        <p:txBody>
          <a:bodyPr/>
          <a:lstStyle/>
          <a:p>
            <a:fld id="{F17F957F-C0FA-4D28-A996-80E4F36ACC8D}" type="slidenum">
              <a:rPr lang="nl-BE" smtClean="0"/>
              <a:pPr/>
              <a:t>3</a:t>
            </a:fld>
            <a:endParaRPr lang="nl-BE"/>
          </a:p>
        </p:txBody>
      </p:sp>
    </p:spTree>
    <p:extLst>
      <p:ext uri="{BB962C8B-B14F-4D97-AF65-F5344CB8AC3E}">
        <p14:creationId xmlns="" xmlns:p14="http://schemas.microsoft.com/office/powerpoint/2010/main" val="248187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ltLang="en-US"/>
              <a:t>© 2000  D W Chadwick</a:t>
            </a:r>
          </a:p>
        </p:txBody>
      </p:sp>
      <p:sp>
        <p:nvSpPr>
          <p:cNvPr id="6" name="Slide Number Placeholder 5"/>
          <p:cNvSpPr>
            <a:spLocks noGrp="1"/>
          </p:cNvSpPr>
          <p:nvPr>
            <p:ph type="sldNum" sz="quarter" idx="12"/>
          </p:nvPr>
        </p:nvSpPr>
        <p:spPr/>
        <p:txBody>
          <a:bodyPr/>
          <a:lstStyle/>
          <a:p>
            <a:fld id="{A66E23E2-8551-412E-98BB-DA4D2008CA95}" type="slidenum">
              <a:rPr lang="en-GB" altLang="en-US"/>
              <a:pPr/>
              <a:t>30</a:t>
            </a:fld>
            <a:endParaRPr lang="en-GB" altLang="en-US"/>
          </a:p>
        </p:txBody>
      </p:sp>
      <p:sp>
        <p:nvSpPr>
          <p:cNvPr id="2052" name="Text Box 4"/>
          <p:cNvSpPr txBox="1">
            <a:spLocks noChangeArrowheads="1"/>
          </p:cNvSpPr>
          <p:nvPr/>
        </p:nvSpPr>
        <p:spPr bwMode="auto">
          <a:xfrm>
            <a:off x="0" y="1306513"/>
            <a:ext cx="7348538" cy="430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itchFamily="18" charset="0"/>
              </a:defRPr>
            </a:lvl1pPr>
            <a:lvl2pPr marL="114300" indent="3429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endParaRPr lang="en-US" altLang="en-US" b="1">
              <a:solidFill>
                <a:schemeClr val="accent1"/>
              </a:solidFill>
            </a:endParaRPr>
          </a:p>
        </p:txBody>
      </p:sp>
      <p:sp>
        <p:nvSpPr>
          <p:cNvPr id="2054" name="Rectangle 6"/>
          <p:cNvSpPr>
            <a:spLocks noGrp="1" noChangeArrowheads="1"/>
          </p:cNvSpPr>
          <p:nvPr>
            <p:ph type="title"/>
          </p:nvPr>
        </p:nvSpPr>
        <p:spPr>
          <a:xfrm>
            <a:off x="685800" y="0"/>
            <a:ext cx="7772400" cy="762000"/>
          </a:xfrm>
        </p:spPr>
        <p:txBody>
          <a:bodyPr/>
          <a:lstStyle/>
          <a:p>
            <a:r>
              <a:rPr lang="en-GB" altLang="en-US" dirty="0" smtClean="0"/>
              <a:t>Resourcing</a:t>
            </a:r>
            <a:endParaRPr lang="en-GB" altLang="en-US" dirty="0"/>
          </a:p>
        </p:txBody>
      </p:sp>
      <p:sp>
        <p:nvSpPr>
          <p:cNvPr id="2055" name="Rectangle 7"/>
          <p:cNvSpPr>
            <a:spLocks noGrp="1" noChangeArrowheads="1"/>
          </p:cNvSpPr>
          <p:nvPr>
            <p:ph type="body" idx="1"/>
          </p:nvPr>
        </p:nvSpPr>
        <p:spPr>
          <a:xfrm>
            <a:off x="533400" y="762000"/>
            <a:ext cx="8229600" cy="5331296"/>
          </a:xfrm>
        </p:spPr>
        <p:txBody>
          <a:bodyPr>
            <a:normAutofit lnSpcReduction="10000"/>
          </a:bodyPr>
          <a:lstStyle/>
          <a:p>
            <a:r>
              <a:rPr lang="en-GB" altLang="en-US" dirty="0"/>
              <a:t>Determine what resources a project needs over time</a:t>
            </a:r>
          </a:p>
          <a:p>
            <a:r>
              <a:rPr lang="en-GB" altLang="en-US" dirty="0"/>
              <a:t>Resources :</a:t>
            </a:r>
          </a:p>
          <a:p>
            <a:pPr lvl="1"/>
            <a:r>
              <a:rPr lang="en-GB" altLang="en-US" dirty="0"/>
              <a:t>People</a:t>
            </a:r>
          </a:p>
          <a:p>
            <a:pPr lvl="1"/>
            <a:r>
              <a:rPr lang="en-GB" altLang="en-US" dirty="0"/>
              <a:t>Equipment</a:t>
            </a:r>
          </a:p>
          <a:p>
            <a:pPr lvl="1"/>
            <a:r>
              <a:rPr lang="en-GB" altLang="en-US" dirty="0"/>
              <a:t>Materials</a:t>
            </a:r>
          </a:p>
          <a:p>
            <a:pPr lvl="1"/>
            <a:r>
              <a:rPr lang="en-GB" altLang="en-US" dirty="0"/>
              <a:t>Facilities</a:t>
            </a:r>
          </a:p>
          <a:p>
            <a:pPr algn="ctr">
              <a:buFontTx/>
              <a:buNone/>
            </a:pPr>
            <a:r>
              <a:rPr lang="en-GB" altLang="en-US" sz="4400" dirty="0" smtClean="0"/>
              <a:t>Scheduling</a:t>
            </a:r>
            <a:endParaRPr lang="en-GB" altLang="en-US" sz="4400" dirty="0"/>
          </a:p>
          <a:p>
            <a:r>
              <a:rPr lang="en-GB" altLang="en-US" dirty="0"/>
              <a:t>Determining when the tasks are going to be performed</a:t>
            </a:r>
          </a:p>
        </p:txBody>
      </p:sp>
    </p:spTree>
    <p:extLst>
      <p:ext uri="{BB962C8B-B14F-4D97-AF65-F5344CB8AC3E}">
        <p14:creationId xmlns="" xmlns:p14="http://schemas.microsoft.com/office/powerpoint/2010/main" val="180016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ltLang="en-US"/>
              <a:t>© 2000  D W Chadwick</a:t>
            </a:r>
          </a:p>
        </p:txBody>
      </p:sp>
      <p:sp>
        <p:nvSpPr>
          <p:cNvPr id="5" name="Slide Number Placeholder 5"/>
          <p:cNvSpPr>
            <a:spLocks noGrp="1"/>
          </p:cNvSpPr>
          <p:nvPr>
            <p:ph type="sldNum" sz="quarter" idx="12"/>
          </p:nvPr>
        </p:nvSpPr>
        <p:spPr/>
        <p:txBody>
          <a:bodyPr/>
          <a:lstStyle/>
          <a:p>
            <a:fld id="{57601952-0E7E-4920-93BE-EBF5FA3A2339}" type="slidenum">
              <a:rPr lang="en-GB" altLang="en-US"/>
              <a:pPr/>
              <a:t>31</a:t>
            </a:fld>
            <a:endParaRPr lang="en-GB" altLang="en-US"/>
          </a:p>
        </p:txBody>
      </p:sp>
      <p:sp>
        <p:nvSpPr>
          <p:cNvPr id="14338" name="Rectangle 2"/>
          <p:cNvSpPr>
            <a:spLocks noGrp="1" noChangeArrowheads="1"/>
          </p:cNvSpPr>
          <p:nvPr>
            <p:ph type="title"/>
          </p:nvPr>
        </p:nvSpPr>
        <p:spPr>
          <a:xfrm>
            <a:off x="685800" y="0"/>
            <a:ext cx="7772400" cy="1143000"/>
          </a:xfrm>
        </p:spPr>
        <p:txBody>
          <a:bodyPr>
            <a:normAutofit fontScale="90000"/>
          </a:bodyPr>
          <a:lstStyle/>
          <a:p>
            <a:r>
              <a:rPr lang="en-GB" altLang="en-US" dirty="0" smtClean="0"/>
              <a:t>Steps in Resourcing and Scheduling</a:t>
            </a:r>
            <a:endParaRPr lang="en-GB" altLang="en-US" dirty="0"/>
          </a:p>
        </p:txBody>
      </p:sp>
      <p:sp>
        <p:nvSpPr>
          <p:cNvPr id="14339" name="Rectangle 3"/>
          <p:cNvSpPr>
            <a:spLocks noGrp="1" noChangeArrowheads="1"/>
          </p:cNvSpPr>
          <p:nvPr>
            <p:ph type="body" idx="1"/>
          </p:nvPr>
        </p:nvSpPr>
        <p:spPr>
          <a:xfrm>
            <a:off x="609600" y="914400"/>
            <a:ext cx="8382000" cy="5322912"/>
          </a:xfrm>
        </p:spPr>
        <p:txBody>
          <a:bodyPr>
            <a:normAutofit fontScale="92500" lnSpcReduction="10000"/>
          </a:bodyPr>
          <a:lstStyle/>
          <a:p>
            <a:pPr marL="514350" indent="-514350">
              <a:buFont typeface="+mj-lt"/>
              <a:buAutoNum type="arabicPeriod"/>
            </a:pPr>
            <a:r>
              <a:rPr lang="en-GB" altLang="en-US" dirty="0"/>
              <a:t>Estimate activity durations from workload estimates</a:t>
            </a:r>
          </a:p>
          <a:p>
            <a:pPr marL="514350" indent="-514350">
              <a:buFont typeface="+mj-lt"/>
              <a:buAutoNum type="arabicPeriod"/>
            </a:pPr>
            <a:r>
              <a:rPr lang="en-GB" altLang="en-US" dirty="0"/>
              <a:t>Combine with logical dependencies to produce a logical project plan</a:t>
            </a:r>
          </a:p>
          <a:p>
            <a:pPr marL="514350" indent="-514350">
              <a:buFont typeface="+mj-lt"/>
              <a:buAutoNum type="arabicPeriod"/>
            </a:pPr>
            <a:r>
              <a:rPr lang="en-GB" altLang="en-US" dirty="0"/>
              <a:t>Allocate resources to tasks</a:t>
            </a:r>
          </a:p>
          <a:p>
            <a:pPr marL="514350" indent="-514350">
              <a:buFont typeface="+mj-lt"/>
              <a:buAutoNum type="arabicPeriod"/>
            </a:pPr>
            <a:r>
              <a:rPr lang="en-GB" altLang="en-US" dirty="0"/>
              <a:t>Smooth the resources to produce a scheduled project plan</a:t>
            </a:r>
          </a:p>
          <a:p>
            <a:pPr marL="514350" indent="-514350">
              <a:buFont typeface="+mj-lt"/>
              <a:buAutoNum type="arabicPeriod"/>
            </a:pPr>
            <a:r>
              <a:rPr lang="en-GB" altLang="en-US" dirty="0" smtClean="0"/>
              <a:t>If necessary, alter </a:t>
            </a:r>
            <a:r>
              <a:rPr lang="en-GB" altLang="en-US" dirty="0"/>
              <a:t>plan to fit </a:t>
            </a:r>
            <a:r>
              <a:rPr lang="en-GB" altLang="en-US" dirty="0" smtClean="0"/>
              <a:t>customers/sponsors requirements</a:t>
            </a:r>
            <a:endParaRPr lang="en-GB" altLang="en-US" dirty="0"/>
          </a:p>
          <a:p>
            <a:pPr marL="514350" indent="-514350">
              <a:buFont typeface="+mj-lt"/>
              <a:buAutoNum type="arabicPeriod"/>
            </a:pPr>
            <a:r>
              <a:rPr lang="en-GB" altLang="en-US" dirty="0"/>
              <a:t>Allocate tasks to named individuals and teams</a:t>
            </a:r>
          </a:p>
          <a:p>
            <a:pPr marL="514350" indent="-514350">
              <a:buFont typeface="+mj-lt"/>
              <a:buAutoNum type="arabicPeriod"/>
            </a:pPr>
            <a:r>
              <a:rPr lang="en-GB" altLang="en-US" dirty="0"/>
              <a:t>Adjust plan for actual staff performances</a:t>
            </a:r>
          </a:p>
        </p:txBody>
      </p:sp>
    </p:spTree>
    <p:extLst>
      <p:ext uri="{BB962C8B-B14F-4D97-AF65-F5344CB8AC3E}">
        <p14:creationId xmlns="" xmlns:p14="http://schemas.microsoft.com/office/powerpoint/2010/main" val="3507847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ltLang="en-US"/>
              <a:t>© 2000  D W Chadwick</a:t>
            </a:r>
          </a:p>
        </p:txBody>
      </p:sp>
      <p:sp>
        <p:nvSpPr>
          <p:cNvPr id="5" name="Slide Number Placeholder 4"/>
          <p:cNvSpPr>
            <a:spLocks noGrp="1"/>
          </p:cNvSpPr>
          <p:nvPr>
            <p:ph type="sldNum" sz="quarter" idx="12"/>
          </p:nvPr>
        </p:nvSpPr>
        <p:spPr/>
        <p:txBody>
          <a:bodyPr/>
          <a:lstStyle/>
          <a:p>
            <a:fld id="{B8B9DBCA-1F8A-42AB-8917-530A524DABBD}" type="slidenum">
              <a:rPr lang="en-GB" altLang="en-US"/>
              <a:pPr/>
              <a:t>32</a:t>
            </a:fld>
            <a:endParaRPr lang="en-GB" altLang="en-US"/>
          </a:p>
        </p:txBody>
      </p:sp>
      <p:sp>
        <p:nvSpPr>
          <p:cNvPr id="25602" name="Rectangle 2"/>
          <p:cNvSpPr>
            <a:spLocks noGrp="1" noChangeArrowheads="1"/>
          </p:cNvSpPr>
          <p:nvPr>
            <p:ph type="title"/>
          </p:nvPr>
        </p:nvSpPr>
        <p:spPr>
          <a:xfrm>
            <a:off x="685800" y="152400"/>
            <a:ext cx="7772400" cy="457200"/>
          </a:xfrm>
        </p:spPr>
        <p:txBody>
          <a:bodyPr>
            <a:normAutofit fontScale="90000"/>
          </a:bodyPr>
          <a:lstStyle/>
          <a:p>
            <a:r>
              <a:rPr lang="en-GB" altLang="en-US" sz="4000"/>
              <a:t>Resource Histograms in MS Project</a:t>
            </a:r>
          </a:p>
        </p:txBody>
      </p:sp>
      <p:pic>
        <p:nvPicPr>
          <p:cNvPr id="2560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762000"/>
            <a:ext cx="7802563" cy="5851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8439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1"/>
          </p:nvPr>
        </p:nvSpPr>
        <p:spPr/>
        <p:txBody>
          <a:bodyPr/>
          <a:lstStyle/>
          <a:p>
            <a:r>
              <a:rPr lang="en-GB" altLang="en-US"/>
              <a:t>© 2000  D W Chadwick</a:t>
            </a:r>
          </a:p>
        </p:txBody>
      </p:sp>
      <p:sp>
        <p:nvSpPr>
          <p:cNvPr id="20" name="Slide Number Placeholder 4"/>
          <p:cNvSpPr>
            <a:spLocks noGrp="1"/>
          </p:cNvSpPr>
          <p:nvPr>
            <p:ph type="sldNum" sz="quarter" idx="12"/>
          </p:nvPr>
        </p:nvSpPr>
        <p:spPr/>
        <p:txBody>
          <a:bodyPr/>
          <a:lstStyle/>
          <a:p>
            <a:fld id="{7AB56F6D-C47B-472C-B9E3-2C43ABD861CF}" type="slidenum">
              <a:rPr lang="en-GB" altLang="en-US"/>
              <a:pPr/>
              <a:t>33</a:t>
            </a:fld>
            <a:endParaRPr lang="en-GB" altLang="en-US"/>
          </a:p>
        </p:txBody>
      </p:sp>
      <p:sp>
        <p:nvSpPr>
          <p:cNvPr id="15362" name="Rectangle 2"/>
          <p:cNvSpPr>
            <a:spLocks noGrp="1" noChangeArrowheads="1"/>
          </p:cNvSpPr>
          <p:nvPr>
            <p:ph type="title"/>
          </p:nvPr>
        </p:nvSpPr>
        <p:spPr>
          <a:xfrm>
            <a:off x="685800" y="152400"/>
            <a:ext cx="7772400" cy="685800"/>
          </a:xfrm>
        </p:spPr>
        <p:txBody>
          <a:bodyPr>
            <a:normAutofit fontScale="90000"/>
          </a:bodyPr>
          <a:lstStyle/>
          <a:p>
            <a:r>
              <a:rPr lang="en-GB" altLang="en-US" dirty="0"/>
              <a:t>The Control Loop</a:t>
            </a:r>
          </a:p>
        </p:txBody>
      </p:sp>
      <p:sp>
        <p:nvSpPr>
          <p:cNvPr id="15364" name="Text Box 4"/>
          <p:cNvSpPr txBox="1">
            <a:spLocks noChangeArrowheads="1"/>
          </p:cNvSpPr>
          <p:nvPr/>
        </p:nvSpPr>
        <p:spPr bwMode="auto">
          <a:xfrm>
            <a:off x="7086600" y="685800"/>
            <a:ext cx="1741488" cy="466725"/>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Set Standard</a:t>
            </a:r>
          </a:p>
        </p:txBody>
      </p:sp>
      <p:sp>
        <p:nvSpPr>
          <p:cNvPr id="15365" name="Text Box 5"/>
          <p:cNvSpPr txBox="1">
            <a:spLocks noChangeArrowheads="1"/>
          </p:cNvSpPr>
          <p:nvPr/>
        </p:nvSpPr>
        <p:spPr bwMode="auto">
          <a:xfrm>
            <a:off x="5943600" y="4572000"/>
            <a:ext cx="2874963" cy="466725"/>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a:t>Measure Performance</a:t>
            </a:r>
          </a:p>
        </p:txBody>
      </p:sp>
      <p:sp>
        <p:nvSpPr>
          <p:cNvPr id="15366" name="Text Box 6"/>
          <p:cNvSpPr txBox="1">
            <a:spLocks noChangeArrowheads="1"/>
          </p:cNvSpPr>
          <p:nvPr/>
        </p:nvSpPr>
        <p:spPr bwMode="auto">
          <a:xfrm>
            <a:off x="2971800" y="5562600"/>
            <a:ext cx="2941638" cy="831850"/>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a:t>Compare Performance</a:t>
            </a:r>
          </a:p>
          <a:p>
            <a:pPr algn="ctr"/>
            <a:r>
              <a:rPr lang="en-GB" altLang="en-US"/>
              <a:t>with Standard</a:t>
            </a:r>
          </a:p>
        </p:txBody>
      </p:sp>
      <p:sp>
        <p:nvSpPr>
          <p:cNvPr id="15367" name="Text Box 7"/>
          <p:cNvSpPr txBox="1">
            <a:spLocks noChangeArrowheads="1"/>
          </p:cNvSpPr>
          <p:nvPr/>
        </p:nvSpPr>
        <p:spPr bwMode="auto">
          <a:xfrm>
            <a:off x="609600" y="4572000"/>
            <a:ext cx="1276350" cy="466725"/>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Decision</a:t>
            </a:r>
          </a:p>
        </p:txBody>
      </p:sp>
      <p:sp>
        <p:nvSpPr>
          <p:cNvPr id="15368" name="Text Box 8"/>
          <p:cNvSpPr txBox="1">
            <a:spLocks noChangeArrowheads="1"/>
          </p:cNvSpPr>
          <p:nvPr/>
        </p:nvSpPr>
        <p:spPr bwMode="auto">
          <a:xfrm>
            <a:off x="2667000" y="1143000"/>
            <a:ext cx="2773363" cy="466725"/>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Continue Unchanged</a:t>
            </a:r>
          </a:p>
        </p:txBody>
      </p:sp>
      <p:sp>
        <p:nvSpPr>
          <p:cNvPr id="15369" name="Text Box 9"/>
          <p:cNvSpPr txBox="1">
            <a:spLocks noChangeArrowheads="1"/>
          </p:cNvSpPr>
          <p:nvPr/>
        </p:nvSpPr>
        <p:spPr bwMode="auto">
          <a:xfrm>
            <a:off x="2422525" y="2022475"/>
            <a:ext cx="3170238" cy="831850"/>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Take Corrective Action</a:t>
            </a:r>
          </a:p>
          <a:p>
            <a:r>
              <a:rPr lang="en-GB" altLang="en-US"/>
              <a:t>to Improve Performance</a:t>
            </a:r>
          </a:p>
        </p:txBody>
      </p:sp>
      <p:sp>
        <p:nvSpPr>
          <p:cNvPr id="15370" name="Text Box 10"/>
          <p:cNvSpPr txBox="1">
            <a:spLocks noChangeArrowheads="1"/>
          </p:cNvSpPr>
          <p:nvPr/>
        </p:nvSpPr>
        <p:spPr bwMode="auto">
          <a:xfrm>
            <a:off x="2743200" y="3200400"/>
            <a:ext cx="2628900" cy="466725"/>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a:t>Revise the Standard</a:t>
            </a:r>
          </a:p>
        </p:txBody>
      </p:sp>
      <p:sp>
        <p:nvSpPr>
          <p:cNvPr id="15371" name="Line 11"/>
          <p:cNvSpPr>
            <a:spLocks noChangeShapeType="1"/>
          </p:cNvSpPr>
          <p:nvPr/>
        </p:nvSpPr>
        <p:spPr bwMode="auto">
          <a:xfrm>
            <a:off x="8153400" y="1219200"/>
            <a:ext cx="0" cy="3352800"/>
          </a:xfrm>
          <a:prstGeom prst="line">
            <a:avLst/>
          </a:prstGeom>
          <a:noFill/>
          <a:ln w="28575">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2" name="Freeform 12"/>
          <p:cNvSpPr>
            <a:spLocks/>
          </p:cNvSpPr>
          <p:nvPr/>
        </p:nvSpPr>
        <p:spPr bwMode="auto">
          <a:xfrm>
            <a:off x="5943600" y="5105400"/>
            <a:ext cx="1600200" cy="1066800"/>
          </a:xfrm>
          <a:custGeom>
            <a:avLst/>
            <a:gdLst>
              <a:gd name="T0" fmla="*/ 432 w 456"/>
              <a:gd name="T1" fmla="*/ 0 h 768"/>
              <a:gd name="T2" fmla="*/ 384 w 456"/>
              <a:gd name="T3" fmla="*/ 576 h 768"/>
              <a:gd name="T4" fmla="*/ 0 w 456"/>
              <a:gd name="T5" fmla="*/ 768 h 768"/>
            </a:gdLst>
            <a:ahLst/>
            <a:cxnLst>
              <a:cxn ang="0">
                <a:pos x="T0" y="T1"/>
              </a:cxn>
              <a:cxn ang="0">
                <a:pos x="T2" y="T3"/>
              </a:cxn>
              <a:cxn ang="0">
                <a:pos x="T4" y="T5"/>
              </a:cxn>
            </a:cxnLst>
            <a:rect l="0" t="0" r="r" b="b"/>
            <a:pathLst>
              <a:path w="456" h="768">
                <a:moveTo>
                  <a:pt x="432" y="0"/>
                </a:moveTo>
                <a:cubicBezTo>
                  <a:pt x="444" y="224"/>
                  <a:pt x="456" y="448"/>
                  <a:pt x="384" y="576"/>
                </a:cubicBezTo>
                <a:cubicBezTo>
                  <a:pt x="312" y="704"/>
                  <a:pt x="156" y="736"/>
                  <a:pt x="0" y="768"/>
                </a:cubicBezTo>
              </a:path>
            </a:pathLst>
          </a:custGeom>
          <a:noFill/>
          <a:ln w="28575" cmpd="sng">
            <a:solidFill>
              <a:schemeClr val="accent2"/>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3" name="Freeform 13"/>
          <p:cNvSpPr>
            <a:spLocks/>
          </p:cNvSpPr>
          <p:nvPr/>
        </p:nvSpPr>
        <p:spPr bwMode="auto">
          <a:xfrm flipH="1">
            <a:off x="1143000" y="5105400"/>
            <a:ext cx="1828800" cy="1066800"/>
          </a:xfrm>
          <a:custGeom>
            <a:avLst/>
            <a:gdLst>
              <a:gd name="T0" fmla="*/ 432 w 456"/>
              <a:gd name="T1" fmla="*/ 0 h 768"/>
              <a:gd name="T2" fmla="*/ 384 w 456"/>
              <a:gd name="T3" fmla="*/ 576 h 768"/>
              <a:gd name="T4" fmla="*/ 0 w 456"/>
              <a:gd name="T5" fmla="*/ 768 h 768"/>
            </a:gdLst>
            <a:ahLst/>
            <a:cxnLst>
              <a:cxn ang="0">
                <a:pos x="T0" y="T1"/>
              </a:cxn>
              <a:cxn ang="0">
                <a:pos x="T2" y="T3"/>
              </a:cxn>
              <a:cxn ang="0">
                <a:pos x="T4" y="T5"/>
              </a:cxn>
            </a:cxnLst>
            <a:rect l="0" t="0" r="r" b="b"/>
            <a:pathLst>
              <a:path w="456" h="768">
                <a:moveTo>
                  <a:pt x="432" y="0"/>
                </a:moveTo>
                <a:cubicBezTo>
                  <a:pt x="444" y="224"/>
                  <a:pt x="456" y="448"/>
                  <a:pt x="384" y="576"/>
                </a:cubicBezTo>
                <a:cubicBezTo>
                  <a:pt x="312" y="704"/>
                  <a:pt x="156" y="736"/>
                  <a:pt x="0" y="768"/>
                </a:cubicBezTo>
              </a:path>
            </a:pathLst>
          </a:custGeom>
          <a:noFill/>
          <a:ln w="28575" cmpd="sng">
            <a:solidFill>
              <a:schemeClr val="accent2"/>
            </a:solidFill>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5" name="Freeform 15"/>
          <p:cNvSpPr>
            <a:spLocks/>
          </p:cNvSpPr>
          <p:nvPr/>
        </p:nvSpPr>
        <p:spPr bwMode="auto">
          <a:xfrm>
            <a:off x="762000" y="1371600"/>
            <a:ext cx="1905000" cy="3200400"/>
          </a:xfrm>
          <a:custGeom>
            <a:avLst/>
            <a:gdLst>
              <a:gd name="T0" fmla="*/ 0 w 1104"/>
              <a:gd name="T1" fmla="*/ 2016 h 2016"/>
              <a:gd name="T2" fmla="*/ 480 w 1104"/>
              <a:gd name="T3" fmla="*/ 336 h 2016"/>
              <a:gd name="T4" fmla="*/ 1104 w 1104"/>
              <a:gd name="T5" fmla="*/ 0 h 2016"/>
            </a:gdLst>
            <a:ahLst/>
            <a:cxnLst>
              <a:cxn ang="0">
                <a:pos x="T0" y="T1"/>
              </a:cxn>
              <a:cxn ang="0">
                <a:pos x="T2" y="T3"/>
              </a:cxn>
              <a:cxn ang="0">
                <a:pos x="T4" y="T5"/>
              </a:cxn>
            </a:cxnLst>
            <a:rect l="0" t="0" r="r" b="b"/>
            <a:pathLst>
              <a:path w="1104" h="2016">
                <a:moveTo>
                  <a:pt x="0" y="2016"/>
                </a:moveTo>
                <a:cubicBezTo>
                  <a:pt x="148" y="1344"/>
                  <a:pt x="296" y="672"/>
                  <a:pt x="480" y="336"/>
                </a:cubicBezTo>
                <a:cubicBezTo>
                  <a:pt x="664" y="0"/>
                  <a:pt x="884" y="0"/>
                  <a:pt x="1104" y="0"/>
                </a:cubicBezTo>
              </a:path>
            </a:pathLst>
          </a:custGeom>
          <a:noFill/>
          <a:ln w="28575" cmpd="sng">
            <a:solidFill>
              <a:schemeClr val="accent2"/>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6" name="Freeform 16"/>
          <p:cNvSpPr>
            <a:spLocks/>
          </p:cNvSpPr>
          <p:nvPr/>
        </p:nvSpPr>
        <p:spPr bwMode="auto">
          <a:xfrm>
            <a:off x="1143000" y="2438400"/>
            <a:ext cx="1295400" cy="2133600"/>
          </a:xfrm>
          <a:custGeom>
            <a:avLst/>
            <a:gdLst>
              <a:gd name="T0" fmla="*/ 0 w 816"/>
              <a:gd name="T1" fmla="*/ 1344 h 1344"/>
              <a:gd name="T2" fmla="*/ 288 w 816"/>
              <a:gd name="T3" fmla="*/ 336 h 1344"/>
              <a:gd name="T4" fmla="*/ 816 w 816"/>
              <a:gd name="T5" fmla="*/ 0 h 1344"/>
            </a:gdLst>
            <a:ahLst/>
            <a:cxnLst>
              <a:cxn ang="0">
                <a:pos x="T0" y="T1"/>
              </a:cxn>
              <a:cxn ang="0">
                <a:pos x="T2" y="T3"/>
              </a:cxn>
              <a:cxn ang="0">
                <a:pos x="T4" y="T5"/>
              </a:cxn>
            </a:cxnLst>
            <a:rect l="0" t="0" r="r" b="b"/>
            <a:pathLst>
              <a:path w="816" h="1344">
                <a:moveTo>
                  <a:pt x="0" y="1344"/>
                </a:moveTo>
                <a:cubicBezTo>
                  <a:pt x="76" y="952"/>
                  <a:pt x="152" y="560"/>
                  <a:pt x="288" y="336"/>
                </a:cubicBezTo>
                <a:cubicBezTo>
                  <a:pt x="424" y="112"/>
                  <a:pt x="620" y="56"/>
                  <a:pt x="816" y="0"/>
                </a:cubicBezTo>
              </a:path>
            </a:pathLst>
          </a:custGeom>
          <a:noFill/>
          <a:ln w="28575" cmpd="sng">
            <a:solidFill>
              <a:schemeClr val="accent2"/>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7" name="Freeform 17"/>
          <p:cNvSpPr>
            <a:spLocks/>
          </p:cNvSpPr>
          <p:nvPr/>
        </p:nvSpPr>
        <p:spPr bwMode="auto">
          <a:xfrm>
            <a:off x="1600200" y="3429000"/>
            <a:ext cx="1143000" cy="1143000"/>
          </a:xfrm>
          <a:custGeom>
            <a:avLst/>
            <a:gdLst>
              <a:gd name="T0" fmla="*/ 0 w 720"/>
              <a:gd name="T1" fmla="*/ 720 h 720"/>
              <a:gd name="T2" fmla="*/ 144 w 720"/>
              <a:gd name="T3" fmla="*/ 192 h 720"/>
              <a:gd name="T4" fmla="*/ 720 w 720"/>
              <a:gd name="T5" fmla="*/ 0 h 720"/>
            </a:gdLst>
            <a:ahLst/>
            <a:cxnLst>
              <a:cxn ang="0">
                <a:pos x="T0" y="T1"/>
              </a:cxn>
              <a:cxn ang="0">
                <a:pos x="T2" y="T3"/>
              </a:cxn>
              <a:cxn ang="0">
                <a:pos x="T4" y="T5"/>
              </a:cxn>
            </a:cxnLst>
            <a:rect l="0" t="0" r="r" b="b"/>
            <a:pathLst>
              <a:path w="720" h="720">
                <a:moveTo>
                  <a:pt x="0" y="720"/>
                </a:moveTo>
                <a:cubicBezTo>
                  <a:pt x="12" y="516"/>
                  <a:pt x="24" y="312"/>
                  <a:pt x="144" y="192"/>
                </a:cubicBezTo>
                <a:cubicBezTo>
                  <a:pt x="264" y="72"/>
                  <a:pt x="492" y="36"/>
                  <a:pt x="720" y="0"/>
                </a:cubicBezTo>
              </a:path>
            </a:pathLst>
          </a:custGeom>
          <a:noFill/>
          <a:ln w="28575" cmpd="sng">
            <a:solidFill>
              <a:schemeClr val="accent2"/>
            </a:solidFill>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8" name="Freeform 18"/>
          <p:cNvSpPr>
            <a:spLocks/>
          </p:cNvSpPr>
          <p:nvPr/>
        </p:nvSpPr>
        <p:spPr bwMode="auto">
          <a:xfrm flipH="1">
            <a:off x="5410200" y="3429000"/>
            <a:ext cx="1143000" cy="1143000"/>
          </a:xfrm>
          <a:custGeom>
            <a:avLst/>
            <a:gdLst>
              <a:gd name="T0" fmla="*/ 0 w 720"/>
              <a:gd name="T1" fmla="*/ 720 h 720"/>
              <a:gd name="T2" fmla="*/ 144 w 720"/>
              <a:gd name="T3" fmla="*/ 192 h 720"/>
              <a:gd name="T4" fmla="*/ 720 w 720"/>
              <a:gd name="T5" fmla="*/ 0 h 720"/>
            </a:gdLst>
            <a:ahLst/>
            <a:cxnLst>
              <a:cxn ang="0">
                <a:pos x="T0" y="T1"/>
              </a:cxn>
              <a:cxn ang="0">
                <a:pos x="T2" y="T3"/>
              </a:cxn>
              <a:cxn ang="0">
                <a:pos x="T4" y="T5"/>
              </a:cxn>
            </a:cxnLst>
            <a:rect l="0" t="0" r="r" b="b"/>
            <a:pathLst>
              <a:path w="720" h="720">
                <a:moveTo>
                  <a:pt x="0" y="720"/>
                </a:moveTo>
                <a:cubicBezTo>
                  <a:pt x="12" y="516"/>
                  <a:pt x="24" y="312"/>
                  <a:pt x="144" y="192"/>
                </a:cubicBezTo>
                <a:cubicBezTo>
                  <a:pt x="264" y="72"/>
                  <a:pt x="492" y="36"/>
                  <a:pt x="720" y="0"/>
                </a:cubicBezTo>
              </a:path>
            </a:pathLst>
          </a:custGeom>
          <a:noFill/>
          <a:ln w="28575" cmpd="sng">
            <a:solidFill>
              <a:schemeClr val="accent2"/>
            </a:solidFill>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9" name="Freeform 19"/>
          <p:cNvSpPr>
            <a:spLocks/>
          </p:cNvSpPr>
          <p:nvPr/>
        </p:nvSpPr>
        <p:spPr bwMode="auto">
          <a:xfrm flipH="1">
            <a:off x="5638800" y="2438400"/>
            <a:ext cx="1295400" cy="2133600"/>
          </a:xfrm>
          <a:custGeom>
            <a:avLst/>
            <a:gdLst>
              <a:gd name="T0" fmla="*/ 0 w 816"/>
              <a:gd name="T1" fmla="*/ 1344 h 1344"/>
              <a:gd name="T2" fmla="*/ 288 w 816"/>
              <a:gd name="T3" fmla="*/ 336 h 1344"/>
              <a:gd name="T4" fmla="*/ 816 w 816"/>
              <a:gd name="T5" fmla="*/ 0 h 1344"/>
            </a:gdLst>
            <a:ahLst/>
            <a:cxnLst>
              <a:cxn ang="0">
                <a:pos x="T0" y="T1"/>
              </a:cxn>
              <a:cxn ang="0">
                <a:pos x="T2" y="T3"/>
              </a:cxn>
              <a:cxn ang="0">
                <a:pos x="T4" y="T5"/>
              </a:cxn>
            </a:cxnLst>
            <a:rect l="0" t="0" r="r" b="b"/>
            <a:pathLst>
              <a:path w="816" h="1344">
                <a:moveTo>
                  <a:pt x="0" y="1344"/>
                </a:moveTo>
                <a:cubicBezTo>
                  <a:pt x="76" y="952"/>
                  <a:pt x="152" y="560"/>
                  <a:pt x="288" y="336"/>
                </a:cubicBezTo>
                <a:cubicBezTo>
                  <a:pt x="424" y="112"/>
                  <a:pt x="620" y="56"/>
                  <a:pt x="816" y="0"/>
                </a:cubicBezTo>
              </a:path>
            </a:pathLst>
          </a:custGeom>
          <a:noFill/>
          <a:ln w="28575" cmpd="sng">
            <a:solidFill>
              <a:schemeClr val="accent2"/>
            </a:solidFill>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80" name="Freeform 20"/>
          <p:cNvSpPr>
            <a:spLocks/>
          </p:cNvSpPr>
          <p:nvPr/>
        </p:nvSpPr>
        <p:spPr bwMode="auto">
          <a:xfrm flipH="1">
            <a:off x="5486400" y="1371600"/>
            <a:ext cx="1828800" cy="3200400"/>
          </a:xfrm>
          <a:custGeom>
            <a:avLst/>
            <a:gdLst>
              <a:gd name="T0" fmla="*/ 0 w 1104"/>
              <a:gd name="T1" fmla="*/ 2016 h 2016"/>
              <a:gd name="T2" fmla="*/ 480 w 1104"/>
              <a:gd name="T3" fmla="*/ 336 h 2016"/>
              <a:gd name="T4" fmla="*/ 1104 w 1104"/>
              <a:gd name="T5" fmla="*/ 0 h 2016"/>
            </a:gdLst>
            <a:ahLst/>
            <a:cxnLst>
              <a:cxn ang="0">
                <a:pos x="T0" y="T1"/>
              </a:cxn>
              <a:cxn ang="0">
                <a:pos x="T2" y="T3"/>
              </a:cxn>
              <a:cxn ang="0">
                <a:pos x="T4" y="T5"/>
              </a:cxn>
            </a:cxnLst>
            <a:rect l="0" t="0" r="r" b="b"/>
            <a:pathLst>
              <a:path w="1104" h="2016">
                <a:moveTo>
                  <a:pt x="0" y="2016"/>
                </a:moveTo>
                <a:cubicBezTo>
                  <a:pt x="148" y="1344"/>
                  <a:pt x="296" y="672"/>
                  <a:pt x="480" y="336"/>
                </a:cubicBezTo>
                <a:cubicBezTo>
                  <a:pt x="664" y="0"/>
                  <a:pt x="884" y="0"/>
                  <a:pt x="1104" y="0"/>
                </a:cubicBezTo>
              </a:path>
            </a:pathLst>
          </a:custGeom>
          <a:noFill/>
          <a:ln w="28575" cmpd="sng">
            <a:solidFill>
              <a:schemeClr val="accent2"/>
            </a:solidFill>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 xmlns:p14="http://schemas.microsoft.com/office/powerpoint/2010/main" val="3438378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Measuring Project Objectives</a:t>
            </a:r>
            <a:endParaRPr lang="en-GB" dirty="0"/>
          </a:p>
        </p:txBody>
      </p:sp>
      <p:sp>
        <p:nvSpPr>
          <p:cNvPr id="3" name="Content Placeholder 2"/>
          <p:cNvSpPr>
            <a:spLocks noGrp="1"/>
          </p:cNvSpPr>
          <p:nvPr>
            <p:ph idx="1"/>
          </p:nvPr>
        </p:nvSpPr>
        <p:spPr/>
        <p:txBody>
          <a:bodyPr/>
          <a:lstStyle/>
          <a:p>
            <a:r>
              <a:rPr lang="en-GB" dirty="0" smtClean="0"/>
              <a:t>Time </a:t>
            </a:r>
          </a:p>
          <a:p>
            <a:endParaRPr lang="en-GB" dirty="0"/>
          </a:p>
          <a:p>
            <a:endParaRPr lang="en-GB" dirty="0" smtClean="0"/>
          </a:p>
          <a:p>
            <a:r>
              <a:rPr lang="en-GB" dirty="0" smtClean="0"/>
              <a:t>Resources</a:t>
            </a:r>
          </a:p>
          <a:p>
            <a:endParaRPr lang="en-GB" dirty="0"/>
          </a:p>
          <a:p>
            <a:endParaRPr lang="en-GB" dirty="0" smtClean="0"/>
          </a:p>
          <a:p>
            <a:r>
              <a:rPr lang="en-GB" dirty="0" smtClean="0"/>
              <a:t>Quality </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7463" y="1345143"/>
            <a:ext cx="1343025" cy="1381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7" descr="C:\Program Files\Common Files\Microsoft Shared\Clipart\cagcat50\bs00508_.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9792" y="2924944"/>
            <a:ext cx="1574800" cy="166211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 Box 8"/>
          <p:cNvSpPr txBox="1">
            <a:spLocks noChangeArrowheads="1"/>
          </p:cNvSpPr>
          <p:nvPr/>
        </p:nvSpPr>
        <p:spPr bwMode="auto">
          <a:xfrm>
            <a:off x="2651125" y="5085184"/>
            <a:ext cx="825867"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5400" dirty="0">
                <a:solidFill>
                  <a:srgbClr val="FF0000"/>
                </a:solidFill>
              </a:rPr>
              <a:t>??</a:t>
            </a:r>
            <a:endParaRPr lang="en-US" altLang="en-US" sz="5400" dirty="0">
              <a:solidFill>
                <a:srgbClr val="FF0000"/>
              </a:solidFill>
            </a:endParaRPr>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7" name="Slide Number Placeholder 6"/>
          <p:cNvSpPr>
            <a:spLocks noGrp="1"/>
          </p:cNvSpPr>
          <p:nvPr>
            <p:ph type="sldNum" sz="quarter" idx="12"/>
          </p:nvPr>
        </p:nvSpPr>
        <p:spPr/>
        <p:txBody>
          <a:bodyPr/>
          <a:lstStyle/>
          <a:p>
            <a:fld id="{F17F957F-C0FA-4D28-A996-80E4F36ACC8D}" type="slidenum">
              <a:rPr lang="nl-BE" smtClean="0"/>
              <a:pPr/>
              <a:t>34</a:t>
            </a:fld>
            <a:endParaRPr lang="nl-BE"/>
          </a:p>
        </p:txBody>
      </p:sp>
    </p:spTree>
    <p:extLst>
      <p:ext uri="{BB962C8B-B14F-4D97-AF65-F5344CB8AC3E}">
        <p14:creationId xmlns="" xmlns:p14="http://schemas.microsoft.com/office/powerpoint/2010/main" val="6513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Cost</a:t>
            </a:r>
            <a:endParaRPr lang="en-GB" dirty="0"/>
          </a:p>
        </p:txBody>
      </p:sp>
      <p:sp>
        <p:nvSpPr>
          <p:cNvPr id="6" name="Text Box 3"/>
          <p:cNvSpPr txBox="1">
            <a:spLocks noGrp="1" noChangeArrowheads="1"/>
          </p:cNvSpPr>
          <p:nvPr>
            <p:ph idx="1"/>
          </p:nvPr>
        </p:nvSpPr>
        <p:spPr/>
        <p:txBody>
          <a:bodyPr>
            <a:normAutofit fontScale="85000" lnSpcReduction="20000"/>
          </a:bodyPr>
          <a:lstStyle/>
          <a:p>
            <a:r>
              <a:rPr lang="en-GB" altLang="en-US" dirty="0" smtClean="0"/>
              <a:t>Keep accounts and compare with budget</a:t>
            </a:r>
          </a:p>
          <a:p>
            <a:endParaRPr lang="en-GB" altLang="en-US" dirty="0" smtClean="0"/>
          </a:p>
          <a:p>
            <a:r>
              <a:rPr lang="en-GB" altLang="en-US" dirty="0" smtClean="0"/>
              <a:t>Two Important statistics</a:t>
            </a:r>
          </a:p>
          <a:p>
            <a:endParaRPr lang="en-GB" altLang="en-US" dirty="0" smtClean="0"/>
          </a:p>
          <a:p>
            <a:r>
              <a:rPr lang="en-GB" altLang="en-US" dirty="0" smtClean="0"/>
              <a:t>BAC (Budgeted at Completion) = </a:t>
            </a:r>
          </a:p>
          <a:p>
            <a:pPr marL="0" indent="0">
              <a:buNone/>
            </a:pPr>
            <a:r>
              <a:rPr lang="en-GB" altLang="en-US" dirty="0" smtClean="0"/>
              <a:t>The total cost of the project derived from the project plan before any work began</a:t>
            </a:r>
          </a:p>
          <a:p>
            <a:endParaRPr lang="en-GB" altLang="en-US" dirty="0" smtClean="0"/>
          </a:p>
          <a:p>
            <a:r>
              <a:rPr lang="en-GB" altLang="en-US" dirty="0" smtClean="0"/>
              <a:t>EAC (Estimated at Completion) =</a:t>
            </a:r>
          </a:p>
          <a:p>
            <a:pPr marL="0" indent="0">
              <a:buNone/>
            </a:pPr>
            <a:r>
              <a:rPr lang="en-GB" altLang="en-US" dirty="0" smtClean="0"/>
              <a:t>The estimated cost today, derived from the actual costs to date plus the scheduled costs remaining</a:t>
            </a:r>
            <a:endParaRPr lang="en-GB" altLang="en-US"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35</a:t>
            </a:fld>
            <a:endParaRPr lang="nl-BE"/>
          </a:p>
        </p:txBody>
      </p:sp>
    </p:spTree>
    <p:extLst>
      <p:ext uri="{BB962C8B-B14F-4D97-AF65-F5344CB8AC3E}">
        <p14:creationId xmlns="" xmlns:p14="http://schemas.microsoft.com/office/powerpoint/2010/main" val="2845225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GB" altLang="en-US" dirty="0" smtClean="0"/>
              <a:t>Measuring Staff Time/Costs</a:t>
            </a:r>
            <a:endParaRPr lang="en-GB" altLang="en-US" dirty="0"/>
          </a:p>
        </p:txBody>
      </p:sp>
      <p:sp>
        <p:nvSpPr>
          <p:cNvPr id="22" name="Content Placeholder 21"/>
          <p:cNvSpPr>
            <a:spLocks noGrp="1"/>
          </p:cNvSpPr>
          <p:nvPr>
            <p:ph idx="1"/>
          </p:nvPr>
        </p:nvSpPr>
        <p:spPr>
          <a:xfrm>
            <a:off x="457200" y="1600200"/>
            <a:ext cx="8229600" cy="4637112"/>
          </a:xfrm>
        </p:spPr>
        <p:txBody>
          <a:bodyPr>
            <a:normAutofit fontScale="85000" lnSpcReduction="20000"/>
          </a:bodyPr>
          <a:lstStyle/>
          <a:p>
            <a:r>
              <a:rPr lang="en-GB" dirty="0" smtClean="0"/>
              <a:t>Use timesheets and reporting to collect </a:t>
            </a:r>
            <a:r>
              <a:rPr lang="en-GB" dirty="0"/>
              <a:t>time spent and 'to go'</a:t>
            </a:r>
          </a:p>
          <a:p>
            <a:r>
              <a:rPr lang="en-GB" dirty="0"/>
              <a:t>Beware 90/90 rule</a:t>
            </a:r>
            <a:r>
              <a:rPr lang="en-GB" dirty="0" smtClean="0"/>
              <a:t>:</a:t>
            </a:r>
          </a:p>
          <a:p>
            <a:pPr marL="0" indent="0">
              <a:buNone/>
            </a:pPr>
            <a:r>
              <a:rPr lang="en-GB" dirty="0" smtClean="0">
                <a:solidFill>
                  <a:srgbClr val="FF0000"/>
                </a:solidFill>
              </a:rPr>
              <a:t>'It </a:t>
            </a:r>
            <a:r>
              <a:rPr lang="en-GB" dirty="0">
                <a:solidFill>
                  <a:srgbClr val="FF0000"/>
                </a:solidFill>
              </a:rPr>
              <a:t>takes 90% of the time to complete </a:t>
            </a:r>
            <a:r>
              <a:rPr lang="en-GB" dirty="0" smtClean="0">
                <a:solidFill>
                  <a:srgbClr val="FF0000"/>
                </a:solidFill>
              </a:rPr>
              <a:t>the first </a:t>
            </a:r>
            <a:r>
              <a:rPr lang="en-GB" dirty="0">
                <a:solidFill>
                  <a:srgbClr val="FF0000"/>
                </a:solidFill>
              </a:rPr>
              <a:t>90% of the task, and 90% of the </a:t>
            </a:r>
            <a:r>
              <a:rPr lang="en-GB" dirty="0" smtClean="0">
                <a:solidFill>
                  <a:srgbClr val="FF0000"/>
                </a:solidFill>
              </a:rPr>
              <a:t>time to </a:t>
            </a:r>
            <a:r>
              <a:rPr lang="en-GB" dirty="0">
                <a:solidFill>
                  <a:srgbClr val="FF0000"/>
                </a:solidFill>
              </a:rPr>
              <a:t>complete the last 10% of the task'</a:t>
            </a:r>
          </a:p>
          <a:p>
            <a:r>
              <a:rPr lang="en-GB" dirty="0" smtClean="0"/>
              <a:t>By</a:t>
            </a:r>
            <a:endParaRPr lang="en-GB" dirty="0"/>
          </a:p>
          <a:p>
            <a:pPr lvl="1"/>
            <a:r>
              <a:rPr lang="en-GB" dirty="0"/>
              <a:t>Honest approach - explain exact use of data</a:t>
            </a:r>
          </a:p>
          <a:p>
            <a:pPr lvl="1"/>
            <a:r>
              <a:rPr lang="en-GB" dirty="0"/>
              <a:t>Minimum staff effort - small and simple data</a:t>
            </a:r>
          </a:p>
          <a:p>
            <a:pPr lvl="1"/>
            <a:r>
              <a:rPr lang="en-GB" dirty="0"/>
              <a:t>Feedback - show staff current project progress</a:t>
            </a:r>
          </a:p>
          <a:p>
            <a:pPr lvl="1"/>
            <a:r>
              <a:rPr lang="en-GB" dirty="0"/>
              <a:t>Questioning 'to go' - require justification</a:t>
            </a:r>
          </a:p>
          <a:p>
            <a:pPr lvl="1"/>
            <a:r>
              <a:rPr lang="en-GB" dirty="0"/>
              <a:t>Setting measurable </a:t>
            </a:r>
            <a:r>
              <a:rPr lang="en-GB" dirty="0" smtClean="0"/>
              <a:t>objectives </a:t>
            </a:r>
            <a:r>
              <a:rPr lang="en-GB" dirty="0"/>
              <a:t>&amp; small </a:t>
            </a:r>
            <a:r>
              <a:rPr lang="en-GB" dirty="0" smtClean="0"/>
              <a:t>tasks</a:t>
            </a:r>
            <a:endParaRPr lang="en-GB" dirty="0"/>
          </a:p>
        </p:txBody>
      </p:sp>
      <p:sp>
        <p:nvSpPr>
          <p:cNvPr id="4" name="Footer Placeholder 3"/>
          <p:cNvSpPr>
            <a:spLocks noGrp="1"/>
          </p:cNvSpPr>
          <p:nvPr>
            <p:ph type="ftr" sz="quarter" idx="11"/>
          </p:nvPr>
        </p:nvSpPr>
        <p:spPr/>
        <p:txBody>
          <a:bodyPr/>
          <a:lstStyle/>
          <a:p>
            <a:r>
              <a:rPr lang="en-GB" altLang="en-US" smtClean="0"/>
              <a:t>© 2000  D W Chadwick</a:t>
            </a:r>
            <a:endParaRPr lang="en-GB" altLang="en-US"/>
          </a:p>
        </p:txBody>
      </p:sp>
      <p:sp>
        <p:nvSpPr>
          <p:cNvPr id="5" name="Slide Number Placeholder 4"/>
          <p:cNvSpPr>
            <a:spLocks noGrp="1"/>
          </p:cNvSpPr>
          <p:nvPr>
            <p:ph type="sldNum" sz="quarter" idx="12"/>
          </p:nvPr>
        </p:nvSpPr>
        <p:spPr/>
        <p:txBody>
          <a:bodyPr/>
          <a:lstStyle/>
          <a:p>
            <a:fld id="{A6DEFA27-DF93-487C-ADB6-2F919061FA0B}" type="slidenum">
              <a:rPr lang="en-GB" altLang="en-US" smtClean="0"/>
              <a:pPr/>
              <a:t>36</a:t>
            </a:fld>
            <a:endParaRPr lang="en-GB" altLang="en-US"/>
          </a:p>
        </p:txBody>
      </p:sp>
    </p:spTree>
    <p:extLst>
      <p:ext uri="{BB962C8B-B14F-4D97-AF65-F5344CB8AC3E}">
        <p14:creationId xmlns="" xmlns:p14="http://schemas.microsoft.com/office/powerpoint/2010/main" val="2179302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Quality Objectives</a:t>
            </a:r>
            <a:endParaRPr lang="en-GB" dirty="0"/>
          </a:p>
        </p:txBody>
      </p:sp>
      <p:sp>
        <p:nvSpPr>
          <p:cNvPr id="3" name="Content Placeholder 2"/>
          <p:cNvSpPr>
            <a:spLocks noGrp="1"/>
          </p:cNvSpPr>
          <p:nvPr>
            <p:ph idx="1"/>
          </p:nvPr>
        </p:nvSpPr>
        <p:spPr/>
        <p:txBody>
          <a:bodyPr>
            <a:normAutofit lnSpcReduction="10000"/>
          </a:bodyPr>
          <a:lstStyle/>
          <a:p>
            <a:r>
              <a:rPr lang="en-GB" dirty="0" smtClean="0"/>
              <a:t>What you want – functional specifications</a:t>
            </a:r>
          </a:p>
          <a:p>
            <a:endParaRPr lang="en-GB" dirty="0"/>
          </a:p>
          <a:p>
            <a:r>
              <a:rPr lang="en-GB" dirty="0" smtClean="0"/>
              <a:t>How well you want it – non-functional or QOS specifications</a:t>
            </a:r>
          </a:p>
          <a:p>
            <a:endParaRPr lang="en-GB" dirty="0"/>
          </a:p>
          <a:p>
            <a:pPr lvl="1"/>
            <a:r>
              <a:rPr lang="en-GB" dirty="0" smtClean="0"/>
              <a:t>QOS is the </a:t>
            </a:r>
            <a:r>
              <a:rPr lang="en-GB" dirty="0"/>
              <a:t>most difficult of the 3 project objectives to specify and measure</a:t>
            </a:r>
          </a:p>
          <a:p>
            <a:pPr lvl="1"/>
            <a:r>
              <a:rPr lang="en-GB" dirty="0"/>
              <a:t>We will have a separate lecture devoted to quality management</a:t>
            </a:r>
          </a:p>
          <a:p>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37</a:t>
            </a:fld>
            <a:endParaRPr lang="nl-BE"/>
          </a:p>
        </p:txBody>
      </p:sp>
    </p:spTree>
    <p:extLst>
      <p:ext uri="{BB962C8B-B14F-4D97-AF65-F5344CB8AC3E}">
        <p14:creationId xmlns="" xmlns:p14="http://schemas.microsoft.com/office/powerpoint/2010/main" val="1220470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GB" altLang="en-US" dirty="0" smtClean="0"/>
              <a:t>Corrective Action</a:t>
            </a:r>
            <a:br>
              <a:rPr lang="en-GB" altLang="en-US" dirty="0" smtClean="0"/>
            </a:br>
            <a:r>
              <a:rPr lang="en-GB" altLang="en-US" dirty="0" smtClean="0"/>
              <a:t>Improving Staff Performance</a:t>
            </a:r>
            <a:endParaRPr lang="en-GB" altLang="en-US" dirty="0"/>
          </a:p>
        </p:txBody>
      </p:sp>
      <p:sp>
        <p:nvSpPr>
          <p:cNvPr id="7" name="Content Placeholder 6"/>
          <p:cNvSpPr>
            <a:spLocks noGrp="1"/>
          </p:cNvSpPr>
          <p:nvPr>
            <p:ph idx="1"/>
          </p:nvPr>
        </p:nvSpPr>
        <p:spPr>
          <a:xfrm>
            <a:off x="457200" y="1844824"/>
            <a:ext cx="8229600" cy="4281339"/>
          </a:xfrm>
        </p:spPr>
        <p:txBody>
          <a:bodyPr>
            <a:normAutofit fontScale="92500" lnSpcReduction="20000"/>
          </a:bodyPr>
          <a:lstStyle/>
          <a:p>
            <a:r>
              <a:rPr lang="en-GB" dirty="0"/>
              <a:t>Motivation - Hertzberg etc.</a:t>
            </a:r>
          </a:p>
          <a:p>
            <a:endParaRPr lang="en-GB" dirty="0"/>
          </a:p>
          <a:p>
            <a:r>
              <a:rPr lang="en-GB" dirty="0"/>
              <a:t>Staff Training and Development</a:t>
            </a:r>
          </a:p>
          <a:p>
            <a:endParaRPr lang="en-GB" dirty="0"/>
          </a:p>
          <a:p>
            <a:r>
              <a:rPr lang="en-GB" dirty="0"/>
              <a:t>Additional Staff</a:t>
            </a:r>
          </a:p>
          <a:p>
            <a:endParaRPr lang="en-GB" dirty="0"/>
          </a:p>
          <a:p>
            <a:r>
              <a:rPr lang="en-GB" dirty="0"/>
              <a:t>Discipline</a:t>
            </a:r>
          </a:p>
          <a:p>
            <a:endParaRPr lang="en-GB" dirty="0"/>
          </a:p>
          <a:p>
            <a:r>
              <a:rPr lang="en-GB" dirty="0"/>
              <a:t>Better quality controls</a:t>
            </a:r>
          </a:p>
          <a:p>
            <a:endParaRPr lang="en-GB" dirty="0"/>
          </a:p>
        </p:txBody>
      </p:sp>
      <p:sp>
        <p:nvSpPr>
          <p:cNvPr id="4" name="Footer Placeholder 3"/>
          <p:cNvSpPr>
            <a:spLocks noGrp="1"/>
          </p:cNvSpPr>
          <p:nvPr>
            <p:ph type="ftr" sz="quarter" idx="11"/>
          </p:nvPr>
        </p:nvSpPr>
        <p:spPr/>
        <p:txBody>
          <a:bodyPr/>
          <a:lstStyle/>
          <a:p>
            <a:r>
              <a:rPr lang="en-GB" altLang="en-US" smtClean="0"/>
              <a:t>© 2000  D W Chadwick</a:t>
            </a:r>
            <a:endParaRPr lang="en-GB" altLang="en-US"/>
          </a:p>
        </p:txBody>
      </p:sp>
      <p:sp>
        <p:nvSpPr>
          <p:cNvPr id="5" name="Slide Number Placeholder 4"/>
          <p:cNvSpPr>
            <a:spLocks noGrp="1"/>
          </p:cNvSpPr>
          <p:nvPr>
            <p:ph type="sldNum" sz="quarter" idx="12"/>
          </p:nvPr>
        </p:nvSpPr>
        <p:spPr/>
        <p:txBody>
          <a:bodyPr/>
          <a:lstStyle/>
          <a:p>
            <a:fld id="{CD0BC4A4-B5AD-4BDD-A056-CB1AB9D84E35}" type="slidenum">
              <a:rPr lang="en-GB" altLang="en-US" smtClean="0"/>
              <a:pPr/>
              <a:t>38</a:t>
            </a:fld>
            <a:endParaRPr lang="en-GB" altLang="en-US"/>
          </a:p>
        </p:txBody>
      </p:sp>
      <p:sp>
        <p:nvSpPr>
          <p:cNvPr id="4099" name="Text Box 3"/>
          <p:cNvSpPr txBox="1">
            <a:spLocks noChangeArrowheads="1"/>
          </p:cNvSpPr>
          <p:nvPr/>
        </p:nvSpPr>
        <p:spPr bwMode="auto">
          <a:xfrm>
            <a:off x="1475656" y="2132856"/>
            <a:ext cx="5545138" cy="3205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itchFamily="18" charset="0"/>
              </a:defRPr>
            </a:lvl1pPr>
            <a:lvl2pPr marL="114300" indent="3429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endParaRPr lang="en-GB" altLang="en-US" b="1" dirty="0">
              <a:solidFill>
                <a:schemeClr val="accent2"/>
              </a:solidFill>
            </a:endParaRPr>
          </a:p>
        </p:txBody>
      </p:sp>
    </p:spTree>
    <p:extLst>
      <p:ext uri="{BB962C8B-B14F-4D97-AF65-F5344CB8AC3E}">
        <p14:creationId xmlns="" xmlns:p14="http://schemas.microsoft.com/office/powerpoint/2010/main" val="3750295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GB" altLang="en-US" dirty="0" smtClean="0"/>
              <a:t>Corrective Action</a:t>
            </a:r>
            <a:br>
              <a:rPr lang="en-GB" altLang="en-US" dirty="0" smtClean="0"/>
            </a:br>
            <a:r>
              <a:rPr lang="en-GB" altLang="en-US" dirty="0" smtClean="0"/>
              <a:t>Resetting The Standard</a:t>
            </a:r>
            <a:endParaRPr lang="en-GB" altLang="en-US" dirty="0"/>
          </a:p>
        </p:txBody>
      </p:sp>
      <p:sp>
        <p:nvSpPr>
          <p:cNvPr id="7" name="Content Placeholder 6"/>
          <p:cNvSpPr>
            <a:spLocks noGrp="1"/>
          </p:cNvSpPr>
          <p:nvPr>
            <p:ph idx="1"/>
          </p:nvPr>
        </p:nvSpPr>
        <p:spPr/>
        <p:txBody>
          <a:bodyPr>
            <a:normAutofit lnSpcReduction="10000"/>
          </a:bodyPr>
          <a:lstStyle/>
          <a:p>
            <a:r>
              <a:rPr lang="en-GB" dirty="0"/>
              <a:t>Only when absolutely necessary e.g.</a:t>
            </a:r>
          </a:p>
          <a:p>
            <a:pPr lvl="1"/>
            <a:r>
              <a:rPr lang="en-GB" dirty="0" smtClean="0"/>
              <a:t>Unexpected </a:t>
            </a:r>
            <a:r>
              <a:rPr lang="en-GB" dirty="0"/>
              <a:t>events make target </a:t>
            </a:r>
            <a:r>
              <a:rPr lang="en-GB" dirty="0" smtClean="0"/>
              <a:t>unobtainable</a:t>
            </a:r>
            <a:endParaRPr lang="en-GB" dirty="0"/>
          </a:p>
          <a:p>
            <a:pPr lvl="1"/>
            <a:r>
              <a:rPr lang="en-GB" dirty="0" smtClean="0"/>
              <a:t>Staff </a:t>
            </a:r>
            <a:r>
              <a:rPr lang="en-GB" dirty="0"/>
              <a:t>are not skilled </a:t>
            </a:r>
            <a:r>
              <a:rPr lang="en-GB" dirty="0" smtClean="0"/>
              <a:t>enough</a:t>
            </a:r>
            <a:endParaRPr lang="en-GB" dirty="0"/>
          </a:p>
          <a:p>
            <a:pPr lvl="1"/>
            <a:r>
              <a:rPr lang="en-GB" dirty="0"/>
              <a:t>Leader is </a:t>
            </a:r>
            <a:r>
              <a:rPr lang="en-GB" dirty="0" smtClean="0"/>
              <a:t>inadequate</a:t>
            </a:r>
            <a:endParaRPr lang="en-GB" dirty="0"/>
          </a:p>
          <a:p>
            <a:pPr lvl="1"/>
            <a:r>
              <a:rPr lang="en-GB" dirty="0"/>
              <a:t>Circumstances render it </a:t>
            </a:r>
            <a:r>
              <a:rPr lang="en-GB" dirty="0" smtClean="0"/>
              <a:t>obsolete</a:t>
            </a:r>
            <a:endParaRPr lang="en-GB" dirty="0"/>
          </a:p>
          <a:p>
            <a:r>
              <a:rPr lang="en-GB" dirty="0"/>
              <a:t>Because</a:t>
            </a:r>
          </a:p>
          <a:p>
            <a:pPr lvl="1"/>
            <a:r>
              <a:rPr lang="en-GB" dirty="0"/>
              <a:t> Removes a motivation to </a:t>
            </a:r>
            <a:r>
              <a:rPr lang="en-GB" dirty="0" smtClean="0"/>
              <a:t>try harder</a:t>
            </a:r>
            <a:endParaRPr lang="en-GB" dirty="0"/>
          </a:p>
          <a:p>
            <a:pPr lvl="1"/>
            <a:r>
              <a:rPr lang="en-GB" dirty="0"/>
              <a:t> De-motivates staff who </a:t>
            </a:r>
            <a:r>
              <a:rPr lang="en-GB" dirty="0" smtClean="0"/>
              <a:t>already tried </a:t>
            </a:r>
            <a:r>
              <a:rPr lang="en-GB" dirty="0"/>
              <a:t>hard</a:t>
            </a:r>
          </a:p>
          <a:p>
            <a:pPr lvl="1"/>
            <a:r>
              <a:rPr lang="en-GB" dirty="0"/>
              <a:t> Staff ignore constantly changing standards</a:t>
            </a:r>
          </a:p>
          <a:p>
            <a:endParaRPr lang="en-GB" dirty="0"/>
          </a:p>
        </p:txBody>
      </p:sp>
      <p:sp>
        <p:nvSpPr>
          <p:cNvPr id="4" name="Footer Placeholder 3"/>
          <p:cNvSpPr>
            <a:spLocks noGrp="1"/>
          </p:cNvSpPr>
          <p:nvPr>
            <p:ph type="ftr" sz="quarter" idx="11"/>
          </p:nvPr>
        </p:nvSpPr>
        <p:spPr/>
        <p:txBody>
          <a:bodyPr/>
          <a:lstStyle/>
          <a:p>
            <a:r>
              <a:rPr lang="en-GB" altLang="en-US" smtClean="0"/>
              <a:t>© 2000  D W Chadwick</a:t>
            </a:r>
            <a:endParaRPr lang="en-GB" altLang="en-US"/>
          </a:p>
        </p:txBody>
      </p:sp>
      <p:sp>
        <p:nvSpPr>
          <p:cNvPr id="5" name="Slide Number Placeholder 4"/>
          <p:cNvSpPr>
            <a:spLocks noGrp="1"/>
          </p:cNvSpPr>
          <p:nvPr>
            <p:ph type="sldNum" sz="quarter" idx="12"/>
          </p:nvPr>
        </p:nvSpPr>
        <p:spPr/>
        <p:txBody>
          <a:bodyPr/>
          <a:lstStyle/>
          <a:p>
            <a:fld id="{A120ED63-17AB-4066-9413-24EFE4BD661C}" type="slidenum">
              <a:rPr lang="en-GB" altLang="en-US" smtClean="0"/>
              <a:pPr/>
              <a:t>39</a:t>
            </a:fld>
            <a:endParaRPr lang="en-GB" altLang="en-US"/>
          </a:p>
        </p:txBody>
      </p:sp>
    </p:spTree>
    <p:extLst>
      <p:ext uri="{BB962C8B-B14F-4D97-AF65-F5344CB8AC3E}">
        <p14:creationId xmlns="" xmlns:p14="http://schemas.microsoft.com/office/powerpoint/2010/main" val="1727580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Project?</a:t>
            </a:r>
            <a:endParaRPr lang="en-GB" dirty="0"/>
          </a:p>
        </p:txBody>
      </p:sp>
      <p:sp>
        <p:nvSpPr>
          <p:cNvPr id="3" name="Content Placeholder 2"/>
          <p:cNvSpPr>
            <a:spLocks noGrp="1"/>
          </p:cNvSpPr>
          <p:nvPr>
            <p:ph idx="1"/>
          </p:nvPr>
        </p:nvSpPr>
        <p:spPr/>
        <p:txBody>
          <a:bodyPr/>
          <a:lstStyle/>
          <a:p>
            <a:r>
              <a:rPr lang="en-GB" dirty="0" smtClean="0"/>
              <a:t>Any Task</a:t>
            </a:r>
          </a:p>
          <a:p>
            <a:endParaRPr lang="en-GB" dirty="0"/>
          </a:p>
          <a:p>
            <a:r>
              <a:rPr lang="en-GB" dirty="0" smtClean="0"/>
              <a:t>Which Has</a:t>
            </a:r>
          </a:p>
          <a:p>
            <a:endParaRPr lang="en-GB" dirty="0"/>
          </a:p>
          <a:p>
            <a:r>
              <a:rPr lang="en-GB" dirty="0" smtClean="0"/>
              <a:t>A Beginning</a:t>
            </a:r>
          </a:p>
          <a:p>
            <a:endParaRPr lang="en-GB" dirty="0"/>
          </a:p>
          <a:p>
            <a:r>
              <a:rPr lang="en-GB" dirty="0" smtClean="0"/>
              <a:t>And an End</a:t>
            </a:r>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4</a:t>
            </a:fld>
            <a:endParaRPr lang="nl-BE"/>
          </a:p>
        </p:txBody>
      </p:sp>
    </p:spTree>
    <p:extLst>
      <p:ext uri="{BB962C8B-B14F-4D97-AF65-F5344CB8AC3E}">
        <p14:creationId xmlns="" xmlns:p14="http://schemas.microsoft.com/office/powerpoint/2010/main" val="70163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GB" altLang="en-US" dirty="0" smtClean="0"/>
              <a:t>Management by Walking About (MBWA)</a:t>
            </a:r>
            <a:endParaRPr lang="en-GB" altLang="en-US" dirty="0"/>
          </a:p>
        </p:txBody>
      </p:sp>
      <p:sp>
        <p:nvSpPr>
          <p:cNvPr id="29699" name="Rectangle 3"/>
          <p:cNvSpPr>
            <a:spLocks noGrp="1" noChangeArrowheads="1"/>
          </p:cNvSpPr>
          <p:nvPr>
            <p:ph type="body" idx="1"/>
          </p:nvPr>
        </p:nvSpPr>
        <p:spPr/>
        <p:txBody>
          <a:bodyPr/>
          <a:lstStyle/>
          <a:p>
            <a:r>
              <a:rPr lang="en-GB" altLang="en-US" dirty="0" smtClean="0"/>
              <a:t>FINALLY</a:t>
            </a:r>
          </a:p>
          <a:p>
            <a:r>
              <a:rPr lang="en-GB" altLang="en-US" dirty="0" smtClean="0"/>
              <a:t>Don’t forget to wander about in the project area, talking to staff, getting them to demo things</a:t>
            </a:r>
          </a:p>
          <a:p>
            <a:r>
              <a:rPr lang="en-GB" altLang="en-US" dirty="0" smtClean="0"/>
              <a:t>You will learn a lot about the project and its progress, how staff feel etc. from this</a:t>
            </a:r>
          </a:p>
          <a:p>
            <a:r>
              <a:rPr lang="en-GB" altLang="en-US" dirty="0" smtClean="0"/>
              <a:t>You will also uncover problems very early on, before things go too badly wrong </a:t>
            </a:r>
            <a:endParaRPr lang="en-GB" altLang="en-US" dirty="0"/>
          </a:p>
        </p:txBody>
      </p:sp>
      <p:sp>
        <p:nvSpPr>
          <p:cNvPr id="4" name="Footer Placeholder 4"/>
          <p:cNvSpPr>
            <a:spLocks noGrp="1"/>
          </p:cNvSpPr>
          <p:nvPr>
            <p:ph type="ftr" sz="quarter" idx="11"/>
          </p:nvPr>
        </p:nvSpPr>
        <p:spPr/>
        <p:txBody>
          <a:bodyPr/>
          <a:lstStyle/>
          <a:p>
            <a:r>
              <a:rPr lang="en-GB" altLang="en-US" smtClean="0"/>
              <a:t>© 2000  D W Chadwick</a:t>
            </a:r>
            <a:endParaRPr lang="en-GB" altLang="en-US"/>
          </a:p>
        </p:txBody>
      </p:sp>
      <p:sp>
        <p:nvSpPr>
          <p:cNvPr id="5" name="Slide Number Placeholder 5"/>
          <p:cNvSpPr>
            <a:spLocks noGrp="1"/>
          </p:cNvSpPr>
          <p:nvPr>
            <p:ph type="sldNum" sz="quarter" idx="12"/>
          </p:nvPr>
        </p:nvSpPr>
        <p:spPr/>
        <p:txBody>
          <a:bodyPr/>
          <a:lstStyle/>
          <a:p>
            <a:fld id="{DCF68988-EB1E-47C2-B401-847D577CB9AD}" type="slidenum">
              <a:rPr lang="en-GB" altLang="en-US" smtClean="0"/>
              <a:pPr/>
              <a:t>40</a:t>
            </a:fld>
            <a:endParaRPr lang="en-GB" altLang="en-US"/>
          </a:p>
        </p:txBody>
      </p:sp>
    </p:spTree>
    <p:extLst>
      <p:ext uri="{BB962C8B-B14F-4D97-AF65-F5344CB8AC3E}">
        <p14:creationId xmlns="" xmlns:p14="http://schemas.microsoft.com/office/powerpoint/2010/main" val="3590158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7" name="Subtitle 6"/>
          <p:cNvSpPr>
            <a:spLocks noGrp="1"/>
          </p:cNvSpPr>
          <p:nvPr>
            <p:ph type="subTitle" idx="1"/>
          </p:nvPr>
        </p:nvSpPr>
        <p:spPr/>
        <p:txBody>
          <a:bodyPr/>
          <a:lstStyle/>
          <a:p>
            <a:r>
              <a:rPr lang="en-GB" dirty="0"/>
              <a:t>gabriella.calderari@uniroma1.it</a:t>
            </a:r>
          </a:p>
          <a:p>
            <a:r>
              <a:rPr lang="en-GB" dirty="0" smtClean="0"/>
              <a:t>d.w.chadwick@kent.ac.uk</a:t>
            </a:r>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41</a:t>
            </a:fld>
            <a:endParaRPr lang="nl-BE"/>
          </a:p>
        </p:txBody>
      </p:sp>
    </p:spTree>
    <p:extLst>
      <p:ext uri="{BB962C8B-B14F-4D97-AF65-F5344CB8AC3E}">
        <p14:creationId xmlns="" xmlns:p14="http://schemas.microsoft.com/office/powerpoint/2010/main" val="3309437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Which of the following are Projects?</a:t>
            </a:r>
            <a:endParaRPr lang="en-GB" dirty="0"/>
          </a:p>
        </p:txBody>
      </p:sp>
      <p:sp>
        <p:nvSpPr>
          <p:cNvPr id="3" name="Content Placeholder 2"/>
          <p:cNvSpPr>
            <a:spLocks noGrp="1"/>
          </p:cNvSpPr>
          <p:nvPr>
            <p:ph idx="1"/>
          </p:nvPr>
        </p:nvSpPr>
        <p:spPr/>
        <p:txBody>
          <a:bodyPr/>
          <a:lstStyle/>
          <a:p>
            <a:r>
              <a:rPr lang="en-GB" dirty="0" smtClean="0"/>
              <a:t>Applying for an EC Project</a:t>
            </a:r>
          </a:p>
          <a:p>
            <a:r>
              <a:rPr lang="en-GB" dirty="0" smtClean="0"/>
              <a:t>Implementing an EC Project</a:t>
            </a:r>
          </a:p>
          <a:p>
            <a:r>
              <a:rPr lang="en-GB" dirty="0" smtClean="0"/>
              <a:t>Getting a job</a:t>
            </a:r>
          </a:p>
          <a:p>
            <a:r>
              <a:rPr lang="en-GB" dirty="0" smtClean="0"/>
              <a:t>Keeping a job</a:t>
            </a:r>
          </a:p>
          <a:p>
            <a:r>
              <a:rPr lang="en-GB" dirty="0" smtClean="0"/>
              <a:t>Seeking promotion</a:t>
            </a:r>
          </a:p>
          <a:p>
            <a:r>
              <a:rPr lang="en-GB" dirty="0" smtClean="0"/>
              <a:t>Everyday living</a:t>
            </a:r>
          </a:p>
          <a:p>
            <a:r>
              <a:rPr lang="en-GB" dirty="0" smtClean="0"/>
              <a:t>Buying a house</a:t>
            </a:r>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5</a:t>
            </a:fld>
            <a:endParaRPr lang="nl-BE"/>
          </a:p>
        </p:txBody>
      </p:sp>
    </p:spTree>
    <p:extLst>
      <p:ext uri="{BB962C8B-B14F-4D97-AF65-F5344CB8AC3E}">
        <p14:creationId xmlns="" xmlns:p14="http://schemas.microsoft.com/office/powerpoint/2010/main" val="366164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Objectives</a:t>
            </a:r>
            <a:endParaRPr lang="en-GB" dirty="0"/>
          </a:p>
        </p:txBody>
      </p:sp>
      <p:sp>
        <p:nvSpPr>
          <p:cNvPr id="4" name="Isosceles Triangle 3"/>
          <p:cNvSpPr/>
          <p:nvPr/>
        </p:nvSpPr>
        <p:spPr>
          <a:xfrm>
            <a:off x="2699792" y="2204864"/>
            <a:ext cx="3672408" cy="345638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smtClean="0">
              <a:solidFill>
                <a:schemeClr val="tx1"/>
              </a:solidFill>
            </a:endParaRPr>
          </a:p>
        </p:txBody>
      </p:sp>
      <p:sp>
        <p:nvSpPr>
          <p:cNvPr id="5" name="TextBox 4"/>
          <p:cNvSpPr txBox="1"/>
          <p:nvPr/>
        </p:nvSpPr>
        <p:spPr>
          <a:xfrm>
            <a:off x="3842537" y="1620089"/>
            <a:ext cx="1386918" cy="584775"/>
          </a:xfrm>
          <a:prstGeom prst="rect">
            <a:avLst/>
          </a:prstGeom>
          <a:noFill/>
        </p:spPr>
        <p:txBody>
          <a:bodyPr wrap="none" rtlCol="0">
            <a:spAutoFit/>
          </a:bodyPr>
          <a:lstStyle/>
          <a:p>
            <a:r>
              <a:rPr lang="en-GB" sz="3200" dirty="0" smtClean="0"/>
              <a:t>Quality</a:t>
            </a:r>
            <a:endParaRPr lang="en-GB" sz="3200" dirty="0"/>
          </a:p>
        </p:txBody>
      </p:sp>
      <p:sp>
        <p:nvSpPr>
          <p:cNvPr id="6" name="TextBox 5"/>
          <p:cNvSpPr txBox="1"/>
          <p:nvPr/>
        </p:nvSpPr>
        <p:spPr>
          <a:xfrm>
            <a:off x="6084168" y="5635604"/>
            <a:ext cx="914225" cy="584775"/>
          </a:xfrm>
          <a:prstGeom prst="rect">
            <a:avLst/>
          </a:prstGeom>
          <a:noFill/>
        </p:spPr>
        <p:txBody>
          <a:bodyPr wrap="none" rtlCol="0">
            <a:spAutoFit/>
          </a:bodyPr>
          <a:lstStyle/>
          <a:p>
            <a:r>
              <a:rPr lang="en-GB" sz="3200" dirty="0" smtClean="0"/>
              <a:t>Cost</a:t>
            </a:r>
          </a:p>
        </p:txBody>
      </p:sp>
      <p:sp>
        <p:nvSpPr>
          <p:cNvPr id="7" name="TextBox 6"/>
          <p:cNvSpPr txBox="1"/>
          <p:nvPr/>
        </p:nvSpPr>
        <p:spPr>
          <a:xfrm>
            <a:off x="2051720" y="5661248"/>
            <a:ext cx="1011815" cy="584775"/>
          </a:xfrm>
          <a:prstGeom prst="rect">
            <a:avLst/>
          </a:prstGeom>
          <a:noFill/>
        </p:spPr>
        <p:txBody>
          <a:bodyPr wrap="none" rtlCol="0">
            <a:spAutoFit/>
          </a:bodyPr>
          <a:lstStyle/>
          <a:p>
            <a:r>
              <a:rPr lang="en-GB" sz="3200" dirty="0" smtClean="0"/>
              <a:t>Time</a:t>
            </a:r>
          </a:p>
        </p:txBody>
      </p:sp>
      <p:sp>
        <p:nvSpPr>
          <p:cNvPr id="3" name="Footer Placeholder 2"/>
          <p:cNvSpPr>
            <a:spLocks noGrp="1"/>
          </p:cNvSpPr>
          <p:nvPr>
            <p:ph type="ftr" sz="quarter" idx="11"/>
          </p:nvPr>
        </p:nvSpPr>
        <p:spPr/>
        <p:txBody>
          <a:bodyPr/>
          <a:lstStyle/>
          <a:p>
            <a:r>
              <a:rPr lang="nl-BE" smtClean="0"/>
              <a:t>© 2013 Truetrust Ltd</a:t>
            </a:r>
            <a:endParaRPr lang="nl-BE"/>
          </a:p>
        </p:txBody>
      </p:sp>
      <p:sp>
        <p:nvSpPr>
          <p:cNvPr id="8" name="Slide Number Placeholder 7"/>
          <p:cNvSpPr>
            <a:spLocks noGrp="1"/>
          </p:cNvSpPr>
          <p:nvPr>
            <p:ph type="sldNum" sz="quarter" idx="12"/>
          </p:nvPr>
        </p:nvSpPr>
        <p:spPr/>
        <p:txBody>
          <a:bodyPr/>
          <a:lstStyle/>
          <a:p>
            <a:fld id="{F17F957F-C0FA-4D28-A996-80E4F36ACC8D}" type="slidenum">
              <a:rPr lang="nl-BE" smtClean="0"/>
              <a:pPr/>
              <a:t>6</a:t>
            </a:fld>
            <a:endParaRPr lang="nl-BE"/>
          </a:p>
        </p:txBody>
      </p:sp>
    </p:spTree>
    <p:extLst>
      <p:ext uri="{BB962C8B-B14F-4D97-AF65-F5344CB8AC3E}">
        <p14:creationId xmlns="" xmlns:p14="http://schemas.microsoft.com/office/powerpoint/2010/main" val="3990866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Objectives are Strongly Inter-related</a:t>
            </a:r>
            <a:endParaRPr lang="en-GB" dirty="0"/>
          </a:p>
        </p:txBody>
      </p:sp>
      <p:sp>
        <p:nvSpPr>
          <p:cNvPr id="3" name="Content Placeholder 2"/>
          <p:cNvSpPr>
            <a:spLocks noGrp="1"/>
          </p:cNvSpPr>
          <p:nvPr>
            <p:ph idx="1"/>
          </p:nvPr>
        </p:nvSpPr>
        <p:spPr/>
        <p:txBody>
          <a:bodyPr/>
          <a:lstStyle/>
          <a:p>
            <a:r>
              <a:rPr lang="en-GB" dirty="0" smtClean="0"/>
              <a:t>Increase the quality -&gt; increase cost and/or time</a:t>
            </a:r>
          </a:p>
          <a:p>
            <a:r>
              <a:rPr lang="en-GB" dirty="0" smtClean="0"/>
              <a:t>Decrease the time -&gt; decrease in cost and/or quality</a:t>
            </a:r>
          </a:p>
          <a:p>
            <a:r>
              <a:rPr lang="en-GB" dirty="0" smtClean="0"/>
              <a:t>Increase </a:t>
            </a:r>
            <a:r>
              <a:rPr lang="en-GB" dirty="0" smtClean="0"/>
              <a:t>the time -&gt; increase the cost</a:t>
            </a:r>
          </a:p>
          <a:p>
            <a:pPr marL="0" indent="0">
              <a:buNone/>
            </a:pPr>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7</a:t>
            </a:fld>
            <a:endParaRPr lang="nl-BE"/>
          </a:p>
        </p:txBody>
      </p:sp>
    </p:spTree>
    <p:extLst>
      <p:ext uri="{BB962C8B-B14F-4D97-AF65-F5344CB8AC3E}">
        <p14:creationId xmlns="" xmlns:p14="http://schemas.microsoft.com/office/powerpoint/2010/main" val="3758034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Project Management?</a:t>
            </a:r>
            <a:endParaRPr lang="en-GB" dirty="0"/>
          </a:p>
        </p:txBody>
      </p:sp>
      <p:sp>
        <p:nvSpPr>
          <p:cNvPr id="3" name="Content Placeholder 2"/>
          <p:cNvSpPr>
            <a:spLocks noGrp="1"/>
          </p:cNvSpPr>
          <p:nvPr>
            <p:ph idx="1"/>
          </p:nvPr>
        </p:nvSpPr>
        <p:spPr/>
        <p:txBody>
          <a:bodyPr/>
          <a:lstStyle/>
          <a:p>
            <a:r>
              <a:rPr lang="en-GB" dirty="0"/>
              <a:t>The role of </a:t>
            </a:r>
            <a:r>
              <a:rPr lang="en-GB" dirty="0" smtClean="0"/>
              <a:t>a Project Manager </a:t>
            </a:r>
            <a:r>
              <a:rPr lang="en-GB" dirty="0"/>
              <a:t>is to ensure that the project can be completed on time, to cost and to the required </a:t>
            </a:r>
            <a:r>
              <a:rPr lang="en-GB" dirty="0" smtClean="0"/>
              <a:t>quality</a:t>
            </a:r>
          </a:p>
          <a:p>
            <a:r>
              <a:rPr lang="en-GB" dirty="0"/>
              <a:t>But this is not an easy </a:t>
            </a:r>
            <a:r>
              <a:rPr lang="en-GB" dirty="0" smtClean="0"/>
              <a:t>role </a:t>
            </a:r>
            <a:r>
              <a:rPr lang="en-GB" dirty="0"/>
              <a:t>(which is why good project managers are highly sought after and well paid</a:t>
            </a:r>
            <a:r>
              <a:rPr lang="en-GB" dirty="0" smtClean="0"/>
              <a:t>)</a:t>
            </a:r>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8</a:t>
            </a:fld>
            <a:endParaRPr lang="nl-BE"/>
          </a:p>
        </p:txBody>
      </p:sp>
    </p:spTree>
    <p:extLst>
      <p:ext uri="{BB962C8B-B14F-4D97-AF65-F5344CB8AC3E}">
        <p14:creationId xmlns="" xmlns:p14="http://schemas.microsoft.com/office/powerpoint/2010/main" val="3420516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Management Skills</a:t>
            </a:r>
            <a:endParaRPr lang="en-GB" dirty="0"/>
          </a:p>
        </p:txBody>
      </p:sp>
      <p:sp>
        <p:nvSpPr>
          <p:cNvPr id="3" name="Content Placeholder 2"/>
          <p:cNvSpPr>
            <a:spLocks noGrp="1"/>
          </p:cNvSpPr>
          <p:nvPr>
            <p:ph idx="1"/>
          </p:nvPr>
        </p:nvSpPr>
        <p:spPr/>
        <p:txBody>
          <a:bodyPr>
            <a:normAutofit fontScale="85000" lnSpcReduction="20000"/>
          </a:bodyPr>
          <a:lstStyle/>
          <a:p>
            <a:r>
              <a:rPr lang="en-GB" dirty="0"/>
              <a:t>Project management involves a wide variety of skills and techniques, including:</a:t>
            </a:r>
          </a:p>
          <a:p>
            <a:pPr lvl="1"/>
            <a:r>
              <a:rPr lang="en-GB" dirty="0" smtClean="0"/>
              <a:t>technical </a:t>
            </a:r>
            <a:r>
              <a:rPr lang="en-GB" dirty="0"/>
              <a:t>skills to be able to understand the technical solutions being proposed</a:t>
            </a:r>
          </a:p>
          <a:p>
            <a:pPr lvl="1"/>
            <a:r>
              <a:rPr lang="en-GB" dirty="0" smtClean="0"/>
              <a:t>interpersonal </a:t>
            </a:r>
            <a:r>
              <a:rPr lang="en-GB" dirty="0"/>
              <a:t>skills, to be able to motivate all the members of the project team</a:t>
            </a:r>
          </a:p>
          <a:p>
            <a:pPr lvl="1"/>
            <a:r>
              <a:rPr lang="en-GB" dirty="0" smtClean="0"/>
              <a:t>planning </a:t>
            </a:r>
            <a:r>
              <a:rPr lang="en-GB" dirty="0"/>
              <a:t>and estimating skills so as to formulate good project plans</a:t>
            </a:r>
          </a:p>
          <a:p>
            <a:pPr lvl="1"/>
            <a:r>
              <a:rPr lang="en-GB" dirty="0" smtClean="0"/>
              <a:t>communication </a:t>
            </a:r>
            <a:r>
              <a:rPr lang="en-GB" dirty="0"/>
              <a:t>skills, to be able to write clear reports and give presentations to project stakeholders</a:t>
            </a:r>
          </a:p>
          <a:p>
            <a:pPr lvl="1"/>
            <a:r>
              <a:rPr lang="en-GB" dirty="0" smtClean="0"/>
              <a:t>numerate </a:t>
            </a:r>
            <a:r>
              <a:rPr lang="en-GB" dirty="0"/>
              <a:t>and financial skills so as to control project resources</a:t>
            </a:r>
          </a:p>
          <a:p>
            <a:pPr lvl="1"/>
            <a:r>
              <a:rPr lang="en-GB" dirty="0" smtClean="0"/>
              <a:t>creativity </a:t>
            </a:r>
            <a:r>
              <a:rPr lang="en-GB" dirty="0"/>
              <a:t>to solve problems and develop solutions</a:t>
            </a:r>
          </a:p>
          <a:p>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9</a:t>
            </a:fld>
            <a:endParaRPr lang="nl-BE"/>
          </a:p>
        </p:txBody>
      </p:sp>
    </p:spTree>
    <p:extLst>
      <p:ext uri="{BB962C8B-B14F-4D97-AF65-F5344CB8AC3E}">
        <p14:creationId xmlns="" xmlns:p14="http://schemas.microsoft.com/office/powerpoint/2010/main" val="152021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3200" dirty="0" smtClean="0"/>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2087</TotalTime>
  <Words>2534</Words>
  <Application>Microsoft Office PowerPoint</Application>
  <PresentationFormat>Presentazione su schermo (4:3)</PresentationFormat>
  <Paragraphs>421</Paragraphs>
  <Slides>41</Slides>
  <Notes>15</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Kantoorthema</vt:lpstr>
      <vt:lpstr>Diapositiva 1</vt:lpstr>
      <vt:lpstr>Introduction to Project Management </vt:lpstr>
      <vt:lpstr>Problem Solving</vt:lpstr>
      <vt:lpstr>What is a Project?</vt:lpstr>
      <vt:lpstr>Which of the following are Projects?</vt:lpstr>
      <vt:lpstr>Project Objectives</vt:lpstr>
      <vt:lpstr>Objectives are Strongly Inter-related</vt:lpstr>
      <vt:lpstr>What is Project Management?</vt:lpstr>
      <vt:lpstr>Project Management Skills</vt:lpstr>
      <vt:lpstr>Two Basic Laws of Project Management</vt:lpstr>
      <vt:lpstr>Phases of a Project</vt:lpstr>
      <vt:lpstr>Project Proposal Phase</vt:lpstr>
      <vt:lpstr>Project Initiation Phase</vt:lpstr>
      <vt:lpstr>Project Planning Phase</vt:lpstr>
      <vt:lpstr>Task Scheduling Phase</vt:lpstr>
      <vt:lpstr>Execution Phase</vt:lpstr>
      <vt:lpstr>Information Gathering Phase</vt:lpstr>
      <vt:lpstr>Evaluation Phase</vt:lpstr>
      <vt:lpstr>Project Re-Planning Phase</vt:lpstr>
      <vt:lpstr>Project Termination Phase</vt:lpstr>
      <vt:lpstr>Project Feedback Phase</vt:lpstr>
      <vt:lpstr>Prematurely Terminating a Failing Project is Hard</vt:lpstr>
      <vt:lpstr>Organization Contexts of Whistle Blowing</vt:lpstr>
      <vt:lpstr>Project Planning</vt:lpstr>
      <vt:lpstr>WORK BREAKDOWN STRUCTURE</vt:lpstr>
      <vt:lpstr>Dependency Table</vt:lpstr>
      <vt:lpstr>Gantt Charts</vt:lpstr>
      <vt:lpstr>Activity Networks</vt:lpstr>
      <vt:lpstr>Network Diagram in MS Project</vt:lpstr>
      <vt:lpstr>Resourcing</vt:lpstr>
      <vt:lpstr>Steps in Resourcing and Scheduling</vt:lpstr>
      <vt:lpstr>Resource Histograms in MS Project</vt:lpstr>
      <vt:lpstr>The Control Loop</vt:lpstr>
      <vt:lpstr>Measuring Project Objectives</vt:lpstr>
      <vt:lpstr>Measuring Cost</vt:lpstr>
      <vt:lpstr>Measuring Staff Time/Costs</vt:lpstr>
      <vt:lpstr>Project Quality Objectives</vt:lpstr>
      <vt:lpstr>Corrective Action Improving Staff Performance</vt:lpstr>
      <vt:lpstr>Corrective Action Resetting The Standard</vt:lpstr>
      <vt:lpstr>Management by Walking About (MBWA)</vt:lpstr>
      <vt:lpstr>Any Questions??????</vt:lpstr>
    </vt:vector>
  </TitlesOfParts>
  <Company>UGent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 Van Laeken</dc:creator>
  <cp:lastModifiedBy>Gabriella</cp:lastModifiedBy>
  <cp:revision>54</cp:revision>
  <dcterms:created xsi:type="dcterms:W3CDTF">2013-07-09T13:07:01Z</dcterms:created>
  <dcterms:modified xsi:type="dcterms:W3CDTF">2013-09-18T15:27:42Z</dcterms:modified>
</cp:coreProperties>
</file>