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87" r:id="rId4"/>
    <p:sldId id="283" r:id="rId5"/>
    <p:sldId id="265" r:id="rId6"/>
    <p:sldId id="284" r:id="rId7"/>
    <p:sldId id="285" r:id="rId8"/>
    <p:sldId id="28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8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9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1449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99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5382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0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19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32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49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6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8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49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848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1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17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452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FFDD0-1E4E-45D7-A051-AA736C2354FE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5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ZADATAK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pc="100" dirty="0" smtClean="0"/>
              <a:t>DEBLJINSKO</a:t>
            </a:r>
            <a:r>
              <a:rPr lang="sr-Latn-RS" spc="100" dirty="0" smtClean="0"/>
              <a:t> NASTAVLJANJE</a:t>
            </a:r>
            <a:endParaRPr lang="en-US" spc="100" dirty="0"/>
          </a:p>
        </p:txBody>
      </p:sp>
    </p:spTree>
    <p:extLst>
      <p:ext uri="{BB962C8B-B14F-4D97-AF65-F5344CB8AC3E}">
        <p14:creationId xmlns:p14="http://schemas.microsoft.com/office/powerpoint/2010/main" val="31514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7543" y="903514"/>
            <a:ext cx="71083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sr-Cyrl-C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Nacrtati </a:t>
            </a: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elemente dobijene </a:t>
            </a:r>
            <a:r>
              <a:rPr lang="sr-Cyrl-C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debljinsk</a:t>
            </a: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 </a:t>
            </a:r>
            <a:r>
              <a:rPr lang="sr-Cyrl-C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nastavljanje</a:t>
            </a: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Cyrl-C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gredica od masiva:</a:t>
            </a:r>
            <a:endParaRPr lang="sr-Latn-RS" dirty="0" smtClean="0">
              <a:latin typeface="Calibri" panose="020F0502020204030204" pitchFamily="34" charset="0"/>
            </a:endParaRPr>
          </a:p>
          <a:p>
            <a:pPr lvl="0"/>
            <a:endParaRPr lang="sr-Latn-RS" dirty="0" smtClean="0">
              <a:latin typeface="Calibri" panose="020F0502020204030204" pitchFamily="34" charset="0"/>
            </a:endParaRPr>
          </a:p>
          <a:p>
            <a:pPr lvl="0"/>
            <a:endParaRPr lang="sr-Latn-RS" dirty="0" smtClean="0">
              <a:latin typeface="Calibri" panose="020F05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680755" y="4697327"/>
            <a:ext cx="6629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sr-Cyrl-CS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pojeve</a:t>
            </a:r>
            <a:r>
              <a:rPr lang="sr-Cyrl-C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CS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nacrtati</a:t>
            </a:r>
            <a:r>
              <a:rPr lang="sr-Cyrl-C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sr-Cyrl-CS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dve</a:t>
            </a:r>
            <a:r>
              <a:rPr lang="sr-Cyrl-C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CS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projekcije</a:t>
            </a:r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iskotirati</a:t>
            </a:r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R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sr-Latn-RS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NAPOMENA: </a:t>
            </a:r>
            <a:r>
              <a:rPr lang="en-US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Razmeru</a:t>
            </a:r>
            <a:r>
              <a:rPr lang="sr-Latn-R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format </a:t>
            </a:r>
            <a:r>
              <a:rPr lang="en-US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papira</a:t>
            </a:r>
            <a:r>
              <a:rPr lang="sr-Latn-R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izabrati</a:t>
            </a:r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samostalno</a:t>
            </a:r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124350"/>
              </p:ext>
            </p:extLst>
          </p:nvPr>
        </p:nvGraphicFramePr>
        <p:xfrm>
          <a:off x="1472837" y="1693705"/>
          <a:ext cx="7279278" cy="2499360"/>
        </p:xfrm>
        <a:graphic>
          <a:graphicData uri="http://schemas.openxmlformats.org/drawingml/2006/table">
            <a:tbl>
              <a:tblPr firstRow="1" firstCol="1" bandRow="1"/>
              <a:tblGrid>
                <a:gridCol w="713014">
                  <a:extLst>
                    <a:ext uri="{9D8B030D-6E8A-4147-A177-3AD203B41FA5}">
                      <a16:colId xmlns:a16="http://schemas.microsoft.com/office/drawing/2014/main" val="482067139"/>
                    </a:ext>
                  </a:extLst>
                </a:gridCol>
                <a:gridCol w="2542903">
                  <a:extLst>
                    <a:ext uri="{9D8B030D-6E8A-4147-A177-3AD203B41FA5}">
                      <a16:colId xmlns:a16="http://schemas.microsoft.com/office/drawing/2014/main" val="2626137297"/>
                    </a:ext>
                  </a:extLst>
                </a:gridCol>
                <a:gridCol w="1593669">
                  <a:extLst>
                    <a:ext uri="{9D8B030D-6E8A-4147-A177-3AD203B41FA5}">
                      <a16:colId xmlns:a16="http://schemas.microsoft.com/office/drawing/2014/main" val="1398032390"/>
                    </a:ext>
                  </a:extLst>
                </a:gridCol>
                <a:gridCol w="1184366">
                  <a:extLst>
                    <a:ext uri="{9D8B030D-6E8A-4147-A177-3AD203B41FA5}">
                      <a16:colId xmlns:a16="http://schemas.microsoft.com/office/drawing/2014/main" val="1418157839"/>
                    </a:ext>
                  </a:extLst>
                </a:gridCol>
                <a:gridCol w="1245326">
                  <a:extLst>
                    <a:ext uri="{9D8B030D-6E8A-4147-A177-3AD203B41FA5}">
                      <a16:colId xmlns:a16="http://schemas.microsoft.com/office/drawing/2014/main" val="2113328133"/>
                    </a:ext>
                  </a:extLst>
                </a:gridCol>
              </a:tblGrid>
              <a:tr h="182880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Red.br.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Vrsta spoja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Dimenzije </a:t>
                      </a: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gredice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(mm)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173164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Naziv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Dimenzije </a:t>
                      </a:r>
                      <a:r>
                        <a:rPr lang="sr-Latn-C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(mm)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87779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sr-Cyrl-C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voslojno nastavljanje –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s</a:t>
                      </a:r>
                      <a:r>
                        <a:rPr lang="sr-Cyrl-C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poj na ravnu sljubnicu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730 ∙ 60 ∙ 20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Noga stola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730 ∙ 60 ∙ 40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69378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Troslojno spajanje </a:t>
                      </a: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širinski nastavljenih gredica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730 ∙ 28 ∙ 28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Noga stola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730 ∙ 84 ∙ 84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846545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Tro</a:t>
                      </a:r>
                      <a:r>
                        <a:rPr lang="sr-Cyrl-C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slojno spajanje na ravnu sljubnicu sa višesl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sr-Cyrl-C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jnom srednjom konstrukcijom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730 ∙ 84 ∙ 28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730 ∙ 28 ∙ 14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Noga stola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730 ∙ 84 ∙ 84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164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47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/>
        </p:blipFill>
        <p:spPr>
          <a:xfrm rot="5400000">
            <a:off x="3724875" y="-507489"/>
            <a:ext cx="1897162" cy="4482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50" t="5973"/>
          <a:stretch/>
        </p:blipFill>
        <p:spPr>
          <a:xfrm rot="5400000">
            <a:off x="3703988" y="3204525"/>
            <a:ext cx="1930221" cy="44735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46" r="69039" b="4734"/>
          <a:stretch/>
        </p:blipFill>
        <p:spPr>
          <a:xfrm rot="5400000">
            <a:off x="3707347" y="1395881"/>
            <a:ext cx="1947019" cy="4519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85702" y="2046740"/>
            <a:ext cx="60481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sr-Latn-R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Nacrtati </a:t>
            </a: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nogu stola kvadratnog  poprečnog preseka dobijenu </a:t>
            </a: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sr-Latn-R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debljinskim </a:t>
            </a: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spajanjem gredica od masiva. Dimenzije noge su: 730 · 80 · 80mm, a gredice su spojene</a:t>
            </a:r>
            <a:r>
              <a:rPr lang="sr-Latn-R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Yu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ravnu sljubnicu pomoću pera i utora – šuplja konstrukcija. Dimenzije gredice su: </a:t>
            </a:r>
            <a:r>
              <a:rPr lang="sr-Latn-R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730 </a:t>
            </a: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80 · 20mm.</a:t>
            </a:r>
            <a:endParaRPr lang="en-US" dirty="0">
              <a:latin typeface="Yu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kosu sljubnicu pomoću umetnutog pera – šuplja konstrukcija. Dimenzije gredice su: </a:t>
            </a:r>
            <a:r>
              <a:rPr lang="sr-Latn-R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730 </a:t>
            </a: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80 · 20mm.</a:t>
            </a:r>
            <a:endParaRPr lang="en-US" dirty="0">
              <a:latin typeface="Yu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09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7092" y="2717272"/>
            <a:ext cx="4007148" cy="39815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5343" y="679270"/>
            <a:ext cx="6458123" cy="207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64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6945" y="2593372"/>
            <a:ext cx="3924084" cy="406251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770" y="566057"/>
            <a:ext cx="6524463" cy="210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04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89612" y="795219"/>
            <a:ext cx="671866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sr-Latn-R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Nacrtati </a:t>
            </a: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nogu stola kružnog poprečnog preseka dobijenu debljinskim spajanjem gredica od masiva. Na poprečnom preseku noga stola je:</a:t>
            </a:r>
            <a:endParaRPr lang="en-US" dirty="0">
              <a:latin typeface="Yu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Puna, a dimenzije noge su: 730 · ø 120mm. Dimenzije gredice: 730 · 120 · 20mm;</a:t>
            </a:r>
            <a:endParaRPr lang="en-US" dirty="0">
              <a:latin typeface="Yu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Šuplja, a dimenzije noge su: 730 · ø 200mm. Dimenzije gredice: 730 · 200 · 20mm. Tip spoja: pero i utor.</a:t>
            </a:r>
            <a:endParaRPr lang="en-US" dirty="0">
              <a:latin typeface="Yu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11" t="13322" r="6666" b="14553"/>
          <a:stretch/>
        </p:blipFill>
        <p:spPr>
          <a:xfrm rot="5400000">
            <a:off x="1626418" y="2936873"/>
            <a:ext cx="2469336" cy="36495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442" b="11853"/>
          <a:stretch/>
        </p:blipFill>
        <p:spPr>
          <a:xfrm rot="5400000">
            <a:off x="5548721" y="2766788"/>
            <a:ext cx="2557599" cy="390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97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1233" y="913788"/>
            <a:ext cx="69276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sr-Latn-C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Nacrtati </a:t>
            </a: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šuplju nogu stola šestougaonog poprečnog preseka dimenzija 730·120·120mm. Gredice noge su spojene na kosu sljubnicu pomoću umetnutog pera. Dimenzija gredice: 730· 120 · 20mm.</a:t>
            </a:r>
            <a:endParaRPr lang="en-US" dirty="0">
              <a:latin typeface="Yu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3" t="12445" r="17439" b="69396"/>
          <a:stretch/>
        </p:blipFill>
        <p:spPr>
          <a:xfrm>
            <a:off x="1201784" y="2542901"/>
            <a:ext cx="7598016" cy="244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75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577</TotalTime>
  <Words>292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YuTimes</vt:lpstr>
      <vt:lpstr>Wisp</vt:lpstr>
      <vt:lpstr>ZADATAK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ZADATAK 1</dc:title>
  <dc:creator>Tanja Palija</dc:creator>
  <cp:lastModifiedBy>Tanja</cp:lastModifiedBy>
  <cp:revision>29</cp:revision>
  <dcterms:created xsi:type="dcterms:W3CDTF">2016-02-16T20:44:54Z</dcterms:created>
  <dcterms:modified xsi:type="dcterms:W3CDTF">2016-03-09T12:55:05Z</dcterms:modified>
</cp:coreProperties>
</file>