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65" r:id="rId3"/>
    <p:sldId id="257" r:id="rId4"/>
    <p:sldId id="258" r:id="rId5"/>
    <p:sldId id="261" r:id="rId6"/>
    <p:sldId id="262" r:id="rId7"/>
    <p:sldId id="259" r:id="rId8"/>
    <p:sldId id="260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8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9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44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9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38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19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3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9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6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8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9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1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FDD0-1E4E-45D7-A051-AA736C2354F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A32896-33D6-44C0-B111-D2E3247A0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5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ZADATAK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KONSTRUKCIJE NAMEŠTAJA I PROIZVODA OD DRVETA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illes.rs/wp-content/uploads/2015/09/radne_plo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58" y="1730828"/>
            <a:ext cx="45243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3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716" y="1429435"/>
            <a:ext cx="757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AutoNum type="arabicPeriod" startAt="2"/>
            </a:pP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Nacrtati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glavni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crtež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trpezarijskog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stola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projekcije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datom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uzorku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 startAt="2"/>
            </a:pPr>
            <a:endParaRPr lang="sr-Latn-R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 startAt="2"/>
            </a:pPr>
            <a:endParaRPr lang="sr-Latn-R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 startAt="2"/>
            </a:pPr>
            <a:endParaRPr lang="sr-Latn-R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 startAt="2"/>
            </a:pP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Nacrtati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ploču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trpezarijskog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uzorku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Ploču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nacrtati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tri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projekcije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 startAt="2"/>
            </a:pPr>
            <a:endParaRPr lang="sr-Latn-R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 startAt="2"/>
            </a:pPr>
            <a:endParaRPr lang="sr-Latn-R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AutoNum type="arabicPeriod" startAt="2"/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crtežu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ploče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obeležiti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detalj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–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spoj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dužinsko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nastavljanje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primenjeni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spoj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nacrtati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posebnom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0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3" y="2402210"/>
            <a:ext cx="8457758" cy="34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9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3" y="903514"/>
            <a:ext cx="7108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CS" dirty="0" err="1">
                <a:latin typeface="Calibri" panose="020F0502020204030204" pitchFamily="34" charset="0"/>
              </a:rPr>
              <a:t>Nacrtati</a:t>
            </a:r>
            <a:r>
              <a:rPr lang="sr-Cyrl-CS" dirty="0">
                <a:latin typeface="Calibri" panose="020F0502020204030204" pitchFamily="34" charset="0"/>
              </a:rPr>
              <a:t> </a:t>
            </a:r>
            <a:r>
              <a:rPr lang="sr-Cyrl-CS" dirty="0" err="1">
                <a:latin typeface="Calibri" panose="020F0502020204030204" pitchFamily="34" charset="0"/>
              </a:rPr>
              <a:t>spojeve</a:t>
            </a:r>
            <a:r>
              <a:rPr lang="sr-Cyrl-CS" dirty="0">
                <a:latin typeface="Calibri" panose="020F0502020204030204" pitchFamily="34" charset="0"/>
              </a:rPr>
              <a:t> </a:t>
            </a:r>
            <a:r>
              <a:rPr lang="sr-Cyrl-CS" dirty="0" err="1">
                <a:latin typeface="Calibri" panose="020F0502020204030204" pitchFamily="34" charset="0"/>
              </a:rPr>
              <a:t>za</a:t>
            </a:r>
            <a:r>
              <a:rPr lang="sr-Cyrl-CS" dirty="0">
                <a:latin typeface="Calibri" panose="020F0502020204030204" pitchFamily="34" charset="0"/>
              </a:rPr>
              <a:t> </a:t>
            </a:r>
            <a:r>
              <a:rPr lang="sr-Cyrl-CS" dirty="0" err="1">
                <a:latin typeface="Calibri" panose="020F0502020204030204" pitchFamily="34" charset="0"/>
              </a:rPr>
              <a:t>dužinsko</a:t>
            </a:r>
            <a:r>
              <a:rPr lang="sr-Cyrl-CS" dirty="0">
                <a:latin typeface="Calibri" panose="020F0502020204030204" pitchFamily="34" charset="0"/>
              </a:rPr>
              <a:t> </a:t>
            </a:r>
            <a:r>
              <a:rPr lang="sr-Cyrl-CS" dirty="0" err="1">
                <a:latin typeface="Calibri" panose="020F0502020204030204" pitchFamily="34" charset="0"/>
              </a:rPr>
              <a:t>nastavljanje</a:t>
            </a:r>
            <a:r>
              <a:rPr lang="sr-Cyrl-CS" dirty="0" smtClean="0">
                <a:latin typeface="Calibri" panose="020F0502020204030204" pitchFamily="34" charset="0"/>
              </a:rPr>
              <a:t>:</a:t>
            </a:r>
            <a:endParaRPr lang="sr-Latn-RS" dirty="0" smtClean="0">
              <a:latin typeface="Calibri" panose="020F0502020204030204" pitchFamily="34" charset="0"/>
            </a:endParaRPr>
          </a:p>
          <a:p>
            <a:pPr lvl="0"/>
            <a:endParaRPr lang="sr-Latn-RS" dirty="0">
              <a:latin typeface="Calibri" panose="020F0502020204030204" pitchFamily="34" charset="0"/>
            </a:endParaRPr>
          </a:p>
          <a:p>
            <a:r>
              <a:rPr lang="sr-Latn-RS" dirty="0" smtClean="0">
                <a:latin typeface="Calibri" panose="020F0502020204030204" pitchFamily="34" charset="0"/>
              </a:rPr>
              <a:t>a) </a:t>
            </a:r>
            <a:r>
              <a:rPr lang="sr-Cyrl-CS" dirty="0" err="1" smtClean="0">
                <a:latin typeface="Calibri" panose="020F0502020204030204" pitchFamily="34" charset="0"/>
              </a:rPr>
              <a:t>gredica</a:t>
            </a:r>
            <a:r>
              <a:rPr lang="sr-Cyrl-CS" dirty="0" smtClean="0">
                <a:latin typeface="Calibri" panose="020F0502020204030204" pitchFamily="34" charset="0"/>
              </a:rPr>
              <a:t> </a:t>
            </a:r>
            <a:r>
              <a:rPr lang="sr-Cyrl-CS" dirty="0" err="1">
                <a:latin typeface="Calibri" panose="020F0502020204030204" pitchFamily="34" charset="0"/>
              </a:rPr>
              <a:t>od</a:t>
            </a:r>
            <a:r>
              <a:rPr lang="sr-Cyrl-CS" dirty="0">
                <a:latin typeface="Calibri" panose="020F0502020204030204" pitchFamily="34" charset="0"/>
              </a:rPr>
              <a:t> </a:t>
            </a:r>
            <a:r>
              <a:rPr lang="sr-Cyrl-CS" dirty="0" err="1">
                <a:latin typeface="Calibri" panose="020F0502020204030204" pitchFamily="34" charset="0"/>
              </a:rPr>
              <a:t>masiva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endParaRPr lang="sr-Latn-RS" dirty="0" smtClean="0">
              <a:latin typeface="Calibri" panose="020F0502020204030204" pitchFamily="34" charset="0"/>
            </a:endParaRPr>
          </a:p>
          <a:p>
            <a:pPr lvl="0"/>
            <a:endParaRPr lang="sr-Latn-RS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33586"/>
              </p:ext>
            </p:extLst>
          </p:nvPr>
        </p:nvGraphicFramePr>
        <p:xfrm>
          <a:off x="1628321" y="1916974"/>
          <a:ext cx="6764563" cy="1463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2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Red.br.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libri" panose="020F0502020204030204" pitchFamily="34" charset="0"/>
                        </a:rPr>
                        <a:t>Vrsta spoja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libri" panose="020F0502020204030204" pitchFamily="34" charset="0"/>
                        </a:rPr>
                        <a:t>Dimenzije lamele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Bočni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spoj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profil-kontraprofil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(PKP)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effectLst/>
                          <a:latin typeface="Calibri" panose="020F0502020204030204" pitchFamily="34" charset="0"/>
                        </a:rPr>
                        <a:t>300 ∙ 45 ∙ 27mm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Bočni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klinasto-zupčasti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spoj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tip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Bočni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klinasto-zupčasti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spoj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tip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Stranični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klinasto-zupčasti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spoj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tip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Stranični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klinasto-zupčasti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spoj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tip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91407"/>
              </p:ext>
            </p:extLst>
          </p:nvPr>
        </p:nvGraphicFramePr>
        <p:xfrm>
          <a:off x="1636439" y="4096295"/>
          <a:ext cx="6810875" cy="731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6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Red.br.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Vrsta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spoja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600">
                          <a:effectLst/>
                          <a:latin typeface="Calibri" panose="020F0502020204030204" pitchFamily="34" charset="0"/>
                        </a:rPr>
                        <a:t>Dimenzije ploče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Spoj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ravni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sudar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sa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okovom-vijak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sa</a:t>
                      </a:r>
                      <a:r>
                        <a:rPr lang="sr-Cyrl-CS" sz="16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r-Cyrl-CS" sz="1600" dirty="0" err="1">
                          <a:effectLst/>
                          <a:latin typeface="Calibri" panose="020F0502020204030204" pitchFamily="34" charset="0"/>
                        </a:rPr>
                        <a:t>maticom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effectLst/>
                          <a:latin typeface="Calibri" panose="020F0502020204030204" pitchFamily="34" charset="0"/>
                        </a:rPr>
                        <a:t>500 ∙ 600 ∙ 40mm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effectLst/>
                          <a:latin typeface="Calibri" panose="020F0502020204030204" pitchFamily="34" charset="0"/>
                        </a:rPr>
                        <a:t>(radna ploča)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632857" y="3516086"/>
            <a:ext cx="681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atin typeface="Calibri" panose="020F0502020204030204" pitchFamily="34" charset="0"/>
              </a:rPr>
              <a:t>b) ploča na bazi drveta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4629" y="4847549"/>
            <a:ext cx="662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pojeve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nacrtati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dve</a:t>
            </a:r>
            <a:r>
              <a:rPr lang="sr-Cyrl-C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projekcije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iskotirati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Latn-R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Latn-R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NAPOMENA: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Razmeru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format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papira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tip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geometriju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elemenata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veze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izabrati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samostalno</a:t>
            </a:r>
            <a:r>
              <a:rPr lang="en-U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7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19" y="395967"/>
            <a:ext cx="7151480" cy="279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56517" r="26322" b="1339"/>
          <a:stretch/>
        </p:blipFill>
        <p:spPr>
          <a:xfrm>
            <a:off x="2174677" y="3853543"/>
            <a:ext cx="5009896" cy="21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3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006249"/>
            <a:ext cx="6826020" cy="330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41689" y="4633233"/>
            <a:ext cx="6786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i="1" dirty="0" smtClean="0"/>
              <a:t>B </a:t>
            </a:r>
            <a:r>
              <a:rPr lang="sr-Latn-CS" altLang="en-US" dirty="0" smtClean="0"/>
              <a:t>- širina </a:t>
            </a:r>
            <a:r>
              <a:rPr lang="sr-Latn-CS" altLang="en-US" dirty="0"/>
              <a:t>spoja, </a:t>
            </a:r>
            <a:r>
              <a:rPr lang="sr-Latn-CS" altLang="en-US" i="1" dirty="0" smtClean="0"/>
              <a:t>l </a:t>
            </a:r>
            <a:r>
              <a:rPr lang="sr-Latn-CS" altLang="en-US" dirty="0" smtClean="0"/>
              <a:t>- dužina </a:t>
            </a:r>
            <a:r>
              <a:rPr lang="sr-Latn-CS" altLang="en-US" dirty="0"/>
              <a:t>zupca,</a:t>
            </a:r>
            <a:r>
              <a:rPr lang="sr-Latn-CS" altLang="en-US" i="1" dirty="0"/>
              <a:t> t </a:t>
            </a:r>
            <a:r>
              <a:rPr lang="sr-Latn-CS" altLang="en-US" dirty="0"/>
              <a:t>– korak zupca, </a:t>
            </a:r>
            <a:r>
              <a:rPr lang="sr-Latn-CS" altLang="en-US" i="1" dirty="0"/>
              <a:t>b</a:t>
            </a:r>
            <a:r>
              <a:rPr lang="sr-Latn-CS" altLang="en-US" dirty="0"/>
              <a:t>- </a:t>
            </a:r>
            <a:r>
              <a:rPr lang="sr-Latn-CS" altLang="en-US" dirty="0" err="1"/>
              <a:t>zatupljenje</a:t>
            </a:r>
            <a:r>
              <a:rPr lang="sr-Latn-CS" altLang="en-US" dirty="0"/>
              <a:t> zupca, </a:t>
            </a:r>
            <a:r>
              <a:rPr lang="sr-Latn-CS" altLang="en-US" i="1" dirty="0"/>
              <a:t>z</a:t>
            </a:r>
            <a:r>
              <a:rPr lang="sr-Latn-CS" altLang="en-US" dirty="0"/>
              <a:t> – zazor u pazuhu zupca, </a:t>
            </a:r>
            <a:r>
              <a:rPr lang="el-GR" altLang="en-US" b="1" i="1" dirty="0">
                <a:latin typeface="GreekS" panose="00000400000000000000" pitchFamily="2" charset="0"/>
              </a:rPr>
              <a:t>α</a:t>
            </a:r>
            <a:r>
              <a:rPr lang="sr-Latn-CS" altLang="en-US" dirty="0">
                <a:latin typeface="GreekS" panose="00000400000000000000" pitchFamily="2" charset="0"/>
              </a:rPr>
              <a:t> – </a:t>
            </a:r>
            <a:r>
              <a:rPr lang="sr-Latn-CS" altLang="en-US" dirty="0"/>
              <a:t>nagib zupca</a:t>
            </a:r>
          </a:p>
        </p:txBody>
      </p:sp>
    </p:spTree>
    <p:extLst>
      <p:ext uri="{BB962C8B-B14F-4D97-AF65-F5344CB8AC3E}">
        <p14:creationId xmlns:p14="http://schemas.microsoft.com/office/powerpoint/2010/main" val="405656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524025"/>
              </p:ext>
            </p:extLst>
          </p:nvPr>
        </p:nvGraphicFramePr>
        <p:xfrm>
          <a:off x="2039243" y="635454"/>
          <a:ext cx="6810843" cy="205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Image" r:id="rId3" imgW="4467999" imgH="1346649" progId="">
                  <p:embed/>
                </p:oleObj>
              </mc:Choice>
              <mc:Fallback>
                <p:oleObj name="Image" r:id="rId3" imgW="4467999" imgH="13466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243" y="635454"/>
                        <a:ext cx="6810843" cy="2053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399574"/>
              </p:ext>
            </p:extLst>
          </p:nvPr>
        </p:nvGraphicFramePr>
        <p:xfrm>
          <a:off x="2114550" y="2790825"/>
          <a:ext cx="6691993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Image" r:id="rId5" imgW="10819048" imgH="6844444" progId="">
                  <p:embed/>
                </p:oleObj>
              </mc:Choice>
              <mc:Fallback>
                <p:oleObj name="Image" r:id="rId5" imgW="10819048" imgH="68444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790825"/>
                        <a:ext cx="6691993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1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32-1a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" y="468087"/>
            <a:ext cx="7913735" cy="22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3.32-1b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6" y="3907971"/>
            <a:ext cx="808751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9485" y="3244334"/>
            <a:ext cx="338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r-Cyrl-CS" dirty="0" err="1" smtClean="0">
                <a:effectLst/>
                <a:latin typeface="Calibri" panose="020F0502020204030204" pitchFamily="34" charset="0"/>
              </a:rPr>
              <a:t>Bočni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klinasto-zupčasti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spoj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/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tip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A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2092" y="6085506"/>
            <a:ext cx="337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r-Cyrl-CS" dirty="0" err="1" smtClean="0">
                <a:effectLst/>
                <a:latin typeface="Calibri" panose="020F0502020204030204" pitchFamily="34" charset="0"/>
              </a:rPr>
              <a:t>Bočni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klinasto-zupčasti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spoj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/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tip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B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.32-2a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86" y="633411"/>
            <a:ext cx="6757992" cy="240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3.32-2b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24" y="4082143"/>
            <a:ext cx="6416514" cy="211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35183" y="3244334"/>
            <a:ext cx="3673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r-Cyrl-CS" dirty="0" err="1" smtClean="0">
                <a:effectLst/>
                <a:latin typeface="Calibri" panose="020F0502020204030204" pitchFamily="34" charset="0"/>
              </a:rPr>
              <a:t>Stranični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klinasto-zupčasti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spoj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/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tip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B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7583" y="6172591"/>
            <a:ext cx="3673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sr-Cyrl-CS" dirty="0" err="1" smtClean="0">
                <a:effectLst/>
                <a:latin typeface="Calibri" panose="020F0502020204030204" pitchFamily="34" charset="0"/>
              </a:rPr>
              <a:t>Stranični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klinasto-zupčasti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spoj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/ </a:t>
            </a:r>
            <a:r>
              <a:rPr lang="sr-Cyrl-CS" dirty="0" err="1" smtClean="0">
                <a:effectLst/>
                <a:latin typeface="Calibri" panose="020F0502020204030204" pitchFamily="34" charset="0"/>
              </a:rPr>
              <a:t>tip</a:t>
            </a:r>
            <a:r>
              <a:rPr lang="sr-Cyrl-CS" dirty="0" smtClean="0">
                <a:effectLst/>
                <a:latin typeface="Calibri" panose="020F0502020204030204" pitchFamily="34" charset="0"/>
              </a:rPr>
              <a:t> B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0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5"/>
          <a:stretch/>
        </p:blipFill>
        <p:spPr bwMode="auto">
          <a:xfrm>
            <a:off x="2647951" y="250371"/>
            <a:ext cx="5363936" cy="280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okov za spajanje plo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49" y="3489553"/>
            <a:ext cx="6913035" cy="308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8512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</TotalTime>
  <Words>221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GreekS</vt:lpstr>
      <vt:lpstr>Times New Roman</vt:lpstr>
      <vt:lpstr>Wingdings 3</vt:lpstr>
      <vt:lpstr>Wisp</vt:lpstr>
      <vt:lpstr>Image</vt:lpstr>
      <vt:lpstr>ZADATAK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ZADATAK 1</dc:title>
  <dc:creator>Tanja Palija</dc:creator>
  <cp:lastModifiedBy>Tanja</cp:lastModifiedBy>
  <cp:revision>13</cp:revision>
  <dcterms:created xsi:type="dcterms:W3CDTF">2016-02-16T20:44:54Z</dcterms:created>
  <dcterms:modified xsi:type="dcterms:W3CDTF">2016-02-24T11:24:19Z</dcterms:modified>
</cp:coreProperties>
</file>