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5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E79-E4C4-448A-8305-0D0C445735E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D16A-B406-4DA6-9EBE-1AA415ADC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E79-E4C4-448A-8305-0D0C445735E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D16A-B406-4DA6-9EBE-1AA415ADC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E79-E4C4-448A-8305-0D0C445735E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D16A-B406-4DA6-9EBE-1AA415ADC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E79-E4C4-448A-8305-0D0C445735E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D16A-B406-4DA6-9EBE-1AA415ADC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E79-E4C4-448A-8305-0D0C445735E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D16A-B406-4DA6-9EBE-1AA415ADC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E79-E4C4-448A-8305-0D0C445735E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D16A-B406-4DA6-9EBE-1AA415ADC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E79-E4C4-448A-8305-0D0C445735E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D16A-B406-4DA6-9EBE-1AA415ADC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E79-E4C4-448A-8305-0D0C445735E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D16A-B406-4DA6-9EBE-1AA415ADC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E79-E4C4-448A-8305-0D0C445735E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D16A-B406-4DA6-9EBE-1AA415ADC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E79-E4C4-448A-8305-0D0C445735E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D16A-B406-4DA6-9EBE-1AA415ADC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E79-E4C4-448A-8305-0D0C445735E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D16A-B406-4DA6-9EBE-1AA415ADC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9AE79-E4C4-448A-8305-0D0C445735E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CD16A-B406-4DA6-9EBE-1AA415ADC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x-none" b="1" dirty="0" smtClean="0"/>
              <a:t>ПРОРАЧУН ПОВРШИНЕ РАСАДНИКА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572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/>
              <a:t>ПЛАНИРАЊЕ ПОТРЕБЕ У ЗРЕЛИМ РЕЗНИЦАМА</a:t>
            </a: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85719" y="1643050"/>
          <a:ext cx="8643999" cy="2428893"/>
        </p:xfrm>
        <a:graphic>
          <a:graphicData uri="http://schemas.openxmlformats.org/drawingml/2006/table">
            <a:tbl>
              <a:tblPr/>
              <a:tblGrid>
                <a:gridCol w="440675"/>
                <a:gridCol w="2711843"/>
                <a:gridCol w="1754223"/>
                <a:gridCol w="1468914"/>
                <a:gridCol w="2268344"/>
              </a:tblGrid>
              <a:tr h="121444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Редни број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Назив врсте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Број ожиљеница за пресађивање у одељак за формирање (ком.)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Очекивани губици (ком.)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Број резница за садњу у ожилишту (ком.)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12">
                <a:tc grid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УКУПНО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5786" y="3071810"/>
            <a:ext cx="27365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cv.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serotina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cl.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I214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" name="Oval Callout 7"/>
          <p:cNvSpPr/>
          <p:nvPr/>
        </p:nvSpPr>
        <p:spPr>
          <a:xfrm flipH="1" flipV="1">
            <a:off x="571472" y="4500570"/>
            <a:ext cx="3857652" cy="1857388"/>
          </a:xfrm>
          <a:prstGeom prst="wedgeEllipseCallout">
            <a:avLst>
              <a:gd name="adj1" fmla="val -45885"/>
              <a:gd name="adj2" fmla="val 115536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7224" y="4929198"/>
            <a:ext cx="32861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1400" b="1" dirty="0" smtClean="0"/>
              <a:t>укупна количина садница за подизање плантажа у комадима годишње из табеле: Подаци о густини садње на терену и прорачун потребне количине садница</a:t>
            </a:r>
            <a:endParaRPr lang="en-US" sz="1400" b="1" dirty="0"/>
          </a:p>
        </p:txBody>
      </p:sp>
      <p:sp>
        <p:nvSpPr>
          <p:cNvPr id="10" name="Oval Callout 9"/>
          <p:cNvSpPr/>
          <p:nvPr/>
        </p:nvSpPr>
        <p:spPr>
          <a:xfrm flipH="1" flipV="1">
            <a:off x="4500562" y="4429132"/>
            <a:ext cx="2357454" cy="1500198"/>
          </a:xfrm>
          <a:prstGeom prst="wedgeEllipseCallout">
            <a:avLst>
              <a:gd name="adj1" fmla="val -86580"/>
              <a:gd name="adj2" fmla="val 127526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4786314" y="4929198"/>
          <a:ext cx="1756329" cy="571504"/>
        </p:xfrm>
        <a:graphic>
          <a:graphicData uri="http://schemas.openxmlformats.org/presentationml/2006/ole">
            <p:oleObj spid="_x0000_s21505" name="Equation" r:id="rId3" imgW="1193800" imgH="393700" progId="Equation.3">
              <p:embed/>
            </p:oleObj>
          </a:graphicData>
        </a:graphic>
      </p:graphicFrame>
      <p:sp>
        <p:nvSpPr>
          <p:cNvPr id="11" name="Oval Callout 10"/>
          <p:cNvSpPr/>
          <p:nvPr/>
        </p:nvSpPr>
        <p:spPr>
          <a:xfrm flipH="1" flipV="1">
            <a:off x="7429520" y="4500570"/>
            <a:ext cx="928694" cy="928694"/>
          </a:xfrm>
          <a:prstGeom prst="wedgeEllipseCallout">
            <a:avLst>
              <a:gd name="adj1" fmla="val -10791"/>
              <a:gd name="adj2" fmla="val 107761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396" y="4786322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b="1" dirty="0" smtClean="0"/>
              <a:t>∑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animBg="1"/>
      <p:bldP spid="9" grpId="0"/>
      <p:bldP spid="10" grpId="0" animBg="1"/>
      <p:bldP spid="11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/>
              <a:t>ПРОРАЧУН ПОВРШИНЕ ЗА СЕЈАЛИШТЕ</a:t>
            </a: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57158" y="1857364"/>
          <a:ext cx="8501122" cy="4786348"/>
        </p:xfrm>
        <a:graphic>
          <a:graphicData uri="http://schemas.openxmlformats.org/drawingml/2006/table">
            <a:tbl>
              <a:tblPr/>
              <a:tblGrid>
                <a:gridCol w="596395"/>
                <a:gridCol w="2430697"/>
                <a:gridCol w="1176551"/>
                <a:gridCol w="1176551"/>
                <a:gridCol w="1176551"/>
                <a:gridCol w="767826"/>
                <a:gridCol w="1176551"/>
              </a:tblGrid>
              <a:tr h="118385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Ред.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број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Назив врсте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Укупна дужина сетвених бразди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(m)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Размак између </a:t>
                      </a:r>
                      <a:r>
                        <a:rPr lang="sr-Cyrl-CS" sz="1400" dirty="0" smtClean="0">
                          <a:latin typeface="Calibri"/>
                          <a:ea typeface="Calibri"/>
                          <a:cs typeface="Times New Roman"/>
                        </a:rPr>
                        <a:t>редова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(m)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Површина једног поља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(m</a:t>
                      </a:r>
                      <a:r>
                        <a:rPr lang="sr-Cyrl-CS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Број поља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Укупна површина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(m</a:t>
                      </a:r>
                      <a:r>
                        <a:rPr lang="sr-Cyrl-CS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2135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2135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5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5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5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5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5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5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5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70">
                <a:tc gridSpan="6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УКУПНО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70">
                <a:tc gridSpan="6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ПОВРШИНА ПОД СТАЗИЦАМА (40%)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70">
                <a:tc gridSpan="6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УКУПНА ПОВРШИНА СЕЈАЛИШТА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32" marR="592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28662" y="3357562"/>
            <a:ext cx="1912703" cy="170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Robinia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pseudoacacia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Pinus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nigra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Fraxinus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ornus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Abies</a:t>
            </a:r>
            <a:r>
              <a:rPr lang="en-US" sz="1400" b="1" i="1" dirty="0" smtClean="0">
                <a:solidFill>
                  <a:srgbClr val="FF0000"/>
                </a:solidFill>
              </a:rPr>
              <a:t> alba</a:t>
            </a:r>
            <a:endParaRPr lang="x-none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Pseudotsuga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menziesii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" name="Oval Callout 7"/>
          <p:cNvSpPr/>
          <p:nvPr/>
        </p:nvSpPr>
        <p:spPr>
          <a:xfrm flipH="1">
            <a:off x="1142976" y="1214422"/>
            <a:ext cx="2428892" cy="1000132"/>
          </a:xfrm>
          <a:prstGeom prst="wedgeEllipseCallout">
            <a:avLst>
              <a:gd name="adj1" fmla="val -65494"/>
              <a:gd name="adj2" fmla="val 176868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42976" y="1428736"/>
            <a:ext cx="24288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1400" b="1" dirty="0" smtClean="0"/>
              <a:t>из</a:t>
            </a:r>
            <a:r>
              <a:rPr lang="sr-Cyrl-CS" sz="1400" b="1" dirty="0" smtClean="0"/>
              <a:t> табеле: Планирање дужине бразди</a:t>
            </a:r>
            <a:endParaRPr lang="en-US" sz="1400" b="1" dirty="0"/>
          </a:p>
        </p:txBody>
      </p:sp>
      <p:sp>
        <p:nvSpPr>
          <p:cNvPr id="11" name="Oval Callout 10"/>
          <p:cNvSpPr/>
          <p:nvPr/>
        </p:nvSpPr>
        <p:spPr>
          <a:xfrm flipH="1" flipV="1">
            <a:off x="3214678" y="3857628"/>
            <a:ext cx="2714644" cy="857256"/>
          </a:xfrm>
          <a:prstGeom prst="wedgeEllipseCallout">
            <a:avLst>
              <a:gd name="adj1" fmla="val -19994"/>
              <a:gd name="adj2" fmla="val 87127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57554" y="4071942"/>
            <a:ext cx="24288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1400" b="1" dirty="0" smtClean="0"/>
              <a:t>из табеле: План елемената</a:t>
            </a:r>
          </a:p>
          <a:p>
            <a:pPr algn="ctr"/>
            <a:r>
              <a:rPr lang="sr-Cyrl-CS" sz="1400" b="1" dirty="0" smtClean="0"/>
              <a:t> технике производње</a:t>
            </a:r>
            <a:endParaRPr lang="en-US" sz="1400" b="1" dirty="0"/>
          </a:p>
        </p:txBody>
      </p:sp>
      <p:sp>
        <p:nvSpPr>
          <p:cNvPr id="13" name="Oval Callout 12"/>
          <p:cNvSpPr/>
          <p:nvPr/>
        </p:nvSpPr>
        <p:spPr>
          <a:xfrm flipH="1" flipV="1">
            <a:off x="5643570" y="4143380"/>
            <a:ext cx="1285884" cy="1071570"/>
          </a:xfrm>
          <a:prstGeom prst="wedgeEllipseCallout">
            <a:avLst>
              <a:gd name="adj1" fmla="val -10791"/>
              <a:gd name="adj2" fmla="val 107761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00760" y="4500570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1400" b="1" dirty="0" smtClean="0"/>
              <a:t>3 х 4</a:t>
            </a:r>
            <a:endParaRPr lang="en-US" sz="1400" b="1" dirty="0"/>
          </a:p>
        </p:txBody>
      </p:sp>
      <p:sp>
        <p:nvSpPr>
          <p:cNvPr id="16" name="Oval Callout 15"/>
          <p:cNvSpPr/>
          <p:nvPr/>
        </p:nvSpPr>
        <p:spPr>
          <a:xfrm flipH="1">
            <a:off x="5429256" y="785794"/>
            <a:ext cx="2428892" cy="1000132"/>
          </a:xfrm>
          <a:prstGeom prst="wedgeEllipseCallout">
            <a:avLst>
              <a:gd name="adj1" fmla="val -22828"/>
              <a:gd name="adj2" fmla="val 224106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29256" y="857232"/>
            <a:ext cx="24288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1400" b="1" dirty="0" smtClean="0"/>
              <a:t>укупан број поља у плодореду у табели: Планирање плодореда</a:t>
            </a:r>
            <a:endParaRPr lang="en-US" sz="1400" b="1" dirty="0"/>
          </a:p>
        </p:txBody>
      </p:sp>
      <p:sp>
        <p:nvSpPr>
          <p:cNvPr id="18" name="Oval Callout 17"/>
          <p:cNvSpPr/>
          <p:nvPr/>
        </p:nvSpPr>
        <p:spPr>
          <a:xfrm flipH="1" flipV="1">
            <a:off x="7215206" y="3929066"/>
            <a:ext cx="1285884" cy="1071570"/>
          </a:xfrm>
          <a:prstGeom prst="wedgeEllipseCallout">
            <a:avLst>
              <a:gd name="adj1" fmla="val -38710"/>
              <a:gd name="adj2" fmla="val 8773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500958" y="4357694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1400" b="1" dirty="0" smtClean="0"/>
              <a:t>5 х 6</a:t>
            </a:r>
            <a:endParaRPr lang="en-US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215338" y="5572140"/>
            <a:ext cx="393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x-none" b="1" dirty="0" smtClean="0">
                <a:solidFill>
                  <a:srgbClr val="FF0000"/>
                </a:solidFill>
              </a:rPr>
              <a:t>↑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∑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Oval Callout 20"/>
          <p:cNvSpPr/>
          <p:nvPr/>
        </p:nvSpPr>
        <p:spPr>
          <a:xfrm flipH="1">
            <a:off x="4929190" y="5500702"/>
            <a:ext cx="2428892" cy="1000132"/>
          </a:xfrm>
          <a:prstGeom prst="wedgeEllipseCallout">
            <a:avLst>
              <a:gd name="adj1" fmla="val -86477"/>
              <a:gd name="adj2" fmla="val 50967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5286380" y="5715016"/>
          <a:ext cx="1772011" cy="642942"/>
        </p:xfrm>
        <a:graphic>
          <a:graphicData uri="http://schemas.openxmlformats.org/presentationml/2006/ole">
            <p:oleObj spid="_x0000_s23554" name="Equation" r:id="rId3" imgW="1066337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animBg="1"/>
      <p:bldP spid="9" grpId="0"/>
      <p:bldP spid="11" grpId="0" animBg="1"/>
      <p:bldP spid="12" grpId="0"/>
      <p:bldP spid="13" grpId="0" animBg="1"/>
      <p:bldP spid="14" grpId="0"/>
      <p:bldP spid="16" grpId="0" animBg="1"/>
      <p:bldP spid="17" grpId="0"/>
      <p:bldP spid="18" grpId="0" animBg="1"/>
      <p:bldP spid="19" grpId="0"/>
      <p:bldP spid="20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/>
              <a:t>ПЛАНИРАЊЕ ПОВРШИНЕ ЗА ОЖИЛИШТЕ ЗРЕЛИХ РЕЗНИЦА</a:t>
            </a: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28596" y="2000240"/>
          <a:ext cx="8358279" cy="2428894"/>
        </p:xfrm>
        <a:graphic>
          <a:graphicData uri="http://schemas.openxmlformats.org/drawingml/2006/table">
            <a:tbl>
              <a:tblPr/>
              <a:tblGrid>
                <a:gridCol w="506601"/>
                <a:gridCol w="2641069"/>
                <a:gridCol w="1045423"/>
                <a:gridCol w="1045423"/>
                <a:gridCol w="858348"/>
                <a:gridCol w="907868"/>
                <a:gridCol w="1353547"/>
              </a:tblGrid>
              <a:tr h="121444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Редни број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Назив врсте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Број резница за садњу (ком.)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Густина </a:t>
                      </a:r>
                      <a:r>
                        <a:rPr lang="sr-Cyrl-CS" sz="1400" dirty="0" smtClean="0">
                          <a:latin typeface="Calibri"/>
                          <a:ea typeface="Calibri"/>
                          <a:cs typeface="Times New Roman"/>
                        </a:rPr>
                        <a:t>садње</a:t>
                      </a:r>
                      <a:endParaRPr lang="x-none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 smtClean="0">
                          <a:latin typeface="Calibri"/>
                          <a:ea typeface="Calibri"/>
                          <a:cs typeface="Times New Roman"/>
                        </a:rPr>
                        <a:t>(ком</a:t>
                      </a: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 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 smtClean="0">
                          <a:latin typeface="Calibri"/>
                          <a:ea typeface="Calibri"/>
                          <a:cs typeface="Times New Roman"/>
                        </a:rPr>
                        <a:t>Површи </a:t>
                      </a: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 једног поља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Број поља у плодо-реду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(ком.)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Укупна површина поља по врстама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ПОВРШИНА ОЖИЛИШТА ЗРЕЛИХ РЕЗНИЦА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28662" y="3429000"/>
            <a:ext cx="47307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cv.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Serotina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100 х 10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cl.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I214</a:t>
            </a:r>
            <a:r>
              <a:rPr lang="x-none" sz="1400" b="1" dirty="0" smtClean="0">
                <a:solidFill>
                  <a:srgbClr val="FF0000"/>
                </a:solidFill>
              </a:rPr>
              <a:t>                                          100 х 10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Oval Callout 4"/>
          <p:cNvSpPr/>
          <p:nvPr/>
        </p:nvSpPr>
        <p:spPr>
          <a:xfrm flipH="1">
            <a:off x="1142976" y="1214422"/>
            <a:ext cx="2428892" cy="1000132"/>
          </a:xfrm>
          <a:prstGeom prst="wedgeEllipseCallout">
            <a:avLst>
              <a:gd name="adj1" fmla="val -69197"/>
              <a:gd name="adj2" fmla="val 197852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2976" y="1428736"/>
            <a:ext cx="24288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1400" b="1" dirty="0" smtClean="0"/>
              <a:t>из табеле: Планирање потребе у зрелим резницама</a:t>
            </a:r>
            <a:endParaRPr lang="en-US" sz="1400" b="1" dirty="0"/>
          </a:p>
        </p:txBody>
      </p:sp>
      <p:sp>
        <p:nvSpPr>
          <p:cNvPr id="8" name="Oval Callout 7"/>
          <p:cNvSpPr/>
          <p:nvPr/>
        </p:nvSpPr>
        <p:spPr>
          <a:xfrm flipH="1" flipV="1">
            <a:off x="4214810" y="4786322"/>
            <a:ext cx="1285884" cy="1071570"/>
          </a:xfrm>
          <a:prstGeom prst="wedgeEllipseCallout">
            <a:avLst>
              <a:gd name="adj1" fmla="val -27111"/>
              <a:gd name="adj2" fmla="val 111958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57686" y="5214950"/>
            <a:ext cx="10001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1400" b="1" dirty="0" smtClean="0"/>
              <a:t>10 ком/</a:t>
            </a:r>
            <a:r>
              <a:rPr lang="en-US" sz="1400" b="1" dirty="0" smtClean="0"/>
              <a:t>m</a:t>
            </a:r>
            <a:r>
              <a:rPr lang="en-US" sz="1400" b="1" baseline="30000" dirty="0" smtClean="0"/>
              <a:t>2</a:t>
            </a:r>
            <a:endParaRPr lang="en-US" sz="1400" b="1" baseline="30000" dirty="0"/>
          </a:p>
        </p:txBody>
      </p:sp>
      <p:sp>
        <p:nvSpPr>
          <p:cNvPr id="10" name="Oval Callout 9"/>
          <p:cNvSpPr/>
          <p:nvPr/>
        </p:nvSpPr>
        <p:spPr>
          <a:xfrm flipH="1" flipV="1">
            <a:off x="5500694" y="4286256"/>
            <a:ext cx="928694" cy="928694"/>
          </a:xfrm>
          <a:prstGeom prst="wedgeEllipseCallout">
            <a:avLst>
              <a:gd name="adj1" fmla="val -10791"/>
              <a:gd name="adj2" fmla="val 107761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43570" y="4572008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1400" b="1" dirty="0" smtClean="0"/>
              <a:t>3 / 4</a:t>
            </a:r>
            <a:endParaRPr lang="en-US" sz="1400" b="1" dirty="0"/>
          </a:p>
        </p:txBody>
      </p:sp>
      <p:sp>
        <p:nvSpPr>
          <p:cNvPr id="12" name="Oval Callout 11"/>
          <p:cNvSpPr/>
          <p:nvPr/>
        </p:nvSpPr>
        <p:spPr>
          <a:xfrm flipH="1">
            <a:off x="5643570" y="714356"/>
            <a:ext cx="1500198" cy="1000132"/>
          </a:xfrm>
          <a:prstGeom prst="wedgeEllipseCallout">
            <a:avLst>
              <a:gd name="adj1" fmla="val -23827"/>
              <a:gd name="adj2" fmla="val 246588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500694" y="857232"/>
            <a:ext cx="17859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1400" b="1" dirty="0" smtClean="0"/>
              <a:t>Из табеле: Планирање плодореда</a:t>
            </a:r>
            <a:endParaRPr lang="en-US" sz="1400" b="1" dirty="0"/>
          </a:p>
        </p:txBody>
      </p:sp>
      <p:sp>
        <p:nvSpPr>
          <p:cNvPr id="16" name="Oval Callout 15"/>
          <p:cNvSpPr/>
          <p:nvPr/>
        </p:nvSpPr>
        <p:spPr>
          <a:xfrm flipH="1" flipV="1">
            <a:off x="6429388" y="3929066"/>
            <a:ext cx="928694" cy="714380"/>
          </a:xfrm>
          <a:prstGeom prst="wedgeEllipseCallout">
            <a:avLst>
              <a:gd name="adj1" fmla="val -133464"/>
              <a:gd name="adj2" fmla="val 89683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572264" y="4143380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1400" b="1" dirty="0" smtClean="0"/>
              <a:t>5 х 6</a:t>
            </a:r>
            <a:endParaRPr lang="en-US" sz="1400" b="1" dirty="0"/>
          </a:p>
        </p:txBody>
      </p:sp>
      <p:sp>
        <p:nvSpPr>
          <p:cNvPr id="18" name="Oval Callout 17"/>
          <p:cNvSpPr/>
          <p:nvPr/>
        </p:nvSpPr>
        <p:spPr>
          <a:xfrm flipH="1" flipV="1">
            <a:off x="7500958" y="4786322"/>
            <a:ext cx="928694" cy="928694"/>
          </a:xfrm>
          <a:prstGeom prst="wedgeEllipseCallout">
            <a:avLst>
              <a:gd name="adj1" fmla="val -10791"/>
              <a:gd name="adj2" fmla="val 107761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643834" y="5072074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b="1" dirty="0" smtClean="0"/>
              <a:t>∑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6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6" grpId="0" animBg="1"/>
      <p:bldP spid="17" grpId="0"/>
      <p:bldP spid="18" grpId="0" animBg="1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/>
              <a:t>ПРОРАЧУН  ПОВРШИНЕ  ОДЕЉКА  ЗА  РАЗМНОЖАВАЊЕ</a:t>
            </a:r>
            <a:endParaRPr lang="en-US" sz="2400" b="1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428728" y="1857364"/>
            <a:ext cx="635141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ПОВРШИНА СЕЈАЛИШТА ..................................................................  __________</a:t>
            </a:r>
            <a:r>
              <a:rPr kumimoji="0" lang="sl-SI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m</a:t>
            </a:r>
            <a:r>
              <a:rPr kumimoji="0" lang="sl-SI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ПОВРШИНА ОЖИЛИШТА ЗА ЗРЕЛЕ РЕЗНИЦЕ .................…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…….</a:t>
            </a:r>
            <a:r>
              <a:rPr kumimoji="0" lang="sr-Cyrl-C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.……   __________ </a:t>
            </a:r>
            <a:r>
              <a:rPr kumimoji="0" lang="sl-SI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m</a:t>
            </a:r>
            <a:r>
              <a:rPr kumimoji="0" lang="sl-SI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</a:t>
            </a:r>
            <a:endParaRPr kumimoji="0" lang="sr-Cyrl-C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УКУПНА ПОВРШИНА ОДЕЉКА ЗА РАЗМНОЖАВАЊЕ ….....…............__________  </a:t>
            </a:r>
            <a:r>
              <a:rPr kumimoji="0" lang="sl-SI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sl-SI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/>
              <a:t>ПЛАНИРАЊЕ ПОВРШИНЕ ЗА  РАСТИЛИШТЕ</a:t>
            </a: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14282" y="1857364"/>
          <a:ext cx="8715436" cy="2571768"/>
        </p:xfrm>
        <a:graphic>
          <a:graphicData uri="http://schemas.openxmlformats.org/drawingml/2006/table">
            <a:tbl>
              <a:tblPr/>
              <a:tblGrid>
                <a:gridCol w="515117"/>
                <a:gridCol w="2658665"/>
                <a:gridCol w="1163167"/>
                <a:gridCol w="1578582"/>
                <a:gridCol w="996999"/>
                <a:gridCol w="913915"/>
                <a:gridCol w="888991"/>
              </a:tblGrid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Редни број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Назив врсте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Количина садница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(ком.)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Простор потребан за једну садницу (</a:t>
                      </a: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 smtClean="0">
                          <a:latin typeface="Calibri"/>
                          <a:ea typeface="Calibri"/>
                          <a:cs typeface="Times New Roman"/>
                        </a:rPr>
                        <a:t>Површина </a:t>
                      </a: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једног поља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Број поља у плодо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реду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Укупна повр-шина (</a:t>
                      </a: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68">
                <a:tc gridSpan="6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sr-Cyrl-CS" sz="1400" cap="all" dirty="0">
                          <a:latin typeface="Calibri"/>
                          <a:ea typeface="Calibri"/>
                          <a:cs typeface="Times New Roman"/>
                        </a:rPr>
                        <a:t>Укупна површина РАСТИЛИШТА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Oval Callout 4"/>
          <p:cNvSpPr/>
          <p:nvPr/>
        </p:nvSpPr>
        <p:spPr>
          <a:xfrm flipH="1" flipV="1">
            <a:off x="1000100" y="4500570"/>
            <a:ext cx="3857652" cy="1285884"/>
          </a:xfrm>
          <a:prstGeom prst="wedgeEllipseCallout">
            <a:avLst>
              <a:gd name="adj1" fmla="val -27233"/>
              <a:gd name="adj2" fmla="val 16566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85852" y="4857760"/>
            <a:ext cx="32861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број садница за расађивање из табеле: Прорачун броја садница за расађивање у растилишту</a:t>
            </a:r>
            <a:endParaRPr lang="en-US" sz="1400" b="1" dirty="0"/>
          </a:p>
        </p:txBody>
      </p:sp>
      <p:sp>
        <p:nvSpPr>
          <p:cNvPr id="8" name="Oval Callout 7"/>
          <p:cNvSpPr/>
          <p:nvPr/>
        </p:nvSpPr>
        <p:spPr>
          <a:xfrm flipH="1" flipV="1">
            <a:off x="4500562" y="4071942"/>
            <a:ext cx="3143272" cy="1000132"/>
          </a:xfrm>
          <a:prstGeom prst="wedgeEllipseCallout">
            <a:avLst>
              <a:gd name="adj1" fmla="val 24272"/>
              <a:gd name="adj2" fmla="val 15817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29124" y="4286256"/>
            <a:ext cx="32861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из табеле: Планирање елемената технике производње. </a:t>
            </a:r>
          </a:p>
          <a:p>
            <a:pPr algn="ctr"/>
            <a:r>
              <a:rPr lang="ru-RU" sz="1400" b="1" dirty="0" smtClean="0"/>
              <a:t>ПРЕБАЦИТИ У МЕТРЕ!</a:t>
            </a:r>
            <a:endParaRPr lang="en-US" sz="1400" b="1" dirty="0"/>
          </a:p>
        </p:txBody>
      </p:sp>
      <p:sp>
        <p:nvSpPr>
          <p:cNvPr id="10" name="Oval Callout 9"/>
          <p:cNvSpPr/>
          <p:nvPr/>
        </p:nvSpPr>
        <p:spPr>
          <a:xfrm flipH="1" flipV="1">
            <a:off x="6072198" y="3357562"/>
            <a:ext cx="928694" cy="500066"/>
          </a:xfrm>
          <a:prstGeom prst="wedgeEllipseCallout">
            <a:avLst>
              <a:gd name="adj1" fmla="val -10791"/>
              <a:gd name="adj2" fmla="val 107761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15074" y="3429000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1400" b="1" dirty="0" smtClean="0"/>
              <a:t>3 х 4</a:t>
            </a:r>
            <a:endParaRPr lang="en-US" sz="1400" b="1" dirty="0"/>
          </a:p>
        </p:txBody>
      </p:sp>
      <p:sp>
        <p:nvSpPr>
          <p:cNvPr id="12" name="Oval Callout 11"/>
          <p:cNvSpPr/>
          <p:nvPr/>
        </p:nvSpPr>
        <p:spPr>
          <a:xfrm flipH="1">
            <a:off x="6143636" y="642918"/>
            <a:ext cx="1500198" cy="1000132"/>
          </a:xfrm>
          <a:prstGeom prst="wedgeEllipseCallout">
            <a:avLst>
              <a:gd name="adj1" fmla="val -40813"/>
              <a:gd name="adj2" fmla="val 189633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00760" y="785794"/>
            <a:ext cx="17859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1400" b="1" dirty="0" smtClean="0"/>
              <a:t>Из табеле: Планирање плодореда</a:t>
            </a:r>
            <a:endParaRPr lang="en-US" sz="1400" b="1" dirty="0"/>
          </a:p>
        </p:txBody>
      </p:sp>
      <p:sp>
        <p:nvSpPr>
          <p:cNvPr id="14" name="Oval Callout 13"/>
          <p:cNvSpPr/>
          <p:nvPr/>
        </p:nvSpPr>
        <p:spPr>
          <a:xfrm flipH="1" flipV="1">
            <a:off x="7429520" y="3429000"/>
            <a:ext cx="928694" cy="500066"/>
          </a:xfrm>
          <a:prstGeom prst="wedgeEllipseCallout">
            <a:avLst>
              <a:gd name="adj1" fmla="val -57600"/>
              <a:gd name="adj2" fmla="val 125747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72396" y="3500438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1400" b="1" dirty="0" smtClean="0"/>
              <a:t>5 х 6</a:t>
            </a:r>
            <a:endParaRPr lang="en-US" sz="1400" b="1" dirty="0"/>
          </a:p>
        </p:txBody>
      </p:sp>
      <p:sp>
        <p:nvSpPr>
          <p:cNvPr id="16" name="Oval Callout 15"/>
          <p:cNvSpPr/>
          <p:nvPr/>
        </p:nvSpPr>
        <p:spPr>
          <a:xfrm flipH="1" flipV="1">
            <a:off x="7858148" y="4714884"/>
            <a:ext cx="928694" cy="928694"/>
          </a:xfrm>
          <a:prstGeom prst="wedgeEllipseCallout">
            <a:avLst>
              <a:gd name="adj1" fmla="val -10791"/>
              <a:gd name="adj2" fmla="val 107761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001024" y="5000636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b="1" dirty="0" smtClean="0"/>
              <a:t>∑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714348" y="2928934"/>
            <a:ext cx="273658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i="1" dirty="0" err="1" smtClean="0">
                <a:solidFill>
                  <a:srgbClr val="FF0000"/>
                </a:solidFill>
              </a:rPr>
              <a:t>Abies</a:t>
            </a:r>
            <a:r>
              <a:rPr lang="en-US" sz="1300" b="1" i="1" dirty="0" smtClean="0">
                <a:solidFill>
                  <a:srgbClr val="FF0000"/>
                </a:solidFill>
              </a:rPr>
              <a:t> alba</a:t>
            </a:r>
            <a:endParaRPr lang="x-none" sz="1300" b="1" i="1" dirty="0" smtClean="0">
              <a:solidFill>
                <a:srgbClr val="FF0000"/>
              </a:solidFill>
            </a:endParaRPr>
          </a:p>
          <a:p>
            <a:r>
              <a:rPr lang="en-US" sz="1300" b="1" i="1" dirty="0" err="1" smtClean="0">
                <a:solidFill>
                  <a:srgbClr val="FF0000"/>
                </a:solidFill>
              </a:rPr>
              <a:t>Pseudotsuga</a:t>
            </a:r>
            <a:r>
              <a:rPr lang="en-US" sz="1300" b="1" i="1" dirty="0" smtClean="0">
                <a:solidFill>
                  <a:srgbClr val="FF0000"/>
                </a:solidFill>
              </a:rPr>
              <a:t>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menziesii</a:t>
            </a:r>
            <a:r>
              <a:rPr lang="en-US" sz="1300" b="1" i="1" dirty="0" smtClean="0">
                <a:solidFill>
                  <a:srgbClr val="FF0000"/>
                </a:solidFill>
              </a:rPr>
              <a:t> </a:t>
            </a:r>
            <a:endParaRPr lang="x-none" sz="1300" b="1" i="1" dirty="0" smtClean="0">
              <a:solidFill>
                <a:srgbClr val="FF0000"/>
              </a:solidFill>
            </a:endParaRPr>
          </a:p>
          <a:p>
            <a:r>
              <a:rPr lang="en-US" sz="13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300" b="1" i="1" dirty="0" smtClean="0">
                <a:solidFill>
                  <a:srgbClr val="FF0000"/>
                </a:solidFill>
              </a:rPr>
              <a:t>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300" b="1" i="1" dirty="0" smtClean="0">
                <a:solidFill>
                  <a:srgbClr val="FF0000"/>
                </a:solidFill>
              </a:rPr>
              <a:t> cv.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serotina</a:t>
            </a:r>
            <a:endParaRPr lang="en-US" sz="1300" b="1" i="1" dirty="0" smtClean="0">
              <a:solidFill>
                <a:srgbClr val="FF0000"/>
              </a:solidFill>
            </a:endParaRPr>
          </a:p>
          <a:p>
            <a:r>
              <a:rPr lang="en-US" sz="13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300" b="1" i="1" dirty="0" smtClean="0">
                <a:solidFill>
                  <a:srgbClr val="FF0000"/>
                </a:solidFill>
              </a:rPr>
              <a:t>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300" b="1" i="1" dirty="0" smtClean="0">
                <a:solidFill>
                  <a:srgbClr val="FF0000"/>
                </a:solidFill>
              </a:rPr>
              <a:t> cl.</a:t>
            </a:r>
            <a:r>
              <a:rPr lang="x-none" sz="1300" b="1" i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smtClean="0">
                <a:solidFill>
                  <a:srgbClr val="FF0000"/>
                </a:solidFill>
              </a:rPr>
              <a:t>I214</a:t>
            </a:r>
            <a:endParaRPr lang="en-US" sz="13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/>
              <a:t>ПЛАНИРАЊЕ ПОВРШИНЕ МАТИЧЊАКA ЗА ПРОИЗВОДЊУ РЕЗНИЦА</a:t>
            </a: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28596" y="2000241"/>
          <a:ext cx="8501122" cy="2643204"/>
        </p:xfrm>
        <a:graphic>
          <a:graphicData uri="http://schemas.openxmlformats.org/drawingml/2006/table">
            <a:tbl>
              <a:tblPr/>
              <a:tblGrid>
                <a:gridCol w="521969"/>
                <a:gridCol w="2835617"/>
                <a:gridCol w="1000132"/>
                <a:gridCol w="1000132"/>
                <a:gridCol w="928694"/>
                <a:gridCol w="922408"/>
                <a:gridCol w="1292170"/>
              </a:tblGrid>
              <a:tr h="146844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Редни број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Назив врсте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Годишња потреба у резницама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(ком.)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Принос резнице са једне матичне биљке (ком.)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Потребан број матичних биљака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(ком.)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Простор за једну матичну биљку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ru-RU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Површина матичњака по врстама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ru-RU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29368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29368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8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89">
                <a:tc gridSpan="6"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УКУПНА ПОВРШИНА МАТИЧЊАКА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1538" y="3714752"/>
            <a:ext cx="63096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cv.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Serotina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30                                            4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cl.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I214</a:t>
            </a:r>
            <a:r>
              <a:rPr lang="x-none" sz="1400" b="1" dirty="0" smtClean="0">
                <a:solidFill>
                  <a:srgbClr val="FF0000"/>
                </a:solidFill>
              </a:rPr>
              <a:t>                                              30                                            4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6" name="Oval Callout 5"/>
          <p:cNvSpPr/>
          <p:nvPr/>
        </p:nvSpPr>
        <p:spPr>
          <a:xfrm flipH="1" flipV="1">
            <a:off x="1357290" y="4786322"/>
            <a:ext cx="3857652" cy="1285884"/>
          </a:xfrm>
          <a:prstGeom prst="wedgeEllipseCallout">
            <a:avLst>
              <a:gd name="adj1" fmla="val -24902"/>
              <a:gd name="adj2" fmla="val 11903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43042" y="5143512"/>
            <a:ext cx="32861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1400" b="1" dirty="0" smtClean="0"/>
              <a:t>број резница за садњу у ожилишту </a:t>
            </a:r>
            <a:r>
              <a:rPr lang="ru-RU" sz="1400" b="1" dirty="0" smtClean="0"/>
              <a:t>из табеле: </a:t>
            </a:r>
            <a:r>
              <a:rPr lang="sr-Cyrl-CS" sz="1400" b="1" dirty="0" smtClean="0"/>
              <a:t>Планирање потребе у зрелим резницама</a:t>
            </a:r>
            <a:endParaRPr lang="en-US" sz="1400" b="1" dirty="0"/>
          </a:p>
        </p:txBody>
      </p:sp>
      <p:sp>
        <p:nvSpPr>
          <p:cNvPr id="8" name="Oval Callout 7"/>
          <p:cNvSpPr/>
          <p:nvPr/>
        </p:nvSpPr>
        <p:spPr>
          <a:xfrm flipH="1" flipV="1">
            <a:off x="5643570" y="4286256"/>
            <a:ext cx="928694" cy="500066"/>
          </a:xfrm>
          <a:prstGeom prst="wedgeEllipseCallout">
            <a:avLst>
              <a:gd name="adj1" fmla="val -14019"/>
              <a:gd name="adj2" fmla="val 13474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86446" y="4357694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1400" b="1" dirty="0" smtClean="0"/>
              <a:t>3 / 4</a:t>
            </a:r>
            <a:endParaRPr lang="en-US" sz="1400" b="1" dirty="0"/>
          </a:p>
        </p:txBody>
      </p:sp>
      <p:sp>
        <p:nvSpPr>
          <p:cNvPr id="10" name="Oval Callout 9"/>
          <p:cNvSpPr/>
          <p:nvPr/>
        </p:nvSpPr>
        <p:spPr>
          <a:xfrm flipH="1" flipV="1">
            <a:off x="6572264" y="4643446"/>
            <a:ext cx="928694" cy="500066"/>
          </a:xfrm>
          <a:prstGeom prst="wedgeEllipseCallout">
            <a:avLst>
              <a:gd name="adj1" fmla="val -131849"/>
              <a:gd name="adj2" fmla="val 200688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715140" y="4714884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1400" b="1" dirty="0" smtClean="0"/>
              <a:t>5 х 6</a:t>
            </a:r>
            <a:endParaRPr lang="en-US" sz="1400" b="1" dirty="0"/>
          </a:p>
        </p:txBody>
      </p:sp>
      <p:sp>
        <p:nvSpPr>
          <p:cNvPr id="12" name="Oval Callout 11"/>
          <p:cNvSpPr/>
          <p:nvPr/>
        </p:nvSpPr>
        <p:spPr>
          <a:xfrm flipH="1" flipV="1">
            <a:off x="7786710" y="5000636"/>
            <a:ext cx="928694" cy="928694"/>
          </a:xfrm>
          <a:prstGeom prst="wedgeEllipseCallout">
            <a:avLst>
              <a:gd name="adj1" fmla="val -10791"/>
              <a:gd name="adj2" fmla="val 107761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929586" y="5286388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b="1" dirty="0" smtClean="0"/>
              <a:t>∑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 smtClean="0"/>
              <a:t>ПРОРАЧУН </a:t>
            </a:r>
            <a:r>
              <a:rPr lang="sr-Cyrl-CS" sz="2400" b="1" dirty="0"/>
              <a:t>ПОВРШИНЕ ЗА РАСАДНИК</a:t>
            </a: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57158" y="1000108"/>
          <a:ext cx="8429684" cy="5214971"/>
        </p:xfrm>
        <a:graphic>
          <a:graphicData uri="http://schemas.openxmlformats.org/drawingml/2006/table">
            <a:tbl>
              <a:tblPr/>
              <a:tblGrid>
                <a:gridCol w="6479286"/>
                <a:gridCol w="1950398"/>
              </a:tblGrid>
              <a:tr h="306763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ПОВРШИНА ОДЕЉКА ЗА РАЗМНОЖАВАЊЕ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ПОВРШИНА РАСТИЛИШТА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cap="all" dirty="0">
                          <a:latin typeface="Calibri"/>
                          <a:ea typeface="Calibri"/>
                          <a:cs typeface="Times New Roman"/>
                        </a:rPr>
                        <a:t>Производна површина у ужем смислу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ПОВРШИНА ЗА АРБОРЕТУМ И ВЕТРОБРАНЕ ПОЈАСЕВЕ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ПОВРШИНА ЗА МАТИЧЊАК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ПРОИЗВОДНА ПОВРШИНА У ШИРЕМ СМИСЛУ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cap="all" dirty="0">
                          <a:latin typeface="Calibri"/>
                          <a:ea typeface="Calibri"/>
                          <a:cs typeface="Times New Roman"/>
                        </a:rPr>
                        <a:t>Укупна продуктивна површина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ПУТЕВИ, СТАЗЕ, МЕЛИОРАТИВНИ ОБЈЕКТИ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ЕКОНОМСКО ДВОРИШТЕ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cap="all" dirty="0">
                          <a:latin typeface="Calibri"/>
                          <a:ea typeface="Calibri"/>
                          <a:cs typeface="Times New Roman"/>
                        </a:rPr>
                        <a:t>Укупна непродуктивна површина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 rowSpan="2"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УКУПНА ПОВРШИНА РАСАДНИКА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l-SI" sz="14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ha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43834" y="1285860"/>
            <a:ext cx="393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x-none" b="1" dirty="0" smtClean="0">
                <a:solidFill>
                  <a:srgbClr val="FF0000"/>
                </a:solidFill>
              </a:rPr>
              <a:t>↑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∑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 flipH="1">
            <a:off x="3929058" y="714356"/>
            <a:ext cx="3286148" cy="1071570"/>
          </a:xfrm>
          <a:prstGeom prst="cloudCallout">
            <a:avLst>
              <a:gd name="adj1" fmla="val -61099"/>
              <a:gd name="adj2" fmla="val 5130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>
                <a:solidFill>
                  <a:schemeClr val="tx1"/>
                </a:solidFill>
              </a:rPr>
              <a:t>Идеално: 60% од УПР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 flipH="1" flipV="1">
            <a:off x="3714744" y="5429264"/>
            <a:ext cx="2643206" cy="1214422"/>
          </a:xfrm>
          <a:prstGeom prst="wedgeEllipseCallout">
            <a:avLst>
              <a:gd name="adj1" fmla="val -106455"/>
              <a:gd name="adj2" fmla="val 2581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4003982" y="5715016"/>
          <a:ext cx="2108292" cy="714380"/>
        </p:xfrm>
        <a:graphic>
          <a:graphicData uri="http://schemas.openxmlformats.org/presentationml/2006/ole">
            <p:oleObj spid="_x0000_s25601" name="Equation" r:id="rId3" imgW="1143000" imgH="393700" progId="Equation.3">
              <p:embed/>
            </p:oleObj>
          </a:graphicData>
        </a:graphic>
      </p:graphicFrame>
      <p:cxnSp>
        <p:nvCxnSpPr>
          <p:cNvPr id="10" name="Elbow Connector 9"/>
          <p:cNvCxnSpPr>
            <a:stCxn id="5" idx="1"/>
          </p:cNvCxnSpPr>
          <p:nvPr/>
        </p:nvCxnSpPr>
        <p:spPr>
          <a:xfrm rot="5400000">
            <a:off x="3464141" y="3321272"/>
            <a:ext cx="3644479" cy="57150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43768" y="2786058"/>
            <a:ext cx="1341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x-none" b="1" dirty="0" smtClean="0">
                <a:solidFill>
                  <a:srgbClr val="FF0000"/>
                </a:solidFill>
              </a:rPr>
              <a:t>15% од УПР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6578" y="2214554"/>
            <a:ext cx="1698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x-none" b="1" dirty="0" smtClean="0">
                <a:solidFill>
                  <a:srgbClr val="FF0000"/>
                </a:solidFill>
              </a:rPr>
              <a:t>= ППуШС - МАТ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Oval Callout 13"/>
          <p:cNvSpPr/>
          <p:nvPr/>
        </p:nvSpPr>
        <p:spPr>
          <a:xfrm flipH="1" flipV="1">
            <a:off x="3714744" y="3214686"/>
            <a:ext cx="1714512" cy="714380"/>
          </a:xfrm>
          <a:prstGeom prst="wedgeEllipseCallout">
            <a:avLst>
              <a:gd name="adj1" fmla="val -175284"/>
              <a:gd name="adj2" fmla="val -267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928926" y="3357562"/>
            <a:ext cx="3286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1400" b="1" dirty="0" smtClean="0"/>
              <a:t>= ППуУС + ППуШС</a:t>
            </a:r>
          </a:p>
          <a:p>
            <a:pPr algn="ctr"/>
            <a:r>
              <a:rPr lang="x-none" sz="1400" b="1" dirty="0" smtClean="0"/>
              <a:t>= 75% УПР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000892" y="4071942"/>
            <a:ext cx="1341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x-none" b="1" dirty="0" smtClean="0">
                <a:solidFill>
                  <a:srgbClr val="FF0000"/>
                </a:solidFill>
              </a:rPr>
              <a:t>20% од УПР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00892" y="4357694"/>
            <a:ext cx="1224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x-none" b="1" dirty="0" smtClean="0">
                <a:solidFill>
                  <a:srgbClr val="FF0000"/>
                </a:solidFill>
              </a:rPr>
              <a:t>5% од УПР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29454" y="5000636"/>
            <a:ext cx="1341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x-none" b="1" dirty="0" smtClean="0">
                <a:solidFill>
                  <a:srgbClr val="FF0000"/>
                </a:solidFill>
              </a:rPr>
              <a:t>25% од УПР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12" grpId="0"/>
      <p:bldP spid="13" grpId="0"/>
      <p:bldP spid="14" grpId="0" animBg="1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Пројектни задатак: </a:t>
            </a:r>
            <a:endParaRPr kumimoji="0" lang="sr-Cyrl-C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ea typeface="Calibri" pitchFamily="34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Подићи привремени шумски расадник за потребе пошумљавања ______ 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ha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и за подизање ____ 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ha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плантажа меких лишћара. За машинску обраду земљишта користиће се погонска машина чије растојање између унутрашњих ивица пнеуматика износи 1,2 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m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; а чија ширина пнеуматика износи 35 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cm.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С обзиром на станишне карактеристике локалитета за пошумљавање, очекивани морталитет садница на терену износи ____%. Пошумљавање треба реализовати за _____ година. На основу плана пошумљавања, треба користити врсте из табеле _____</a:t>
            </a:r>
            <a:r>
              <a:rPr lang="en-US" dirty="0" smtClean="0">
                <a:ea typeface="Calibri" pitchFamily="34" charset="0"/>
                <a:cs typeface="Arial" pitchFamily="34" charset="0"/>
              </a:rPr>
              <a:t>_____________________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.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72264" y="178592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1800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957" y="205365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350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72264" y="28574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8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7422" y="314324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4414" y="3429000"/>
            <a:ext cx="2961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CS" b="1" dirty="0" smtClean="0">
                <a:solidFill>
                  <a:srgbClr val="FF0000"/>
                </a:solidFill>
              </a:rPr>
              <a:t>АСОРТИМАН ПРОИЗВОДЊЕ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 uiExpand="1" build="p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 smtClean="0"/>
              <a:t>АСОРТИМАН ПРОИЗВОДЊЕ</a:t>
            </a:r>
            <a:endParaRPr lang="en-US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8596" y="1785926"/>
          <a:ext cx="8429684" cy="4406310"/>
        </p:xfrm>
        <a:graphic>
          <a:graphicData uri="http://schemas.openxmlformats.org/drawingml/2006/table">
            <a:tbl>
              <a:tblPr/>
              <a:tblGrid>
                <a:gridCol w="498618"/>
                <a:gridCol w="4286467"/>
                <a:gridCol w="1822758"/>
                <a:gridCol w="1821841"/>
              </a:tblGrid>
              <a:tr h="312615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Назив врсте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Процентуално учешће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Учешће изражено у </a:t>
                      </a:r>
                      <a:r>
                        <a:rPr lang="sr-Cyrl-CS" sz="1400" dirty="0" smtClean="0">
                          <a:latin typeface="Calibri"/>
                          <a:ea typeface="Calibri"/>
                          <a:cs typeface="Times New Roman"/>
                        </a:rPr>
                        <a:t>ha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56308">
                <a:tc gridSpan="4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пошумљавање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61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 gridSpan="2"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 gridSpan="4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плантаже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61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 gridSpan="2"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28662" y="2346007"/>
            <a:ext cx="5541902" cy="170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Robinia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pseudoacacia</a:t>
            </a:r>
            <a:r>
              <a:rPr lang="en-US" sz="1400" b="1" i="1" dirty="0" smtClean="0">
                <a:solidFill>
                  <a:srgbClr val="FF0000"/>
                </a:solidFill>
              </a:rPr>
              <a:t>                                                                                      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15</a:t>
            </a: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Pinus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nigra</a:t>
            </a:r>
            <a:r>
              <a:rPr lang="en-US" sz="1400" b="1" i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</a:t>
            </a:r>
            <a:r>
              <a:rPr lang="en-US" sz="1400" b="1" dirty="0" smtClean="0">
                <a:solidFill>
                  <a:srgbClr val="FF0000"/>
                </a:solidFill>
              </a:rPr>
              <a:t>40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Fraxinus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ornus</a:t>
            </a:r>
            <a:r>
              <a:rPr lang="en-US" sz="1400" b="1" i="1" dirty="0" smtClean="0">
                <a:solidFill>
                  <a:srgbClr val="FF0000"/>
                </a:solidFill>
              </a:rPr>
              <a:t>                                                                                                   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20</a:t>
            </a: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Abies</a:t>
            </a:r>
            <a:r>
              <a:rPr lang="en-US" sz="1400" b="1" i="1" dirty="0" smtClean="0">
                <a:solidFill>
                  <a:srgbClr val="FF0000"/>
                </a:solidFill>
              </a:rPr>
              <a:t> alba                                                                                                           </a:t>
            </a:r>
            <a:r>
              <a:rPr lang="en-US" sz="1400" b="1" dirty="0" smtClean="0">
                <a:solidFill>
                  <a:srgbClr val="FF0000"/>
                </a:solidFill>
              </a:rPr>
              <a:t>10</a:t>
            </a: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Pseudotsuga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menziesii</a:t>
            </a:r>
            <a:r>
              <a:rPr lang="en-US" sz="1400" b="1" i="1" dirty="0" smtClean="0">
                <a:solidFill>
                  <a:srgbClr val="FF0000"/>
                </a:solidFill>
              </a:rPr>
              <a:t>                                                                                    </a:t>
            </a:r>
            <a:r>
              <a:rPr lang="en-US" sz="1400" b="1" dirty="0" smtClean="0">
                <a:solidFill>
                  <a:srgbClr val="FF0000"/>
                </a:solidFill>
              </a:rPr>
              <a:t>15</a:t>
            </a:r>
            <a:r>
              <a:rPr lang="en-US" sz="1400" b="1" i="1" dirty="0" smtClean="0">
                <a:solidFill>
                  <a:srgbClr val="FF0000"/>
                </a:solidFill>
              </a:rPr>
              <a:t>  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5274965"/>
            <a:ext cx="54568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cv.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serotina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35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cl.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I214</a:t>
            </a:r>
            <a:r>
              <a:rPr lang="x-none" sz="1400" b="1" dirty="0" smtClean="0">
                <a:solidFill>
                  <a:srgbClr val="FF0000"/>
                </a:solidFill>
              </a:rPr>
              <a:t>                                                                       65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" name="Line Callout 3 7"/>
          <p:cNvSpPr/>
          <p:nvPr/>
        </p:nvSpPr>
        <p:spPr>
          <a:xfrm flipH="1">
            <a:off x="5286380" y="857232"/>
            <a:ext cx="3143272" cy="571504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203169"/>
              <a:gd name="adj6" fmla="val -17877"/>
              <a:gd name="adj7" fmla="val 301524"/>
              <a:gd name="adj8" fmla="val 1665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370513" y="1036638"/>
          <a:ext cx="2971800" cy="203200"/>
        </p:xfrm>
        <a:graphic>
          <a:graphicData uri="http://schemas.openxmlformats.org/presentationml/2006/ole">
            <p:oleObj spid="_x0000_s3073" name="Equation" r:id="rId3" imgW="29718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00034" y="1142985"/>
          <a:ext cx="8001056" cy="4143400"/>
        </p:xfrm>
        <a:graphic>
          <a:graphicData uri="http://schemas.openxmlformats.org/drawingml/2006/table">
            <a:tbl>
              <a:tblPr/>
              <a:tblGrid>
                <a:gridCol w="800105"/>
                <a:gridCol w="3592631"/>
                <a:gridCol w="1137405"/>
                <a:gridCol w="2470915"/>
              </a:tblGrid>
              <a:tr h="95617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Редни број врсте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Назив врсте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Број садница по ha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Укупна количина садница за пошумљавање (подизање плантажа) ком./год.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187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Line Callout 3 7"/>
          <p:cNvSpPr/>
          <p:nvPr/>
        </p:nvSpPr>
        <p:spPr>
          <a:xfrm flipH="1" flipV="1">
            <a:off x="214282" y="5572140"/>
            <a:ext cx="5643602" cy="1071570"/>
          </a:xfrm>
          <a:prstGeom prst="borderCallout3">
            <a:avLst>
              <a:gd name="adj1" fmla="val 52323"/>
              <a:gd name="adj2" fmla="val -3004"/>
              <a:gd name="adj3" fmla="val 59318"/>
              <a:gd name="adj4" fmla="val -16001"/>
              <a:gd name="adj5" fmla="val 94754"/>
              <a:gd name="adj6" fmla="val -34781"/>
              <a:gd name="adj7" fmla="val 410988"/>
              <a:gd name="adj8" fmla="val -34746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285728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/>
              <a:t>ПОДАЦИ О ГУСТИНИ САДЊЕ НА ТЕРЕНУ </a:t>
            </a:r>
            <a:endParaRPr lang="sr-Cyrl-CS" sz="2400" b="1" dirty="0" smtClean="0"/>
          </a:p>
          <a:p>
            <a:pPr algn="ctr"/>
            <a:r>
              <a:rPr lang="sr-Cyrl-CS" sz="2400" b="1" dirty="0" smtClean="0"/>
              <a:t>И </a:t>
            </a:r>
            <a:r>
              <a:rPr lang="sr-Cyrl-CS" sz="2400" b="1" dirty="0"/>
              <a:t>ПРОРАЧУН ПОТРЕБНЕ КОЛИЧИНЕ САДНИЦА</a:t>
            </a:r>
            <a:endParaRPr lang="en-US" sz="2400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285720" y="5643578"/>
          <a:ext cx="5476914" cy="714380"/>
        </p:xfrm>
        <a:graphic>
          <a:graphicData uri="http://schemas.openxmlformats.org/presentationml/2006/ole">
            <p:oleObj spid="_x0000_s2049" name="Equation" r:id="rId3" imgW="3263900" imgH="431800" progId="Equation.3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1285852" y="2071678"/>
            <a:ext cx="4690708" cy="170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Robinia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pseudoacacia</a:t>
            </a:r>
            <a:r>
              <a:rPr lang="en-US" sz="1400" b="1" i="1" dirty="0" smtClean="0">
                <a:solidFill>
                  <a:srgbClr val="FF0000"/>
                </a:solidFill>
              </a:rPr>
              <a:t>                                                       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x-none" sz="1400" b="1" dirty="0" smtClean="0">
                <a:solidFill>
                  <a:srgbClr val="FF0000"/>
                </a:solidFill>
              </a:rPr>
              <a:t>3.000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Pinus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nigra</a:t>
            </a:r>
            <a:r>
              <a:rPr lang="en-US" sz="1400" b="1" i="1" dirty="0" smtClean="0">
                <a:solidFill>
                  <a:srgbClr val="FF0000"/>
                </a:solidFill>
              </a:rPr>
              <a:t>                                                                            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x-none" sz="1400" b="1" dirty="0" smtClean="0">
                <a:solidFill>
                  <a:srgbClr val="FF0000"/>
                </a:solidFill>
              </a:rPr>
              <a:t>2.500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Fraxinus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ornus</a:t>
            </a:r>
            <a:r>
              <a:rPr lang="en-US" sz="1400" b="1" i="1" dirty="0" smtClean="0">
                <a:solidFill>
                  <a:srgbClr val="FF0000"/>
                </a:solidFill>
              </a:rPr>
              <a:t>                                                                     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x-none" sz="1400" b="1" dirty="0" smtClean="0">
                <a:solidFill>
                  <a:srgbClr val="FF0000"/>
                </a:solidFill>
              </a:rPr>
              <a:t>5.000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Abies</a:t>
            </a:r>
            <a:r>
              <a:rPr lang="en-US" sz="1400" b="1" i="1" dirty="0" smtClean="0">
                <a:solidFill>
                  <a:srgbClr val="FF0000"/>
                </a:solidFill>
              </a:rPr>
              <a:t> alba                                                                              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x-none" sz="1400" b="1" dirty="0" smtClean="0">
                <a:solidFill>
                  <a:srgbClr val="FF0000"/>
                </a:solidFill>
              </a:rPr>
              <a:t>2.500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Pseudotsuga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menziesii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2.000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3643314"/>
            <a:ext cx="45453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cv.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serotina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400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cl.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I214</a:t>
            </a:r>
            <a:r>
              <a:rPr lang="x-none" sz="1400" b="1" dirty="0" smtClean="0">
                <a:solidFill>
                  <a:srgbClr val="FF0000"/>
                </a:solidFill>
              </a:rPr>
              <a:t>                                            278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uiExpand="1" build="p"/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/>
              <a:t>ПЛАНИРАЊЕ ЕЛЕМЕНАТА ТЕХНИКЕ ПРОИЗВОДЊЕ</a:t>
            </a: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57158" y="1000108"/>
          <a:ext cx="8572563" cy="5286413"/>
        </p:xfrm>
        <a:graphic>
          <a:graphicData uri="http://schemas.openxmlformats.org/drawingml/2006/table">
            <a:tbl>
              <a:tblPr/>
              <a:tblGrid>
                <a:gridCol w="571504"/>
                <a:gridCol w="2885936"/>
                <a:gridCol w="1357717"/>
                <a:gridCol w="947245"/>
                <a:gridCol w="947245"/>
                <a:gridCol w="931458"/>
                <a:gridCol w="931458"/>
              </a:tblGrid>
              <a:tr h="515303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Редни број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vert="vert27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Назив врсте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Начин размно-жавања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Одељак  за размножавање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Растилиште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82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Рок гајења у год.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Размак између редова у cm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Рок гајења у год.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Размак  између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редова и биљака у cm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166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166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30" marR="53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000100" y="3071810"/>
            <a:ext cx="8190768" cy="170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Robinia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pseudoacacia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  генеративно</a:t>
            </a:r>
            <a:r>
              <a:rPr lang="en-US" sz="1400" b="1" dirty="0" smtClean="0">
                <a:solidFill>
                  <a:srgbClr val="FF0000"/>
                </a:solidFill>
              </a:rPr>
              <a:t>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1                    30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Pinus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nigra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генеративно</a:t>
            </a:r>
            <a:r>
              <a:rPr lang="en-US" sz="1400" b="1" dirty="0" smtClean="0">
                <a:solidFill>
                  <a:srgbClr val="FF0000"/>
                </a:solidFill>
              </a:rPr>
              <a:t>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2                    25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Fraxinus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ornus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генеративно</a:t>
            </a:r>
            <a:r>
              <a:rPr lang="en-US" sz="1400" b="1" dirty="0" smtClean="0">
                <a:solidFill>
                  <a:srgbClr val="FF0000"/>
                </a:solidFill>
              </a:rPr>
              <a:t>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2                    30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Abies</a:t>
            </a:r>
            <a:r>
              <a:rPr lang="en-US" sz="1400" b="1" i="1" dirty="0" smtClean="0">
                <a:solidFill>
                  <a:srgbClr val="FF0000"/>
                </a:solidFill>
              </a:rPr>
              <a:t> alba 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генеративно</a:t>
            </a:r>
            <a:r>
              <a:rPr lang="en-US" sz="1400" b="1" dirty="0" smtClean="0">
                <a:solidFill>
                  <a:srgbClr val="FF0000"/>
                </a:solidFill>
              </a:rPr>
              <a:t>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2                    25                    3               35 х 30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Pseudotsuga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menziesii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генеративно</a:t>
            </a:r>
            <a:r>
              <a:rPr lang="en-US" sz="1400" b="1" dirty="0" smtClean="0">
                <a:solidFill>
                  <a:srgbClr val="FF0000"/>
                </a:solidFill>
              </a:rPr>
              <a:t>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2                    25                    2               35 х 30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4643446"/>
            <a:ext cx="81251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cv.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serotina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</a:t>
            </a:r>
            <a:r>
              <a:rPr lang="x-none" sz="1400" b="1" dirty="0" smtClean="0">
                <a:solidFill>
                  <a:srgbClr val="FF0000"/>
                </a:solidFill>
              </a:rPr>
              <a:t>вегетативно                 1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100 х 10               2              150 х 60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cl.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I214</a:t>
            </a:r>
            <a:r>
              <a:rPr lang="x-none" sz="1400" b="1" dirty="0" smtClean="0">
                <a:solidFill>
                  <a:srgbClr val="FF0000"/>
                </a:solidFill>
              </a:rPr>
              <a:t>                  вегетативно                 1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100 х 10               2              150 х 60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/>
              <a:t>ПЛАНИРАЊЕ ПЛОДОРЕДА</a:t>
            </a: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28596" y="1214422"/>
          <a:ext cx="8429684" cy="4714904"/>
        </p:xfrm>
        <a:graphic>
          <a:graphicData uri="http://schemas.openxmlformats.org/drawingml/2006/table">
            <a:tbl>
              <a:tblPr/>
              <a:tblGrid>
                <a:gridCol w="361870"/>
                <a:gridCol w="566824"/>
                <a:gridCol w="3429024"/>
                <a:gridCol w="949699"/>
                <a:gridCol w="663428"/>
                <a:gridCol w="723739"/>
                <a:gridCol w="723739"/>
                <a:gridCol w="1011361"/>
              </a:tblGrid>
              <a:tr h="110635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Одељци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vert="vert27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Назив врсте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Рок гајења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Број поља под садни-цама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Број поља под угаром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Укупан број поља у плодо- реду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Начин искори-шћавања слободног поља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3277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218385">
                <a:tc rowSpan="10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Одељак за размножавање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vert="vert27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 smtClean="0"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85">
                <a:tc rowSpan="5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l-SI" sz="1400" dirty="0">
                          <a:latin typeface="Calibri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школа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vert="vert27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02" marR="66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337256" y="2643182"/>
            <a:ext cx="1912703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 err="1" smtClean="0">
                <a:solidFill>
                  <a:srgbClr val="FF0000"/>
                </a:solidFill>
              </a:rPr>
              <a:t>Robinia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pseudoacacia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400" b="1" i="1" dirty="0" err="1" smtClean="0">
                <a:solidFill>
                  <a:srgbClr val="FF0000"/>
                </a:solidFill>
              </a:rPr>
              <a:t>Pinus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nigra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r>
              <a:rPr lang="en-US" sz="1400" b="1" i="1" dirty="0" err="1" smtClean="0">
                <a:solidFill>
                  <a:srgbClr val="FF0000"/>
                </a:solidFill>
              </a:rPr>
              <a:t>Fraxinus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ornus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400" b="1" i="1" dirty="0" err="1" smtClean="0">
                <a:solidFill>
                  <a:srgbClr val="FF0000"/>
                </a:solidFill>
              </a:rPr>
              <a:t>Abies</a:t>
            </a:r>
            <a:r>
              <a:rPr lang="en-US" sz="1400" b="1" i="1" dirty="0" smtClean="0">
                <a:solidFill>
                  <a:srgbClr val="FF0000"/>
                </a:solidFill>
              </a:rPr>
              <a:t> alba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400" b="1" i="1" dirty="0" err="1" smtClean="0">
                <a:solidFill>
                  <a:srgbClr val="FF0000"/>
                </a:solidFill>
              </a:rPr>
              <a:t>Pseudotsuga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menziesii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3714752"/>
            <a:ext cx="2857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cv.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serotina</a:t>
            </a:r>
            <a:endParaRPr lang="en-US" sz="1400" b="1" i="1" dirty="0" smtClean="0">
              <a:solidFill>
                <a:srgbClr val="FF0000"/>
              </a:solidFill>
            </a:endParaRPr>
          </a:p>
          <a:p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cl.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I214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6" name="Oval Callout 5"/>
          <p:cNvSpPr/>
          <p:nvPr/>
        </p:nvSpPr>
        <p:spPr>
          <a:xfrm flipH="1">
            <a:off x="785786" y="500042"/>
            <a:ext cx="2928958" cy="1214446"/>
          </a:xfrm>
          <a:prstGeom prst="wedgeEllipseCallout">
            <a:avLst>
              <a:gd name="adj1" fmla="val -100672"/>
              <a:gd name="adj2" fmla="val 43985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2976" y="714356"/>
            <a:ext cx="24288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1600" b="1" dirty="0" smtClean="0"/>
              <a:t>из табеле: Планирање елемената технике производње</a:t>
            </a:r>
            <a:endParaRPr lang="en-US" sz="1600" b="1" dirty="0"/>
          </a:p>
        </p:txBody>
      </p:sp>
      <p:sp>
        <p:nvSpPr>
          <p:cNvPr id="8" name="Oval Callout 7"/>
          <p:cNvSpPr/>
          <p:nvPr/>
        </p:nvSpPr>
        <p:spPr>
          <a:xfrm flipH="1" flipV="1">
            <a:off x="4286248" y="3000372"/>
            <a:ext cx="1714512" cy="1214446"/>
          </a:xfrm>
          <a:prstGeom prst="wedgeEllipseCallout">
            <a:avLst>
              <a:gd name="adj1" fmla="val -52308"/>
              <a:gd name="adj2" fmla="val 81015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29124" y="3357562"/>
            <a:ext cx="13411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x-none" sz="1600" b="1" dirty="0" smtClean="0"/>
              <a:t>= </a:t>
            </a:r>
            <a:r>
              <a:rPr lang="sr-Cyrl-CS" sz="1600" b="1" dirty="0" smtClean="0"/>
              <a:t>рок гајења </a:t>
            </a:r>
          </a:p>
          <a:p>
            <a:pPr algn="ctr"/>
            <a:r>
              <a:rPr lang="sr-Cyrl-CS" sz="1600" b="1" dirty="0" smtClean="0"/>
              <a:t>у годинама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72264" y="264318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1400" b="1" dirty="0" smtClean="0">
                <a:solidFill>
                  <a:srgbClr val="FF0000"/>
                </a:solidFill>
              </a:rPr>
              <a:t>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1" name="Oval Callout 10"/>
          <p:cNvSpPr/>
          <p:nvPr/>
        </p:nvSpPr>
        <p:spPr>
          <a:xfrm flipV="1">
            <a:off x="7072330" y="3286124"/>
            <a:ext cx="1714512" cy="1214446"/>
          </a:xfrm>
          <a:prstGeom prst="wedgeEllipseCallout">
            <a:avLst>
              <a:gd name="adj1" fmla="val -26953"/>
              <a:gd name="adj2" fmla="val 103233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7572396" y="3714752"/>
            <a:ext cx="7377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x-none" sz="1600" b="1" dirty="0" smtClean="0"/>
              <a:t>= </a:t>
            </a:r>
            <a:r>
              <a:rPr lang="sr-Cyrl-CS" sz="1600" b="1" dirty="0" smtClean="0"/>
              <a:t>4 + 5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>
          <a:xfrm>
            <a:off x="1342300" y="4801312"/>
            <a:ext cx="273658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 err="1" smtClean="0">
                <a:solidFill>
                  <a:srgbClr val="FF0000"/>
                </a:solidFill>
              </a:rPr>
              <a:t>Abies</a:t>
            </a:r>
            <a:r>
              <a:rPr lang="en-US" sz="1400" b="1" i="1" dirty="0" smtClean="0">
                <a:solidFill>
                  <a:srgbClr val="FF0000"/>
                </a:solidFill>
              </a:rPr>
              <a:t> alba</a:t>
            </a:r>
            <a:endParaRPr lang="x-none" sz="1400" b="1" i="1" dirty="0" smtClean="0">
              <a:solidFill>
                <a:srgbClr val="FF0000"/>
              </a:solidFill>
            </a:endParaRPr>
          </a:p>
          <a:p>
            <a:r>
              <a:rPr lang="en-US" sz="1400" b="1" i="1" dirty="0" err="1" smtClean="0">
                <a:solidFill>
                  <a:srgbClr val="FF0000"/>
                </a:solidFill>
              </a:rPr>
              <a:t>Pseudotsuga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menziesii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endParaRPr lang="x-none" sz="1400" b="1" i="1" dirty="0" smtClean="0">
              <a:solidFill>
                <a:srgbClr val="FF0000"/>
              </a:solidFill>
            </a:endParaRPr>
          </a:p>
          <a:p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cv.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serotina</a:t>
            </a:r>
            <a:endParaRPr lang="en-US" sz="1400" b="1" i="1" dirty="0" smtClean="0">
              <a:solidFill>
                <a:srgbClr val="FF0000"/>
              </a:solidFill>
            </a:endParaRPr>
          </a:p>
          <a:p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cl.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I214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  <p:bldP spid="6" grpId="0" animBg="1"/>
      <p:bldP spid="7" grpId="0"/>
      <p:bldP spid="8" grpId="0" animBg="1"/>
      <p:bldP spid="9" grpId="0"/>
      <p:bldP spid="10" grpId="0"/>
      <p:bldP spid="11" grpId="0" animBg="1"/>
      <p:bldP spid="12" grpId="0"/>
      <p:bldP spid="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/>
              <a:t>ОЧЕКИВАНИ ГУБИЦИ У ПРОИЗВОДЊИ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178695" y="1571612"/>
            <a:ext cx="67866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dirty="0"/>
              <a:t>У ожилишту..................................................................................... 20%</a:t>
            </a:r>
            <a:endParaRPr lang="en-US" dirty="0"/>
          </a:p>
          <a:p>
            <a:r>
              <a:rPr lang="sr-Cyrl-CS" dirty="0" smtClean="0"/>
              <a:t>У </a:t>
            </a:r>
            <a:r>
              <a:rPr lang="sr-Cyrl-CS" dirty="0"/>
              <a:t>сејалишту..................................................................................... 20%</a:t>
            </a:r>
            <a:endParaRPr lang="en-US" dirty="0"/>
          </a:p>
          <a:p>
            <a:r>
              <a:rPr lang="sr-Cyrl-CS" dirty="0" smtClean="0"/>
              <a:t>У </a:t>
            </a:r>
            <a:r>
              <a:rPr lang="sr-Cyrl-CS" dirty="0"/>
              <a:t>растилишту.................................................................................. 10%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/>
              <a:t>ПРОРАЧУН БРОЈА САДНИЦА ЗА РАСАЂИВАЊЕ У  </a:t>
            </a:r>
            <a:r>
              <a:rPr lang="sl-SI" sz="2400" b="1" dirty="0"/>
              <a:t>I</a:t>
            </a:r>
            <a:r>
              <a:rPr lang="sr-Cyrl-CS" sz="2400" b="1" dirty="0"/>
              <a:t>  ШКОЛИ</a:t>
            </a: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28596" y="928646"/>
          <a:ext cx="8215370" cy="4786342"/>
        </p:xfrm>
        <a:graphic>
          <a:graphicData uri="http://schemas.openxmlformats.org/drawingml/2006/table">
            <a:tbl>
              <a:tblPr/>
              <a:tblGrid>
                <a:gridCol w="669740"/>
                <a:gridCol w="2687846"/>
                <a:gridCol w="1108561"/>
                <a:gridCol w="1183201"/>
                <a:gridCol w="1283011"/>
                <a:gridCol w="1283011"/>
              </a:tblGrid>
              <a:tr h="310190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Редни број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vert="vert27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Назив врсте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Растилиште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4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Рок гајења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l-SI" sz="1600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год.)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Број садница за испоруку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Очекивани губици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l-SI" sz="1600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ком.)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Број садница за расађивање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101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101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7" marR="684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21429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2976" y="2571720"/>
            <a:ext cx="1952779" cy="170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strike="sngStrike" dirty="0" err="1" smtClean="0">
                <a:solidFill>
                  <a:srgbClr val="FF0000"/>
                </a:solidFill>
              </a:rPr>
              <a:t>Robinia</a:t>
            </a:r>
            <a:r>
              <a:rPr lang="en-US" sz="1400" b="1" i="1" strike="sngStrike" dirty="0" smtClean="0">
                <a:solidFill>
                  <a:srgbClr val="FF0000"/>
                </a:solidFill>
              </a:rPr>
              <a:t> </a:t>
            </a:r>
            <a:r>
              <a:rPr lang="en-US" sz="1400" b="1" i="1" strike="sngStrike" dirty="0" err="1" smtClean="0">
                <a:solidFill>
                  <a:srgbClr val="FF0000"/>
                </a:solidFill>
              </a:rPr>
              <a:t>pseudoacacia</a:t>
            </a:r>
            <a:endParaRPr lang="x-none" sz="1400" b="1" i="1" strike="sngStrike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strike="sngStrike" dirty="0" err="1" smtClean="0">
                <a:solidFill>
                  <a:srgbClr val="FF0000"/>
                </a:solidFill>
              </a:rPr>
              <a:t>Pinus</a:t>
            </a:r>
            <a:r>
              <a:rPr lang="en-US" sz="1400" b="1" i="1" strike="sngStrike" dirty="0" smtClean="0">
                <a:solidFill>
                  <a:srgbClr val="FF0000"/>
                </a:solidFill>
              </a:rPr>
              <a:t> </a:t>
            </a:r>
            <a:r>
              <a:rPr lang="en-US" sz="1400" b="1" i="1" strike="sngStrike" dirty="0" err="1" smtClean="0">
                <a:solidFill>
                  <a:srgbClr val="FF0000"/>
                </a:solidFill>
              </a:rPr>
              <a:t>nigra</a:t>
            </a:r>
            <a:r>
              <a:rPr lang="en-US" sz="1400" b="1" i="1" strike="sngStrike" dirty="0" smtClean="0">
                <a:solidFill>
                  <a:srgbClr val="FF0000"/>
                </a:solidFill>
              </a:rPr>
              <a:t> </a:t>
            </a:r>
            <a:endParaRPr lang="en-US" sz="1400" b="1" strike="sngStrike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sz="1400" b="1" i="1" strike="sngStrike" dirty="0" err="1" smtClean="0">
                <a:solidFill>
                  <a:srgbClr val="FF0000"/>
                </a:solidFill>
              </a:rPr>
              <a:t>Fraxinus</a:t>
            </a:r>
            <a:r>
              <a:rPr lang="en-US" sz="1400" b="1" i="1" strike="sngStrike" dirty="0" smtClean="0">
                <a:solidFill>
                  <a:srgbClr val="FF0000"/>
                </a:solidFill>
              </a:rPr>
              <a:t> </a:t>
            </a:r>
            <a:r>
              <a:rPr lang="en-US" sz="1400" b="1" i="1" strike="sngStrike" dirty="0" err="1" smtClean="0">
                <a:solidFill>
                  <a:srgbClr val="FF0000"/>
                </a:solidFill>
              </a:rPr>
              <a:t>ornus</a:t>
            </a:r>
            <a:endParaRPr lang="en-US" sz="1400" b="1" strike="sngStrike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Abies</a:t>
            </a:r>
            <a:r>
              <a:rPr lang="en-US" sz="1400" b="1" i="1" dirty="0" smtClean="0">
                <a:solidFill>
                  <a:srgbClr val="FF0000"/>
                </a:solidFill>
              </a:rPr>
              <a:t> alba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Pseudotsuga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menziesii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4143356"/>
            <a:ext cx="27365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cv.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serotina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Populus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euramericana</a:t>
            </a:r>
            <a:r>
              <a:rPr lang="en-US" sz="1400" b="1" i="1" dirty="0" smtClean="0">
                <a:solidFill>
                  <a:srgbClr val="FF0000"/>
                </a:solidFill>
              </a:rPr>
              <a:t> cl.</a:t>
            </a:r>
            <a:r>
              <a:rPr lang="x-none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I214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" name="Oval Callout 7"/>
          <p:cNvSpPr/>
          <p:nvPr/>
        </p:nvSpPr>
        <p:spPr>
          <a:xfrm flipH="1">
            <a:off x="1500166" y="1785902"/>
            <a:ext cx="2214578" cy="785818"/>
          </a:xfrm>
          <a:prstGeom prst="wedgeEllipseCallout">
            <a:avLst>
              <a:gd name="adj1" fmla="val -82973"/>
              <a:gd name="adj2" fmla="val 73721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28728" y="1928778"/>
            <a:ext cx="2428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1600" b="1" dirty="0" smtClean="0"/>
              <a:t>из претходне </a:t>
            </a:r>
          </a:p>
          <a:p>
            <a:pPr algn="ctr"/>
            <a:r>
              <a:rPr lang="sr-Cyrl-CS" sz="1600" b="1" dirty="0" smtClean="0"/>
              <a:t>табеле</a:t>
            </a:r>
            <a:endParaRPr lang="en-US" sz="1600" b="1" dirty="0"/>
          </a:p>
        </p:txBody>
      </p:sp>
      <p:sp>
        <p:nvSpPr>
          <p:cNvPr id="11" name="Oval Callout 10"/>
          <p:cNvSpPr/>
          <p:nvPr/>
        </p:nvSpPr>
        <p:spPr>
          <a:xfrm flipH="1" flipV="1">
            <a:off x="1714480" y="5143488"/>
            <a:ext cx="3857652" cy="1214446"/>
          </a:xfrm>
          <a:prstGeom prst="wedgeEllipseCallout">
            <a:avLst>
              <a:gd name="adj1" fmla="val -47051"/>
              <a:gd name="adj2" fmla="val 247649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71670" y="5500678"/>
            <a:ext cx="32861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1400" b="1" dirty="0" smtClean="0"/>
              <a:t>Из табеле: Подаци о густини садње на терену и прорачун потребне количине садница</a:t>
            </a:r>
            <a:endParaRPr lang="en-US" sz="1400" b="1" dirty="0"/>
          </a:p>
        </p:txBody>
      </p:sp>
      <p:sp>
        <p:nvSpPr>
          <p:cNvPr id="12" name="Oval Callout 11"/>
          <p:cNvSpPr/>
          <p:nvPr/>
        </p:nvSpPr>
        <p:spPr>
          <a:xfrm flipH="1" flipV="1">
            <a:off x="6286512" y="3143224"/>
            <a:ext cx="1928826" cy="1428784"/>
          </a:xfrm>
          <a:prstGeom prst="wedgeEllipseCallout">
            <a:avLst>
              <a:gd name="adj1" fmla="val -38319"/>
              <a:gd name="adj2" fmla="val 72622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6572264" y="3643314"/>
          <a:ext cx="1390427" cy="500066"/>
        </p:xfrm>
        <a:graphic>
          <a:graphicData uri="http://schemas.openxmlformats.org/presentationml/2006/ole">
            <p:oleObj spid="_x0000_s18433" name="Equation" r:id="rId3" imgW="1079032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animBg="1"/>
      <p:bldP spid="9" grpId="0"/>
      <p:bldP spid="11" grpId="0" animBg="1"/>
      <p:bldP spid="10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2400" b="1" dirty="0"/>
              <a:t>ПЛАНИРАЊЕ ДУЖИНЕ БРАЗДИ</a:t>
            </a: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85720" y="1214422"/>
          <a:ext cx="8429683" cy="4857783"/>
        </p:xfrm>
        <a:graphic>
          <a:graphicData uri="http://schemas.openxmlformats.org/drawingml/2006/table">
            <a:tbl>
              <a:tblPr/>
              <a:tblGrid>
                <a:gridCol w="428228"/>
                <a:gridCol w="2872836"/>
                <a:gridCol w="1111032"/>
                <a:gridCol w="1490368"/>
                <a:gridCol w="1603325"/>
                <a:gridCol w="923894"/>
              </a:tblGrid>
              <a:tr h="187180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Редни број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Назив врсте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Укупна количина садница за пошум-љавање (ком)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Број садница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за расађивањеу  растилишту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(ком.)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Број садница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по дужном метру бразде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(ком.)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Укупна дужина бразди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(m)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49023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1196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6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6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6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6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6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6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6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sr-Cyrl-C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14348" y="3500438"/>
            <a:ext cx="6537239" cy="170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Robinia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pseudoacacia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25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Pinus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nigra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80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Fraxinus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ornus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30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Abies</a:t>
            </a:r>
            <a:r>
              <a:rPr lang="en-US" sz="1400" b="1" i="1" dirty="0" smtClean="0">
                <a:solidFill>
                  <a:srgbClr val="FF0000"/>
                </a:solidFill>
              </a:rPr>
              <a:t> alba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80</a:t>
            </a:r>
          </a:p>
          <a:p>
            <a:pPr>
              <a:lnSpc>
                <a:spcPct val="150000"/>
              </a:lnSpc>
            </a:pPr>
            <a:r>
              <a:rPr lang="en-US" sz="1400" b="1" i="1" dirty="0" err="1" smtClean="0">
                <a:solidFill>
                  <a:srgbClr val="FF0000"/>
                </a:solidFill>
              </a:rPr>
              <a:t>Pseudotsuga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</a:rPr>
              <a:t>menziesii</a:t>
            </a:r>
            <a:r>
              <a:rPr lang="en-US" sz="1400" b="1" i="1" dirty="0" smtClean="0">
                <a:solidFill>
                  <a:srgbClr val="FF0000"/>
                </a:solidFill>
              </a:rPr>
              <a:t> </a:t>
            </a:r>
            <a:r>
              <a:rPr lang="x-none" sz="1400" b="1" i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</a:t>
            </a:r>
            <a:r>
              <a:rPr lang="x-none" sz="1400" b="1" dirty="0" smtClean="0">
                <a:solidFill>
                  <a:srgbClr val="FF0000"/>
                </a:solidFill>
              </a:rPr>
              <a:t>80</a:t>
            </a:r>
            <a:endParaRPr lang="en-US" sz="1400" b="1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Oval Callout 4"/>
          <p:cNvSpPr/>
          <p:nvPr/>
        </p:nvSpPr>
        <p:spPr>
          <a:xfrm flipH="1" flipV="1">
            <a:off x="571472" y="5643554"/>
            <a:ext cx="3857652" cy="1214446"/>
          </a:xfrm>
          <a:prstGeom prst="wedgeEllipseCallout">
            <a:avLst>
              <a:gd name="adj1" fmla="val -41999"/>
              <a:gd name="adj2" fmla="val 203213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28662" y="6000744"/>
            <a:ext cx="32861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1400" b="1" dirty="0" smtClean="0"/>
              <a:t>Из табеле: Подаци о густини садње на терену и прорачун потребне количине садница</a:t>
            </a:r>
            <a:endParaRPr lang="en-US" sz="1400" b="1" dirty="0"/>
          </a:p>
        </p:txBody>
      </p:sp>
      <p:sp>
        <p:nvSpPr>
          <p:cNvPr id="7" name="Oval Callout 6"/>
          <p:cNvSpPr/>
          <p:nvPr/>
        </p:nvSpPr>
        <p:spPr>
          <a:xfrm flipH="1" flipV="1">
            <a:off x="4000496" y="4214818"/>
            <a:ext cx="2714644" cy="1071570"/>
          </a:xfrm>
          <a:prstGeom prst="wedgeEllipseCallout">
            <a:avLst>
              <a:gd name="adj1" fmla="val -1219"/>
              <a:gd name="adj2" fmla="val 93771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4744" y="4500570"/>
            <a:ext cx="32861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CS" sz="1400" b="1" dirty="0" smtClean="0"/>
              <a:t>Из табеле: </a:t>
            </a:r>
            <a:r>
              <a:rPr lang="sr-Cyrl-CS" sz="1400" b="1" dirty="0" smtClean="0">
                <a:ea typeface="Calibri"/>
                <a:cs typeface="Times New Roman"/>
              </a:rPr>
              <a:t>Број садница</a:t>
            </a:r>
            <a:endParaRPr lang="en-US" sz="1400" b="1" dirty="0" smtClean="0">
              <a:ea typeface="Calibri"/>
              <a:cs typeface="Times New Roman"/>
            </a:endParaRPr>
          </a:p>
          <a:p>
            <a:pPr algn="ctr"/>
            <a:r>
              <a:rPr lang="sr-Cyrl-CS" sz="1400" b="1" dirty="0" smtClean="0">
                <a:ea typeface="Calibri"/>
                <a:cs typeface="Times New Roman"/>
              </a:rPr>
              <a:t>за расађивање у  </a:t>
            </a:r>
            <a:r>
              <a:rPr lang="en-US" sz="1400" b="1" dirty="0" smtClean="0">
                <a:ea typeface="Calibri"/>
                <a:cs typeface="Times New Roman"/>
              </a:rPr>
              <a:t>I </a:t>
            </a:r>
            <a:r>
              <a:rPr lang="x-none" sz="1400" b="1" dirty="0" smtClean="0">
                <a:ea typeface="Calibri"/>
                <a:cs typeface="Times New Roman"/>
              </a:rPr>
              <a:t>школи</a:t>
            </a:r>
            <a:endParaRPr lang="en-US" sz="1400" b="1" dirty="0" smtClean="0">
              <a:ea typeface="Calibri"/>
              <a:cs typeface="Times New Roman"/>
            </a:endParaRPr>
          </a:p>
          <a:p>
            <a:pPr algn="ctr"/>
            <a:endParaRPr lang="en-US" sz="1400" b="1" dirty="0"/>
          </a:p>
        </p:txBody>
      </p:sp>
      <p:sp>
        <p:nvSpPr>
          <p:cNvPr id="9" name="Oval Callout 8"/>
          <p:cNvSpPr/>
          <p:nvPr/>
        </p:nvSpPr>
        <p:spPr>
          <a:xfrm flipH="1" flipV="1">
            <a:off x="6858016" y="5429264"/>
            <a:ext cx="1285884" cy="1071570"/>
          </a:xfrm>
          <a:prstGeom prst="wedgeEllipseCallout">
            <a:avLst>
              <a:gd name="adj1" fmla="val -53923"/>
              <a:gd name="adj2" fmla="val 212678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57852" y="5572140"/>
            <a:ext cx="32861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1400" b="1" dirty="0" smtClean="0"/>
              <a:t>3/5</a:t>
            </a:r>
          </a:p>
          <a:p>
            <a:pPr algn="ctr"/>
            <a:r>
              <a:rPr lang="x-none" sz="1400" b="1" dirty="0" smtClean="0">
                <a:ea typeface="Calibri"/>
                <a:cs typeface="Times New Roman"/>
              </a:rPr>
              <a:t>или</a:t>
            </a:r>
          </a:p>
          <a:p>
            <a:pPr algn="ctr"/>
            <a:r>
              <a:rPr lang="x-none" sz="1400" b="1" dirty="0" smtClean="0">
                <a:ea typeface="Calibri"/>
                <a:cs typeface="Times New Roman"/>
              </a:rPr>
              <a:t>4/5</a:t>
            </a:r>
            <a:endParaRPr lang="en-US" sz="1400" b="1" dirty="0" smtClean="0">
              <a:ea typeface="Calibri"/>
              <a:cs typeface="Times New Roman"/>
            </a:endParaRPr>
          </a:p>
          <a:p>
            <a:pPr algn="ctr"/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6" grpId="0"/>
      <p:bldP spid="7" grpId="0" animBg="1"/>
      <p:bldP spid="8" grpId="0"/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1357</Words>
  <Application>Microsoft Office PowerPoint</Application>
  <PresentationFormat>On-screen Show (4:3)</PresentationFormat>
  <Paragraphs>411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ПРОРАЧУН ПОВРШИНЕ РАСАДНИКА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ПРОРАЧУН ПОВРШИНЕ РАСАДНИКА</dc:title>
  <dc:creator>Vladan Ivetic</dc:creator>
  <cp:lastModifiedBy>Activated User</cp:lastModifiedBy>
  <cp:revision>47</cp:revision>
  <dcterms:created xsi:type="dcterms:W3CDTF">2011-03-12T14:00:00Z</dcterms:created>
  <dcterms:modified xsi:type="dcterms:W3CDTF">2014-03-26T00:27:33Z</dcterms:modified>
</cp:coreProperties>
</file>