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58D09B-8552-4B11-8E3E-7080DC2D52FC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DD52FB-F582-470D-AC9B-EDA1A52675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Motori: gubici, opterećenja i troškovi eksploatacije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Odabrana poglavlja iz Energetike u drvnoj industriji</a:t>
            </a:r>
          </a:p>
          <a:p>
            <a:r>
              <a:rPr lang="sr-Latn-RS" dirty="0" smtClean="0"/>
              <a:t> </a:t>
            </a:r>
          </a:p>
          <a:p>
            <a:endParaRPr lang="sr-Latn-RS" dirty="0" smtClean="0"/>
          </a:p>
          <a:p>
            <a:r>
              <a:rPr lang="en-US" dirty="0" err="1" smtClean="0"/>
              <a:t>dr</a:t>
            </a:r>
            <a:r>
              <a:rPr lang="sr-Latn-RS" dirty="0" smtClean="0"/>
              <a:t> Srđan Svrzić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4968"/>
          </a:xfrm>
        </p:spPr>
        <p:txBody>
          <a:bodyPr>
            <a:normAutofit/>
          </a:bodyPr>
          <a:lstStyle/>
          <a:p>
            <a:r>
              <a:rPr lang="sr-Latn-RS" sz="4400" dirty="0" smtClean="0"/>
              <a:t>Vrste opterećenja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Upterećenja se uošte mogu klasifikovati prema odnosima brzine, momenta i snage.</a:t>
            </a:r>
          </a:p>
          <a:p>
            <a:endParaRPr lang="sr-Latn-RS" dirty="0" smtClean="0"/>
          </a:p>
          <a:p>
            <a:r>
              <a:rPr lang="sr-Latn-RS" dirty="0" smtClean="0"/>
              <a:t>Klasifikacija: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Opterećenja promenljivog momenta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Opterećenja konstantnog momenta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Opterećenja konstantne snage</a:t>
            </a:r>
          </a:p>
          <a:p>
            <a:pPr marL="514350" indent="-514350">
              <a:buNone/>
            </a:pPr>
            <a:r>
              <a:rPr lang="sr-Latn-RS" dirty="0" smtClean="0"/>
              <a:t>1. Ventilatori i pumpe - M</a:t>
            </a:r>
            <a:r>
              <a:rPr lang="sr-Latn-RS" dirty="0" smtClean="0">
                <a:latin typeface="Times New Roman"/>
                <a:cs typeface="Times New Roman"/>
              </a:rPr>
              <a:t>→</a:t>
            </a:r>
            <a:r>
              <a:rPr lang="el-GR" dirty="0" smtClean="0">
                <a:latin typeface="Times New Roman"/>
                <a:cs typeface="Times New Roman"/>
              </a:rPr>
              <a:t>ω</a:t>
            </a:r>
            <a:r>
              <a:rPr lang="sr-Latn-RS" baseline="30000" dirty="0" smtClean="0">
                <a:latin typeface="Times New Roman"/>
                <a:cs typeface="Times New Roman"/>
              </a:rPr>
              <a:t>2</a:t>
            </a:r>
            <a:r>
              <a:rPr lang="sr-Latn-RS" dirty="0" smtClean="0">
                <a:latin typeface="Times New Roman"/>
                <a:cs typeface="Times New Roman"/>
              </a:rPr>
              <a:t>; P →</a:t>
            </a:r>
            <a:r>
              <a:rPr lang="el-GR" dirty="0" smtClean="0">
                <a:latin typeface="Times New Roman"/>
                <a:cs typeface="Times New Roman"/>
              </a:rPr>
              <a:t>ω</a:t>
            </a:r>
            <a:r>
              <a:rPr lang="sr-Latn-RS" baseline="30000" dirty="0" smtClean="0">
                <a:latin typeface="Times New Roman"/>
                <a:cs typeface="Times New Roman"/>
              </a:rPr>
              <a:t>3</a:t>
            </a:r>
            <a:r>
              <a:rPr lang="sr-Latn-RS" dirty="0" smtClean="0">
                <a:latin typeface="Times New Roman"/>
                <a:cs typeface="Times New Roman"/>
              </a:rPr>
              <a:t> usled sile otpora sredine koja zavisi od brzine.</a:t>
            </a:r>
          </a:p>
          <a:p>
            <a:pPr marL="514350" indent="-514350">
              <a:buNone/>
            </a:pPr>
            <a:r>
              <a:rPr lang="sr-Latn-RS" dirty="0" smtClean="0"/>
              <a:t>2. Konvejeri - </a:t>
            </a:r>
            <a:r>
              <a:rPr lang="sr-Latn-RS" dirty="0" smtClean="0">
                <a:latin typeface="Times New Roman"/>
                <a:cs typeface="Times New Roman"/>
              </a:rPr>
              <a:t>P →</a:t>
            </a:r>
            <a:r>
              <a:rPr lang="el-GR" dirty="0" smtClean="0">
                <a:latin typeface="Times New Roman"/>
                <a:cs typeface="Times New Roman"/>
              </a:rPr>
              <a:t>ω</a:t>
            </a:r>
            <a:r>
              <a:rPr lang="sr-Latn-RS" dirty="0" smtClean="0">
                <a:latin typeface="Times New Roman"/>
                <a:cs typeface="Times New Roman"/>
              </a:rPr>
              <a:t>, snaga je direktno proporcionalna brzini, pod pretpostavkom da je sila konstantna</a:t>
            </a:r>
          </a:p>
          <a:p>
            <a:pPr marL="514350" indent="-514350">
              <a:buNone/>
            </a:pPr>
            <a:r>
              <a:rPr lang="sr-Latn-RS" dirty="0" smtClean="0">
                <a:latin typeface="Times New Roman"/>
                <a:cs typeface="Times New Roman"/>
              </a:rPr>
              <a:t>3. Mašinska obrada i mašine za namotavanje – momenat se menja usled promenljive sile ali snaga ostaje konstantna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17837" y="1916112"/>
          <a:ext cx="5142395" cy="504775"/>
        </p:xfrm>
        <a:graphic>
          <a:graphicData uri="http://schemas.openxmlformats.org/presentationml/2006/ole">
            <p:oleObj spid="_x0000_s20482" name="Equation" r:id="rId3" imgW="20700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4352"/>
          </a:xfrm>
        </p:spPr>
        <p:txBody>
          <a:bodyPr>
            <a:normAutofit/>
          </a:bodyPr>
          <a:lstStyle/>
          <a:p>
            <a:r>
              <a:rPr lang="sr-Latn-RS" sz="4400" dirty="0" smtClean="0"/>
              <a:t>Faktori koji utiču na efikasnost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104456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Već pomenuto opterećenje</a:t>
            </a:r>
          </a:p>
          <a:p>
            <a:r>
              <a:rPr lang="sr-Latn-RS" dirty="0" smtClean="0"/>
              <a:t>Ostali faktori: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starost – novi su efikasniji, opadanje perfomansi zavisi od načina korišćenja i održavanja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kapacitet – veći motori su efikasniji od manjih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brzina – brži su obično i efikasniji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tip – kratko spojeni su efikasniji od onih sa četkicama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temperatura – oni sa ventilatorom su efikasniji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stanje – premotan ili popravljan je manje efikasan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sr-Latn-RS" sz="4400" dirty="0" smtClean="0"/>
              <a:t>Razumevanje troškova korišćenja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/>
          <a:lstStyle/>
          <a:p>
            <a:r>
              <a:rPr lang="sr-Latn-RS" dirty="0" smtClean="0"/>
              <a:t>Radi pravolnog izbora motora i donošenja odluke potrebno je proračunati troškove korišćenja i uporediti različite scenarije</a:t>
            </a:r>
          </a:p>
          <a:p>
            <a:r>
              <a:rPr lang="sr-Latn-RS" dirty="0" smtClean="0"/>
              <a:t>Primer: Proračun godišnjih troškova upotrebe 25 kW, trofaznog asinhronog motora koji radi 24 časa dnevno, 365 dana u god., sa deklarisanom efikasnošću pri punom opterećenju od 94%.</a:t>
            </a:r>
          </a:p>
          <a:p>
            <a:pPr>
              <a:buNone/>
            </a:pPr>
            <a:r>
              <a:rPr lang="sr-Latn-RS" u="sng" dirty="0" smtClean="0"/>
              <a:t>Troškovi električne energije: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sr-Latn-RS" dirty="0" smtClean="0"/>
              <a:t>9 </a:t>
            </a:r>
            <a:r>
              <a:rPr lang="sr-Latn-RS" dirty="0" smtClean="0">
                <a:latin typeface="Times New Roman"/>
                <a:cs typeface="Times New Roman"/>
              </a:rPr>
              <a:t>€/kW /obračunska snaga/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sr-Latn-RS" dirty="0" smtClean="0">
                <a:latin typeface="Times New Roman"/>
                <a:cs typeface="Times New Roman"/>
              </a:rPr>
              <a:t>0,045 €/kWh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sr-Latn-RS" dirty="0" smtClean="0">
                <a:latin typeface="Times New Roman"/>
                <a:cs typeface="Times New Roman"/>
              </a:rPr>
              <a:t>PDV 6%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RS" u="sng" dirty="0" smtClean="0"/>
              <a:t>Vreme rada:</a:t>
            </a:r>
            <a:endParaRPr lang="sr-Latn-RS" dirty="0" smtClean="0"/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VR= 24 x 365 = 8760 sati/god.</a:t>
            </a:r>
          </a:p>
          <a:p>
            <a:pPr>
              <a:buNone/>
            </a:pPr>
            <a:r>
              <a:rPr lang="sr-Latn-RS" u="sng" dirty="0" smtClean="0"/>
              <a:t>Efikasnost:</a:t>
            </a:r>
            <a:endParaRPr lang="sr-Latn-RS" dirty="0" smtClean="0"/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Eff = P</a:t>
            </a:r>
            <a:r>
              <a:rPr lang="sr-Latn-RS" baseline="-25000" dirty="0" smtClean="0"/>
              <a:t>izl</a:t>
            </a:r>
            <a:r>
              <a:rPr lang="sr-Latn-RS" dirty="0" smtClean="0"/>
              <a:t>/P</a:t>
            </a:r>
            <a:r>
              <a:rPr lang="sr-Latn-RS" baseline="-25000" dirty="0" smtClean="0"/>
              <a:t>ul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P</a:t>
            </a:r>
            <a:r>
              <a:rPr lang="sr-Latn-RS" baseline="-25000" dirty="0" smtClean="0"/>
              <a:t>ul</a:t>
            </a:r>
            <a:r>
              <a:rPr lang="sr-Latn-RS" dirty="0" smtClean="0"/>
              <a:t>=P</a:t>
            </a:r>
            <a:r>
              <a:rPr lang="sr-Latn-RS" baseline="-25000" dirty="0" smtClean="0"/>
              <a:t>izl</a:t>
            </a:r>
            <a:r>
              <a:rPr lang="sr-Latn-RS" dirty="0" smtClean="0"/>
              <a:t>/Eff = 25/94 = 26,6 kW</a:t>
            </a:r>
          </a:p>
          <a:p>
            <a:pPr>
              <a:buNone/>
            </a:pPr>
            <a:r>
              <a:rPr lang="sr-Latn-RS" u="sng" dirty="0" smtClean="0"/>
              <a:t>Ukupna energija:</a:t>
            </a:r>
            <a:endParaRPr lang="sr-Latn-RS" dirty="0" smtClean="0"/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E</a:t>
            </a:r>
            <a:r>
              <a:rPr lang="sr-Latn-RS" baseline="-25000" dirty="0" smtClean="0"/>
              <a:t>uk</a:t>
            </a:r>
            <a:r>
              <a:rPr lang="sr-Latn-RS" dirty="0" smtClean="0"/>
              <a:t> = VR x P</a:t>
            </a:r>
            <a:r>
              <a:rPr lang="sr-Latn-RS" baseline="-25000" dirty="0" smtClean="0"/>
              <a:t>ul</a:t>
            </a:r>
            <a:r>
              <a:rPr lang="sr-Latn-RS" dirty="0" smtClean="0"/>
              <a:t> = 8760 x 26,6 = 233,016 kWh/god.</a:t>
            </a:r>
          </a:p>
          <a:p>
            <a:pPr>
              <a:buNone/>
            </a:pPr>
            <a:r>
              <a:rPr lang="sr-Latn-RS" u="sng" dirty="0" smtClean="0"/>
              <a:t>Ukupni troškovi: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Trošak obračunske snage = P</a:t>
            </a:r>
            <a:r>
              <a:rPr lang="sr-Latn-RS" baseline="-25000" dirty="0" smtClean="0"/>
              <a:t>ul</a:t>
            </a:r>
            <a:r>
              <a:rPr lang="sr-Latn-RS" dirty="0" smtClean="0"/>
              <a:t> x 9 </a:t>
            </a:r>
            <a:r>
              <a:rPr lang="sr-Latn-RS" dirty="0" smtClean="0">
                <a:latin typeface="Times New Roman"/>
                <a:cs typeface="Times New Roman"/>
              </a:rPr>
              <a:t>€/kW x 12meseci = =2872,8 €/god.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>
                <a:latin typeface="Times New Roman"/>
                <a:cs typeface="Times New Roman"/>
              </a:rPr>
              <a:t>Trošak energije = E</a:t>
            </a:r>
            <a:r>
              <a:rPr lang="sr-Latn-RS" baseline="-25000" dirty="0" smtClean="0">
                <a:latin typeface="Times New Roman"/>
                <a:cs typeface="Times New Roman"/>
              </a:rPr>
              <a:t>uk</a:t>
            </a:r>
            <a:r>
              <a:rPr lang="sr-Latn-RS" dirty="0" smtClean="0">
                <a:latin typeface="Times New Roman"/>
                <a:cs typeface="Times New Roman"/>
              </a:rPr>
              <a:t> x 0,045 €/kWh = 10485,72  €/god.</a:t>
            </a:r>
          </a:p>
          <a:p>
            <a:pPr>
              <a:buNone/>
            </a:pPr>
            <a:r>
              <a:rPr lang="sr-Latn-RS" u="sng" dirty="0" smtClean="0">
                <a:latin typeface="Times New Roman"/>
                <a:cs typeface="Times New Roman"/>
              </a:rPr>
              <a:t>Ukupni trošak: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>
                <a:latin typeface="Times New Roman"/>
                <a:cs typeface="Times New Roman"/>
              </a:rPr>
              <a:t>UT = (Trošak instalisane snage + Trošak energije)x(1+PDV) = = 14160,03 €/god.</a:t>
            </a:r>
          </a:p>
          <a:p>
            <a:pPr>
              <a:buFont typeface="Arial" pitchFamily="34" charset="0"/>
              <a:buChar char="•"/>
            </a:pPr>
            <a:endParaRPr lang="sr-Latn-RS" dirty="0" smtClean="0">
              <a:latin typeface="Times New Roman"/>
              <a:cs typeface="Times New Roman"/>
            </a:endParaRPr>
          </a:p>
          <a:p>
            <a:pPr>
              <a:buFont typeface="Arial" pitchFamily="34" charset="0"/>
              <a:buChar char="•"/>
            </a:pPr>
            <a:endParaRPr lang="sr-Latn-RS" dirty="0" smtClean="0">
              <a:latin typeface="Times New Roman"/>
              <a:cs typeface="Times New Roman"/>
            </a:endParaRP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sr-Latn-RS" dirty="0" smtClean="0"/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r>
              <a:rPr lang="sr-Latn-RS" dirty="0" smtClean="0"/>
              <a:t>Motori – najveći potrošači struje u industrijske svrhe u razvijenim zemljama /60%/; procesna industrija i preko 70%. Cena potrošene energije prelazi i preko 5 puta cenu samog motora.</a:t>
            </a:r>
          </a:p>
          <a:p>
            <a:r>
              <a:rPr lang="sr-Latn-RS" dirty="0" smtClean="0"/>
              <a:t>Motor – pretvaranje el.energije u mehaničku za različite namene.</a:t>
            </a:r>
          </a:p>
          <a:p>
            <a:r>
              <a:rPr lang="sr-Latn-RS" dirty="0" smtClean="0"/>
              <a:t>AC – DC/ Sinhroni – asinhroni        Klizanje.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</p:txBody>
      </p:sp>
      <p:sp>
        <p:nvSpPr>
          <p:cNvPr id="4" name="Notched Right Arrow 3"/>
          <p:cNvSpPr/>
          <p:nvPr/>
        </p:nvSpPr>
        <p:spPr>
          <a:xfrm>
            <a:off x="5292080" y="3645024"/>
            <a:ext cx="432048" cy="1440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07984" y="3933056"/>
          <a:ext cx="3992208" cy="936104"/>
        </p:xfrm>
        <a:graphic>
          <a:graphicData uri="http://schemas.openxmlformats.org/presentationml/2006/ole">
            <p:oleObj spid="_x0000_s1026" name="Equation" r:id="rId3" imgW="1841400" imgH="431640" progId="Equation.DSMT4">
              <p:embed/>
            </p:oleObj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4797152"/>
            <a:ext cx="4004320" cy="183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/>
          <a:lstStyle/>
          <a:p>
            <a:r>
              <a:rPr lang="sr-Latn-RS" dirty="0" smtClean="0"/>
              <a:t>Proračun sinhrone brzine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400600"/>
          </a:xfrm>
        </p:spPr>
        <p:txBody>
          <a:bodyPr/>
          <a:lstStyle/>
          <a:p>
            <a:r>
              <a:rPr lang="sr-Latn-RS" dirty="0" smtClean="0"/>
              <a:t>Prost trofazni motor: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Tri namotaja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U svakom namotaju se formira vremenski promenljivo magnetno polje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Svako magnetno polje ima po 2 pola /severni i južni/</a:t>
            </a:r>
          </a:p>
          <a:p>
            <a:pPr marL="514350" indent="-514350">
              <a:buNone/>
            </a:pPr>
            <a:r>
              <a:rPr lang="sr-Latn-RS" dirty="0" smtClean="0"/>
              <a:t>Može se zaključiti da ovakav motor ima 6 magnetnih polova /dva pola po fazi/ - dvopolni motor</a:t>
            </a:r>
          </a:p>
          <a:p>
            <a:pPr marL="514350" indent="-514350">
              <a:buNone/>
            </a:pPr>
            <a:r>
              <a:rPr lang="sr-Latn-RS" dirty="0" smtClean="0"/>
              <a:t>Češći slučaj je da motor ima 2 seta od po tri namotaja /četvoropolni motor/ sa ukupno 12 polova</a:t>
            </a:r>
          </a:p>
          <a:p>
            <a:pPr marL="514350" indent="-514350">
              <a:buNone/>
            </a:pPr>
            <a:r>
              <a:rPr lang="sr-Latn-RS" dirty="0" smtClean="0"/>
              <a:t>Sinhrona brzina zavisi od frekvencije struje napajanja i broja pari polova</a:t>
            </a:r>
          </a:p>
          <a:p>
            <a:pPr marL="514350" indent="-51435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91680" y="5699125"/>
          <a:ext cx="6102350" cy="1193800"/>
        </p:xfrm>
        <a:graphic>
          <a:graphicData uri="http://schemas.openxmlformats.org/presentationml/2006/ole">
            <p:oleObj spid="_x0000_s2050" name="Equation" r:id="rId3" imgW="227304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 smtClean="0"/>
              <a:t>Primer: f=60 Hz; p=4 /četvoropolni motor/</a:t>
            </a:r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EFEKAT KLIZANJA</a:t>
            </a:r>
          </a:p>
          <a:p>
            <a:pPr>
              <a:buNone/>
            </a:pPr>
            <a:r>
              <a:rPr lang="sr-Latn-RS" dirty="0" smtClean="0"/>
              <a:t>Javlja se samo kod asinhronog motora. Kod neopterećenog motora je veoma malo, a raste sa povećanjem opterećenja, što utiče na povećanje potrošnje energije.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KAKO MOTOR GUBI ENERGIJU</a:t>
            </a:r>
          </a:p>
          <a:p>
            <a:pPr>
              <a:buNone/>
            </a:pPr>
            <a:r>
              <a:rPr lang="en-US" dirty="0" err="1" smtClean="0"/>
              <a:t>Pri</a:t>
            </a:r>
            <a:r>
              <a:rPr lang="sr-Latn-RS" dirty="0" smtClean="0"/>
              <a:t> konverziji el. energije u mehaničku gubi se između 2 i 20% energije.</a:t>
            </a:r>
          </a:p>
          <a:p>
            <a:pPr>
              <a:buNone/>
            </a:pPr>
            <a:r>
              <a:rPr lang="sr-Latn-RS" dirty="0" smtClean="0"/>
              <a:t>Tipovi gubitaka: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Gubici snage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Gubici u gvožđu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Frikcioni gubici i otpor  vazduha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Gubici usled dejstva opterećenja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33921" y="692696"/>
          <a:ext cx="3966271" cy="945803"/>
        </p:xfrm>
        <a:graphic>
          <a:graphicData uri="http://schemas.openxmlformats.org/presentationml/2006/ole">
            <p:oleObj spid="_x0000_s3074" name="Equation" r:id="rId3" imgW="16509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 fontScale="92500"/>
          </a:bodyPr>
          <a:lstStyle/>
          <a:p>
            <a:r>
              <a:rPr lang="sr-Latn-RS" u="sng" dirty="0" smtClean="0"/>
              <a:t>Gubici snage </a:t>
            </a:r>
            <a:r>
              <a:rPr lang="sr-Latn-RS" dirty="0" smtClean="0"/>
              <a:t>– najveći i naznačajniji. Gubici u bakru i mogu biti do 50% ukupnih gubitaka. Izazvani su grejanjem namotaja i ostalih električnih komponenti sistema (kontakti, provodnici i dr.). 66% ovih gubitaka odlazi na stator. Kod visoko efikasnih motora VEM konstrukcija statora podrazumeva većim sadržajem bakra.</a:t>
            </a:r>
          </a:p>
          <a:p>
            <a:r>
              <a:rPr lang="sr-Latn-RS" dirty="0" smtClean="0"/>
              <a:t>Gubici u rotoru povezani su sa klizanjem /efekat smanjenja fluksa/. VEM rotori imaju povećanu provodnost i masu. Smanjenje klizanja kod VEM je u vezi sa jačinom indukovane ems, odnosno struje u rotoru /veći br. namotaja, smanjenje otpornosti itd./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242"/>
            <a:ext cx="6552728" cy="2033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480720"/>
          </a:xfrm>
        </p:spPr>
        <p:txBody>
          <a:bodyPr>
            <a:normAutofit fontScale="85000" lnSpcReduction="10000"/>
          </a:bodyPr>
          <a:lstStyle/>
          <a:p>
            <a:r>
              <a:rPr lang="sr-Latn-RS" u="sng" dirty="0" smtClean="0"/>
              <a:t>Magnetni gubici</a:t>
            </a:r>
            <a:r>
              <a:rPr lang="sr-Latn-RS" dirty="0" smtClean="0"/>
              <a:t> – u jezgru/gubici u gvožđu/ se dešavaju u feromagnetnom materijalu jezgra i uključuju histerezisne efekte, gubitke usled vrtložnih struja i efekte magnetnog zasićenja.</a:t>
            </a:r>
          </a:p>
          <a:p>
            <a:endParaRPr lang="sr-Latn-RS" u="sng" dirty="0" smtClean="0"/>
          </a:p>
          <a:p>
            <a:endParaRPr lang="sr-Latn-RS" u="sng" dirty="0" smtClean="0"/>
          </a:p>
          <a:p>
            <a:endParaRPr lang="sr-Latn-RS" u="sng" dirty="0" smtClean="0"/>
          </a:p>
          <a:p>
            <a:endParaRPr lang="sr-Latn-RS" u="sng" dirty="0" smtClean="0"/>
          </a:p>
          <a:p>
            <a:endParaRPr lang="sr-Latn-RS" u="sng" dirty="0" smtClean="0"/>
          </a:p>
          <a:p>
            <a:endParaRPr lang="sr-Latn-RS" u="sng" dirty="0" smtClean="0"/>
          </a:p>
          <a:p>
            <a:endParaRPr lang="sr-Latn-RS" u="sng" dirty="0" smtClean="0"/>
          </a:p>
          <a:p>
            <a:endParaRPr lang="sr-Latn-RS" u="sng" dirty="0" smtClean="0"/>
          </a:p>
          <a:p>
            <a:r>
              <a:rPr lang="sr-Latn-RS" dirty="0" smtClean="0"/>
              <a:t>Histerezis predstavlja zaostatak magnetizacije kada se ukloni dejstvo polja /površina između krivih/</a:t>
            </a:r>
          </a:p>
          <a:p>
            <a:r>
              <a:rPr lang="sr-Latn-RS" dirty="0" smtClean="0"/>
              <a:t>Magnetno zasićenje se postiže kada se daljim povećanjem intenziteta polja materijal ne može dalje magnetizovati</a:t>
            </a:r>
          </a:p>
          <a:p>
            <a:r>
              <a:rPr lang="sr-Latn-RS" dirty="0" smtClean="0"/>
              <a:t>Vrtložne struje su parazitne nepoželjne struje indukovane u materijalu jezgra /dodavanje 4% silicijuma, poboljšani materijali/</a:t>
            </a:r>
          </a:p>
          <a:p>
            <a:r>
              <a:rPr lang="sr-Latn-RS" dirty="0" smtClean="0"/>
              <a:t>Frikcija i otpor vazduha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196752"/>
            <a:ext cx="4104456" cy="290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016224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Prateći gubici – ne može ime se odrediti tačan uzrok /od svega po malo/ te se smatra da oni čine oko 1% ukupnih gubitaka</a:t>
            </a:r>
          </a:p>
          <a:p>
            <a:r>
              <a:rPr lang="sr-Latn-RS" dirty="0" smtClean="0"/>
              <a:t>Gubici snage i prateći gubici se pojavljuju samo kada motor radi pod opterećenjem. 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43015"/>
            <a:ext cx="6840760" cy="41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571184" cy="782960"/>
          </a:xfrm>
        </p:spPr>
        <p:txBody>
          <a:bodyPr>
            <a:normAutofit/>
          </a:bodyPr>
          <a:lstStyle/>
          <a:p>
            <a:r>
              <a:rPr lang="sr-Latn-RS" sz="4400" dirty="0" smtClean="0"/>
              <a:t>Merenje opterećenja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3024336"/>
          </a:xfrm>
        </p:spPr>
        <p:txBody>
          <a:bodyPr>
            <a:normAutofit fontScale="92500"/>
          </a:bodyPr>
          <a:lstStyle/>
          <a:p>
            <a:r>
              <a:rPr lang="sr-Latn-RS" dirty="0" smtClean="0"/>
              <a:t>Postoje 3 metode merenje kod motora koji rade samostalno</a:t>
            </a:r>
          </a:p>
          <a:p>
            <a:pPr marL="571500" indent="-571500">
              <a:buFont typeface="+mj-lt"/>
              <a:buAutoNum type="romanUcPeriod"/>
            </a:pPr>
            <a:r>
              <a:rPr lang="sr-Latn-RS" dirty="0" smtClean="0"/>
              <a:t>Merenje ulazne snage. Proračun na osnovu ulazne snage i deklarisane snage motora pri 100 % opterećenosti.</a:t>
            </a:r>
          </a:p>
          <a:p>
            <a:pPr marL="571500" indent="-571500">
              <a:buFont typeface="+mj-lt"/>
              <a:buAutoNum type="alphaLcParenR"/>
            </a:pPr>
            <a:r>
              <a:rPr lang="sr-Latn-RS" dirty="0" smtClean="0"/>
              <a:t>Odrediti ulaznu snagu sa realnim opterećenjem</a:t>
            </a:r>
          </a:p>
          <a:p>
            <a:pPr marL="571500" indent="-571500">
              <a:buFont typeface="+mj-lt"/>
              <a:buAutoNum type="alphaLcParenR"/>
            </a:pPr>
            <a:r>
              <a:rPr lang="sr-Latn-RS" dirty="0" smtClean="0"/>
              <a:t>Odrediti ulaznu snagu sa max. </a:t>
            </a:r>
            <a:r>
              <a:rPr lang="en-US" dirty="0" err="1" smtClean="0"/>
              <a:t>opterećenjem</a:t>
            </a:r>
            <a:endParaRPr lang="sr-Latn-RS" dirty="0" smtClean="0"/>
          </a:p>
          <a:p>
            <a:pPr marL="571500" indent="-571500">
              <a:buFont typeface="+mj-lt"/>
              <a:buAutoNum type="alphaLcParenR"/>
            </a:pPr>
            <a:r>
              <a:rPr lang="sr-Latn-RS" dirty="0" smtClean="0"/>
              <a:t>Proračun odnosa</a:t>
            </a:r>
          </a:p>
          <a:p>
            <a:pPr marL="571500" indent="-57150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2539" y="3789040"/>
          <a:ext cx="8397933" cy="2808312"/>
        </p:xfrm>
        <a:graphic>
          <a:graphicData uri="http://schemas.openxmlformats.org/presentationml/2006/ole">
            <p:oleObj spid="_x0000_s18434" name="Equation" r:id="rId3" imgW="3949560" imgH="1320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 marL="571500" indent="-571500">
              <a:buFont typeface="+mj-lt"/>
              <a:buAutoNum type="romanUcPeriod" startAt="2"/>
            </a:pPr>
            <a:r>
              <a:rPr lang="sr-Latn-RS" dirty="0" smtClean="0"/>
              <a:t>Merenje preko mrežne struje – kada se zna cos</a:t>
            </a:r>
            <a:r>
              <a:rPr lang="el-GR" dirty="0" smtClean="0">
                <a:latin typeface="Times New Roman"/>
                <a:cs typeface="Times New Roman"/>
              </a:rPr>
              <a:t>φ</a:t>
            </a:r>
            <a:r>
              <a:rPr lang="sr-Latn-RS" dirty="0" smtClean="0">
                <a:latin typeface="Times New Roman"/>
                <a:cs typeface="Times New Roman"/>
              </a:rPr>
              <a:t> i pri opterećenosti od 50%/preporučeno/</a:t>
            </a:r>
          </a:p>
          <a:p>
            <a:pPr marL="571500" indent="-571500">
              <a:buFont typeface="+mj-lt"/>
              <a:buAutoNum type="romanUcPeriod" startAt="2"/>
            </a:pPr>
            <a:endParaRPr lang="sr-Latn-RS" dirty="0" smtClean="0">
              <a:latin typeface="Times New Roman"/>
              <a:cs typeface="Times New Roman"/>
            </a:endParaRPr>
          </a:p>
          <a:p>
            <a:pPr marL="571500" indent="-571500">
              <a:buFont typeface="+mj-lt"/>
              <a:buAutoNum type="romanUcPeriod" startAt="2"/>
            </a:pPr>
            <a:endParaRPr lang="sr-Latn-RS" dirty="0" smtClean="0">
              <a:latin typeface="Times New Roman"/>
              <a:cs typeface="Times New Roman"/>
            </a:endParaRPr>
          </a:p>
          <a:p>
            <a:pPr marL="571500" indent="-571500">
              <a:buFont typeface="+mj-lt"/>
              <a:buAutoNum type="romanUcPeriod" startAt="2"/>
            </a:pPr>
            <a:endParaRPr lang="sr-Latn-RS" dirty="0" smtClean="0">
              <a:latin typeface="Times New Roman"/>
              <a:cs typeface="Times New Roman"/>
            </a:endParaRPr>
          </a:p>
          <a:p>
            <a:pPr marL="571500" indent="-571500">
              <a:buFont typeface="+mj-lt"/>
              <a:buAutoNum type="romanUcPeriod" startAt="2"/>
            </a:pPr>
            <a:endParaRPr lang="sr-Latn-RS" dirty="0" smtClean="0">
              <a:latin typeface="Times New Roman"/>
              <a:cs typeface="Times New Roman"/>
            </a:endParaRPr>
          </a:p>
          <a:p>
            <a:pPr marL="571500" indent="-571500">
              <a:buFont typeface="+mj-lt"/>
              <a:buAutoNum type="romanUcPeriod" startAt="2"/>
            </a:pPr>
            <a:endParaRPr lang="sr-Latn-RS" dirty="0" smtClean="0">
              <a:latin typeface="Times New Roman"/>
              <a:cs typeface="Times New Roman"/>
            </a:endParaRPr>
          </a:p>
          <a:p>
            <a:pPr marL="571500" indent="-571500">
              <a:buFont typeface="+mj-lt"/>
              <a:buAutoNum type="romanUcPeriod" startAt="2"/>
            </a:pPr>
            <a:endParaRPr lang="sr-Latn-RS" dirty="0" smtClean="0">
              <a:latin typeface="Times New Roman"/>
              <a:cs typeface="Times New Roman"/>
            </a:endParaRPr>
          </a:p>
          <a:p>
            <a:pPr marL="571500" indent="-571500">
              <a:buFont typeface="+mj-lt"/>
              <a:buAutoNum type="romanUcPeriod" startAt="2"/>
            </a:pPr>
            <a:endParaRPr lang="sr-Latn-RS" dirty="0" smtClean="0">
              <a:latin typeface="Times New Roman"/>
              <a:cs typeface="Times New Roman"/>
            </a:endParaRPr>
          </a:p>
          <a:p>
            <a:pPr marL="571500" indent="-571500">
              <a:buFont typeface="+mj-lt"/>
              <a:buAutoNum type="romanUcPeriod" startAt="2"/>
            </a:pPr>
            <a:r>
              <a:rPr lang="sr-Latn-RS" dirty="0" smtClean="0">
                <a:latin typeface="Times New Roman"/>
                <a:cs typeface="Times New Roman"/>
              </a:rPr>
              <a:t>Metod klizanja – poređenjem izmerenog klizanja pri realnoj upotrebi i pri maksimalnom opterećenju /potreban samo uređaj za merenje brzine – tahometar/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09662" y="1419832"/>
          <a:ext cx="3186474" cy="3017280"/>
        </p:xfrm>
        <a:graphic>
          <a:graphicData uri="http://schemas.openxmlformats.org/presentationml/2006/ole">
            <p:oleObj spid="_x0000_s19458" name="Equation" r:id="rId3" imgW="1434960" imgH="1358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602</TotalTime>
  <Words>854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Flow</vt:lpstr>
      <vt:lpstr>Equation</vt:lpstr>
      <vt:lpstr>MathType 6.0 Equation</vt:lpstr>
      <vt:lpstr>Motori: gubici, opterećenja i troškovi eksploatacije</vt:lpstr>
      <vt:lpstr>Uvod</vt:lpstr>
      <vt:lpstr>Proračun sinhrone brzine</vt:lpstr>
      <vt:lpstr>Slide 4</vt:lpstr>
      <vt:lpstr>Slide 5</vt:lpstr>
      <vt:lpstr>Slide 6</vt:lpstr>
      <vt:lpstr>Slide 7</vt:lpstr>
      <vt:lpstr>Merenje opterećenja</vt:lpstr>
      <vt:lpstr>Slide 9</vt:lpstr>
      <vt:lpstr>Vrste opterećenja</vt:lpstr>
      <vt:lpstr>Faktori koji utiču na efikasnost</vt:lpstr>
      <vt:lpstr>Razumevanje troškova korišćenja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Motori: gubici, opterećenja i troškovi eksploatacije</dc:title>
  <dc:creator>Svrza</dc:creator>
  <cp:lastModifiedBy>Svrza</cp:lastModifiedBy>
  <cp:revision>51</cp:revision>
  <dcterms:created xsi:type="dcterms:W3CDTF">2018-11-22T10:10:35Z</dcterms:created>
  <dcterms:modified xsi:type="dcterms:W3CDTF">2018-11-28T12:45:50Z</dcterms:modified>
</cp:coreProperties>
</file>