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6F999-5B3F-47EA-91AD-A23A120CD407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3A097-D83E-4461-81BC-C420B916FA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4827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Aktivno upravljanje efikasnošću motora primenomom regulacije brzine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80656"/>
            <a:ext cx="7854696" cy="1752600"/>
          </a:xfrm>
        </p:spPr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Odabrana poglavlja iz Energetike drvne industrije</a:t>
            </a:r>
          </a:p>
          <a:p>
            <a:r>
              <a:rPr lang="en-US" dirty="0" err="1" smtClean="0"/>
              <a:t>dr</a:t>
            </a:r>
            <a:r>
              <a:rPr lang="sr-Latn-RS" dirty="0" smtClean="0"/>
              <a:t> Srđan Svrzić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3168352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ELEKTRO-MAGNETNO /vrtložne struje/ povezivanje za kontrolu brzine je jedan od najstarijih sistema kontrole brzine. Postavlja se direktno na spojnicu izalazne osovine EM i ulazne osovine pogonjene mašine. Koristi princip EM indukcije, odnosno Lencov zakon koji kaže da se u provodniku pod dejstvom mag. polja stvaraju struje koje generišu sopstveno mag. polje suprotnog smera od onog koje ga je generisalo.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509120"/>
            <a:ext cx="39528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645024"/>
            <a:ext cx="42195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3456384"/>
          </a:xfrm>
        </p:spPr>
        <p:txBody>
          <a:bodyPr>
            <a:normAutofit fontScale="77500" lnSpcReduction="20000"/>
          </a:bodyPr>
          <a:lstStyle/>
          <a:p>
            <a:r>
              <a:rPr lang="sr-Latn-RS" dirty="0" smtClean="0"/>
              <a:t>UPRAVLJANJE BRZINOM MJS /motor jednosmerne struje/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MJS upravljan strujom u pobudnom kolu – kod motora male snage – struja u kolu pobude (na statorskim namotajima) izaziva promenu vrednosti indukc. mag. polja. Što jača struja to veća vrednost mag. polja i veća brzina obrtanja rotora koji ima četkice na izlazu.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MJS upravljan strujom u rotoru – struja pobude je konstantna, ali se menja vrednost struje u namotajima rotora.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MJS upravljan preko Ward-Leonardove grupe – kod motora velike snage. Ulazni napon na pobudnom kolu EM se obezbeđuje od generatora koga pogoni pomoćni AC motor. Stuja u pobudnom kolu je konstantna, a brzinom se upravlja preko struje u rotoru, čiji napon potiče od napona izlaza iz generatora. Pobudni napon generatora utiče na napon i time struju rotora.</a:t>
            </a:r>
            <a:endParaRPr lang="en-US" dirty="0"/>
          </a:p>
        </p:txBody>
      </p:sp>
      <p:pic>
        <p:nvPicPr>
          <p:cNvPr id="23554" name="Picture 2" descr="Rezultat slika za ward leonardova gru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933055"/>
            <a:ext cx="3960440" cy="2513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392488"/>
          </a:xfrm>
        </p:spPr>
        <p:txBody>
          <a:bodyPr/>
          <a:lstStyle/>
          <a:p>
            <a:r>
              <a:rPr lang="en-US" dirty="0" smtClean="0"/>
              <a:t>F</a:t>
            </a:r>
            <a:r>
              <a:rPr lang="sr-Latn-RS" dirty="0" smtClean="0"/>
              <a:t>REKVENTNI REGULATOR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5615343" cy="246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1520" y="314096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kasnih</a:t>
            </a:r>
            <a:r>
              <a:rPr lang="en-US" dirty="0" smtClean="0"/>
              <a:t> 60-ih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prošlog</a:t>
            </a:r>
            <a:r>
              <a:rPr lang="en-US" dirty="0" smtClean="0"/>
              <a:t> </a:t>
            </a:r>
            <a:r>
              <a:rPr lang="en-US" dirty="0" err="1" smtClean="0"/>
              <a:t>veka</a:t>
            </a:r>
            <a:r>
              <a:rPr lang="en-US" dirty="0" smtClean="0"/>
              <a:t>, </a:t>
            </a:r>
            <a:r>
              <a:rPr lang="en-US" dirty="0" err="1" smtClean="0"/>
              <a:t>frekventni</a:t>
            </a:r>
            <a:r>
              <a:rPr lang="en-US" dirty="0" smtClean="0"/>
              <a:t> </a:t>
            </a:r>
            <a:r>
              <a:rPr lang="en-US" dirty="0" err="1" smtClean="0"/>
              <a:t>regulatori</a:t>
            </a:r>
            <a:r>
              <a:rPr lang="en-US" dirty="0" smtClean="0"/>
              <a:t> </a:t>
            </a:r>
            <a:r>
              <a:rPr lang="en-US" dirty="0" err="1" smtClean="0"/>
              <a:t>podležu</a:t>
            </a:r>
            <a:r>
              <a:rPr lang="sr-Latn-RS" dirty="0" smtClean="0"/>
              <a:t> </a:t>
            </a:r>
            <a:r>
              <a:rPr lang="en-US" dirty="0" err="1" smtClean="0"/>
              <a:t>ekstremno</a:t>
            </a:r>
            <a:r>
              <a:rPr lang="en-US" dirty="0" smtClean="0"/>
              <a:t> </a:t>
            </a:r>
            <a:r>
              <a:rPr lang="en-US" dirty="0" err="1" smtClean="0"/>
              <a:t>brzim</a:t>
            </a:r>
            <a:r>
              <a:rPr lang="en-US" dirty="0" smtClean="0"/>
              <a:t> </a:t>
            </a:r>
            <a:r>
              <a:rPr lang="en-US" dirty="0" err="1" smtClean="0"/>
              <a:t>promenama</a:t>
            </a:r>
            <a:r>
              <a:rPr lang="en-US" dirty="0" smtClean="0"/>
              <a:t>,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mikroprocesorskih</a:t>
            </a:r>
            <a:r>
              <a:rPr lang="sr-Latn-RS" dirty="0" smtClean="0"/>
              <a:t> </a:t>
            </a:r>
            <a:r>
              <a:rPr lang="vi-VN" dirty="0" smtClean="0"/>
              <a:t>i polu-provodničkih tehnologija i pada njihovih cena. Međutim osnovni principi</a:t>
            </a:r>
            <a:r>
              <a:rPr lang="sr-Latn-RS" dirty="0" smtClean="0"/>
              <a:t> </a:t>
            </a:r>
            <a:r>
              <a:rPr lang="en-US" dirty="0" err="1" smtClean="0"/>
              <a:t>frekvencijskih</a:t>
            </a:r>
            <a:r>
              <a:rPr lang="en-US" dirty="0" smtClean="0"/>
              <a:t> </a:t>
            </a:r>
            <a:r>
              <a:rPr lang="en-US" dirty="0" err="1" smtClean="0"/>
              <a:t>regulatora</a:t>
            </a:r>
            <a:r>
              <a:rPr lang="en-US" dirty="0" smtClean="0"/>
              <a:t> </a:t>
            </a:r>
            <a:r>
              <a:rPr lang="en-US" dirty="0" err="1" smtClean="0"/>
              <a:t>ostali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520" y="4366845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Ispravljač</a:t>
            </a:r>
            <a:r>
              <a:rPr lang="en-US" i="1" dirty="0" smtClean="0"/>
              <a:t>, </a:t>
            </a:r>
            <a:r>
              <a:rPr lang="en-US" i="1" dirty="0" err="1" smtClean="0"/>
              <a:t>koji</a:t>
            </a:r>
            <a:r>
              <a:rPr lang="en-US" i="1" dirty="0" smtClean="0"/>
              <a:t> je </a:t>
            </a:r>
            <a:r>
              <a:rPr lang="en-US" i="1" dirty="0" err="1" smtClean="0"/>
              <a:t>spojen</a:t>
            </a:r>
            <a:r>
              <a:rPr lang="en-US" i="1" dirty="0" smtClean="0"/>
              <a:t> </a:t>
            </a:r>
            <a:r>
              <a:rPr lang="en-US" i="1" dirty="0" err="1" smtClean="0"/>
              <a:t>glavnim</a:t>
            </a:r>
            <a:r>
              <a:rPr lang="en-US" i="1" dirty="0" smtClean="0"/>
              <a:t> mono/</a:t>
            </a:r>
            <a:r>
              <a:rPr lang="en-US" i="1" dirty="0" err="1" smtClean="0"/>
              <a:t>tro-faznim</a:t>
            </a:r>
            <a:r>
              <a:rPr lang="en-US" i="1" dirty="0" smtClean="0"/>
              <a:t> AC </a:t>
            </a:r>
            <a:r>
              <a:rPr lang="en-US" i="1" dirty="0" err="1" smtClean="0"/>
              <a:t>napajanjem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sr-Latn-RS" i="1" dirty="0" smtClean="0"/>
              <a:t> </a:t>
            </a:r>
            <a:r>
              <a:rPr lang="en-US" dirty="0" err="1" smtClean="0"/>
              <a:t>generiše</a:t>
            </a:r>
            <a:r>
              <a:rPr lang="en-US" dirty="0" smtClean="0"/>
              <a:t> </a:t>
            </a:r>
            <a:r>
              <a:rPr lang="en-US" dirty="0" err="1" smtClean="0"/>
              <a:t>pulsirajući</a:t>
            </a:r>
            <a:r>
              <a:rPr lang="en-US" dirty="0" smtClean="0"/>
              <a:t> DC </a:t>
            </a:r>
            <a:r>
              <a:rPr lang="en-US" dirty="0" err="1" smtClean="0"/>
              <a:t>napon</a:t>
            </a:r>
            <a:r>
              <a:rPr lang="en-US" dirty="0" smtClean="0"/>
              <a:t>.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 </a:t>
            </a:r>
            <a:r>
              <a:rPr lang="en-US" dirty="0" err="1" smtClean="0"/>
              <a:t>ispravljača</a:t>
            </a:r>
            <a:r>
              <a:rPr lang="en-US" dirty="0" smtClean="0"/>
              <a:t> -</a:t>
            </a:r>
            <a:r>
              <a:rPr lang="sr-Latn-RS" dirty="0" smtClean="0"/>
              <a:t> </a:t>
            </a:r>
            <a:r>
              <a:rPr lang="en-US" dirty="0" err="1" smtClean="0"/>
              <a:t>kontrolisani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nekontrolisani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520" y="501317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i="1" dirty="0" smtClean="0"/>
              <a:t>M</a:t>
            </a:r>
            <a:r>
              <a:rPr lang="vi-VN" b="1" i="1" dirty="0" smtClean="0"/>
              <a:t>eđukolo</a:t>
            </a:r>
            <a:r>
              <a:rPr lang="vi-VN" i="1" dirty="0" smtClean="0"/>
              <a:t>. </a:t>
            </a:r>
            <a:r>
              <a:rPr lang="vi-VN" dirty="0" smtClean="0"/>
              <a:t>Postoje tri tipa</a:t>
            </a:r>
            <a:r>
              <a:rPr lang="vi-VN" i="1" dirty="0" smtClean="0"/>
              <a:t>:</a:t>
            </a:r>
          </a:p>
          <a:p>
            <a:r>
              <a:rPr lang="en-US" dirty="0" smtClean="0"/>
              <a:t>a)</a:t>
            </a:r>
            <a:r>
              <a:rPr lang="en-US" dirty="0" err="1" smtClean="0"/>
              <a:t>konvertuju</a:t>
            </a:r>
            <a:r>
              <a:rPr lang="en-US" dirty="0" smtClean="0"/>
              <a:t> </a:t>
            </a:r>
            <a:r>
              <a:rPr lang="en-US" dirty="0" err="1" smtClean="0"/>
              <a:t>ispravljački</a:t>
            </a:r>
            <a:r>
              <a:rPr lang="en-US" dirty="0" smtClean="0"/>
              <a:t> </a:t>
            </a:r>
            <a:r>
              <a:rPr lang="en-US" dirty="0" err="1" smtClean="0"/>
              <a:t>napon</a:t>
            </a:r>
            <a:r>
              <a:rPr lang="en-US" dirty="0" smtClean="0"/>
              <a:t> u </a:t>
            </a:r>
            <a:r>
              <a:rPr lang="en-US" dirty="0" err="1" smtClean="0"/>
              <a:t>direktnu</a:t>
            </a:r>
            <a:r>
              <a:rPr lang="en-US" dirty="0" smtClean="0"/>
              <a:t> </a:t>
            </a:r>
            <a:r>
              <a:rPr lang="en-US" dirty="0" err="1" smtClean="0"/>
              <a:t>struju</a:t>
            </a:r>
            <a:r>
              <a:rPr lang="sr-Latn-RS" dirty="0" smtClean="0"/>
              <a:t> </a:t>
            </a:r>
          </a:p>
          <a:p>
            <a:r>
              <a:rPr lang="en-US" dirty="0" smtClean="0"/>
              <a:t>b)</a:t>
            </a:r>
            <a:r>
              <a:rPr lang="en-US" dirty="0" err="1" smtClean="0"/>
              <a:t>stabilišu</a:t>
            </a:r>
            <a:r>
              <a:rPr lang="en-US" dirty="0" smtClean="0"/>
              <a:t> (</a:t>
            </a:r>
            <a:r>
              <a:rPr lang="en-US" dirty="0" err="1" smtClean="0"/>
              <a:t>peglaju</a:t>
            </a:r>
            <a:r>
              <a:rPr lang="en-US" dirty="0" smtClean="0"/>
              <a:t>) </a:t>
            </a:r>
            <a:r>
              <a:rPr lang="en-US" dirty="0" err="1" smtClean="0"/>
              <a:t>pulsirajući</a:t>
            </a:r>
            <a:r>
              <a:rPr lang="en-US" dirty="0" smtClean="0"/>
              <a:t> DC </a:t>
            </a:r>
            <a:r>
              <a:rPr lang="en-US" dirty="0" err="1" smtClean="0"/>
              <a:t>napon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stavljaju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 </a:t>
            </a:r>
            <a:r>
              <a:rPr lang="en-US" dirty="0" err="1" smtClean="0"/>
              <a:t>invertoru</a:t>
            </a:r>
            <a:endParaRPr lang="en-US" dirty="0" smtClean="0"/>
          </a:p>
          <a:p>
            <a:r>
              <a:rPr lang="en-US" dirty="0" smtClean="0"/>
              <a:t>c)</a:t>
            </a:r>
            <a:r>
              <a:rPr lang="en-US" dirty="0" err="1" smtClean="0"/>
              <a:t>konvertuju</a:t>
            </a:r>
            <a:r>
              <a:rPr lang="en-US" dirty="0" smtClean="0"/>
              <a:t> </a:t>
            </a:r>
            <a:r>
              <a:rPr lang="en-US" dirty="0" err="1" smtClean="0"/>
              <a:t>konstantan</a:t>
            </a:r>
            <a:r>
              <a:rPr lang="en-US" dirty="0" smtClean="0"/>
              <a:t> DC </a:t>
            </a:r>
            <a:r>
              <a:rPr lang="en-US" dirty="0" err="1" smtClean="0"/>
              <a:t>napon</a:t>
            </a:r>
            <a:r>
              <a:rPr lang="en-US" dirty="0" smtClean="0"/>
              <a:t> </a:t>
            </a:r>
            <a:r>
              <a:rPr lang="en-US" dirty="0" err="1" smtClean="0"/>
              <a:t>ispravljača</a:t>
            </a:r>
            <a:r>
              <a:rPr lang="en-US" dirty="0" smtClean="0"/>
              <a:t> u </a:t>
            </a:r>
            <a:r>
              <a:rPr lang="en-US" dirty="0" err="1" smtClean="0"/>
              <a:t>promenljiv</a:t>
            </a:r>
            <a:r>
              <a:rPr lang="en-US" dirty="0" smtClean="0"/>
              <a:t> AC </a:t>
            </a:r>
            <a:r>
              <a:rPr lang="en-US" dirty="0" err="1" smtClean="0"/>
              <a:t>napon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1080120"/>
          </a:xfrm>
        </p:spPr>
        <p:txBody>
          <a:bodyPr>
            <a:normAutofit lnSpcReduction="10000"/>
          </a:bodyPr>
          <a:lstStyle/>
          <a:p>
            <a:r>
              <a:rPr lang="sr-Latn-RS" sz="2000" dirty="0" smtClean="0"/>
              <a:t>Ispravljač</a:t>
            </a:r>
          </a:p>
          <a:p>
            <a:pPr marL="514350" indent="-514350">
              <a:buAutoNum type="alphaLcParenR"/>
            </a:pPr>
            <a:r>
              <a:rPr lang="sr-Latn-RS" sz="2000" dirty="0" smtClean="0"/>
              <a:t>Nekontrolisan – diodni</a:t>
            </a:r>
          </a:p>
          <a:p>
            <a:pPr marL="514350" indent="-514350">
              <a:buAutoNum type="alphaLcParenR"/>
            </a:pPr>
            <a:r>
              <a:rPr lang="sr-Latn-RS" sz="2000" dirty="0" smtClean="0"/>
              <a:t>Kontrolisan - tiristorski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Invertor</a:t>
            </a:r>
            <a:r>
              <a:rPr lang="en-US" b="1" i="1" dirty="0" smtClean="0"/>
              <a:t>,</a:t>
            </a:r>
            <a:r>
              <a:rPr lang="en-US" i="1" dirty="0" smtClean="0"/>
              <a:t> </a:t>
            </a:r>
            <a:r>
              <a:rPr lang="en-US" i="1" dirty="0" err="1" smtClean="0"/>
              <a:t>koji</a:t>
            </a:r>
            <a:r>
              <a:rPr lang="en-US" i="1" dirty="0" smtClean="0"/>
              <a:t> </a:t>
            </a:r>
            <a:r>
              <a:rPr lang="en-US" i="1" dirty="0" err="1" smtClean="0"/>
              <a:t>generiše</a:t>
            </a:r>
            <a:r>
              <a:rPr lang="en-US" i="1" dirty="0" smtClean="0"/>
              <a:t> </a:t>
            </a:r>
            <a:r>
              <a:rPr lang="en-US" i="1" dirty="0" err="1" smtClean="0"/>
              <a:t>frekvenciju</a:t>
            </a:r>
            <a:r>
              <a:rPr lang="en-US" i="1" dirty="0" smtClean="0"/>
              <a:t> </a:t>
            </a:r>
            <a:r>
              <a:rPr lang="en-US" i="1" dirty="0" err="1" smtClean="0"/>
              <a:t>napona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motoru</a:t>
            </a:r>
            <a:r>
              <a:rPr lang="en-US" i="1" dirty="0" smtClean="0"/>
              <a:t>. </a:t>
            </a:r>
            <a:r>
              <a:rPr lang="en-US" dirty="0" err="1" smtClean="0"/>
              <a:t>Alternativno</a:t>
            </a:r>
            <a:r>
              <a:rPr lang="en-US" i="1" dirty="0" err="1" smtClean="0"/>
              <a:t>,neki</a:t>
            </a:r>
            <a:r>
              <a:rPr lang="sr-Latn-RS" i="1" dirty="0" smtClean="0"/>
              <a:t> </a:t>
            </a:r>
            <a:r>
              <a:rPr lang="vi-VN" dirty="0" smtClean="0"/>
              <a:t>invertori mogu takođe konvertovati konstantan DC napon u promenljiv</a:t>
            </a:r>
            <a:r>
              <a:rPr lang="sr-Latn-RS" dirty="0" smtClean="0"/>
              <a:t> </a:t>
            </a:r>
            <a:r>
              <a:rPr lang="en-US" dirty="0" smtClean="0"/>
              <a:t>AC </a:t>
            </a:r>
            <a:r>
              <a:rPr lang="en-US" dirty="0" err="1" smtClean="0"/>
              <a:t>napon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528" y="90872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1" dirty="0" smtClean="0"/>
              <a:t>Upravljačko kolo</a:t>
            </a:r>
            <a:r>
              <a:rPr lang="vi-VN" i="1" dirty="0" smtClean="0"/>
              <a:t>, koje šalje i prima signale iz ispravljača, međukola i</a:t>
            </a:r>
            <a:r>
              <a:rPr lang="sr-Latn-RS" i="1" dirty="0" smtClean="0"/>
              <a:t> </a:t>
            </a:r>
            <a:r>
              <a:rPr lang="sv-SE" dirty="0" smtClean="0"/>
              <a:t>invertora. Delovi regulatora koji se kontrolišu zavise od dizajna samog</a:t>
            </a:r>
          </a:p>
          <a:p>
            <a:r>
              <a:rPr lang="en-US" dirty="0" err="1" smtClean="0"/>
              <a:t>regulatora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855351"/>
            <a:ext cx="3600400" cy="86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077072"/>
            <a:ext cx="435284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32861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-36512" y="5733256"/>
            <a:ext cx="396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Režim diode i nekontrolisan ispravljač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5805264"/>
            <a:ext cx="534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Izlazni napon nekontrolisanog trofaznog ispravljača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16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/>
              <a:t>b) Kontrolisani ispravljač</a:t>
            </a:r>
            <a:endParaRPr lang="en-US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46430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2204864"/>
            <a:ext cx="223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Tiristoski režim rada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5211489" cy="1872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71600" y="4437112"/>
            <a:ext cx="324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Kontrolisani trofazni ispravljač</a:t>
            </a:r>
            <a:endParaRPr lang="en-U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8362" y="692697"/>
            <a:ext cx="2892110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84168" y="5445224"/>
            <a:ext cx="2986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Izlazni napon kontrolisanog</a:t>
            </a:r>
          </a:p>
          <a:p>
            <a:r>
              <a:rPr lang="sr-Latn-RS" dirty="0" smtClean="0"/>
              <a:t>ispravljača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2688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Međukolo – peglanje signala koji izlazi iz ispravljača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r>
              <a:rPr lang="sr-Latn-RS" sz="2000" dirty="0" smtClean="0"/>
              <a:t>Invertor – vrši seckanje ispravljenog i ispeglanog signala</a:t>
            </a:r>
            <a:endParaRPr lang="en-US" sz="20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585673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64965" y="3068960"/>
            <a:ext cx="381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Konstantno DC naponsko međukolo</a:t>
            </a:r>
            <a:endParaRPr 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861048"/>
            <a:ext cx="5976664" cy="232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195736" y="6237312"/>
            <a:ext cx="343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Invertor i izlazna struja invertora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sr-Latn-RS" dirty="0" smtClean="0"/>
              <a:t>Tipovi kontrole rada motora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Uglavno u uključenom i </a:t>
            </a:r>
            <a:r>
              <a:rPr lang="sr-Latn-RS" dirty="0" smtClean="0"/>
              <a:t>isključenom </a:t>
            </a:r>
            <a:r>
              <a:rPr lang="sr-Latn-RS" dirty="0" smtClean="0"/>
              <a:t>režimu i pri konstantnoj brzini</a:t>
            </a:r>
          </a:p>
          <a:p>
            <a:r>
              <a:rPr lang="sr-Latn-RS" dirty="0" smtClean="0"/>
              <a:t>Praktično – motor radi pri punoj brzini, a onda sledi uređaj za smanjenje izlazne veličine.</a:t>
            </a:r>
          </a:p>
          <a:p>
            <a:pPr>
              <a:buNone/>
            </a:pPr>
            <a:r>
              <a:rPr lang="sr-Latn-RS" dirty="0" smtClean="0"/>
              <a:t>    Kod ventilatora – klapne za blokiranje protoka</a:t>
            </a:r>
          </a:p>
          <a:p>
            <a:pPr>
              <a:buNone/>
            </a:pPr>
            <a:r>
              <a:rPr lang="sr-Latn-RS" dirty="0" smtClean="0"/>
              <a:t>    Kod pumpi – redukcija protoka uz pomoć blendi i ventila</a:t>
            </a:r>
          </a:p>
          <a:p>
            <a:pPr>
              <a:buNone/>
            </a:pPr>
            <a:r>
              <a:rPr lang="sr-Latn-RS" dirty="0" smtClean="0"/>
              <a:t>    Motor proizvodi energiju koja se odmah baca!!!</a:t>
            </a:r>
          </a:p>
          <a:p>
            <a:pPr>
              <a:buNone/>
            </a:pPr>
            <a:r>
              <a:rPr lang="sr-Latn-RS" dirty="0" smtClean="0"/>
              <a:t>    Kao kada bi se brzina kretanja automobila regulisala kočnicom pri punom gasu.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Apsurdno – ali je ovo najčešći tip upravljanja izlazom /preko 66%/.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Za analizu finansijskog bilansa potrebno je poznavati nekoliko fizičkih relacija /zakoni pumpi i ventlatora/ AFFINITY LAWS</a:t>
            </a:r>
          </a:p>
          <a:p>
            <a:r>
              <a:rPr lang="sr-Latn-RS" dirty="0" smtClean="0"/>
              <a:t>Protok – </a:t>
            </a:r>
          </a:p>
          <a:p>
            <a:endParaRPr lang="sr-Latn-RS" dirty="0" smtClean="0"/>
          </a:p>
          <a:p>
            <a:r>
              <a:rPr lang="sr-Latn-RS" dirty="0" smtClean="0"/>
              <a:t>Pritisak – </a:t>
            </a:r>
          </a:p>
          <a:p>
            <a:endParaRPr lang="sr-Latn-RS" dirty="0" smtClean="0"/>
          </a:p>
          <a:p>
            <a:r>
              <a:rPr lang="sr-Latn-RS" dirty="0" smtClean="0"/>
              <a:t>SNAGA – </a:t>
            </a:r>
          </a:p>
          <a:p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PROMENLJIVI BROJ OBRTAJA – </a:t>
            </a:r>
            <a:r>
              <a:rPr lang="sr-Latn-RS" dirty="0" smtClean="0"/>
              <a:t>bolji sa stanovišta efikasnosti (uštede energije) ali ima i niz drugih prednosti /pokretanje i zaustavljanje/.</a:t>
            </a:r>
          </a:p>
          <a:p>
            <a:r>
              <a:rPr lang="sr-Latn-RS" dirty="0" smtClean="0"/>
              <a:t>Motori prom. </a:t>
            </a:r>
            <a:r>
              <a:rPr lang="en-US" dirty="0" smtClean="0"/>
              <a:t>B</a:t>
            </a:r>
            <a:r>
              <a:rPr lang="sr-Latn-RS" dirty="0" smtClean="0"/>
              <a:t>rzine se još nazivaju i motorima promenljive frekvencije /liftovi, HVAC, pumpe, ventilatori, konvejeri i kranovi.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95736" y="1268760"/>
          <a:ext cx="4534296" cy="667842"/>
        </p:xfrm>
        <a:graphic>
          <a:graphicData uri="http://schemas.openxmlformats.org/presentationml/2006/ole">
            <p:oleObj spid="_x0000_s1026" name="Equation" r:id="rId3" imgW="1638000" imgH="2412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52663" y="2132856"/>
          <a:ext cx="5002212" cy="720725"/>
        </p:xfrm>
        <a:graphic>
          <a:graphicData uri="http://schemas.openxmlformats.org/presentationml/2006/ole">
            <p:oleObj spid="_x0000_s1027" name="Equation" r:id="rId4" imgW="1676160" imgH="2412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39752" y="2996952"/>
          <a:ext cx="4851066" cy="720080"/>
        </p:xfrm>
        <a:graphic>
          <a:graphicData uri="http://schemas.openxmlformats.org/presentationml/2006/ole">
            <p:oleObj spid="_x0000_s1028" name="Equation" r:id="rId5" imgW="162540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sr-Latn-RS" dirty="0" smtClean="0"/>
              <a:t>Startovanje motora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Direktno startovanje /ONLINE/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Zvezda – trougao start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Meki start</a:t>
            </a:r>
          </a:p>
          <a:p>
            <a:pPr marL="514350" indent="-514350">
              <a:buNone/>
            </a:pPr>
            <a:r>
              <a:rPr lang="sr-Latn-RS" dirty="0" smtClean="0"/>
              <a:t>1. Namotaji statora direktno na izvor napajanja preko prekidača ili kontaktora. Motor će startovati i ubrzavati do maksimalne brzine na osnovu svojih tehničkih karakteristika. Jednostavan metod, ali se povlači velika struj i do 7 puta veća od nominalne.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3312368" cy="210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47864" y="5016658"/>
            <a:ext cx="59766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 smtClean="0"/>
              <a:t>Ove struje izazivaju jak šok koji zahteva</a:t>
            </a:r>
          </a:p>
          <a:p>
            <a:r>
              <a:rPr lang="en-US" sz="2600" dirty="0" err="1" smtClean="0"/>
              <a:t>veće</a:t>
            </a:r>
            <a:r>
              <a:rPr lang="sr-Latn-RS" sz="2600" dirty="0" smtClean="0"/>
              <a:t> ožičenje i dodatnu zaštitu od  </a:t>
            </a:r>
          </a:p>
          <a:p>
            <a:r>
              <a:rPr lang="sr-Latn-RS" sz="2600" dirty="0" smtClean="0"/>
              <a:t>prenapona.</a:t>
            </a:r>
            <a:endParaRPr lang="en-US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669360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2. Zvezda – trougao – zahteva tri kontaktora i dodatni upravljački deo koji upravlja kontaktorima /uvek za motore preko 10 kW/</a:t>
            </a:r>
            <a:endParaRPr lang="en-US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3"/>
            <a:ext cx="3131840" cy="37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437112"/>
            <a:ext cx="59721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412776"/>
            <a:ext cx="28860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484784"/>
            <a:ext cx="28670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0975" y="3523481"/>
            <a:ext cx="11620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56251" y="3542531"/>
            <a:ext cx="1000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4" y="3284984"/>
            <a:ext cx="58483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7119" y="44624"/>
            <a:ext cx="59912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419350"/>
            <a:ext cx="30289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16632"/>
            <a:ext cx="1619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 smtClean="0"/>
              <a:t>U</a:t>
            </a:r>
            <a:r>
              <a:rPr lang="sr-Latn-RS" i="1" baseline="-25000" dirty="0" smtClean="0"/>
              <a:t>l</a:t>
            </a:r>
            <a:r>
              <a:rPr lang="sr-Latn-RS" i="1" dirty="0" smtClean="0"/>
              <a:t>=</a:t>
            </a:r>
            <a:r>
              <a:rPr lang="sr-Latn-RS" dirty="0" smtClean="0"/>
              <a:t>380V</a:t>
            </a:r>
          </a:p>
          <a:p>
            <a:r>
              <a:rPr lang="sr-Latn-RS" i="1" dirty="0" smtClean="0"/>
              <a:t>R=</a:t>
            </a:r>
            <a:r>
              <a:rPr lang="sr-Latn-RS" dirty="0" smtClean="0"/>
              <a:t>16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endParaRPr lang="sr-Latn-RS" dirty="0" smtClean="0">
              <a:latin typeface="Times New Roman"/>
              <a:cs typeface="Times New Roman"/>
            </a:endParaRPr>
          </a:p>
          <a:p>
            <a:r>
              <a:rPr lang="sr-Latn-RS" i="1" dirty="0" smtClean="0">
                <a:latin typeface="Times New Roman"/>
                <a:cs typeface="Times New Roman"/>
              </a:rPr>
              <a:t>X</a:t>
            </a:r>
            <a:r>
              <a:rPr lang="sr-Latn-RS" i="1" baseline="-25000" dirty="0" smtClean="0">
                <a:latin typeface="Times New Roman"/>
                <a:cs typeface="Times New Roman"/>
              </a:rPr>
              <a:t>L</a:t>
            </a:r>
            <a:r>
              <a:rPr lang="sr-Latn-RS" i="1" dirty="0" smtClean="0">
                <a:latin typeface="Times New Roman"/>
                <a:cs typeface="Times New Roman"/>
              </a:rPr>
              <a:t>=</a:t>
            </a:r>
            <a:r>
              <a:rPr lang="sr-Latn-RS" dirty="0" smtClean="0">
                <a:latin typeface="Times New Roman"/>
                <a:cs typeface="Times New Roman"/>
              </a:rPr>
              <a:t>12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264696"/>
          </a:xfrm>
        </p:spPr>
        <p:txBody>
          <a:bodyPr/>
          <a:lstStyle/>
          <a:p>
            <a:r>
              <a:rPr lang="sr-Latn-RS" dirty="0" smtClean="0"/>
              <a:t>Meki start – sve češće korišćen za veće motore </a:t>
            </a:r>
          </a:p>
          <a:p>
            <a:pPr>
              <a:buNone/>
            </a:pPr>
            <a:r>
              <a:rPr lang="sr-Latn-RS" dirty="0" smtClean="0"/>
              <a:t>    Postupno povećanje ulaznog napona preko tiristorskih regulatora napona, koji obezbeđuju gladak, postupno ubrzavajući start. Napon se kontinuirano povećava dok motor ne dođe do potrebne brzine, bez izazivanja momentnih i stujnik skokova (preopterećenja). Mogu se koristiti i za zaustavljanje.</a:t>
            </a:r>
          </a:p>
          <a:p>
            <a:pPr algn="r">
              <a:buNone/>
            </a:pPr>
            <a:r>
              <a:rPr lang="sr-Latn-RS" dirty="0" smtClean="0"/>
              <a:t>                                               Ne obezbeđuju značajne uštede                                   energije, niti mogućnost kontrole</a:t>
            </a:r>
          </a:p>
          <a:p>
            <a:pPr algn="r">
              <a:buNone/>
            </a:pPr>
            <a:r>
              <a:rPr lang="en-US" dirty="0" err="1" smtClean="0"/>
              <a:t>brzine</a:t>
            </a:r>
            <a:r>
              <a:rPr lang="sr-Latn-RS" dirty="0" smtClean="0"/>
              <a:t> obrtanja EM.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3596606"/>
            <a:ext cx="3672407" cy="235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Upravljanje brzinom obtanja 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44616"/>
          </a:xfrm>
        </p:spPr>
        <p:txBody>
          <a:bodyPr/>
          <a:lstStyle/>
          <a:p>
            <a:r>
              <a:rPr lang="sr-Latn-RS" dirty="0" smtClean="0"/>
              <a:t>MEHANIČKI METODI UPRAVLJANJA BRZINOM</a:t>
            </a:r>
          </a:p>
          <a:p>
            <a:pPr>
              <a:buNone/>
            </a:pPr>
            <a:r>
              <a:rPr lang="sr-Latn-RS" dirty="0" smtClean="0"/>
              <a:t>    Sa menjačem ili zupčastim kaišem /lančanim prenosom/ kao kod savremenih bicikala. Prenosni odnos se podešava odnosom pogonskog i pogonjenog remnika ili lančanika. Moguće je menjati izlaz iz sistema, ali motor i dalje radi pri maksimalnoj brzini. Prosti su i jeftini, ali ograničeni u smislu pouzdanosti, efikasnosti i opsega izlaznih brzina.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47617"/>
            <a:ext cx="5789549" cy="134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r>
              <a:rPr lang="sr-Latn-RS" dirty="0" smtClean="0"/>
              <a:t>HODRAULIČNO UPRAVLJANJE BRZINOM – veoma često primenjivani kod konvejera zbog osobine mekog starta.Brzinom se upravlja preko pritiska ili protoka ulja. Regulacijom pritiska ili protoka se omogućuje ova njihova karakteristika.</a:t>
            </a:r>
          </a:p>
          <a:p>
            <a:r>
              <a:rPr lang="sr-Latn-RS" dirty="0" smtClean="0"/>
              <a:t>EM pokreće hidrauličnu pumpu, koja pogoni fluid do hidrauličnog motora, koji dalje pogoni izlazno vreteno željenom brzinom.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09" y="4293096"/>
            <a:ext cx="409891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[tmp2D78_thumb.jpg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7046" y="3501008"/>
            <a:ext cx="4561418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696</TotalTime>
  <Words>872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Equation</vt:lpstr>
      <vt:lpstr>Aktivno upravljanje efikasnošću motora primenomom regulacije brzine</vt:lpstr>
      <vt:lpstr>Tipovi kontrole rada motora</vt:lpstr>
      <vt:lpstr>Slide 3</vt:lpstr>
      <vt:lpstr>Startovanje motora</vt:lpstr>
      <vt:lpstr>Slide 5</vt:lpstr>
      <vt:lpstr>Slide 6</vt:lpstr>
      <vt:lpstr>Slide 7</vt:lpstr>
      <vt:lpstr>Upravljanje brzinom obtanja EM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 upravljanje efikasnošću motora primenomom regulacije brzine</dc:title>
  <dc:creator>Svrza</dc:creator>
  <cp:lastModifiedBy>Svrza</cp:lastModifiedBy>
  <cp:revision>37</cp:revision>
  <dcterms:created xsi:type="dcterms:W3CDTF">2018-12-10T11:20:26Z</dcterms:created>
  <dcterms:modified xsi:type="dcterms:W3CDTF">2018-12-18T09:01:05Z</dcterms:modified>
</cp:coreProperties>
</file>