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FC13B-9694-431B-95A2-E05F03F9F53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87C3B6-9882-40B4-9FB5-3A515D7822C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Energetski efikasno upravljanje motorima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Odabrana poglavlja iz Energetike drvne industrije</a:t>
            </a:r>
          </a:p>
          <a:p>
            <a:endParaRPr lang="sr-Latn-RS" dirty="0" smtClean="0"/>
          </a:p>
          <a:p>
            <a:r>
              <a:rPr lang="en-US" dirty="0" smtClean="0"/>
              <a:t>D</a:t>
            </a:r>
            <a:r>
              <a:rPr lang="sr-Latn-RS" dirty="0" smtClean="0"/>
              <a:t>r Srđan Svrzić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sr-Latn-RS" sz="4400" dirty="0" smtClean="0"/>
              <a:t>Osnovni principi rada asinhronog motora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440160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Stator sadrži 3 namotaja pod uglom od 120°. Naizmenična el. struja menja vrednost na svakoj od faza i stvara rotaciono magnetno polje. Ovo polje indukuje struju u rotoru, koji stvara sopstveno magnetno polje. Interakcija polja statora i polja rotora stvara obrtni momenat, usled koga se rotor okreće.</a:t>
            </a:r>
            <a:endParaRPr lang="en-US" sz="2000" dirty="0"/>
          </a:p>
        </p:txBody>
      </p:sp>
      <p:pic>
        <p:nvPicPr>
          <p:cNvPr id="4" name="Picture 3" descr="193px-3phase-rmf-noadd-60f-airop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4427984" cy="332672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3312368" cy="303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sr-Latn-RS" sz="4000" dirty="0" smtClean="0"/>
              <a:t>Osnovni principi rada asinhronog motora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656184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Rotor prati obrtno polje statora, ali sa malom zadrškom – ovo kašnjenje se naziva KLIZANJE.</a:t>
            </a:r>
          </a:p>
          <a:p>
            <a:r>
              <a:rPr lang="sr-Latn-RS" dirty="0" smtClean="0"/>
              <a:t>Namotaji statora se mogu povezati u trougao i/ili zvezdu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3816424" cy="23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085184"/>
            <a:ext cx="820237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600" dirty="0" smtClean="0"/>
              <a:t>Povezivanje u zvezdu se ostvaruje pri uključenju kada je </a:t>
            </a:r>
          </a:p>
          <a:p>
            <a:r>
              <a:rPr lang="en-US" sz="2600" dirty="0" err="1" smtClean="0"/>
              <a:t>povučena</a:t>
            </a:r>
            <a:r>
              <a:rPr lang="sr-Latn-RS" sz="2600" dirty="0" smtClean="0"/>
              <a:t> struja </a:t>
            </a:r>
            <a:r>
              <a:rPr lang="sr-Latn-RS" sz="2600" dirty="0" smtClean="0"/>
              <a:t>i do 10 puta veća od deklarisane. Posle </a:t>
            </a:r>
          </a:p>
          <a:p>
            <a:r>
              <a:rPr lang="sr-Latn-RS" sz="2600" dirty="0" smtClean="0"/>
              <a:t>zaletanja se prebacuje na vezu trougla preko kontaktora.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sr-Latn-RS" sz="4000" dirty="0" smtClean="0"/>
              <a:t>Osnovni principi rada asinhronog motora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/>
          <a:lstStyle/>
          <a:p>
            <a:r>
              <a:rPr lang="sr-Latn-RS" dirty="0" smtClean="0"/>
              <a:t>Najčešća i najefikasnija metoda izrade rotora su tzv. kratko spojeni rotori. sastoje se od metalnih šipki spojenih na krajevima krakospojnim prstenovima.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3622402" cy="335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sr-Latn-RS" dirty="0" smtClean="0"/>
              <a:t>Karakteristike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864096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Svaki EM ima na svom kućištu pločicu sa tehničkim specifikacijama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2888357" cy="21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12776"/>
            <a:ext cx="331939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4437112"/>
            <a:ext cx="50834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 smtClean="0"/>
              <a:t>Napon</a:t>
            </a:r>
          </a:p>
          <a:p>
            <a:pPr marL="342900" indent="-342900">
              <a:buAutoNum type="arabicPeriod"/>
            </a:pPr>
            <a:r>
              <a:rPr lang="sr-Latn-RS" dirty="0" smtClean="0"/>
              <a:t>Frekvenca</a:t>
            </a:r>
          </a:p>
          <a:p>
            <a:pPr marL="342900" indent="-342900">
              <a:buAutoNum type="arabicPeriod"/>
            </a:pPr>
            <a:r>
              <a:rPr lang="sr-Latn-RS" dirty="0" smtClean="0"/>
              <a:t>Brzina /sinhrona brzina – klizanje/</a:t>
            </a:r>
          </a:p>
          <a:p>
            <a:pPr marL="342900" indent="-342900">
              <a:buAutoNum type="arabicPeriod"/>
            </a:pPr>
            <a:r>
              <a:rPr lang="sr-Latn-RS" dirty="0" smtClean="0"/>
              <a:t>Snaga</a:t>
            </a:r>
          </a:p>
          <a:p>
            <a:pPr marL="342900" indent="-342900">
              <a:buAutoNum type="arabicPeriod"/>
            </a:pPr>
            <a:r>
              <a:rPr lang="sr-Latn-RS" dirty="0" smtClean="0"/>
              <a:t>Faktor snage /cos</a:t>
            </a:r>
            <a:r>
              <a:rPr lang="el-GR" dirty="0" smtClean="0">
                <a:latin typeface="Times New Roman"/>
                <a:cs typeface="Times New Roman"/>
              </a:rPr>
              <a:t>φ</a:t>
            </a:r>
            <a:r>
              <a:rPr lang="sr-Latn-RS" dirty="0" smtClean="0">
                <a:latin typeface="Times New Roman"/>
                <a:cs typeface="Times New Roman"/>
              </a:rPr>
              <a:t>/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latin typeface="Times New Roman"/>
                <a:cs typeface="Times New Roman"/>
              </a:rPr>
              <a:t>Jačina struje pri određenom naponu i opterećenju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sr-Latn-RS" dirty="0" smtClean="0"/>
              <a:t>Energetska efikasnost motora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296144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Maksimalna energetska efikasnost motora se postiže pri opterećenjima od 60 – 100 % punog opterećenja. Najčešća predimenzioniranost zbog sigurnosti i straha od preopterećenja.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843026"/>
            <a:ext cx="8099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Različite klase efikasnosti za različita tržišta za nisko-naponske  “kavezne”  </a:t>
            </a:r>
          </a:p>
          <a:p>
            <a:r>
              <a:rPr lang="sr-Latn-RS" dirty="0" smtClean="0"/>
              <a:t>indukcione motore do 375 kW.</a:t>
            </a:r>
          </a:p>
          <a:p>
            <a:r>
              <a:rPr lang="sr-Latn-RS" dirty="0" smtClean="0"/>
              <a:t>EFF u EU ili IEC uopšte.</a:t>
            </a:r>
          </a:p>
          <a:p>
            <a:r>
              <a:rPr lang="sr-Latn-RS" dirty="0" smtClean="0"/>
              <a:t>Razlika između IE 1 i IE 2 je oko 10%, a između IE2 i IE3 je iko 3%.</a:t>
            </a:r>
          </a:p>
          <a:p>
            <a:r>
              <a:rPr lang="sr-Latn-RS" dirty="0" smtClean="0"/>
              <a:t>U EU je od 2015. godine prihvatljiva upotreba IE3 standarda za motore od 7,5 do </a:t>
            </a:r>
          </a:p>
          <a:p>
            <a:r>
              <a:rPr lang="sr-Latn-RS" dirty="0" smtClean="0"/>
              <a:t>375 kW.</a:t>
            </a:r>
            <a:endParaRPr 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0728"/>
            <a:ext cx="5112568" cy="310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sr-Latn-RS" u="sng" dirty="0" smtClean="0"/>
              <a:t>Efikasnost motora</a:t>
            </a:r>
            <a:r>
              <a:rPr lang="sr-Latn-RS" dirty="0" smtClean="0"/>
              <a:t> je odnos između izlazne mehaničke energije na osovini (mehanički momenat) i ulazne električne energije.</a:t>
            </a:r>
          </a:p>
          <a:p>
            <a:endParaRPr lang="sr-Latn-RS" u="sng" dirty="0" smtClean="0"/>
          </a:p>
          <a:p>
            <a:endParaRPr lang="sr-Latn-RS" u="sng" dirty="0" smtClean="0"/>
          </a:p>
          <a:p>
            <a:endParaRPr lang="sr-Latn-RS" dirty="0" smtClean="0"/>
          </a:p>
          <a:p>
            <a:r>
              <a:rPr lang="sr-Latn-RS" dirty="0" smtClean="0"/>
              <a:t>Gubici: mehanički, električni i magnetni.</a:t>
            </a:r>
          </a:p>
          <a:p>
            <a:r>
              <a:rPr lang="sr-Latn-RS" dirty="0" smtClean="0"/>
              <a:t>Kada zameniti motor?</a:t>
            </a:r>
          </a:p>
          <a:p>
            <a:r>
              <a:rPr lang="sr-Latn-RS" dirty="0" smtClean="0"/>
              <a:t>Kada premotavati motor?</a:t>
            </a:r>
          </a:p>
          <a:p>
            <a:r>
              <a:rPr lang="sr-Latn-RS" dirty="0" smtClean="0"/>
              <a:t>Motor radi dok se ne pokvari!!!</a:t>
            </a:r>
          </a:p>
          <a:p>
            <a:r>
              <a:rPr lang="sr-Latn-RS" dirty="0" smtClean="0"/>
              <a:t>Premotavanje 60% cene novog!!!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68463" y="2528888"/>
          <a:ext cx="5500687" cy="828675"/>
        </p:xfrm>
        <a:graphic>
          <a:graphicData uri="http://schemas.openxmlformats.org/presentationml/2006/ole">
            <p:oleObj spid="_x0000_s2051" name="Equation" r:id="rId3" imgW="278100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sr-Latn-RS" dirty="0" smtClean="0"/>
              <a:t>Prenosnici – svrha prenosnika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Svrha</a:t>
            </a:r>
          </a:p>
          <a:p>
            <a:pPr marL="514350" indent="-514350">
              <a:buAutoNum type="arabicPeriod"/>
            </a:pPr>
            <a:r>
              <a:rPr lang="sr-Latn-RS" sz="2000" dirty="0" smtClean="0"/>
              <a:t>Prenos snage – što efikasniji prenos snage – različiti tipovi prenosnika</a:t>
            </a:r>
          </a:p>
          <a:p>
            <a:pPr marL="514350" indent="-514350">
              <a:buAutoNum type="arabicPeriod"/>
            </a:pPr>
            <a:r>
              <a:rPr lang="sr-Latn-RS" sz="2000" dirty="0" smtClean="0"/>
              <a:t>Redukcija /smanjenje/ brzine</a:t>
            </a:r>
          </a:p>
          <a:p>
            <a:pPr marL="514350" indent="-514350">
              <a:buAutoNum type="arabicPeriod"/>
            </a:pPr>
            <a:r>
              <a:rPr lang="sr-Latn-RS" sz="2000" dirty="0" smtClean="0"/>
              <a:t>Povećanje momenta – rotaciona sila; više momenta manja brzina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sr-Latn-RS" sz="2000" dirty="0" smtClean="0"/>
              <a:t>Većina ovih zadataka se postiže adekvatnim prenosnim odnosom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99592" y="3068960"/>
          <a:ext cx="7624375" cy="1080120"/>
        </p:xfrm>
        <a:graphic>
          <a:graphicData uri="http://schemas.openxmlformats.org/presentationml/2006/ole">
            <p:oleObj spid="_x0000_s3074" name="Equation" r:id="rId3" imgW="3047760" imgH="43164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27784" y="4293096"/>
          <a:ext cx="3570396" cy="1224136"/>
        </p:xfrm>
        <a:graphic>
          <a:graphicData uri="http://schemas.openxmlformats.org/presentationml/2006/ole">
            <p:oleObj spid="_x0000_s3075" name="Equation" r:id="rId4" imgW="13334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703912"/>
          </a:xfrm>
        </p:spPr>
        <p:txBody>
          <a:bodyPr/>
          <a:lstStyle/>
          <a:p>
            <a:r>
              <a:rPr lang="sr-Latn-RS" u="sng" dirty="0" smtClean="0"/>
              <a:t>Prilagođenje inerciji opterećenja</a:t>
            </a:r>
            <a:r>
              <a:rPr lang="sr-Latn-RS" dirty="0" smtClean="0"/>
              <a:t> – pri postojanju teških obrtnih delova na izlazu kao kod konvejernih sistema ili velikih zamajaca. </a:t>
            </a:r>
          </a:p>
          <a:p>
            <a:r>
              <a:rPr lang="sr-Latn-RS" dirty="0" smtClean="0"/>
              <a:t>Potrebna je velika snaga za pokretanje sistema u odnosu na stacionarne uslove rada.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Rešenje: </a:t>
            </a:r>
          </a:p>
          <a:p>
            <a:pPr marL="514350" indent="-514350">
              <a:buAutoNum type="arabicPeriod"/>
            </a:pPr>
            <a:r>
              <a:rPr lang="sr-Latn-RS" dirty="0" smtClean="0"/>
              <a:t>Upotreba većeg /jačeg/ motora</a:t>
            </a:r>
          </a:p>
          <a:p>
            <a:pPr marL="514350" indent="-514350">
              <a:buAutoNum type="arabicPeriod"/>
            </a:pPr>
            <a:r>
              <a:rPr lang="en-US" dirty="0" smtClean="0"/>
              <a:t>P</a:t>
            </a:r>
            <a:r>
              <a:rPr lang="sr-Latn-RS" dirty="0" smtClean="0"/>
              <a:t>romena prenosnog odnosa</a:t>
            </a:r>
          </a:p>
          <a:p>
            <a:pPr marL="514350" indent="-514350">
              <a:buAutoNum type="arabicPeriod"/>
            </a:pPr>
            <a:r>
              <a:rPr lang="sr-Latn-RS" dirty="0" smtClean="0"/>
              <a:t>Smanjenje ukupnog pojačanja u kolu regulacije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03648" y="2852936"/>
          <a:ext cx="6598551" cy="864096"/>
        </p:xfrm>
        <a:graphic>
          <a:graphicData uri="http://schemas.openxmlformats.org/presentationml/2006/ole">
            <p:oleObj spid="_x0000_s4098" name="Equation" r:id="rId3" imgW="320040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r-Latn-RS" dirty="0" smtClean="0"/>
              <a:t>Tipovi prenosnika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328592"/>
          </a:xfrm>
        </p:spPr>
        <p:txBody>
          <a:bodyPr/>
          <a:lstStyle/>
          <a:p>
            <a:r>
              <a:rPr lang="sr-Latn-RS" dirty="0" smtClean="0"/>
              <a:t>Kaišni /remeni/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Koaksijalni /planetarni/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Aksijalni /pod uglom od 90°/</a:t>
            </a:r>
            <a:endParaRPr lang="en-US" dirty="0"/>
          </a:p>
        </p:txBody>
      </p:sp>
      <p:pic>
        <p:nvPicPr>
          <p:cNvPr id="5122" name="Picture 2" descr="https://upload.wikimedia.org/wikipedia/commons/thumb/4/42/Keilriemen-V-Belt.png/250px-Keilriemen-V-Be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2381250" cy="2238376"/>
          </a:xfrm>
          <a:prstGeom prst="rect">
            <a:avLst/>
          </a:prstGeom>
          <a:noFill/>
        </p:spPr>
      </p:pic>
      <p:pic>
        <p:nvPicPr>
          <p:cNvPr id="5128" name="Picture 8" descr="Rezultat slika za planetary g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04864"/>
            <a:ext cx="2816596" cy="2448272"/>
          </a:xfrm>
          <a:prstGeom prst="rect">
            <a:avLst/>
          </a:prstGeom>
          <a:noFill/>
        </p:spPr>
      </p:pic>
      <p:pic>
        <p:nvPicPr>
          <p:cNvPr id="5130" name="Picture 10" descr="https://upload.wikimedia.org/wikipedia/commons/thumb/6/61/Gear-kegelzahnrad.svg/220px-Gear-kegelzahnra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653135"/>
            <a:ext cx="2808312" cy="1646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sr-Latn-RS" dirty="0" smtClean="0"/>
              <a:t>Efikasnost prenosnika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2319536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Najvažniji faktor – mesto i način kontakta u prenosniku.</a:t>
            </a:r>
          </a:p>
          <a:p>
            <a:r>
              <a:rPr lang="sr-Latn-RS" dirty="0" smtClean="0"/>
              <a:t>Primer: Pužni prenos</a:t>
            </a:r>
          </a:p>
          <a:p>
            <a:pPr>
              <a:buNone/>
            </a:pPr>
            <a:r>
              <a:rPr lang="en-US" dirty="0" smtClean="0"/>
              <a:t>S</a:t>
            </a:r>
            <a:r>
              <a:rPr lang="sr-Latn-RS" dirty="0" smtClean="0"/>
              <a:t>a zupčastim prenosom</a:t>
            </a:r>
          </a:p>
          <a:p>
            <a:pPr>
              <a:buNone/>
            </a:pPr>
            <a:r>
              <a:rPr lang="en-US" dirty="0" smtClean="0"/>
              <a:t>S</a:t>
            </a:r>
            <a:r>
              <a:rPr lang="sr-Latn-RS" dirty="0" smtClean="0"/>
              <a:t>a spiralnim pužem</a:t>
            </a:r>
          </a:p>
          <a:p>
            <a:pPr>
              <a:buNone/>
            </a:pPr>
            <a:r>
              <a:rPr lang="sr-Latn-RS" dirty="0" smtClean="0"/>
              <a:t>Sa spiralnim konusom</a:t>
            </a:r>
            <a:endParaRPr lang="en-US" dirty="0"/>
          </a:p>
        </p:txBody>
      </p:sp>
      <p:pic>
        <p:nvPicPr>
          <p:cNvPr id="31746" name="Picture 2" descr="https://upload.wikimedia.org/wikipedia/commons/thumb/7/75/Worm_Gear_and_Pinion.jpg/220px-Worm_Gear_and_Pi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2095500" cy="2324101"/>
          </a:xfrm>
          <a:prstGeom prst="rect">
            <a:avLst/>
          </a:prstGeom>
          <a:noFill/>
        </p:spPr>
      </p:pic>
      <p:pic>
        <p:nvPicPr>
          <p:cNvPr id="31748" name="Picture 4" descr="https://upload.wikimedia.org/wikipedia/commons/thumb/c/c3/Worm_Gear.gif/220px-Worm_Ge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2600014" cy="1855466"/>
          </a:xfrm>
          <a:prstGeom prst="rect">
            <a:avLst/>
          </a:prstGeom>
          <a:noFill/>
        </p:spPr>
      </p:pic>
      <p:pic>
        <p:nvPicPr>
          <p:cNvPr id="31750" name="Picture 6" descr="https://upload.wikimedia.org/wikipedia/commons/thumb/6/61/Gear-kegelzahnrad.svg/220px-Gear-kegelzahnra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48140"/>
            <a:ext cx="3112530" cy="182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r-Latn-RS" dirty="0" smtClean="0"/>
              <a:t>Sistemi za prenos snage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12" y="1463241"/>
            <a:ext cx="6645424" cy="21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3967896"/>
            <a:ext cx="89310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/>
              <a:t>Motor</a:t>
            </a:r>
            <a:r>
              <a:rPr lang="sr-Latn-RS" sz="2000" dirty="0" smtClean="0"/>
              <a:t> – transformacija električne u mehaničku energiju</a:t>
            </a:r>
          </a:p>
          <a:p>
            <a:r>
              <a:rPr lang="sr-Latn-RS" sz="2000" b="1" dirty="0" smtClean="0"/>
              <a:t>Prenosni mehanizam </a:t>
            </a:r>
            <a:r>
              <a:rPr lang="sr-Latn-RS" sz="2000" dirty="0" smtClean="0"/>
              <a:t>– prenose mehaničku energiju od motora do mašine</a:t>
            </a:r>
          </a:p>
          <a:p>
            <a:r>
              <a:rPr lang="sr-Latn-RS" sz="2000" b="1" dirty="0" smtClean="0"/>
              <a:t>Modul promenljive brzine </a:t>
            </a:r>
            <a:r>
              <a:rPr lang="sr-Latn-RS" sz="2000" dirty="0" smtClean="0"/>
              <a:t>– kontroliše brzinu motora i omogućuje mirno </a:t>
            </a:r>
          </a:p>
          <a:p>
            <a:r>
              <a:rPr lang="sr-Latn-RS" sz="2000" dirty="0" smtClean="0"/>
              <a:t>startovanje</a:t>
            </a:r>
          </a:p>
          <a:p>
            <a:r>
              <a:rPr lang="sr-Latn-RS" sz="2000" b="1" dirty="0" smtClean="0"/>
              <a:t>Kontrola procesa </a:t>
            </a:r>
            <a:r>
              <a:rPr lang="sr-Latn-RS" sz="2000" dirty="0" smtClean="0"/>
              <a:t>– prikuplja podatke od senzora i obezbeđuje izlaz iz sistema </a:t>
            </a:r>
          </a:p>
          <a:p>
            <a:r>
              <a:rPr lang="sr-Latn-RS" sz="2000" dirty="0" smtClean="0"/>
              <a:t>za </a:t>
            </a:r>
            <a:r>
              <a:rPr lang="en-US" sz="2000" dirty="0" err="1" smtClean="0"/>
              <a:t>prenos</a:t>
            </a:r>
            <a:r>
              <a:rPr lang="sr-Latn-RS" sz="2000" dirty="0" smtClean="0"/>
              <a:t> snage (npr. isključuje motor kad je posao obavljen)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r>
              <a:rPr lang="sr-Latn-RS" dirty="0" smtClean="0"/>
              <a:t>Izbor najboljeg prenosnog mehanizma traži procenu nekoliko faktora:</a:t>
            </a:r>
          </a:p>
          <a:p>
            <a:pPr marL="514350" indent="-514350">
              <a:buAutoNum type="arabicPeriod"/>
            </a:pPr>
            <a:r>
              <a:rPr lang="sr-Latn-RS" dirty="0" smtClean="0"/>
              <a:t>Momenat ili potrebna snaga na ulazu u mašinu</a:t>
            </a:r>
          </a:p>
          <a:p>
            <a:pPr marL="514350" indent="-514350">
              <a:buAutoNum type="arabicPeriod"/>
            </a:pPr>
            <a:r>
              <a:rPr lang="sr-Latn-RS" dirty="0" smtClean="0"/>
              <a:t>Potreba za održavanjem i robusnost u eksploataciji, vreme eksploatacije i broj ciklusa</a:t>
            </a:r>
          </a:p>
          <a:p>
            <a:pPr marL="514350" indent="-514350">
              <a:buAutoNum type="arabicPeriod"/>
            </a:pPr>
            <a:r>
              <a:rPr lang="sr-Latn-RS" dirty="0" smtClean="0"/>
              <a:t>Efikasnost</a:t>
            </a:r>
          </a:p>
          <a:p>
            <a:pPr marL="514350" indent="-514350">
              <a:buNone/>
            </a:pPr>
            <a:endParaRPr lang="sr-Latn-RS" dirty="0" smtClean="0"/>
          </a:p>
          <a:p>
            <a:pPr marL="514350" indent="-514350">
              <a:buNone/>
            </a:pPr>
            <a:endParaRPr lang="sr-Latn-RS" dirty="0" smtClean="0"/>
          </a:p>
          <a:p>
            <a:pPr marL="514350" indent="-514350">
              <a:buNone/>
            </a:pPr>
            <a:endParaRPr lang="sr-Latn-RS" dirty="0" smtClean="0"/>
          </a:p>
          <a:p>
            <a:pPr marL="514350" indent="-514350">
              <a:buNone/>
            </a:pPr>
            <a:r>
              <a:rPr lang="sr-Latn-RS" dirty="0" smtClean="0"/>
              <a:t>Efikasnost prenosnika ide od 20 pa do 98-99%.</a:t>
            </a:r>
          </a:p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67744" y="3266176"/>
          <a:ext cx="3877521" cy="954912"/>
        </p:xfrm>
        <a:graphic>
          <a:graphicData uri="http://schemas.openxmlformats.org/presentationml/2006/ole">
            <p:oleObj spid="_x0000_s32770" name="Equation" r:id="rId3" imgW="170172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r-Latn-RS" dirty="0" smtClean="0"/>
              <a:t>Optimizacija prenosnika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00600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Optimalnost se postiže upotrebom prenosnika sa finim podešavanjem ili upotrebom </a:t>
            </a:r>
            <a:r>
              <a:rPr lang="sr-Latn-RS" dirty="0" smtClean="0">
                <a:solidFill>
                  <a:srgbClr val="FF0000"/>
                </a:solidFill>
              </a:rPr>
              <a:t>kaišnih prenosnika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Nekoliko faktora: BRZINA, OPTREĆENJE, OTPORNOST KAIŠA, ZATEGNUTOST KAIŠA, VELIČINA REMNIKA.</a:t>
            </a:r>
          </a:p>
          <a:p>
            <a:r>
              <a:rPr lang="sr-Latn-RS" dirty="0" smtClean="0"/>
              <a:t>Preširok kaiš: veće opterećenje, manji kontakt i veći otpor.</a:t>
            </a:r>
          </a:p>
          <a:p>
            <a:r>
              <a:rPr lang="sr-Latn-RS" dirty="0" smtClean="0"/>
              <a:t>Preuzak kaiš: manje opterećenje, klizanje.</a:t>
            </a:r>
          </a:p>
          <a:p>
            <a:r>
              <a:rPr lang="sr-Latn-RS" dirty="0" smtClean="0"/>
              <a:t>Klinasti kaiševi</a:t>
            </a:r>
          </a:p>
          <a:p>
            <a:r>
              <a:rPr lang="sr-Latn-RS" dirty="0" smtClean="0"/>
              <a:t>Klinasti sa urezima na spoljnoj površini /2 – 3%/</a:t>
            </a:r>
          </a:p>
          <a:p>
            <a:r>
              <a:rPr lang="sr-Latn-RS" dirty="0" smtClean="0"/>
              <a:t>Zupčasti kaiševi /dodatnih 2%/</a:t>
            </a:r>
          </a:p>
          <a:p>
            <a:r>
              <a:rPr lang="sr-Latn-RS" dirty="0" smtClean="0"/>
              <a:t>ODRŽAVANJE PRENOSNIKA – zupčasti samo podmazivanje; remenasti – naleganje, klizanje, zategnutost i starenje.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r-Latn-RS" dirty="0" smtClean="0"/>
              <a:t>Energetska efikasnost motora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/>
          <a:lstStyle/>
          <a:p>
            <a:r>
              <a:rPr lang="sr-Latn-RS" dirty="0" smtClean="0"/>
              <a:t>Od ukupne industrijske potrošnje el. energije u EU, SAD i Kini 60 – 70 % troše sistemi pogonjeni EM</a:t>
            </a:r>
          </a:p>
          <a:p>
            <a:r>
              <a:rPr lang="sr-Latn-RS" dirty="0" smtClean="0"/>
              <a:t>Koriste se za: pumpe, transpotere, rashladnu opremu, manipulaciju materijalom, mašinsku obradu, ventilatore itd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    Motori prekomerne snage, nekorišćenje kontrole brzine i neredovan i neadekvatan servis.</a:t>
            </a:r>
          </a:p>
          <a:p>
            <a:pPr>
              <a:buNone/>
            </a:pPr>
            <a:r>
              <a:rPr lang="sr-Latn-RS" dirty="0" smtClean="0"/>
              <a:t>   Loše održavanje dovodi do gubitaka energije, skraćenja veka trajanja i problema sigurnosti.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995936" y="2852936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3648" y="3284984"/>
            <a:ext cx="57606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</a:rPr>
              <a:t>MOGUĆNOST VELIKE UŠTEDE ENERGIJE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368152"/>
          </a:xfrm>
        </p:spPr>
        <p:txBody>
          <a:bodyPr/>
          <a:lstStyle/>
          <a:p>
            <a:r>
              <a:rPr lang="sr-Latn-RS" dirty="0" smtClean="0"/>
              <a:t>Primer konvencionalnog sistema za prenos energije kod pumpi koji gubi 70% energije; i poboljšanog kod koga je procenat gubitka upola manji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36904" cy="248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77" y="4027083"/>
            <a:ext cx="8169780" cy="249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sr-Latn-RS" sz="4000" dirty="0" smtClean="0"/>
              <a:t>Zašto je fokus na sistemima za prenos energije?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Sa poboljšanim – efikasnim sistemima za prenos energije je moguća ušteda od 11 d0 18 %. </a:t>
            </a:r>
          </a:p>
          <a:p>
            <a:r>
              <a:rPr lang="sr-Latn-RS" sz="2800" dirty="0" smtClean="0"/>
              <a:t>Investicije u efikasne komponente kao što je  modul promenljive brzine VSD i visoko-efikasne motore su nešto veće nego kod klasičnih sistema.</a:t>
            </a:r>
          </a:p>
          <a:p>
            <a:r>
              <a:rPr lang="sr-Latn-RS" sz="2800" dirty="0" smtClean="0"/>
              <a:t>97 % svih troškova u toku eksploatacije motora se odnosi na troškove energije.</a:t>
            </a:r>
          </a:p>
          <a:p>
            <a:r>
              <a:rPr lang="sr-Latn-RS" sz="2800" dirty="0" smtClean="0"/>
              <a:t>10% uštede na energiji u toku trajanja eksploatacije odgovara ceni 3 nova elektromotora.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r-Latn-RS" dirty="0" smtClean="0"/>
              <a:t>Rezime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504"/>
            <a:ext cx="8229600" cy="5199856"/>
          </a:xfrm>
        </p:spPr>
        <p:txBody>
          <a:bodyPr/>
          <a:lstStyle/>
          <a:p>
            <a:r>
              <a:rPr lang="sr-Latn-RS" dirty="0" smtClean="0"/>
              <a:t>Postoje 3 ključna razloga za analizu sistema za prenos energije kod elektromotorskih postrojenja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Ogromna zastupljenost elektromotora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Veliki broj EM je predimenzionisan i nekontrolisan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Troškovi energije značajno prevazilaze troškove nabavke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sr-Latn-RS" dirty="0" smtClean="0"/>
              <a:t>Motori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71864"/>
          </a:xfrm>
        </p:spPr>
        <p:txBody>
          <a:bodyPr/>
          <a:lstStyle/>
          <a:p>
            <a:r>
              <a:rPr lang="sr-Latn-RS" dirty="0" smtClean="0"/>
              <a:t>Od ukupnog broja primennjenih motora čak 95% predstavljaju indukcione motore naizmenične struje – asinhroni motori. Ostatak čine sinhroni motori (motori stalnog magneta) i jednosmerni motori.</a:t>
            </a:r>
          </a:p>
          <a:p>
            <a:r>
              <a:rPr lang="sr-Latn-RS" dirty="0" smtClean="0"/>
              <a:t>Jednosmerni motori su laki za kontrolu brzine, imaju dobre osobine u odnosu na obrtni momenat i precizni su.</a:t>
            </a:r>
          </a:p>
          <a:p>
            <a:r>
              <a:rPr lang="sr-Latn-RS" dirty="0" smtClean="0"/>
              <a:t>Sinhroni motori imaju u rotoru stalni magnet. Skupi su i koriste se za posebne vrlo zahtevne aplikacije – procesi sa brzom promenom ciklusa (liftovi i ekstruderi).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r-Latn-RS" dirty="0" smtClean="0"/>
              <a:t>Asinhroni motori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r>
              <a:rPr lang="sr-Latn-RS" dirty="0" smtClean="0"/>
              <a:t>Danas su najčešće industrijski upotrebljavani. Upotreba i u domaćinstvima i saobraćaju. Prosti, robusni i jeftini.</a:t>
            </a:r>
          </a:p>
          <a:p>
            <a:r>
              <a:rPr lang="sr-Latn-RS" dirty="0" smtClean="0"/>
              <a:t>Glavni nedostaci: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Visoke vrednosti struje pri startovanju (i do 10 puta)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Nekontrolisano ubrzavanje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Lagano smanjenje brzine sa povećanjem opterećenja – klizanje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Energetski gubici zbog klizanja, otpora statora i samoindukcije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sr-Latn-RS" sz="4400" dirty="0" smtClean="0"/>
              <a:t>Osnovni principi rada asinhronog motora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080120"/>
          </a:xfrm>
        </p:spPr>
        <p:txBody>
          <a:bodyPr/>
          <a:lstStyle/>
          <a:p>
            <a:r>
              <a:rPr lang="sr-Latn-RS" dirty="0" smtClean="0"/>
              <a:t>Osnovni delovi su STATOR i ROTOR</a:t>
            </a:r>
          </a:p>
          <a:p>
            <a:pPr>
              <a:buNone/>
            </a:pPr>
            <a:r>
              <a:rPr lang="sr-Latn-RS" dirty="0" smtClean="0"/>
              <a:t>Rotor je cilindrični pokretni deo i nalazi se u statoru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12" y="2200189"/>
            <a:ext cx="6732240" cy="404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1069</TotalTime>
  <Words>1014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Flow</vt:lpstr>
      <vt:lpstr>Equation</vt:lpstr>
      <vt:lpstr>MathType 6.0 Equation</vt:lpstr>
      <vt:lpstr>Energetski efikasno upravljanje motorima</vt:lpstr>
      <vt:lpstr>Sistemi za prenos snage</vt:lpstr>
      <vt:lpstr>Energetska efikasnost motora</vt:lpstr>
      <vt:lpstr>Slide 4</vt:lpstr>
      <vt:lpstr>Zašto je fokus na sistemima za prenos energije?</vt:lpstr>
      <vt:lpstr>Rezime</vt:lpstr>
      <vt:lpstr>Motori</vt:lpstr>
      <vt:lpstr>Asinhroni motori</vt:lpstr>
      <vt:lpstr>Osnovni principi rada asinhronog motora</vt:lpstr>
      <vt:lpstr>Osnovni principi rada asinhronog motora</vt:lpstr>
      <vt:lpstr>Osnovni principi rada asinhronog motora</vt:lpstr>
      <vt:lpstr>Osnovni principi rada asinhronog motora</vt:lpstr>
      <vt:lpstr>Karakteristike EM</vt:lpstr>
      <vt:lpstr>Energetska efikasnost motora</vt:lpstr>
      <vt:lpstr>Slide 15</vt:lpstr>
      <vt:lpstr>Prenosnici – svrha prenosnika</vt:lpstr>
      <vt:lpstr>Slide 17</vt:lpstr>
      <vt:lpstr>Tipovi prenosnika</vt:lpstr>
      <vt:lpstr>Efikasnost prenosnika</vt:lpstr>
      <vt:lpstr>Slide 20</vt:lpstr>
      <vt:lpstr>Optimizacija prenosnika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Energetski efikasno upravljanje motorima</dc:title>
  <dc:creator>Svrza</dc:creator>
  <cp:lastModifiedBy>Svrza</cp:lastModifiedBy>
  <cp:revision>88</cp:revision>
  <dcterms:created xsi:type="dcterms:W3CDTF">2018-11-13T10:49:25Z</dcterms:created>
  <dcterms:modified xsi:type="dcterms:W3CDTF">2018-11-21T13:06:48Z</dcterms:modified>
</cp:coreProperties>
</file>