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9255-70CE-480A-8AEE-F8CD063E4E2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Merni pretvarači temperature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r-Latn-RS" dirty="0" smtClean="0"/>
              <a:t>r Srđan Svrzić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Bimetalni 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Raprostranjeni, jeftini i pouzdani.</a:t>
            </a:r>
          </a:p>
          <a:p>
            <a:r>
              <a:rPr lang="sr-Latn-RS" dirty="0" smtClean="0"/>
              <a:t>Kontaktna regulacija ON – OFF.</a:t>
            </a:r>
          </a:p>
          <a:p>
            <a:r>
              <a:rPr lang="sr-Latn-RS" dirty="0" smtClean="0"/>
              <a:t>Trake, spirale i heliks.</a:t>
            </a:r>
          </a:p>
          <a:p>
            <a:r>
              <a:rPr lang="sr-Latn-RS" dirty="0" smtClean="0"/>
              <a:t>Materijal većeg koef. </a:t>
            </a:r>
            <a:r>
              <a:rPr lang="sr-Latn-RS" dirty="0"/>
              <a:t>j</a:t>
            </a:r>
            <a:r>
              <a:rPr lang="sr-Latn-RS" dirty="0" smtClean="0"/>
              <a:t>e sa spoljnje strane</a:t>
            </a:r>
          </a:p>
          <a:p>
            <a:r>
              <a:rPr lang="sr-Latn-RS" dirty="0" smtClean="0"/>
              <a:t>Skala je linearna, a kalibracija empirijska.</a:t>
            </a:r>
          </a:p>
          <a:p>
            <a:r>
              <a:rPr lang="sr-Latn-RS" dirty="0" smtClean="0"/>
              <a:t>Invar (Fe+Ni) – manji koef.</a:t>
            </a:r>
          </a:p>
          <a:p>
            <a:r>
              <a:rPr lang="sr-Latn-RS" dirty="0" smtClean="0"/>
              <a:t>Bronza(150), Ni+Cr(400) – veći koef.</a:t>
            </a:r>
          </a:p>
          <a:p>
            <a:r>
              <a:rPr lang="sr-Latn-RS" dirty="0" smtClean="0"/>
              <a:t>U obliku šipke: cev veći koef. </a:t>
            </a:r>
            <a:r>
              <a:rPr lang="en-US" dirty="0" smtClean="0"/>
              <a:t>K</a:t>
            </a:r>
            <a:r>
              <a:rPr lang="sr-Latn-RS" dirty="0" smtClean="0"/>
              <a:t>oaksijalna šipka manji koef.</a:t>
            </a:r>
          </a:p>
          <a:p>
            <a:r>
              <a:rPr lang="sr-Latn-RS" dirty="0" smtClean="0"/>
              <a:t>Pokazuju srednju T po dužini.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Otporni 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/>
          <a:lstStyle/>
          <a:p>
            <a:r>
              <a:rPr lang="sr-Latn-RS" dirty="0" smtClean="0"/>
              <a:t>Pt (100 i 1000) – širok opseg, stabilnost, tačnost i preciznost</a:t>
            </a:r>
          </a:p>
          <a:p>
            <a:r>
              <a:rPr lang="sr-Latn-RS" dirty="0" smtClean="0"/>
              <a:t>Poluprovodnički – termostori (NTC i PTC)</a:t>
            </a:r>
          </a:p>
          <a:p>
            <a:r>
              <a:rPr lang="sr-Latn-RS" dirty="0" smtClean="0"/>
              <a:t>Pt – 1871. tačka topljenja 1769C, velika specifična otpornost, slaba reaktivnost</a:t>
            </a:r>
          </a:p>
          <a:p>
            <a:endParaRPr lang="sr-Latn-RS" dirty="0"/>
          </a:p>
          <a:p>
            <a:r>
              <a:rPr lang="en-US" dirty="0" smtClean="0"/>
              <a:t>U</a:t>
            </a:r>
            <a:r>
              <a:rPr lang="sr-Latn-RS" dirty="0" smtClean="0"/>
              <a:t>potreba do 1064C (tačka topljenja zlata)</a:t>
            </a:r>
          </a:p>
          <a:p>
            <a:r>
              <a:rPr lang="sr-Latn-RS" dirty="0" smtClean="0"/>
              <a:t>Linearna karakteristika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576" y="3933056"/>
          <a:ext cx="6445706" cy="783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2298600" imgH="279360" progId="Equation.DSMT4">
                  <p:embed/>
                </p:oleObj>
              </mc:Choice>
              <mc:Fallback>
                <p:oleObj name="Equation" r:id="rId3" imgW="22986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933056"/>
                        <a:ext cx="6445706" cy="783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Termistori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/>
          <a:lstStyle/>
          <a:p>
            <a:r>
              <a:rPr lang="sr-Latn-RS" dirty="0" smtClean="0"/>
              <a:t>Thermally sensitive resistor –</a:t>
            </a:r>
          </a:p>
          <a:p>
            <a:r>
              <a:rPr lang="sr-Latn-RS" dirty="0" smtClean="0"/>
              <a:t>Fardej 1833 – smanjenje otpornosti AgS – NTC</a:t>
            </a:r>
          </a:p>
          <a:p>
            <a:r>
              <a:rPr lang="sr-Latn-RS" dirty="0" smtClean="0"/>
              <a:t>30-ih god. XX velka prvi NTC</a:t>
            </a:r>
          </a:p>
          <a:p>
            <a:r>
              <a:rPr lang="sr-Latn-RS" dirty="0" smtClean="0"/>
              <a:t>Velika osetljivost, kompaktnost – avioindustija, kosmonautika (50 –te)</a:t>
            </a:r>
          </a:p>
          <a:p>
            <a:r>
              <a:rPr lang="sr-Latn-RS" dirty="0" smtClean="0"/>
              <a:t>Oksidi gvožđa, hroma, mangana, kobalta – sinterovanje 1000C, sa dopiranjem n ili p primesa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81051" y="5237832"/>
          <a:ext cx="2294199" cy="85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749160" imgH="279360" progId="Equation.DSMT4">
                  <p:embed/>
                </p:oleObj>
              </mc:Choice>
              <mc:Fallback>
                <p:oleObj name="Equation" r:id="rId3" imgW="74916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1" y="5237832"/>
                        <a:ext cx="2294199" cy="855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sr-Latn-RS" dirty="0" smtClean="0"/>
              <a:t>Termistori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sr-Latn-RS" dirty="0" smtClean="0"/>
              <a:t>Prenosna karakteristika – nelinearna</a:t>
            </a:r>
          </a:p>
          <a:p>
            <a:r>
              <a:rPr lang="sr-Latn-RS" dirty="0" smtClean="0"/>
              <a:t>Najčešće od 300 – 500C</a:t>
            </a:r>
          </a:p>
          <a:p>
            <a:r>
              <a:rPr lang="sr-Latn-RS" dirty="0" smtClean="0"/>
              <a:t>Visoko temp. NTC – do 1000C kao i Pt</a:t>
            </a:r>
          </a:p>
          <a:p>
            <a:pPr>
              <a:buNone/>
            </a:pPr>
            <a:r>
              <a:rPr lang="sr-Latn-RS" u="sng" dirty="0" smtClean="0"/>
              <a:t>PTC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ži merni opseg ali </a:t>
            </a:r>
            <a:r>
              <a:rPr lang="sr-Latn-RS" smtClean="0"/>
              <a:t>je osetljivost </a:t>
            </a:r>
            <a:r>
              <a:rPr lang="sr-Latn-RS" dirty="0" smtClean="0"/>
              <a:t>do 10X veća nego kod NTC</a:t>
            </a:r>
          </a:p>
          <a:p>
            <a:r>
              <a:rPr lang="sr-Latn-RS" dirty="0" smtClean="0"/>
              <a:t>BaTIO</a:t>
            </a:r>
            <a:r>
              <a:rPr lang="sr-Latn-RS" baseline="-25000" dirty="0" smtClean="0"/>
              <a:t>3</a:t>
            </a:r>
            <a:r>
              <a:rPr lang="sr-Latn-RS" dirty="0" smtClean="0"/>
              <a:t> – barijum-titanat – izolator sa dodatkom primesa (dopiranje donorima)</a:t>
            </a:r>
          </a:p>
          <a:p>
            <a:r>
              <a:rPr lang="sr-Latn-RS" dirty="0" smtClean="0"/>
              <a:t>Sinterovanje 1000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Termistori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RT karakteristika PTC-a Rmin, 2R min, Tc; tačke M i N, između kojih je linearna karakteristika.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48832" y="3056384"/>
          <a:ext cx="3591520" cy="85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965160" imgH="228600" progId="Equation.DSMT4">
                  <p:embed/>
                </p:oleObj>
              </mc:Choice>
              <mc:Fallback>
                <p:oleObj name="Equation" r:id="rId3" imgW="9651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832" y="3056384"/>
                        <a:ext cx="3591520" cy="850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611560" y="2924944"/>
          <a:ext cx="2872785" cy="364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PHOTO-PAINT" r:id="rId5" imgW="2931934" imgH="3721300" progId="">
                  <p:embed/>
                </p:oleObj>
              </mc:Choice>
              <mc:Fallback>
                <p:oleObj name="PHOTO-PAINT" r:id="rId5" imgW="2931934" imgH="37213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24944"/>
                        <a:ext cx="2872785" cy="3645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" descr="ptc-produktuebersich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077072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r-Latn-RS" dirty="0" smtClean="0"/>
              <a:t>Termoparovi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/>
          <a:lstStyle/>
          <a:p>
            <a:r>
              <a:rPr lang="sr-Latn-RS" dirty="0" smtClean="0"/>
              <a:t>1K – 2600C – najznačajniji od 300 -400C (1500)</a:t>
            </a:r>
          </a:p>
          <a:p>
            <a:r>
              <a:rPr lang="sr-Latn-RS" dirty="0" smtClean="0"/>
              <a:t>Jednostavni, jeftini, tačkasto merenje</a:t>
            </a:r>
          </a:p>
          <a:p>
            <a:r>
              <a:rPr lang="sr-Latn-RS" dirty="0" smtClean="0"/>
              <a:t>Nizak nivo izlaznog signala</a:t>
            </a:r>
          </a:p>
          <a:p>
            <a:r>
              <a:rPr lang="sr-Latn-RS" dirty="0" smtClean="0"/>
              <a:t>2 žice – Zebekov efekat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Konstantan; Cu, alumel, hromel itd.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57108" y="3632448"/>
          <a:ext cx="5363164" cy="58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2082600" imgH="228600" progId="Equation.DSMT4">
                  <p:embed/>
                </p:oleObj>
              </mc:Choice>
              <mc:Fallback>
                <p:oleObj name="Equation" r:id="rId3" imgW="20826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108" y="3632448"/>
                        <a:ext cx="5363164" cy="58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Kvarcni termometar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Promena oscilovanja kvarcnog oscolatora sa promenom T – Frekvenciometar – digitalni.</a:t>
            </a:r>
            <a:endParaRPr lang="en-US" dirty="0"/>
          </a:p>
        </p:txBody>
      </p:sp>
      <p:pic>
        <p:nvPicPr>
          <p:cNvPr id="4" name="Picture 14" descr="http://www.quartzpage.de/cr/piezo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47365"/>
            <a:ext cx="6788143" cy="321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sr-Latn-RS" dirty="0" smtClean="0"/>
              <a:t>Značaj temperature i njenog merenja</a:t>
            </a:r>
          </a:p>
          <a:p>
            <a:r>
              <a:rPr lang="sr-Latn-RS" dirty="0" smtClean="0"/>
              <a:t>Prvi termometar – Galilej – termoskop na principu širenja gasova</a:t>
            </a:r>
          </a:p>
          <a:p>
            <a:r>
              <a:rPr lang="sr-Latn-RS" dirty="0" smtClean="0"/>
              <a:t>Fernando od Toskane – termometar sa tečnošću</a:t>
            </a:r>
          </a:p>
          <a:p>
            <a:r>
              <a:rPr lang="sr-Latn-RS" dirty="0" smtClean="0"/>
              <a:t>1703 – Amonton – preteča kinetičke teorije gasova</a:t>
            </a:r>
          </a:p>
          <a:p>
            <a:r>
              <a:rPr lang="sr-Latn-RS" dirty="0" smtClean="0"/>
              <a:t>18-ti vek Celzijus, Farenhajt, Reomir</a:t>
            </a:r>
          </a:p>
          <a:p>
            <a:r>
              <a:rPr lang="sr-Latn-RS" dirty="0" smtClean="0"/>
              <a:t>Trojna tačka vode +0,01 celzijus</a:t>
            </a:r>
          </a:p>
          <a:p>
            <a:r>
              <a:rPr lang="sr-Latn-RS" dirty="0" smtClean="0"/>
              <a:t>Apsolutna nula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Termodinamički 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Temperatura se može sa velikom tačnošću opisati matematičkom </a:t>
            </a:r>
            <a:r>
              <a:rPr lang="sr-Latn-RS" dirty="0" smtClean="0"/>
              <a:t>relacijom</a:t>
            </a:r>
            <a:endParaRPr lang="sr-Latn-RS" dirty="0" smtClean="0"/>
          </a:p>
          <a:p>
            <a:r>
              <a:rPr lang="sr-Latn-RS" dirty="0" smtClean="0"/>
              <a:t>Pored termodinamičke temperature, moraju postojati i druge veličine koje se mogu izmeriti nekom apsolutnom metodom</a:t>
            </a:r>
          </a:p>
          <a:p>
            <a:r>
              <a:rPr lang="sr-Latn-RS" dirty="0" smtClean="0"/>
              <a:t>Fundamentalne konstante: c, K Bolcmanova, h</a:t>
            </a:r>
          </a:p>
          <a:p>
            <a:r>
              <a:rPr lang="sr-Latn-RS" dirty="0" smtClean="0"/>
              <a:t>TDT ne zahtevaju kalibraciju</a:t>
            </a:r>
          </a:p>
          <a:p>
            <a:r>
              <a:rPr lang="sr-Latn-RS" dirty="0" smtClean="0"/>
              <a:t>Najstariji – gasni – zakon stanja idealnog gasa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Termodinamički </a:t>
            </a:r>
            <a:br>
              <a:rPr lang="sr-Latn-RS" dirty="0" smtClean="0"/>
            </a:br>
            <a:r>
              <a:rPr lang="sr-Latn-RS" dirty="0" smtClean="0"/>
              <a:t>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Akustični</a:t>
            </a:r>
          </a:p>
          <a:p>
            <a:r>
              <a:rPr lang="sr-Latn-RS" dirty="0" smtClean="0"/>
              <a:t>Na bazi elektronskog Nikvistovog šuma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Radijacioni:</a:t>
            </a:r>
          </a:p>
          <a:p>
            <a:pPr marL="514350" indent="-514350">
              <a:buAutoNum type="alphaLcParenR"/>
            </a:pPr>
            <a:r>
              <a:rPr lang="sr-Latn-RS" dirty="0" smtClean="0"/>
              <a:t>Plankov zakon – spektralna gustina snage</a:t>
            </a:r>
          </a:p>
          <a:p>
            <a:pPr marL="514350" indent="-514350">
              <a:buAutoNum type="alphaLcParenR"/>
            </a:pPr>
            <a:r>
              <a:rPr lang="sr-Latn-RS" dirty="0" smtClean="0"/>
              <a:t>Štefan-Bolcmanov zakon</a:t>
            </a:r>
          </a:p>
          <a:p>
            <a:pPr marL="514350" indent="-514350">
              <a:buAutoNum type="alphaLcParenR"/>
            </a:pPr>
            <a:r>
              <a:rPr lang="sr-Latn-RS" dirty="0" smtClean="0"/>
              <a:t>Vinov zakon -  talasna dužina maksimalne spektralne snage CT</a:t>
            </a:r>
          </a:p>
          <a:p>
            <a:pPr marL="514350" indent="-514350">
              <a:buNone/>
            </a:pPr>
            <a:r>
              <a:rPr lang="sr-Latn-RS" dirty="0" smtClean="0"/>
              <a:t>Komplikovani i skupi.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26568" y="2216621"/>
          <a:ext cx="1153914" cy="73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698400" imgH="444240" progId="Equation.DSMT4">
                  <p:embed/>
                </p:oleObj>
              </mc:Choice>
              <mc:Fallback>
                <p:oleObj name="Equation" r:id="rId3" imgW="69840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568" y="2216621"/>
                        <a:ext cx="1153914" cy="734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42392" y="3368749"/>
          <a:ext cx="18716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1066337" imgH="266584" progId="Equation.3">
                  <p:embed/>
                </p:oleObj>
              </mc:Choice>
              <mc:Fallback>
                <p:oleObj name="Equation" r:id="rId5" imgW="1066337" imgH="26658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92" y="3368749"/>
                        <a:ext cx="1871662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5149850" y="3440113"/>
          <a:ext cx="29241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1511280" imgH="698400" progId="Equation.DSMT4">
                  <p:embed/>
                </p:oleObj>
              </mc:Choice>
              <mc:Fallback>
                <p:oleObj name="Equation" r:id="rId7" imgW="1511280" imgH="698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440113"/>
                        <a:ext cx="29241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474840" y="5817021"/>
          <a:ext cx="1584325" cy="50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800100" imgH="228600" progId="Equation.3">
                  <p:embed/>
                </p:oleObj>
              </mc:Choice>
              <mc:Fallback>
                <p:oleObj name="Equation" r:id="rId9" imgW="8001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840" y="5817021"/>
                        <a:ext cx="1584325" cy="503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4"/>
          <p:cNvGraphicFramePr>
            <a:graphicFrameLocks noChangeAspect="1"/>
          </p:cNvGraphicFramePr>
          <p:nvPr/>
        </p:nvGraphicFramePr>
        <p:xfrm>
          <a:off x="4775200" y="4808538"/>
          <a:ext cx="1057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1" imgW="558720" imgH="203040" progId="Equation.DSMT4">
                  <p:embed/>
                </p:oleObj>
              </mc:Choice>
              <mc:Fallback>
                <p:oleObj name="Equation" r:id="rId11" imgW="5587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4808538"/>
                        <a:ext cx="10572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https://upload.wikimedia.org/wikipedia/commons/thumb/a/a2/Wiens_law.svg/250px-Wiens_law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-44243"/>
            <a:ext cx="3424716" cy="284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Gasni termometar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Najstariji i danas među najznačajnijim 3K – 1100 C, za realni gas važi</a:t>
            </a:r>
          </a:p>
          <a:p>
            <a:endParaRPr lang="sr-Latn-RS" dirty="0"/>
          </a:p>
          <a:p>
            <a:r>
              <a:rPr lang="sr-Latn-RS" dirty="0" smtClean="0"/>
              <a:t>Koeficijenti su u praksi poznati</a:t>
            </a:r>
          </a:p>
          <a:p>
            <a:r>
              <a:rPr lang="sr-Latn-RS" dirty="0" smtClean="0"/>
              <a:t>p – const. –Gej lisak; V – const. - Šarl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67744" y="2492896"/>
          <a:ext cx="477526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600200" imgH="241200" progId="Equation.DSMT4">
                  <p:embed/>
                </p:oleObj>
              </mc:Choice>
              <mc:Fallback>
                <p:oleObj name="Equation" r:id="rId3" imgW="16002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92896"/>
                        <a:ext cx="4775267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Temperatirska int. 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ITS 90</a:t>
            </a:r>
          </a:p>
          <a:p>
            <a:r>
              <a:rPr lang="sr-Latn-RS" dirty="0"/>
              <a:t> </a:t>
            </a:r>
            <a:r>
              <a:rPr lang="sr-Latn-RS" dirty="0" smtClean="0"/>
              <a:t>-0,65 -24,5 K – termometri na principu pritiska pare He3 i He4</a:t>
            </a:r>
          </a:p>
          <a:p>
            <a:r>
              <a:rPr lang="sr-Latn-RS" dirty="0" smtClean="0"/>
              <a:t>- 13,84 – 961 K Pt otporni termometar</a:t>
            </a:r>
          </a:p>
          <a:p>
            <a:r>
              <a:rPr lang="sr-Latn-RS" dirty="0" smtClean="0"/>
              <a:t>961,78 + - radijacioni termometri zasnovani na Plankovom zakonu tračenja crnog tela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Termometri na bazi širenja tečnosti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Ž</a:t>
            </a:r>
            <a:r>
              <a:rPr lang="sr-Latn-RS" dirty="0" smtClean="0"/>
              <a:t>iva – (-38 – 280 C); + talijum -59C; komprimovani azot iznad za više</a:t>
            </a:r>
          </a:p>
          <a:p>
            <a:r>
              <a:rPr lang="sr-Latn-RS" dirty="0" smtClean="0"/>
              <a:t>Alkohol</a:t>
            </a:r>
          </a:p>
          <a:p>
            <a:r>
              <a:rPr lang="sr-Latn-RS" dirty="0" smtClean="0"/>
              <a:t>Ispod -59C – toluol, etil-alkohol, propan+prop.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13977" y="3933056"/>
          <a:ext cx="199928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749160" imgH="431640" progId="Equation.DSMT4">
                  <p:embed/>
                </p:oleObj>
              </mc:Choice>
              <mc:Fallback>
                <p:oleObj name="Equation" r:id="rId3" imgW="7491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977" y="3933056"/>
                        <a:ext cx="1999281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r-Latn-RS" dirty="0" smtClean="0"/>
              <a:t>Manometarski 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sr-Latn-RS" dirty="0" smtClean="0"/>
              <a:t>Promena pritiska ispunjene tečnosti</a:t>
            </a:r>
          </a:p>
          <a:p>
            <a:r>
              <a:rPr lang="sr-Latn-RS" dirty="0" smtClean="0"/>
              <a:t>Pritisak se meri raznim manometrima </a:t>
            </a:r>
          </a:p>
          <a:p>
            <a:r>
              <a:rPr lang="sr-Latn-RS" dirty="0" smtClean="0"/>
              <a:t>Opseg -60 – 500C</a:t>
            </a:r>
          </a:p>
          <a:p>
            <a:r>
              <a:rPr lang="sr-Latn-RS" dirty="0" smtClean="0"/>
              <a:t>Primer živinog sa Burdonovom cevi</a:t>
            </a:r>
          </a:p>
          <a:p>
            <a:r>
              <a:rPr lang="sr-Latn-RS" dirty="0" smtClean="0"/>
              <a:t>Ne može se peneti podatak na daljinu</a:t>
            </a:r>
          </a:p>
          <a:p>
            <a:r>
              <a:rPr lang="sr-Latn-RS" dirty="0" smtClean="0"/>
              <a:t>Temperatura okoline menja T kapilare</a:t>
            </a:r>
            <a:endParaRPr lang="en-US" dirty="0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475656" y="4797152"/>
          <a:ext cx="5832475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HOTO-PAINT" r:id="rId3" imgW="4909922" imgH="1584695" progId="">
                  <p:embed/>
                </p:oleObj>
              </mc:Choice>
              <mc:Fallback>
                <p:oleObj name="PHOTO-PAINT" r:id="rId3" imgW="4909922" imgH="158469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97152"/>
                        <a:ext cx="5832475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sr-Latn-RS" dirty="0" smtClean="0"/>
              <a:t>Termometri na bazi pritiska 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88632"/>
          </a:xfrm>
        </p:spPr>
        <p:txBody>
          <a:bodyPr/>
          <a:lstStyle/>
          <a:p>
            <a:r>
              <a:rPr lang="sr-Latn-RS" dirty="0" smtClean="0"/>
              <a:t>U posudi uspostavljena ravnoteža tečne i gasovite faze.</a:t>
            </a:r>
          </a:p>
          <a:p>
            <a:r>
              <a:rPr lang="sr-Latn-RS" dirty="0" smtClean="0"/>
              <a:t>Temperatura je mera promene pritiska pare u posudi</a:t>
            </a:r>
          </a:p>
          <a:p>
            <a:pPr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                            He</a:t>
            </a:r>
            <a:r>
              <a:rPr lang="sr-Latn-RS" baseline="30000" dirty="0" smtClean="0"/>
              <a:t>4</a:t>
            </a:r>
            <a:r>
              <a:rPr lang="sr-Latn-RS" dirty="0" smtClean="0"/>
              <a:t>, He</a:t>
            </a:r>
            <a:r>
              <a:rPr lang="sr-Latn-RS" baseline="30000" dirty="0" smtClean="0"/>
              <a:t>3</a:t>
            </a:r>
            <a:endParaRPr lang="en-US" baseline="30000" dirty="0" smtClean="0"/>
          </a:p>
          <a:p>
            <a:r>
              <a:rPr lang="sr-Latn-RS" dirty="0" smtClean="0"/>
              <a:t>Koriste se u metrologiji i praksi.</a:t>
            </a:r>
          </a:p>
          <a:p>
            <a:r>
              <a:rPr lang="sr-Latn-RS" dirty="0" smtClean="0"/>
              <a:t>Podeoci gušći pri nižim T</a:t>
            </a:r>
          </a:p>
          <a:p>
            <a:r>
              <a:rPr lang="sr-Latn-RS" dirty="0" smtClean="0"/>
              <a:t>Merna posuda, kapilara, Burdonova cev</a:t>
            </a:r>
          </a:p>
          <a:p>
            <a:r>
              <a:rPr lang="sr-Latn-RS" dirty="0" smtClean="0"/>
              <a:t>Etan (-70 – 30C); etil-hlorid (5 -150C); propan;</a:t>
            </a:r>
          </a:p>
          <a:p>
            <a:r>
              <a:rPr lang="sr-Latn-RS" dirty="0" smtClean="0"/>
              <a:t>p = 10exp5 – 5*10exp5; Greška 0,5 -1,5 %</a:t>
            </a:r>
            <a:endParaRPr lang="sr-Latn-R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55776" y="2564904"/>
          <a:ext cx="3141223" cy="95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295280" imgH="393480" progId="Equation.DSMT4">
                  <p:embed/>
                </p:oleObj>
              </mc:Choice>
              <mc:Fallback>
                <p:oleObj name="Equation" r:id="rId3" imgW="12952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564904"/>
                        <a:ext cx="3141223" cy="954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640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 Theme</vt:lpstr>
      <vt:lpstr>Equation</vt:lpstr>
      <vt:lpstr>PHOTO-PAINT</vt:lpstr>
      <vt:lpstr>Merni pretvarači temperature</vt:lpstr>
      <vt:lpstr>Uvod</vt:lpstr>
      <vt:lpstr>Termodinamički termometri</vt:lpstr>
      <vt:lpstr>Termodinamički  termometri</vt:lpstr>
      <vt:lpstr>Gasni termometar</vt:lpstr>
      <vt:lpstr>Temperatirska int. skala</vt:lpstr>
      <vt:lpstr>Termometri na bazi širenja tečnosti</vt:lpstr>
      <vt:lpstr>Manometarski termometri</vt:lpstr>
      <vt:lpstr>Termometri na bazi pritiska pare</vt:lpstr>
      <vt:lpstr>Bimetalni termometri</vt:lpstr>
      <vt:lpstr>Otporni termometri</vt:lpstr>
      <vt:lpstr>Termistori</vt:lpstr>
      <vt:lpstr>Termistori</vt:lpstr>
      <vt:lpstr>Termistori</vt:lpstr>
      <vt:lpstr>Termoparovi</vt:lpstr>
      <vt:lpstr>Kvarcni termometar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Merni pretvarači temperature</dc:title>
  <dc:creator>Svrza</dc:creator>
  <cp:lastModifiedBy>Svrzic</cp:lastModifiedBy>
  <cp:revision>21</cp:revision>
  <dcterms:created xsi:type="dcterms:W3CDTF">2019-10-25T10:03:58Z</dcterms:created>
  <dcterms:modified xsi:type="dcterms:W3CDTF">2023-11-22T08:50:40Z</dcterms:modified>
</cp:coreProperties>
</file>