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71"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266"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F212A-49A7-4F52-813C-F101D5A76F10}"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0FD9-35ED-4F75-8184-6AB34D0146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F212A-49A7-4F52-813C-F101D5A76F10}"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0FD9-35ED-4F75-8184-6AB34D0146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F212A-49A7-4F52-813C-F101D5A76F10}"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0FD9-35ED-4F75-8184-6AB34D0146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F212A-49A7-4F52-813C-F101D5A76F10}"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0FD9-35ED-4F75-8184-6AB34D0146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F212A-49A7-4F52-813C-F101D5A76F10}"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0FD9-35ED-4F75-8184-6AB34D0146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F212A-49A7-4F52-813C-F101D5A76F10}"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A0FD9-35ED-4F75-8184-6AB34D0146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F212A-49A7-4F52-813C-F101D5A76F10}" type="datetimeFigureOut">
              <a:rPr lang="en-US" smtClean="0"/>
              <a:pPr/>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4A0FD9-35ED-4F75-8184-6AB34D0146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F212A-49A7-4F52-813C-F101D5A76F10}" type="datetimeFigureOut">
              <a:rPr lang="en-US" smtClean="0"/>
              <a:pPr/>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4A0FD9-35ED-4F75-8184-6AB34D0146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F212A-49A7-4F52-813C-F101D5A76F10}" type="datetimeFigureOut">
              <a:rPr lang="en-US" smtClean="0"/>
              <a:pPr/>
              <a:t>12/10/2021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4A0FD9-35ED-4F75-8184-6AB34D0146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F212A-49A7-4F52-813C-F101D5A76F10}"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A0FD9-35ED-4F75-8184-6AB34D0146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F212A-49A7-4F52-813C-F101D5A76F10}"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A0FD9-35ED-4F75-8184-6AB34D0146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F212A-49A7-4F52-813C-F101D5A76F10}" type="datetimeFigureOut">
              <a:rPr lang="en-US" smtClean="0"/>
              <a:pPr/>
              <a:t>12/10/2021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A0FD9-35ED-4F75-8184-6AB34D0146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2.bin"/><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smtClean="0"/>
              <a:t>Merni pretvarači brzine</a:t>
            </a:r>
            <a:endParaRPr lang="en-US" dirty="0"/>
          </a:p>
        </p:txBody>
      </p:sp>
      <p:sp>
        <p:nvSpPr>
          <p:cNvPr id="3" name="Subtitle 2"/>
          <p:cNvSpPr>
            <a:spLocks noGrp="1"/>
          </p:cNvSpPr>
          <p:nvPr>
            <p:ph type="subTitle" idx="1"/>
          </p:nvPr>
        </p:nvSpPr>
        <p:spPr/>
        <p:txBody>
          <a:bodyPr/>
          <a:lstStyle/>
          <a:p>
            <a:r>
              <a:rPr lang="en-US" dirty="0" smtClean="0"/>
              <a:t>D</a:t>
            </a:r>
            <a:r>
              <a:rPr lang="sr-Latn-RS" dirty="0" smtClean="0"/>
              <a:t>r Srđan Svrzić</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79388" y="476672"/>
            <a:ext cx="8640762" cy="3528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00007D"/>
              </a:buClr>
              <a:buSzPct val="75000"/>
              <a:buFont typeface="Wingdings" pitchFamily="2" charset="2"/>
              <a:buNone/>
              <a:tabLst/>
              <a:defRPr/>
            </a:pP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Kako</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smtClean="0">
                <a:ln>
                  <a:noFill/>
                </a:ln>
                <a:effectLst/>
                <a:uLnTx/>
                <a:uFillTx/>
                <a:ea typeface="+mn-ea"/>
                <a:cs typeface="+mn-cs"/>
              </a:rPr>
              <a:t>je</a:t>
            </a:r>
            <a:r>
              <a:rPr kumimoji="0" lang="sr-Cyrl-CS" sz="2800" b="0" i="0" u="none" strike="noStrike" kern="0" cap="none" spc="0" normalizeH="0" baseline="0" noProof="0" dirty="0" smtClean="0">
                <a:ln>
                  <a:noFill/>
                </a:ln>
                <a:effectLst/>
                <a:uLnTx/>
                <a:uFillTx/>
                <a:ea typeface="+mn-ea"/>
                <a:cs typeface="+mn-cs"/>
              </a:rPr>
              <a:t> </a:t>
            </a:r>
            <a:r>
              <a:rPr kumimoji="0" lang="en-US" sz="2800" b="0" i="0" u="sng" strike="noStrike" kern="0" cap="none" spc="0" normalizeH="0" baseline="0" noProof="0" dirty="0" err="1" smtClean="0">
                <a:ln>
                  <a:noFill/>
                </a:ln>
                <a:effectLst/>
                <a:uLnTx/>
                <a:uFillTx/>
                <a:ea typeface="+mn-ea"/>
                <a:cs typeface="+mn-cs"/>
              </a:rPr>
              <a:t>učestanost</a:t>
            </a:r>
            <a:r>
              <a:rPr kumimoji="0" lang="sr-Cyrl-CS" sz="2800" b="0" i="0" u="sng" strike="noStrike" kern="0" cap="none" spc="0" normalizeH="0" baseline="0" noProof="0" dirty="0" smtClean="0">
                <a:ln>
                  <a:noFill/>
                </a:ln>
                <a:effectLst/>
                <a:uLnTx/>
                <a:uFillTx/>
                <a:ea typeface="+mn-ea"/>
                <a:cs typeface="+mn-cs"/>
              </a:rPr>
              <a:t> </a:t>
            </a:r>
            <a:r>
              <a:rPr kumimoji="0" lang="en-US" sz="2800" b="0" i="0" u="sng" strike="noStrike" kern="0" cap="none" spc="0" normalizeH="0" baseline="0" noProof="0" dirty="0" err="1" smtClean="0">
                <a:ln>
                  <a:noFill/>
                </a:ln>
                <a:effectLst/>
                <a:uLnTx/>
                <a:uFillTx/>
                <a:ea typeface="+mn-ea"/>
                <a:cs typeface="+mn-cs"/>
              </a:rPr>
              <a:t>izlaza</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tačno</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povezana</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sa</a:t>
            </a:r>
            <a:r>
              <a:rPr kumimoji="0" lang="sr-Cyrl-CS" sz="2800" b="0" i="0" u="none" strike="noStrike" kern="0" cap="none" spc="0" normalizeH="0" baseline="0" noProof="0" dirty="0" smtClean="0">
                <a:ln>
                  <a:noFill/>
                </a:ln>
                <a:effectLst/>
                <a:uLnTx/>
                <a:uFillTx/>
                <a:ea typeface="+mn-ea"/>
                <a:cs typeface="+mn-cs"/>
              </a:rPr>
              <a:t> </a:t>
            </a:r>
            <a:r>
              <a:rPr kumimoji="0" lang="en-US" sz="2800" b="0" i="0" u="sng" strike="noStrike" kern="0" cap="none" spc="0" normalizeH="0" baseline="0" noProof="0" dirty="0" err="1" smtClean="0">
                <a:ln>
                  <a:noFill/>
                </a:ln>
                <a:effectLst/>
                <a:uLnTx/>
                <a:uFillTx/>
                <a:ea typeface="+mn-ea"/>
                <a:cs typeface="+mn-cs"/>
              </a:rPr>
              <a:t>ugaonom</a:t>
            </a:r>
            <a:r>
              <a:rPr kumimoji="0" lang="sr-Cyrl-CS" sz="2800" b="0" i="0" u="sng" strike="noStrike" kern="0" cap="none" spc="0" normalizeH="0" baseline="0" noProof="0" dirty="0" smtClean="0">
                <a:ln>
                  <a:noFill/>
                </a:ln>
                <a:effectLst/>
                <a:uLnTx/>
                <a:uFillTx/>
                <a:ea typeface="+mn-ea"/>
                <a:cs typeface="+mn-cs"/>
              </a:rPr>
              <a:t> </a:t>
            </a:r>
            <a:r>
              <a:rPr kumimoji="0" lang="en-US" sz="2800" b="0" i="0" u="sng" strike="noStrike" kern="0" cap="none" spc="0" normalizeH="0" baseline="0" noProof="0" dirty="0" err="1" smtClean="0">
                <a:ln>
                  <a:noFill/>
                </a:ln>
                <a:effectLst/>
                <a:uLnTx/>
                <a:uFillTx/>
                <a:ea typeface="+mn-ea"/>
                <a:cs typeface="+mn-cs"/>
              </a:rPr>
              <a:t>brzinom</a:t>
            </a:r>
            <a:r>
              <a:rPr kumimoji="0" lang="sr-Cyrl-CS" sz="2800" b="0" i="0" u="sng" strike="noStrike" kern="0" cap="none" spc="0" normalizeH="0" baseline="0" noProof="0" dirty="0" smtClean="0">
                <a:ln>
                  <a:noFill/>
                </a:ln>
                <a:effectLst/>
                <a:uLnTx/>
                <a:uFillTx/>
                <a:ea typeface="+mn-ea"/>
                <a:cs typeface="+mn-cs"/>
              </a:rPr>
              <a:t> </a:t>
            </a:r>
            <a:r>
              <a:rPr kumimoji="0" lang="en-US" sz="2800" b="0" i="0" u="sng" strike="noStrike" kern="0" cap="none" spc="0" normalizeH="0" baseline="0" noProof="0" dirty="0" err="1" smtClean="0">
                <a:ln>
                  <a:noFill/>
                </a:ln>
                <a:effectLst/>
                <a:uLnTx/>
                <a:uFillTx/>
                <a:ea typeface="+mn-ea"/>
                <a:cs typeface="+mn-cs"/>
              </a:rPr>
              <a:t>osovine</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može</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smtClean="0">
                <a:ln>
                  <a:noFill/>
                </a:ln>
                <a:effectLst/>
                <a:uLnTx/>
                <a:uFillTx/>
                <a:ea typeface="+mn-ea"/>
                <a:cs typeface="+mn-cs"/>
              </a:rPr>
              <a:t>se</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ovaj</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ure</a:t>
            </a:r>
            <a:r>
              <a:rPr kumimoji="0" lang="vi-VN" sz="2800" b="0" i="0" u="none" strike="noStrike" kern="0" cap="none" spc="0" normalizeH="0" baseline="0" noProof="0" dirty="0" smtClean="0">
                <a:ln>
                  <a:noFill/>
                </a:ln>
                <a:effectLst/>
                <a:uLnTx/>
                <a:uFillTx/>
                <a:ea typeface="+mn-ea"/>
                <a:cs typeface="+mn-cs"/>
              </a:rPr>
              <a:t>đ</a:t>
            </a:r>
            <a:r>
              <a:rPr kumimoji="0" lang="en-US" sz="2800" b="0" i="0" u="none" strike="noStrike" kern="0" cap="none" spc="0" normalizeH="0" baseline="0" noProof="0" dirty="0" err="1" smtClean="0">
                <a:ln>
                  <a:noFill/>
                </a:ln>
                <a:effectLst/>
                <a:uLnTx/>
                <a:uFillTx/>
                <a:ea typeface="+mn-ea"/>
                <a:cs typeface="+mn-cs"/>
              </a:rPr>
              <a:t>aj</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koristiti</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i</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smtClean="0">
                <a:ln>
                  <a:noFill/>
                </a:ln>
                <a:effectLst/>
                <a:uLnTx/>
                <a:uFillTx/>
                <a:ea typeface="+mn-ea"/>
                <a:cs typeface="+mn-cs"/>
              </a:rPr>
              <a:t>u</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digitalnim</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primenama</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posle</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pretvaranja</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sinusoidalnog</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izlaza</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smtClean="0">
                <a:ln>
                  <a:noFill/>
                </a:ln>
                <a:effectLst/>
                <a:uLnTx/>
                <a:uFillTx/>
                <a:ea typeface="+mn-ea"/>
                <a:cs typeface="+mn-cs"/>
              </a:rPr>
              <a:t>u</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pog</a:t>
            </a:r>
            <a:r>
              <a:rPr kumimoji="0" lang="sr-Latn-CS" sz="2800" b="0" i="0" u="none" strike="noStrike" kern="0" cap="none" spc="0" normalizeH="0" baseline="0" noProof="0" dirty="0" smtClean="0">
                <a:ln>
                  <a:noFill/>
                </a:ln>
                <a:effectLst/>
                <a:uLnTx/>
                <a:uFillTx/>
                <a:ea typeface="+mn-ea"/>
                <a:cs typeface="+mn-cs"/>
              </a:rPr>
              <a:t>o</a:t>
            </a:r>
            <a:r>
              <a:rPr kumimoji="0" lang="en-US" sz="2800" b="0" i="0" u="none" strike="noStrike" kern="0" cap="none" spc="0" normalizeH="0" baseline="0" noProof="0" dirty="0" err="1" smtClean="0">
                <a:ln>
                  <a:noFill/>
                </a:ln>
                <a:effectLst/>
                <a:uLnTx/>
                <a:uFillTx/>
                <a:ea typeface="+mn-ea"/>
                <a:cs typeface="+mn-cs"/>
              </a:rPr>
              <a:t>dan</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pravougaoni</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oblik</a:t>
            </a:r>
            <a:r>
              <a:rPr kumimoji="0" lang="sr-Cyrl-CS" sz="28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90000"/>
              </a:lnSpc>
              <a:spcBef>
                <a:spcPct val="20000"/>
              </a:spcBef>
              <a:spcAft>
                <a:spcPct val="0"/>
              </a:spcAft>
              <a:buClr>
                <a:srgbClr val="00007D"/>
              </a:buClr>
              <a:buSzPct val="75000"/>
              <a:buFont typeface="Wingdings" pitchFamily="2" charset="2"/>
              <a:buNone/>
              <a:tabLst/>
              <a:defRPr/>
            </a:pP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smtClean="0">
                <a:ln>
                  <a:noFill/>
                </a:ln>
                <a:effectLst/>
                <a:uLnTx/>
                <a:uFillTx/>
                <a:ea typeface="+mn-ea"/>
                <a:cs typeface="+mn-cs"/>
              </a:rPr>
              <a:t>AD </a:t>
            </a:r>
            <a:r>
              <a:rPr kumimoji="0" lang="en-US" sz="2800" b="0" i="0" u="none" strike="noStrike" kern="0" cap="none" spc="0" normalizeH="0" baseline="0" noProof="0" dirty="0" err="1" smtClean="0">
                <a:ln>
                  <a:noFill/>
                </a:ln>
                <a:effectLst/>
                <a:uLnTx/>
                <a:uFillTx/>
                <a:ea typeface="+mn-ea"/>
                <a:cs typeface="+mn-cs"/>
              </a:rPr>
              <a:t>konverteri</a:t>
            </a:r>
            <a:r>
              <a:rPr kumimoji="0" lang="sr-Cyrl-CS" sz="28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90000"/>
              </a:lnSpc>
              <a:spcBef>
                <a:spcPct val="20000"/>
              </a:spcBef>
              <a:spcAft>
                <a:spcPct val="0"/>
              </a:spcAft>
              <a:buClr>
                <a:srgbClr val="00007D"/>
              </a:buClr>
              <a:buSzPct val="75000"/>
              <a:buFont typeface="Wingdings" pitchFamily="2" charset="2"/>
              <a:buNone/>
              <a:tabLst/>
              <a:defRPr/>
            </a:pP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Ovu</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mašinu</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karakterišu</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visoka</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pouzdanost</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lako</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održavanje</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i</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smtClean="0">
                <a:ln>
                  <a:noFill/>
                </a:ln>
                <a:effectLst/>
                <a:uLnTx/>
                <a:uFillTx/>
                <a:ea typeface="+mn-ea"/>
                <a:cs typeface="+mn-cs"/>
              </a:rPr>
              <a:t>dug</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vek</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trajanja</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usled</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potpunog</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odsustva</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pokretnih</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električnih</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kontakata</a:t>
            </a:r>
            <a:r>
              <a:rPr kumimoji="0" lang="en-US" sz="2800" b="0" i="0" u="none" strike="noStrike" kern="0" cap="none" spc="0" normalizeH="0" baseline="0" noProof="0" dirty="0" smtClean="0">
                <a:ln>
                  <a:noFill/>
                </a:ln>
                <a:effectLst/>
                <a:uLnTx/>
                <a:uFillTx/>
                <a:ea typeface="+mn-ea"/>
                <a:cs typeface="+mn-cs"/>
              </a:rPr>
              <a:t> </a:t>
            </a:r>
            <a:endParaRPr kumimoji="0" lang="en-GB" sz="28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itchFamily="2" charset="2"/>
              <a:buChar char="n"/>
              <a:tabLst/>
              <a:defRPr/>
            </a:pPr>
            <a:endParaRPr kumimoji="0" lang="en-US" sz="2800" b="0" i="0" u="none" strike="noStrike" kern="0" cap="none" spc="0" normalizeH="0" baseline="0" noProof="0" dirty="0" smtClean="0">
              <a:ln>
                <a:noFill/>
              </a:ln>
              <a:effectLst/>
              <a:uLnTx/>
              <a:uFillTx/>
              <a:ea typeface="+mn-ea"/>
              <a:cs typeface="+mn-cs"/>
            </a:endParaRPr>
          </a:p>
        </p:txBody>
      </p:sp>
      <p:pic>
        <p:nvPicPr>
          <p:cNvPr id="4" name="Picture 7" descr="alternator"/>
          <p:cNvPicPr>
            <a:picLocks noChangeAspect="1" noChangeArrowheads="1"/>
          </p:cNvPicPr>
          <p:nvPr/>
        </p:nvPicPr>
        <p:blipFill>
          <a:blip r:embed="rId2" cstate="print"/>
          <a:srcRect/>
          <a:stretch>
            <a:fillRect/>
          </a:stretch>
        </p:blipFill>
        <p:spPr bwMode="auto">
          <a:xfrm>
            <a:off x="3131840" y="4005064"/>
            <a:ext cx="3024187" cy="26781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sr-Latn-RS" dirty="0" smtClean="0"/>
              <a:t>Tahogenerator sa vučenim rotorom</a:t>
            </a:r>
            <a:endParaRPr lang="en-US" dirty="0"/>
          </a:p>
        </p:txBody>
      </p:sp>
      <p:sp>
        <p:nvSpPr>
          <p:cNvPr id="3" name="Content Placeholder 2"/>
          <p:cNvSpPr>
            <a:spLocks noGrp="1"/>
          </p:cNvSpPr>
          <p:nvPr>
            <p:ph idx="1"/>
          </p:nvPr>
        </p:nvSpPr>
        <p:spPr>
          <a:xfrm>
            <a:off x="457200" y="908720"/>
            <a:ext cx="8229600" cy="4525963"/>
          </a:xfrm>
        </p:spPr>
        <p:txBody>
          <a:bodyPr>
            <a:normAutofit/>
          </a:bodyPr>
          <a:lstStyle/>
          <a:p>
            <a:r>
              <a:rPr kumimoji="0" lang="en-US" sz="2000" b="0" i="0" u="none" strike="noStrike" kern="0" cap="none" spc="0" normalizeH="0" baseline="0" noProof="0" dirty="0" err="1" smtClean="0">
                <a:ln>
                  <a:noFill/>
                </a:ln>
                <a:effectLst/>
                <a:uLnTx/>
                <a:uFillTx/>
                <a:ea typeface="+mn-ea"/>
                <a:cs typeface="+mn-cs"/>
              </a:rPr>
              <a:t>Princip</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rada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ove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mašine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prikazan</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je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na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slici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Namotaji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statora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su</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postavljeni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pod</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me</a:t>
            </a:r>
            <a:r>
              <a:rPr kumimoji="0" lang="vi-VN" sz="2000" b="0" i="0" u="none" strike="noStrike" kern="0" cap="none" spc="0" normalizeH="0" baseline="0" noProof="0" dirty="0" smtClean="0">
                <a:ln>
                  <a:noFill/>
                </a:ln>
                <a:effectLst/>
                <a:uLnTx/>
                <a:uFillTx/>
                <a:ea typeface="+mn-ea"/>
                <a:cs typeface="+mn-cs"/>
              </a:rPr>
              <a:t>đ</a:t>
            </a:r>
            <a:r>
              <a:rPr kumimoji="0" lang="en-US" sz="2000" b="0" i="0" u="none" strike="noStrike" kern="0" cap="none" spc="0" normalizeH="0" baseline="0" noProof="0" dirty="0" err="1" smtClean="0">
                <a:ln>
                  <a:noFill/>
                </a:ln>
                <a:effectLst/>
                <a:uLnTx/>
                <a:uFillTx/>
                <a:ea typeface="+mn-ea"/>
                <a:cs typeface="+mn-cs"/>
              </a:rPr>
              <a:t>usobnim</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uglom</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od</a:t>
            </a:r>
            <a:r>
              <a:rPr kumimoji="0" lang="sr-Cyrl-CS" sz="2000" b="0" i="0" u="none" strike="noStrike" kern="0" cap="none" spc="0" normalizeH="0" baseline="0" noProof="0" dirty="0" smtClean="0">
                <a:ln>
                  <a:noFill/>
                </a:ln>
                <a:effectLst/>
                <a:uLnTx/>
                <a:uFillTx/>
                <a:ea typeface="+mn-ea"/>
                <a:cs typeface="+mn-cs"/>
              </a:rPr>
              <a:t> 90 </a:t>
            </a:r>
            <a:r>
              <a:rPr kumimoji="0" lang="en-US" sz="2000" b="0" i="0" u="none" strike="noStrike" kern="0" cap="none" spc="0" normalizeH="0" baseline="0" noProof="0" dirty="0" err="1" smtClean="0">
                <a:ln>
                  <a:noFill/>
                </a:ln>
                <a:effectLst/>
                <a:uLnTx/>
                <a:uFillTx/>
                <a:ea typeface="+mn-ea"/>
                <a:cs typeface="+mn-cs"/>
              </a:rPr>
              <a:t>stepeni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Referentni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namotaj</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se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napaja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iz</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izvora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stalnog</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naizmeničnog</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referentnog</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napona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Tako</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se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uspostavlja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pulsirajuće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magnetno</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polje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u</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kojem</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se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obrće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rotor</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izra</a:t>
            </a:r>
            <a:r>
              <a:rPr kumimoji="0" lang="vi-VN" sz="2000" b="0" i="0" u="none" strike="noStrike" kern="0" cap="none" spc="0" normalizeH="0" baseline="0" noProof="0" dirty="0" smtClean="0">
                <a:ln>
                  <a:noFill/>
                </a:ln>
                <a:effectLst/>
                <a:uLnTx/>
                <a:uFillTx/>
                <a:ea typeface="+mn-ea"/>
                <a:cs typeface="+mn-cs"/>
              </a:rPr>
              <a:t>đ</a:t>
            </a:r>
            <a:r>
              <a:rPr kumimoji="0" lang="en-US" sz="2000" b="0" i="0" u="none" strike="noStrike" kern="0" cap="none" spc="0" normalizeH="0" baseline="0" noProof="0" dirty="0" smtClean="0">
                <a:ln>
                  <a:noFill/>
                </a:ln>
                <a:effectLst/>
                <a:uLnTx/>
                <a:uFillTx/>
                <a:ea typeface="+mn-ea"/>
                <a:cs typeface="+mn-cs"/>
              </a:rPr>
              <a:t>en</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u</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obliku</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bakarnog</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cilindra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tankih</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zidova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Prilikom</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rotacije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indukuju</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se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elektromotorne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sile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protiču</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struje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čiji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magnetni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fluks</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se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po</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osi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podudara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sa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smerom</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ose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izlaznog</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namotaja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Kako</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je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referentni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napon</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naizmenični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onda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se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struje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kao</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fluks</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u</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pravcu</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izlaznog</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namotaja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menjaju</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istom</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učestanošću</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veličina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im</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smtClean="0">
                <a:ln>
                  <a:noFill/>
                </a:ln>
                <a:effectLst/>
                <a:uLnTx/>
                <a:uFillTx/>
                <a:ea typeface="+mn-ea"/>
                <a:cs typeface="+mn-cs"/>
              </a:rPr>
              <a:t>je</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srazmerna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brzini</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obrtanja</a:t>
            </a:r>
            <a:r>
              <a:rPr kumimoji="0" lang="sr-Cyrl-CS" sz="2000" b="0" i="0" u="none" strike="noStrike" kern="0" cap="none" spc="0" normalizeH="0" baseline="0" noProof="0" dirty="0" smtClean="0">
                <a:ln>
                  <a:noFill/>
                </a:ln>
                <a:effectLst/>
                <a:uLnTx/>
                <a:uFillTx/>
                <a:ea typeface="+mn-ea"/>
                <a:cs typeface="+mn-cs"/>
              </a:rPr>
              <a:t> </a:t>
            </a:r>
            <a:r>
              <a:rPr kumimoji="0" lang="en-US" sz="2000" b="0" i="0" u="none" strike="noStrike" kern="0" cap="none" spc="0" normalizeH="0" baseline="0" noProof="0" dirty="0" err="1" smtClean="0">
                <a:ln>
                  <a:noFill/>
                </a:ln>
                <a:effectLst/>
                <a:uLnTx/>
                <a:uFillTx/>
                <a:ea typeface="+mn-ea"/>
                <a:cs typeface="+mn-cs"/>
              </a:rPr>
              <a:t>rotora</a:t>
            </a:r>
            <a:r>
              <a:rPr kumimoji="0" lang="sr-Cyrl-CS" sz="2000" b="0" i="0" u="none" strike="noStrike" kern="0" cap="none" spc="0" normalizeH="0" baseline="0" noProof="0" dirty="0" smtClean="0">
                <a:ln>
                  <a:noFill/>
                </a:ln>
                <a:effectLst/>
                <a:uLnTx/>
                <a:uFillTx/>
                <a:ea typeface="+mn-ea"/>
                <a:cs typeface="+mn-cs"/>
              </a:rPr>
              <a:t>.</a:t>
            </a:r>
            <a:endParaRPr lang="en-US" sz="2000" dirty="0"/>
          </a:p>
        </p:txBody>
      </p:sp>
      <p:pic>
        <p:nvPicPr>
          <p:cNvPr id="20482" name="Picture 2" descr="tachometer-drag-cup-rotor"/>
          <p:cNvPicPr>
            <a:picLocks noChangeAspect="1" noChangeArrowheads="1"/>
          </p:cNvPicPr>
          <p:nvPr/>
        </p:nvPicPr>
        <p:blipFill>
          <a:blip r:embed="rId3" cstate="print"/>
          <a:srcRect/>
          <a:stretch>
            <a:fillRect/>
          </a:stretch>
        </p:blipFill>
        <p:spPr bwMode="auto">
          <a:xfrm>
            <a:off x="827584" y="4074879"/>
            <a:ext cx="3062114" cy="2783121"/>
          </a:xfrm>
          <a:prstGeom prst="rect">
            <a:avLst/>
          </a:prstGeom>
          <a:noFill/>
        </p:spPr>
      </p:pic>
      <p:graphicFrame>
        <p:nvGraphicFramePr>
          <p:cNvPr id="20483" name="Object 3"/>
          <p:cNvGraphicFramePr>
            <a:graphicFrameLocks noChangeAspect="1"/>
          </p:cNvGraphicFramePr>
          <p:nvPr/>
        </p:nvGraphicFramePr>
        <p:xfrm>
          <a:off x="4211637" y="4149080"/>
          <a:ext cx="4932363" cy="2376488"/>
        </p:xfrm>
        <a:graphic>
          <a:graphicData uri="http://schemas.openxmlformats.org/presentationml/2006/ole">
            <p:oleObj spid="_x0000_s20483" name="PHOTO-PAINT" r:id="rId4" imgW="4577718" imgH="2206383" progId="">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250825" y="44624"/>
            <a:ext cx="8640763" cy="1100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effectLst/>
                <a:uLnTx/>
                <a:uFillTx/>
                <a:ea typeface="+mj-ea"/>
                <a:cs typeface="+mj-cs"/>
              </a:rPr>
              <a:t>Davači</a:t>
            </a:r>
            <a:r>
              <a:rPr kumimoji="0" lang="sr-Cyrl-CS" sz="3600" b="0" i="0" u="none" strike="noStrike" kern="0" cap="none" spc="0" normalizeH="0" baseline="0" noProof="0" smtClean="0">
                <a:ln>
                  <a:noFill/>
                </a:ln>
                <a:effectLst/>
                <a:uLnTx/>
                <a:uFillTx/>
                <a:ea typeface="+mj-ea"/>
                <a:cs typeface="+mj-cs"/>
              </a:rPr>
              <a:t> </a:t>
            </a:r>
            <a:r>
              <a:rPr kumimoji="0" lang="en-US" sz="3600" b="0" i="0" u="none" strike="noStrike" kern="0" cap="none" spc="0" normalizeH="0" baseline="0" noProof="0" smtClean="0">
                <a:ln>
                  <a:noFill/>
                </a:ln>
                <a:effectLst/>
                <a:uLnTx/>
                <a:uFillTx/>
                <a:ea typeface="+mj-ea"/>
                <a:cs typeface="+mj-cs"/>
              </a:rPr>
              <a:t>brzine</a:t>
            </a:r>
            <a:r>
              <a:rPr kumimoji="0" lang="sr-Cyrl-CS" sz="3600" b="0" i="0" u="none" strike="noStrike" kern="0" cap="none" spc="0" normalizeH="0" baseline="0" noProof="0" smtClean="0">
                <a:ln>
                  <a:noFill/>
                </a:ln>
                <a:effectLst/>
                <a:uLnTx/>
                <a:uFillTx/>
                <a:ea typeface="+mj-ea"/>
                <a:cs typeface="+mj-cs"/>
              </a:rPr>
              <a:t> </a:t>
            </a:r>
            <a:r>
              <a:rPr kumimoji="0" lang="en-US" sz="3600" b="0" i="0" u="none" strike="noStrike" kern="0" cap="none" spc="0" normalizeH="0" baseline="0" noProof="0" smtClean="0">
                <a:ln>
                  <a:noFill/>
                </a:ln>
                <a:effectLst/>
                <a:uLnTx/>
                <a:uFillTx/>
                <a:ea typeface="+mj-ea"/>
                <a:cs typeface="+mj-cs"/>
              </a:rPr>
              <a:t>zasnovani</a:t>
            </a:r>
            <a:r>
              <a:rPr kumimoji="0" lang="sr-Cyrl-CS" sz="3600" b="0" i="0" u="none" strike="noStrike" kern="0" cap="none" spc="0" normalizeH="0" baseline="0" noProof="0" smtClean="0">
                <a:ln>
                  <a:noFill/>
                </a:ln>
                <a:effectLst/>
                <a:uLnTx/>
                <a:uFillTx/>
                <a:ea typeface="+mj-ea"/>
                <a:cs typeface="+mj-cs"/>
              </a:rPr>
              <a:t> </a:t>
            </a:r>
            <a:r>
              <a:rPr kumimoji="0" lang="en-US" sz="3600" b="0" i="0" u="none" strike="noStrike" kern="0" cap="none" spc="0" normalizeH="0" baseline="0" noProof="0" smtClean="0">
                <a:ln>
                  <a:noFill/>
                </a:ln>
                <a:effectLst/>
                <a:uLnTx/>
                <a:uFillTx/>
                <a:ea typeface="+mj-ea"/>
                <a:cs typeface="+mj-cs"/>
              </a:rPr>
              <a:t>na</a:t>
            </a:r>
            <a:r>
              <a:rPr kumimoji="0" lang="sr-Cyrl-CS" sz="3600" b="0" i="0" u="none" strike="noStrike" kern="0" cap="none" spc="0" normalizeH="0" baseline="0" noProof="0" smtClean="0">
                <a:ln>
                  <a:noFill/>
                </a:ln>
                <a:effectLst/>
                <a:uLnTx/>
                <a:uFillTx/>
                <a:ea typeface="+mj-ea"/>
                <a:cs typeface="+mj-cs"/>
              </a:rPr>
              <a:t> </a:t>
            </a:r>
            <a:r>
              <a:rPr kumimoji="0" lang="en-US" sz="3600" b="0" i="0" u="none" strike="noStrike" kern="0" cap="none" spc="0" normalizeH="0" baseline="0" noProof="0" smtClean="0">
                <a:ln>
                  <a:noFill/>
                </a:ln>
                <a:effectLst/>
                <a:uLnTx/>
                <a:uFillTx/>
                <a:ea typeface="+mj-ea"/>
                <a:cs typeface="+mj-cs"/>
              </a:rPr>
              <a:t>davačima</a:t>
            </a:r>
            <a:r>
              <a:rPr kumimoji="0" lang="sr-Cyrl-CS" sz="3600" b="0" i="0" u="none" strike="noStrike" kern="0" cap="none" spc="0" normalizeH="0" baseline="0" noProof="0" smtClean="0">
                <a:ln>
                  <a:noFill/>
                </a:ln>
                <a:effectLst/>
                <a:uLnTx/>
                <a:uFillTx/>
                <a:ea typeface="+mj-ea"/>
                <a:cs typeface="+mj-cs"/>
              </a:rPr>
              <a:t> </a:t>
            </a:r>
            <a:r>
              <a:rPr kumimoji="0" lang="en-US" sz="3600" b="0" i="0" u="none" strike="noStrike" kern="0" cap="none" spc="0" normalizeH="0" baseline="0" noProof="0" smtClean="0">
                <a:ln>
                  <a:noFill/>
                </a:ln>
                <a:effectLst/>
                <a:uLnTx/>
                <a:uFillTx/>
                <a:ea typeface="+mj-ea"/>
                <a:cs typeface="+mj-cs"/>
              </a:rPr>
              <a:t>pomeraja</a:t>
            </a:r>
            <a:endParaRPr kumimoji="0" lang="en-GB" sz="3600" b="0" i="0" u="none" strike="noStrike" kern="0" cap="none" spc="0" normalizeH="0" baseline="0" noProof="0" dirty="0" smtClean="0">
              <a:ln>
                <a:noFill/>
              </a:ln>
              <a:effectLst/>
              <a:uLnTx/>
              <a:uFillTx/>
              <a:ea typeface="+mj-ea"/>
              <a:cs typeface="+mj-cs"/>
            </a:endParaRPr>
          </a:p>
        </p:txBody>
      </p:sp>
      <p:sp>
        <p:nvSpPr>
          <p:cNvPr id="5" name="Rectangle 7"/>
          <p:cNvSpPr txBox="1">
            <a:spLocks noChangeArrowheads="1"/>
          </p:cNvSpPr>
          <p:nvPr/>
        </p:nvSpPr>
        <p:spPr bwMode="auto">
          <a:xfrm>
            <a:off x="468313" y="1341438"/>
            <a:ext cx="8229600" cy="5516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20000"/>
              </a:spcAft>
              <a:buClr>
                <a:srgbClr val="00007D"/>
              </a:buClr>
              <a:buSzPct val="75000"/>
              <a:buFont typeface="Wingdings" pitchFamily="2" charset="2"/>
              <a:buNone/>
              <a:tabLst/>
              <a:defRPr/>
            </a:pP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Svaki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davač</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pomeraja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koji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ima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električni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izlazni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signal</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može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da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posluži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kao</a:t>
            </a:r>
            <a:r>
              <a:rPr kumimoji="0" lang="sr-Cyrl-CS" sz="2200" b="0" i="0" u="none" strike="noStrike" kern="0" cap="none" spc="0" normalizeH="0" baseline="0" noProof="0" dirty="0" smtClean="0">
                <a:ln>
                  <a:noFill/>
                </a:ln>
                <a:effectLst/>
                <a:uLnTx/>
                <a:uFillTx/>
                <a:ea typeface="+mn-ea"/>
                <a:cs typeface="+mn-cs"/>
              </a:rPr>
              <a:t> </a:t>
            </a:r>
            <a:r>
              <a:rPr kumimoji="0" lang="en-US" sz="2200" b="0" i="0" u="sng" strike="noStrike" kern="0" cap="none" spc="0" normalizeH="0" baseline="0" noProof="0" dirty="0" err="1" smtClean="0">
                <a:ln>
                  <a:noFill/>
                </a:ln>
                <a:effectLst/>
                <a:uLnTx/>
                <a:uFillTx/>
                <a:ea typeface="+mn-ea"/>
                <a:cs typeface="+mn-cs"/>
              </a:rPr>
              <a:t>davač</a:t>
            </a:r>
            <a:r>
              <a:rPr kumimoji="0" lang="sr-Cyrl-CS" sz="2200" b="0" i="0" u="sng" strike="noStrike" kern="0" cap="none" spc="0" normalizeH="0" baseline="0" noProof="0" dirty="0" smtClean="0">
                <a:ln>
                  <a:noFill/>
                </a:ln>
                <a:effectLst/>
                <a:uLnTx/>
                <a:uFillTx/>
                <a:ea typeface="+mn-ea"/>
                <a:cs typeface="+mn-cs"/>
              </a:rPr>
              <a:t> </a:t>
            </a:r>
            <a:r>
              <a:rPr kumimoji="0" lang="en-US" sz="2200" b="0" i="0" u="sng" strike="noStrike" kern="0" cap="none" spc="0" normalizeH="0" baseline="0" noProof="0" dirty="0" err="1" smtClean="0">
                <a:ln>
                  <a:noFill/>
                </a:ln>
                <a:effectLst/>
                <a:uLnTx/>
                <a:uFillTx/>
                <a:ea typeface="+mn-ea"/>
                <a:cs typeface="+mn-cs"/>
              </a:rPr>
              <a:t>brzine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uvo</a:t>
            </a:r>
            <a:r>
              <a:rPr kumimoji="0" lang="sr-Latn-RS" sz="2200" b="0" i="0" u="none" strike="noStrike" kern="0" cap="none" spc="0" normalizeH="0" baseline="0" noProof="0" dirty="0" smtClean="0">
                <a:ln>
                  <a:noFill/>
                </a:ln>
                <a:effectLst/>
                <a:uLnTx/>
                <a:uFillTx/>
                <a:ea typeface="+mn-ea"/>
                <a:cs typeface="+mn-cs"/>
              </a:rPr>
              <a:t>đ</a:t>
            </a:r>
            <a:r>
              <a:rPr kumimoji="0" lang="en-US" sz="2200" b="0" i="0" u="none" strike="noStrike" kern="0" cap="none" spc="0" normalizeH="0" baseline="0" noProof="0" dirty="0" err="1" smtClean="0">
                <a:ln>
                  <a:noFill/>
                </a:ln>
                <a:effectLst/>
                <a:uLnTx/>
                <a:uFillTx/>
                <a:ea typeface="+mn-ea"/>
                <a:cs typeface="+mn-cs"/>
              </a:rPr>
              <a:t>enjen</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diferencirajućeg</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kola</a:t>
            </a:r>
            <a:r>
              <a:rPr kumimoji="0" lang="sr-Latn-CS" sz="2200" b="0" i="0" u="none" strike="noStrike" kern="0" cap="none" spc="0" normalizeH="0" baseline="0" noProof="0" dirty="0" smtClean="0">
                <a:ln>
                  <a:noFill/>
                </a:ln>
                <a:effectLst/>
                <a:uLnTx/>
                <a:uFillTx/>
                <a:ea typeface="+mn-ea"/>
                <a:cs typeface="+mn-cs"/>
              </a:rPr>
              <a:t> (RC)</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tako</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da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izlaz</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njega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postaje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srazmeran</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prvim</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izvodom</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pomeraja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vremenom</a:t>
            </a:r>
            <a:r>
              <a:rPr kumimoji="0" lang="sr-Cyrl-CS" sz="2200" b="0" i="0" u="none" strike="noStrike" kern="0" cap="none" spc="0" normalizeH="0" baseline="0" noProof="0" dirty="0" smtClean="0">
                <a:ln>
                  <a:noFill/>
                </a:ln>
                <a:effectLst/>
                <a:uLnTx/>
                <a:uFillTx/>
                <a:ea typeface="+mn-ea"/>
                <a:cs typeface="+mn-cs"/>
              </a:rPr>
              <a:t>.</a:t>
            </a:r>
          </a:p>
          <a:p>
            <a:pPr marL="342900" marR="0" lvl="0" indent="-342900" algn="l" defTabSz="914400" rtl="0" eaLnBrk="1" fontAlgn="base" latinLnBrk="0" hangingPunct="1">
              <a:lnSpc>
                <a:spcPct val="80000"/>
              </a:lnSpc>
              <a:spcBef>
                <a:spcPct val="20000"/>
              </a:spcBef>
              <a:spcAft>
                <a:spcPct val="0"/>
              </a:spcAft>
              <a:buClr>
                <a:srgbClr val="00007D"/>
              </a:buClr>
              <a:buSzPct val="75000"/>
              <a:buFont typeface="Wingdings" pitchFamily="2" charset="2"/>
              <a:buNone/>
              <a:tabLst/>
              <a:defRPr/>
            </a:pPr>
            <a:r>
              <a:rPr kumimoji="0" lang="sr-Cyrl-CS" sz="2200" b="0" i="0" u="none" strike="noStrike" kern="0" cap="none" spc="0" normalizeH="0" baseline="0" noProof="0" dirty="0" smtClean="0">
                <a:ln>
                  <a:noFill/>
                </a:ln>
                <a:effectLst/>
                <a:uLnTx/>
                <a:uFillTx/>
                <a:ea typeface="+mn-ea"/>
                <a:cs typeface="+mn-cs"/>
              </a:rPr>
              <a:t> </a:t>
            </a:r>
            <a:endParaRPr kumimoji="0" lang="sr-Latn-CS" sz="22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80000"/>
              </a:lnSpc>
              <a:spcBef>
                <a:spcPct val="20000"/>
              </a:spcBef>
              <a:spcAft>
                <a:spcPct val="0"/>
              </a:spcAft>
              <a:buClr>
                <a:srgbClr val="00007D"/>
              </a:buClr>
              <a:buSzPct val="75000"/>
              <a:buFont typeface="Wingdings" pitchFamily="2" charset="2"/>
              <a:buNone/>
              <a:tabLst/>
              <a:defRPr/>
            </a:pP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Kolo</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za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diferenciranje</a:t>
            </a:r>
            <a:endParaRPr kumimoji="0" lang="sr-Latn-CS" sz="22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80000"/>
              </a:lnSpc>
              <a:spcBef>
                <a:spcPct val="20000"/>
              </a:spcBef>
              <a:spcAft>
                <a:spcPct val="0"/>
              </a:spcAft>
              <a:buClr>
                <a:srgbClr val="00007D"/>
              </a:buClr>
              <a:buSzPct val="75000"/>
              <a:buFont typeface="Wingdings" pitchFamily="2" charset="2"/>
              <a:buNone/>
              <a:tabLst/>
              <a:defRPr/>
            </a:pPr>
            <a:r>
              <a:rPr kumimoji="0" lang="sr-Latn-CS" sz="22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80000"/>
              </a:lnSpc>
              <a:spcBef>
                <a:spcPct val="20000"/>
              </a:spcBef>
              <a:spcAft>
                <a:spcPct val="0"/>
              </a:spcAft>
              <a:buClr>
                <a:srgbClr val="00007D"/>
              </a:buClr>
              <a:buSzPct val="75000"/>
              <a:buFont typeface="Wingdings" pitchFamily="2" charset="2"/>
              <a:buNone/>
              <a:tabLst/>
              <a:defRPr/>
            </a:pPr>
            <a:endParaRPr kumimoji="0" lang="sr-Latn-CS" sz="22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80000"/>
              </a:lnSpc>
              <a:spcBef>
                <a:spcPct val="20000"/>
              </a:spcBef>
              <a:spcAft>
                <a:spcPct val="0"/>
              </a:spcAft>
              <a:buClr>
                <a:srgbClr val="00007D"/>
              </a:buClr>
              <a:buSzPct val="75000"/>
              <a:buFont typeface="Wingdings" pitchFamily="2" charset="2"/>
              <a:buNone/>
              <a:tabLst/>
              <a:defRPr/>
            </a:pPr>
            <a:endParaRPr kumimoji="0" lang="sr-Cyrl-CS" sz="22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80000"/>
              </a:lnSpc>
              <a:spcBef>
                <a:spcPct val="20000"/>
              </a:spcBef>
              <a:spcAft>
                <a:spcPct val="0"/>
              </a:spcAft>
              <a:buClr>
                <a:srgbClr val="00007D"/>
              </a:buClr>
              <a:buSzPct val="75000"/>
              <a:buFont typeface="Wingdings" pitchFamily="2" charset="2"/>
              <a:buNone/>
              <a:tabLst/>
              <a:defRPr/>
            </a:pPr>
            <a:r>
              <a:rPr kumimoji="0" lang="sr-Cyrl-CS" sz="22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80000"/>
              </a:lnSpc>
              <a:spcBef>
                <a:spcPct val="20000"/>
              </a:spcBef>
              <a:spcAft>
                <a:spcPct val="0"/>
              </a:spcAft>
              <a:buClr>
                <a:srgbClr val="00007D"/>
              </a:buClr>
              <a:buSzPct val="75000"/>
              <a:buFont typeface="Wingdings" pitchFamily="2" charset="2"/>
              <a:buNone/>
              <a:tabLst/>
              <a:defRPr/>
            </a:pPr>
            <a:endParaRPr kumimoji="0" lang="sr-Cyrl-CS" sz="22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80000"/>
              </a:lnSpc>
              <a:spcBef>
                <a:spcPct val="20000"/>
              </a:spcBef>
              <a:spcAft>
                <a:spcPct val="0"/>
              </a:spcAft>
              <a:buClr>
                <a:srgbClr val="00007D"/>
              </a:buClr>
              <a:buSzPct val="75000"/>
              <a:buFont typeface="Wingdings" pitchFamily="2" charset="2"/>
              <a:buNone/>
              <a:tabLst/>
              <a:defRPr/>
            </a:pPr>
            <a:endParaRPr kumimoji="0" lang="sr-Cyrl-CS" sz="22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80000"/>
              </a:lnSpc>
              <a:spcBef>
                <a:spcPct val="20000"/>
              </a:spcBef>
              <a:spcAft>
                <a:spcPct val="0"/>
              </a:spcAft>
              <a:buClr>
                <a:srgbClr val="00007D"/>
              </a:buClr>
              <a:buSzPct val="75000"/>
              <a:buFont typeface="Wingdings" pitchFamily="2" charset="2"/>
              <a:buNone/>
              <a:tabLst/>
              <a:defRPr/>
            </a:pP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Isti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sistem</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se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može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primeniti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na</a:t>
            </a:r>
            <a:r>
              <a:rPr kumimoji="0" lang="sr-Cyrl-CS" sz="2200" b="0" i="0" u="none" strike="noStrike" kern="0" cap="none" spc="0" normalizeH="0" baseline="0" noProof="0" dirty="0" smtClean="0">
                <a:ln>
                  <a:noFill/>
                </a:ln>
                <a:effectLst/>
                <a:uLnTx/>
                <a:uFillTx/>
                <a:ea typeface="+mn-ea"/>
                <a:cs typeface="+mn-cs"/>
              </a:rPr>
              <a:t> </a:t>
            </a:r>
            <a:r>
              <a:rPr kumimoji="0" lang="en-US" sz="2200" b="0" i="0" u="sng" strike="noStrike" kern="0" cap="none" spc="0" normalizeH="0" baseline="0" noProof="0" dirty="0" err="1" smtClean="0">
                <a:ln>
                  <a:noFill/>
                </a:ln>
                <a:effectLst/>
                <a:uLnTx/>
                <a:uFillTx/>
                <a:ea typeface="+mn-ea"/>
                <a:cs typeface="+mn-cs"/>
              </a:rPr>
              <a:t>davače</a:t>
            </a:r>
            <a:r>
              <a:rPr kumimoji="0" lang="sr-Cyrl-CS" sz="2200" b="0" i="0" u="sng" strike="noStrike" kern="0" cap="none" spc="0" normalizeH="0" baseline="0" noProof="0" dirty="0" smtClean="0">
                <a:ln>
                  <a:noFill/>
                </a:ln>
                <a:effectLst/>
                <a:uLnTx/>
                <a:uFillTx/>
                <a:ea typeface="+mn-ea"/>
                <a:cs typeface="+mn-cs"/>
              </a:rPr>
              <a:t> </a:t>
            </a:r>
            <a:r>
              <a:rPr kumimoji="0" lang="en-US" sz="2200" b="0" i="0" u="sng" strike="noStrike" kern="0" cap="none" spc="0" normalizeH="0" baseline="0" noProof="0" dirty="0" err="1" smtClean="0">
                <a:ln>
                  <a:noFill/>
                </a:ln>
                <a:effectLst/>
                <a:uLnTx/>
                <a:uFillTx/>
                <a:ea typeface="+mn-ea"/>
                <a:cs typeface="+mn-cs"/>
              </a:rPr>
              <a:t>ubrzanja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tom</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razlikom</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što</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će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se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tehnike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razlikovati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zavisno</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od</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toga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da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li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se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koriste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analogni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ili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digitalni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signali</a:t>
            </a:r>
            <a:r>
              <a:rPr kumimoji="0" lang="sr-Cyrl-CS" sz="2200" b="0" i="0" u="none" strike="noStrike" kern="0" cap="none" spc="0" normalizeH="0" baseline="0" noProof="0" dirty="0" smtClean="0">
                <a:ln>
                  <a:noFill/>
                </a:ln>
                <a:effectLst/>
                <a:uLnTx/>
                <a:uFillTx/>
                <a:ea typeface="+mn-ea"/>
                <a:cs typeface="+mn-cs"/>
              </a:rPr>
              <a:t>.                 </a:t>
            </a:r>
            <a:endParaRPr kumimoji="0" lang="en-GB" sz="2200" b="0" i="0" u="none" strike="noStrike" kern="0" cap="none" spc="0" normalizeH="0" baseline="0" noProof="0" dirty="0" smtClean="0">
              <a:ln>
                <a:noFill/>
              </a:ln>
              <a:effectLst/>
              <a:uLnTx/>
              <a:uFillTx/>
              <a:ea typeface="+mn-ea"/>
              <a:cs typeface="+mn-cs"/>
            </a:endParaRPr>
          </a:p>
        </p:txBody>
      </p:sp>
      <p:pic>
        <p:nvPicPr>
          <p:cNvPr id="6" name="Picture 12"/>
          <p:cNvPicPr>
            <a:picLocks noChangeAspect="1" noChangeArrowheads="1"/>
          </p:cNvPicPr>
          <p:nvPr/>
        </p:nvPicPr>
        <p:blipFill>
          <a:blip r:embed="rId2" cstate="print"/>
          <a:srcRect/>
          <a:stretch>
            <a:fillRect/>
          </a:stretch>
        </p:blipFill>
        <p:spPr bwMode="auto">
          <a:xfrm>
            <a:off x="1403648" y="2636911"/>
            <a:ext cx="4381023" cy="2348027"/>
          </a:xfrm>
          <a:prstGeom prst="rect">
            <a:avLst/>
          </a:prstGeom>
          <a:noFill/>
          <a:ln w="9525">
            <a:noFill/>
            <a:miter lim="800000"/>
            <a:headEnd/>
            <a:tailEnd/>
          </a:ln>
        </p:spPr>
      </p:pic>
      <p:pic>
        <p:nvPicPr>
          <p:cNvPr id="7" name="Picture 13"/>
          <p:cNvPicPr>
            <a:picLocks noChangeAspect="1" noChangeArrowheads="1"/>
          </p:cNvPicPr>
          <p:nvPr/>
        </p:nvPicPr>
        <p:blipFill>
          <a:blip r:embed="rId3" cstate="print"/>
          <a:srcRect/>
          <a:stretch>
            <a:fillRect/>
          </a:stretch>
        </p:blipFill>
        <p:spPr bwMode="auto">
          <a:xfrm>
            <a:off x="5724128" y="3573016"/>
            <a:ext cx="2449513" cy="6000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457200" y="1484313"/>
            <a:ext cx="82296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20000"/>
              </a:spcAft>
              <a:buClr>
                <a:srgbClr val="00007D"/>
              </a:buClr>
              <a:buSzPct val="75000"/>
              <a:buFont typeface="Wingdings" pitchFamily="2" charset="2"/>
              <a:buNone/>
              <a:tabLst/>
              <a:defRPr/>
            </a:pPr>
            <a:r>
              <a:rPr kumimoji="0" lang="sr-Cyrl-BA" sz="2400" b="0" i="0" u="none" strike="noStrike" kern="0" cap="none" spc="0" normalizeH="0" baseline="0" noProof="0" dirty="0" smtClean="0">
                <a:ln>
                  <a:noFill/>
                </a:ln>
                <a:effectLst/>
                <a:uLnTx/>
                <a:uFillTx/>
                <a:ea typeface="+mn-ea"/>
                <a:cs typeface="+mn-cs"/>
              </a:rPr>
              <a:t>	</a:t>
            </a:r>
            <a:r>
              <a:rPr kumimoji="0" lang="en-GB" sz="2400" b="0" i="0" u="none" strike="noStrike" kern="0" cap="none" spc="0" normalizeH="0" baseline="0" noProof="0" dirty="0" smtClean="0">
                <a:ln>
                  <a:noFill/>
                </a:ln>
                <a:effectLst/>
                <a:uLnTx/>
                <a:uFillTx/>
                <a:ea typeface="+mn-ea"/>
                <a:cs typeface="+mn-cs"/>
              </a:rPr>
              <a:t>Doppler</a:t>
            </a:r>
            <a:r>
              <a:rPr kumimoji="0" lang="sr-Cyrl-CS" sz="2400" b="0" i="0" u="none" strike="noStrike" kern="0" cap="none" spc="0" normalizeH="0" baseline="0" noProof="0" dirty="0" smtClean="0">
                <a:ln>
                  <a:noFill/>
                </a:ln>
                <a:effectLst/>
                <a:uLnTx/>
                <a:uFillTx/>
                <a:ea typeface="+mn-ea"/>
                <a:cs typeface="+mn-cs"/>
              </a:rPr>
              <a:t>-</a:t>
            </a:r>
            <a:r>
              <a:rPr kumimoji="0" lang="en-US" sz="2400" b="0" i="0" u="none" strike="noStrike" kern="0" cap="none" spc="0" normalizeH="0" baseline="0" noProof="0" dirty="0" err="1" smtClean="0">
                <a:ln>
                  <a:noFill/>
                </a:ln>
                <a:effectLst/>
                <a:uLnTx/>
                <a:uFillTx/>
                <a:ea typeface="+mn-ea"/>
                <a:cs typeface="+mn-cs"/>
              </a:rPr>
              <a:t>ov</a:t>
            </a:r>
            <a:r>
              <a:rPr kumimoji="0" lang="sr-Cyrl-CS"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efekt</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ogleda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se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kroz</a:t>
            </a:r>
            <a:r>
              <a:rPr kumimoji="0" lang="ru-RU" sz="2400" b="0" i="0" u="none" strike="noStrike" kern="0" cap="none" spc="0" normalizeH="0" baseline="0" noProof="0" dirty="0" smtClean="0">
                <a:ln>
                  <a:noFill/>
                </a:ln>
                <a:effectLst/>
                <a:uLnTx/>
                <a:uFillTx/>
                <a:ea typeface="+mn-ea"/>
                <a:cs typeface="+mn-cs"/>
              </a:rPr>
              <a:t> </a:t>
            </a:r>
            <a:r>
              <a:rPr kumimoji="0" lang="en-US" sz="2400" b="0" i="0" u="sng" strike="noStrike" kern="0" cap="none" spc="0" normalizeH="0" baseline="0" noProof="0" dirty="0" err="1" smtClean="0">
                <a:ln>
                  <a:noFill/>
                </a:ln>
                <a:effectLst/>
                <a:uLnTx/>
                <a:uFillTx/>
                <a:ea typeface="+mn-ea"/>
                <a:cs typeface="+mn-cs"/>
              </a:rPr>
              <a:t>promenu</a:t>
            </a:r>
            <a:r>
              <a:rPr kumimoji="0" lang="ru-RU" sz="2400" b="0" i="0" u="sng" strike="noStrike" kern="0" cap="none" spc="0" normalizeH="0" baseline="0" noProof="0" dirty="0" smtClean="0">
                <a:ln>
                  <a:noFill/>
                </a:ln>
                <a:effectLst/>
                <a:uLnTx/>
                <a:uFillTx/>
                <a:ea typeface="+mn-ea"/>
                <a:cs typeface="+mn-cs"/>
              </a:rPr>
              <a:t> </a:t>
            </a:r>
            <a:r>
              <a:rPr kumimoji="0" lang="en-US" sz="2400" b="0" i="0" u="sng" strike="noStrike" kern="0" cap="none" spc="0" normalizeH="0" baseline="0" noProof="0" dirty="0" err="1" smtClean="0">
                <a:ln>
                  <a:noFill/>
                </a:ln>
                <a:effectLst/>
                <a:uLnTx/>
                <a:uFillTx/>
                <a:ea typeface="+mn-ea"/>
                <a:cs typeface="+mn-cs"/>
              </a:rPr>
              <a:t>učestanosti</a:t>
            </a:r>
            <a:r>
              <a:rPr kumimoji="0" lang="ru-RU" sz="2400" b="0" i="0" u="sng" strike="noStrike" kern="0" cap="none" spc="0" normalizeH="0" baseline="0" noProof="0" dirty="0" smtClean="0">
                <a:ln>
                  <a:noFill/>
                </a:ln>
                <a:effectLst/>
                <a:uLnTx/>
                <a:uFillTx/>
                <a:ea typeface="+mn-ea"/>
                <a:cs typeface="+mn-cs"/>
              </a:rPr>
              <a:t> </a:t>
            </a:r>
            <a:r>
              <a:rPr kumimoji="0" lang="en-US" sz="2400" b="0" i="0" u="sng" strike="noStrike" kern="0" cap="none" spc="0" normalizeH="0" baseline="0" noProof="0" dirty="0" err="1" smtClean="0">
                <a:ln>
                  <a:noFill/>
                </a:ln>
                <a:effectLst/>
                <a:uLnTx/>
                <a:uFillTx/>
                <a:ea typeface="+mn-ea"/>
                <a:cs typeface="+mn-cs"/>
              </a:rPr>
              <a:t>talasa</a:t>
            </a:r>
            <a:r>
              <a:rPr kumimoji="0" lang="ru-RU" sz="2400" b="0" i="0" u="sng" strike="noStrike" kern="0" cap="none" spc="0" normalizeH="0" baseline="0" noProof="0" dirty="0" smtClean="0">
                <a:ln>
                  <a:noFill/>
                </a:ln>
                <a:effectLst/>
                <a:uLnTx/>
                <a:uFillTx/>
                <a:ea typeface="+mn-ea"/>
                <a:cs typeface="+mn-cs"/>
              </a:rPr>
              <a:t> </a:t>
            </a:r>
            <a:r>
              <a:rPr kumimoji="0" lang="en-US" sz="2400" b="0" i="0" u="sng" strike="noStrike" kern="0" cap="none" spc="0" normalizeH="0" baseline="0" noProof="0" dirty="0" err="1" smtClean="0">
                <a:ln>
                  <a:noFill/>
                </a:ln>
                <a:effectLst/>
                <a:uLnTx/>
                <a:uFillTx/>
                <a:ea typeface="+mn-ea"/>
                <a:cs typeface="+mn-cs"/>
              </a:rPr>
              <a:t>prilikom</a:t>
            </a:r>
            <a:r>
              <a:rPr kumimoji="0" lang="ru-RU" sz="2400" b="0" i="0" u="sng" strike="noStrike" kern="0" cap="none" spc="0" normalizeH="0" baseline="0" noProof="0" dirty="0" smtClean="0">
                <a:ln>
                  <a:noFill/>
                </a:ln>
                <a:effectLst/>
                <a:uLnTx/>
                <a:uFillTx/>
                <a:ea typeface="+mn-ea"/>
                <a:cs typeface="+mn-cs"/>
              </a:rPr>
              <a:t> </a:t>
            </a:r>
            <a:r>
              <a:rPr kumimoji="0" lang="en-US" sz="2400" b="0" i="0" u="sng" strike="noStrike" kern="0" cap="none" spc="0" normalizeH="0" baseline="0" noProof="0" dirty="0" err="1" smtClean="0">
                <a:ln>
                  <a:noFill/>
                </a:ln>
                <a:effectLst/>
                <a:uLnTx/>
                <a:uFillTx/>
                <a:ea typeface="+mn-ea"/>
                <a:cs typeface="+mn-cs"/>
              </a:rPr>
              <a:t>kretanja</a:t>
            </a:r>
            <a:r>
              <a:rPr kumimoji="0" lang="ru-RU" sz="2400" b="0" i="0" u="sng" strike="noStrike" kern="0" cap="none" spc="0" normalizeH="0" baseline="0" noProof="0" dirty="0" smtClean="0">
                <a:ln>
                  <a:noFill/>
                </a:ln>
                <a:effectLst/>
                <a:uLnTx/>
                <a:uFillTx/>
                <a:ea typeface="+mn-ea"/>
                <a:cs typeface="+mn-cs"/>
              </a:rPr>
              <a:t> </a:t>
            </a:r>
            <a:r>
              <a:rPr kumimoji="0" lang="en-US" sz="2400" b="0" i="0" u="sng" strike="noStrike" kern="0" cap="none" spc="0" normalizeH="0" baseline="0" noProof="0" dirty="0" err="1" smtClean="0">
                <a:ln>
                  <a:noFill/>
                </a:ln>
                <a:effectLst/>
                <a:uLnTx/>
                <a:uFillTx/>
                <a:ea typeface="+mn-ea"/>
                <a:cs typeface="+mn-cs"/>
              </a:rPr>
              <a:t>njihovih</a:t>
            </a:r>
            <a:r>
              <a:rPr kumimoji="0" lang="ru-RU" sz="2400" b="0" i="0" u="sng" strike="noStrike" kern="0" cap="none" spc="0" normalizeH="0" baseline="0" noProof="0" dirty="0" smtClean="0">
                <a:ln>
                  <a:noFill/>
                </a:ln>
                <a:effectLst/>
                <a:uLnTx/>
                <a:uFillTx/>
                <a:ea typeface="+mn-ea"/>
                <a:cs typeface="+mn-cs"/>
              </a:rPr>
              <a:t> </a:t>
            </a:r>
            <a:r>
              <a:rPr kumimoji="0" lang="en-US" sz="2400" b="0" i="0" u="sng" strike="noStrike" kern="0" cap="none" spc="0" normalizeH="0" baseline="0" noProof="0" dirty="0" err="1" smtClean="0">
                <a:ln>
                  <a:noFill/>
                </a:ln>
                <a:effectLst/>
                <a:uLnTx/>
                <a:uFillTx/>
                <a:ea typeface="+mn-ea"/>
                <a:cs typeface="+mn-cs"/>
              </a:rPr>
              <a:t>izvora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odnosu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na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posmatrača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i</a:t>
            </a:r>
            <a:r>
              <a:rPr kumimoji="0" lang="ru-RU" sz="2400" b="0" i="0" u="none" strike="noStrike" kern="0" cap="none" spc="0" normalizeH="0" baseline="0" noProof="0" dirty="0" smtClean="0">
                <a:ln>
                  <a:noFill/>
                </a:ln>
                <a:effectLst/>
                <a:uLnTx/>
                <a:uFillTx/>
                <a:ea typeface="+mn-ea"/>
                <a:cs typeface="+mn-cs"/>
              </a:rPr>
              <a:t>/</a:t>
            </a:r>
            <a:r>
              <a:rPr kumimoji="0" lang="en-US" sz="2400" b="0" i="0" u="none" strike="noStrike" kern="0" cap="none" spc="0" normalizeH="0" baseline="0" noProof="0" dirty="0" err="1" smtClean="0">
                <a:ln>
                  <a:noFill/>
                </a:ln>
                <a:effectLst/>
                <a:uLnTx/>
                <a:uFillTx/>
                <a:ea typeface="+mn-ea"/>
                <a:cs typeface="+mn-cs"/>
              </a:rPr>
              <a:t>ili</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obrnuto</a:t>
            </a:r>
            <a:r>
              <a:rPr kumimoji="0" lang="ru-RU" sz="24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90000"/>
              </a:lnSpc>
              <a:spcBef>
                <a:spcPct val="20000"/>
              </a:spcBef>
              <a:spcAft>
                <a:spcPct val="20000"/>
              </a:spcAft>
              <a:buClr>
                <a:srgbClr val="00007D"/>
              </a:buClr>
              <a:buSzPct val="75000"/>
              <a:buFont typeface="Wingdings" pitchFamily="2" charset="2"/>
              <a:buNone/>
              <a:tabLst/>
              <a:defRPr/>
            </a:pPr>
            <a:r>
              <a:rPr kumimoji="0" lang="ru-RU" sz="16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90000"/>
              </a:lnSpc>
              <a:spcBef>
                <a:spcPct val="20000"/>
              </a:spcBef>
              <a:spcAft>
                <a:spcPct val="20000"/>
              </a:spcAft>
              <a:buClr>
                <a:srgbClr val="00007D"/>
              </a:buClr>
              <a:buSzPct val="75000"/>
              <a:buFont typeface="Wingdings" pitchFamily="2" charset="2"/>
              <a:buNone/>
              <a:tabLst/>
              <a:defRPr/>
            </a:pPr>
            <a:endParaRPr kumimoji="0" lang="ru-RU" sz="16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90000"/>
              </a:lnSpc>
              <a:spcBef>
                <a:spcPct val="20000"/>
              </a:spcBef>
              <a:spcAft>
                <a:spcPct val="20000"/>
              </a:spcAft>
              <a:buClr>
                <a:srgbClr val="00007D"/>
              </a:buClr>
              <a:buSzPct val="75000"/>
              <a:buFont typeface="Wingdings" pitchFamily="2" charset="2"/>
              <a:buNone/>
              <a:tabLst/>
              <a:defRPr/>
            </a:pPr>
            <a:endParaRPr kumimoji="0" lang="ru-RU" sz="16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90000"/>
              </a:lnSpc>
              <a:spcBef>
                <a:spcPct val="20000"/>
              </a:spcBef>
              <a:spcAft>
                <a:spcPct val="20000"/>
              </a:spcAft>
              <a:buClr>
                <a:srgbClr val="00007D"/>
              </a:buClr>
              <a:buSzPct val="75000"/>
              <a:buFont typeface="Wingdings" pitchFamily="2" charset="2"/>
              <a:buNone/>
              <a:tabLst/>
              <a:defRPr/>
            </a:pP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Na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ovom</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principu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zasnovan</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je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ure</a:t>
            </a:r>
            <a:r>
              <a:rPr lang="sr-Latn-RS" sz="2400" kern="0" dirty="0" smtClean="0"/>
              <a:t>đ</a:t>
            </a:r>
            <a:r>
              <a:rPr kumimoji="0" lang="en-US" sz="2400" b="0" i="0" u="none" strike="noStrike" kern="0" cap="none" spc="0" normalizeH="0" baseline="0" noProof="0" dirty="0" err="1" smtClean="0">
                <a:ln>
                  <a:noFill/>
                </a:ln>
                <a:effectLst/>
                <a:uLnTx/>
                <a:uFillTx/>
                <a:ea typeface="+mn-ea"/>
                <a:cs typeface="+mn-cs"/>
              </a:rPr>
              <a:t>aj</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za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merenje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brzina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fluida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i</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tela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njima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koji</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se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slučaju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korišćenja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laserske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svetlosti</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naziva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još</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lasersko</a:t>
            </a:r>
            <a:r>
              <a:rPr kumimoji="0" lang="ru-RU" sz="2400" b="0" i="0" u="none" strike="noStrike" kern="0" cap="none" spc="0" normalizeH="0" baseline="0" noProof="0" dirty="0" smtClean="0">
                <a:ln>
                  <a:noFill/>
                </a:ln>
                <a:effectLst/>
                <a:uLnTx/>
                <a:uFillTx/>
                <a:ea typeface="+mn-ea"/>
                <a:cs typeface="+mn-cs"/>
              </a:rPr>
              <a:t>-</a:t>
            </a:r>
            <a:r>
              <a:rPr kumimoji="0" lang="en-US" sz="2400" b="0" i="0" u="none" strike="noStrike" kern="0" cap="none" spc="0" normalizeH="0" baseline="0" noProof="0" dirty="0" err="1" smtClean="0">
                <a:ln>
                  <a:noFill/>
                </a:ln>
                <a:effectLst/>
                <a:uLnTx/>
                <a:uFillTx/>
                <a:ea typeface="+mn-ea"/>
                <a:cs typeface="+mn-cs"/>
              </a:rPr>
              <a:t>doplerskim</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anemometrom</a:t>
            </a:r>
            <a:r>
              <a:rPr kumimoji="0" lang="ru-RU" sz="24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90000"/>
              </a:lnSpc>
              <a:spcBef>
                <a:spcPct val="20000"/>
              </a:spcBef>
              <a:spcAft>
                <a:spcPct val="20000"/>
              </a:spcAft>
              <a:buClr>
                <a:srgbClr val="00007D"/>
              </a:buClr>
              <a:buSzPct val="75000"/>
              <a:buFont typeface="Wingdings" pitchFamily="2" charset="2"/>
              <a:buNone/>
              <a:tabLst/>
              <a:defRPr/>
            </a:pPr>
            <a:endParaRPr kumimoji="0" lang="ru-RU" sz="16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90000"/>
              </a:lnSpc>
              <a:spcBef>
                <a:spcPct val="20000"/>
              </a:spcBef>
              <a:spcAft>
                <a:spcPct val="20000"/>
              </a:spcAft>
              <a:buClr>
                <a:srgbClr val="00007D"/>
              </a:buClr>
              <a:buSzPct val="75000"/>
              <a:buFont typeface="Wingdings" pitchFamily="2" charset="2"/>
              <a:buNone/>
              <a:tabLst/>
              <a:defRPr/>
            </a:pP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Jednostavni</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primer</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principa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rada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ovog</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ure</a:t>
            </a:r>
            <a:r>
              <a:rPr lang="sr-Latn-RS" sz="2400" kern="0" dirty="0" smtClean="0"/>
              <a:t>đ</a:t>
            </a:r>
            <a:r>
              <a:rPr kumimoji="0" lang="en-US" sz="2400" b="0" i="0" u="none" strike="noStrike" kern="0" cap="none" spc="0" normalizeH="0" baseline="0" noProof="0" dirty="0" err="1" smtClean="0">
                <a:ln>
                  <a:noFill/>
                </a:ln>
                <a:effectLst/>
                <a:uLnTx/>
                <a:uFillTx/>
                <a:ea typeface="+mn-ea"/>
                <a:cs typeface="+mn-cs"/>
              </a:rPr>
              <a:t>aja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prikazan</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je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na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slici</a:t>
            </a:r>
            <a:r>
              <a:rPr kumimoji="0" lang="ru-RU" sz="2400" b="0" i="0" u="none" strike="noStrike" kern="0" cap="none" spc="0" normalizeH="0" baseline="0" noProof="0" dirty="0" smtClean="0">
                <a:ln>
                  <a:noFill/>
                </a:ln>
                <a:effectLst/>
                <a:uLnTx/>
                <a:uFillTx/>
                <a:ea typeface="+mn-ea"/>
                <a:cs typeface="+mn-cs"/>
              </a:rPr>
              <a:t>. </a:t>
            </a:r>
            <a:endParaRPr kumimoji="0" lang="en-GB" sz="2400" b="0" i="0" u="none" strike="noStrike" kern="0" cap="none" spc="0" normalizeH="0" baseline="0" noProof="0" dirty="0" smtClean="0">
              <a:ln>
                <a:noFill/>
              </a:ln>
              <a:effectLst/>
              <a:uLnTx/>
              <a:uFillTx/>
              <a:ea typeface="+mn-ea"/>
              <a:cs typeface="+mn-cs"/>
            </a:endParaRPr>
          </a:p>
        </p:txBody>
      </p:sp>
      <p:sp>
        <p:nvSpPr>
          <p:cNvPr id="5" name="Rectangle 10"/>
          <p:cNvSpPr txBox="1">
            <a:spLocks noChangeArrowheads="1"/>
          </p:cNvSpPr>
          <p:nvPr/>
        </p:nvSpPr>
        <p:spPr bwMode="auto">
          <a:xfrm>
            <a:off x="457200" y="116632"/>
            <a:ext cx="8229600" cy="1027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effectLst/>
                <a:uLnTx/>
                <a:uFillTx/>
                <a:ea typeface="+mj-ea"/>
                <a:cs typeface="+mj-cs"/>
              </a:rPr>
              <a:t>Lasersko</a:t>
            </a:r>
            <a:r>
              <a:rPr kumimoji="0" lang="sr-Cyrl-CS" sz="3600" b="0" i="0" u="none" strike="noStrike" kern="0" cap="none" spc="0" normalizeH="0" baseline="0" noProof="0" dirty="0" smtClean="0">
                <a:ln>
                  <a:noFill/>
                </a:ln>
                <a:effectLst/>
                <a:uLnTx/>
                <a:uFillTx/>
                <a:ea typeface="+mj-ea"/>
                <a:cs typeface="+mj-cs"/>
              </a:rPr>
              <a:t>-</a:t>
            </a:r>
            <a:r>
              <a:rPr kumimoji="0" lang="en-US" sz="3600" b="0" i="0" u="none" strike="noStrike" kern="0" cap="none" spc="0" normalizeH="0" baseline="0" noProof="0" dirty="0" err="1" smtClean="0">
                <a:ln>
                  <a:noFill/>
                </a:ln>
                <a:effectLst/>
                <a:uLnTx/>
                <a:uFillTx/>
                <a:ea typeface="+mj-ea"/>
                <a:cs typeface="+mj-cs"/>
              </a:rPr>
              <a:t>doplerski</a:t>
            </a:r>
            <a:r>
              <a:rPr kumimoji="0" lang="sr-Cyrl-CS" sz="3600" b="0" i="0" u="none" strike="noStrike" kern="0" cap="none" spc="0" normalizeH="0" baseline="0" noProof="0" dirty="0" smtClean="0">
                <a:ln>
                  <a:noFill/>
                </a:ln>
                <a:effectLst/>
                <a:uLnTx/>
                <a:uFillTx/>
                <a:ea typeface="+mj-ea"/>
                <a:cs typeface="+mj-cs"/>
              </a:rPr>
              <a:t> </a:t>
            </a:r>
            <a:r>
              <a:rPr kumimoji="0" lang="en-US" sz="3600" b="0" i="0" u="none" strike="noStrike" kern="0" cap="none" spc="0" normalizeH="0" baseline="0" noProof="0" dirty="0" err="1" smtClean="0">
                <a:ln>
                  <a:noFill/>
                </a:ln>
                <a:effectLst/>
                <a:uLnTx/>
                <a:uFillTx/>
                <a:ea typeface="+mj-ea"/>
                <a:cs typeface="+mj-cs"/>
              </a:rPr>
              <a:t>brzinomer</a:t>
            </a:r>
            <a:endParaRPr kumimoji="0" lang="en-GB" sz="3600" b="0" i="0" u="none" strike="noStrike" kern="0" cap="none" spc="0" normalizeH="0" baseline="0" noProof="0" dirty="0" smtClean="0">
              <a:ln>
                <a:noFill/>
              </a:ln>
              <a:effectLst/>
              <a:uLnTx/>
              <a:uFillTx/>
              <a:ea typeface="+mj-ea"/>
              <a:cs typeface="+mj-cs"/>
            </a:endParaRPr>
          </a:p>
        </p:txBody>
      </p:sp>
      <p:graphicFrame>
        <p:nvGraphicFramePr>
          <p:cNvPr id="7" name="Object 6"/>
          <p:cNvGraphicFramePr>
            <a:graphicFrameLocks noChangeAspect="1"/>
          </p:cNvGraphicFramePr>
          <p:nvPr/>
        </p:nvGraphicFramePr>
        <p:xfrm>
          <a:off x="3347864" y="2348880"/>
          <a:ext cx="1872208" cy="1005963"/>
        </p:xfrm>
        <a:graphic>
          <a:graphicData uri="http://schemas.openxmlformats.org/presentationml/2006/ole">
            <p:oleObj spid="_x0000_s28673" name="Equation" r:id="rId3" imgW="850680" imgH="457200" progId="Equation.DSMT4">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468313" y="908720"/>
            <a:ext cx="82296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itchFamily="2" charset="2"/>
              <a:buNone/>
              <a:tabLst/>
              <a:defRPr/>
            </a:pPr>
            <a:r>
              <a:rPr kumimoji="0" lang="ru-RU" sz="4400" b="0" i="1"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Ovde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se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radi</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o</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tzv</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simetričnom</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lasersko</a:t>
            </a:r>
            <a:r>
              <a:rPr kumimoji="0" lang="ru-RU" sz="2400" b="0" i="0" u="none" strike="noStrike" kern="0" cap="none" spc="0" normalizeH="0" baseline="0" noProof="0" dirty="0" smtClean="0">
                <a:ln>
                  <a:noFill/>
                </a:ln>
                <a:effectLst/>
                <a:uLnTx/>
                <a:uFillTx/>
                <a:ea typeface="+mn-ea"/>
                <a:cs typeface="+mn-cs"/>
              </a:rPr>
              <a:t>-</a:t>
            </a:r>
            <a:r>
              <a:rPr kumimoji="0" lang="en-US" sz="2400" b="0" i="0" u="none" strike="noStrike" kern="0" cap="none" spc="0" normalizeH="0" baseline="0" noProof="0" dirty="0" err="1" smtClean="0">
                <a:ln>
                  <a:noFill/>
                </a:ln>
                <a:effectLst/>
                <a:uLnTx/>
                <a:uFillTx/>
                <a:ea typeface="+mn-ea"/>
                <a:cs typeface="+mn-cs"/>
              </a:rPr>
              <a:t>doplerskom</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sistemu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kod</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kojeg</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se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merenja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brzine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vrše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području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preseka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dva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koherentna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snopa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laserske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svetlosti</a:t>
            </a:r>
            <a:r>
              <a:rPr kumimoji="0" lang="ru-RU" sz="24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itchFamily="2" charset="2"/>
              <a:buNone/>
              <a:tabLst/>
              <a:defRPr/>
            </a:pP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području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preseka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snopova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stvaraju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se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svetle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i</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tamne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interferentne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pruge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čije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je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smtClean="0">
                <a:ln>
                  <a:noFill/>
                </a:ln>
                <a:effectLst/>
                <a:uLnTx/>
                <a:uFillTx/>
                <a:ea typeface="+mn-ea"/>
                <a:cs typeface="+mn-cs"/>
              </a:rPr>
              <a:t>me</a:t>
            </a:r>
            <a:r>
              <a:rPr lang="sr-Latn-RS" sz="2400" kern="0" dirty="0" smtClean="0"/>
              <a:t>đ</a:t>
            </a:r>
            <a:r>
              <a:rPr kumimoji="0" lang="en-US" sz="2400" b="0" i="0" u="none" strike="noStrike" kern="0" cap="none" spc="0" normalizeH="0" baseline="0" noProof="0" dirty="0" err="1" smtClean="0">
                <a:ln>
                  <a:noFill/>
                </a:ln>
                <a:effectLst/>
                <a:uLnTx/>
                <a:uFillTx/>
                <a:ea typeface="+mn-ea"/>
                <a:cs typeface="+mn-cs"/>
              </a:rPr>
              <a:t>usobno</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rastojanje</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odre</a:t>
            </a:r>
            <a:r>
              <a:rPr lang="sr-Latn-RS" sz="2400" kern="0" dirty="0" smtClean="0"/>
              <a:t>đ</a:t>
            </a:r>
            <a:r>
              <a:rPr kumimoji="0" lang="en-US" sz="2400" b="0" i="0" u="none" strike="noStrike" kern="0" cap="none" spc="0" normalizeH="0" baseline="0" noProof="0" dirty="0" err="1" smtClean="0">
                <a:ln>
                  <a:noFill/>
                </a:ln>
                <a:effectLst/>
                <a:uLnTx/>
                <a:uFillTx/>
                <a:ea typeface="+mn-ea"/>
                <a:cs typeface="+mn-cs"/>
              </a:rPr>
              <a:t>eno</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talasnom</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dužinom</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svetlosti</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i</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uglom</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izme</a:t>
            </a:r>
            <a:r>
              <a:rPr lang="sr-Latn-RS" sz="2400" kern="0" dirty="0" smtClean="0"/>
              <a:t>đ</a:t>
            </a:r>
            <a:r>
              <a:rPr kumimoji="0" lang="en-US" sz="2400" b="0" i="0" u="none" strike="noStrike" kern="0" cap="none" spc="0" normalizeH="0" baseline="0" noProof="0" dirty="0" smtClean="0">
                <a:ln>
                  <a:noFill/>
                </a:ln>
                <a:effectLst/>
                <a:uLnTx/>
                <a:uFillTx/>
                <a:ea typeface="+mn-ea"/>
                <a:cs typeface="+mn-cs"/>
              </a:rPr>
              <a:t>u</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osa</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laserskih</a:t>
            </a:r>
            <a:r>
              <a:rPr kumimoji="0" lang="ru-RU" sz="2400" b="0" i="0" u="none" strike="noStrike" kern="0" cap="none" spc="0" normalizeH="0" baseline="0" noProof="0" dirty="0" smtClean="0">
                <a:ln>
                  <a:noFill/>
                </a:ln>
                <a:effectLst/>
                <a:uLnTx/>
                <a:uFillTx/>
                <a:ea typeface="+mn-ea"/>
                <a:cs typeface="+mn-cs"/>
              </a:rPr>
              <a:t> </a:t>
            </a:r>
            <a:r>
              <a:rPr kumimoji="0" lang="en-US" sz="2400" b="0" i="0" u="none" strike="noStrike" kern="0" cap="none" spc="0" normalizeH="0" baseline="0" noProof="0" dirty="0" err="1" smtClean="0">
                <a:ln>
                  <a:noFill/>
                </a:ln>
                <a:effectLst/>
                <a:uLnTx/>
                <a:uFillTx/>
                <a:ea typeface="+mn-ea"/>
                <a:cs typeface="+mn-cs"/>
              </a:rPr>
              <a:t>zraka</a:t>
            </a:r>
            <a:r>
              <a:rPr kumimoji="0" lang="ru-RU" sz="24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itchFamily="2" charset="2"/>
              <a:buNone/>
              <a:tabLst/>
              <a:defRPr/>
            </a:pPr>
            <a:r>
              <a:rPr kumimoji="0" lang="ru-RU" sz="16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Wingdings" pitchFamily="2" charset="2"/>
              <a:buNone/>
              <a:tabLst/>
              <a:defRPr/>
            </a:pPr>
            <a:r>
              <a:rPr kumimoji="0" lang="ru-RU" sz="3200" b="0" i="0" u="none" strike="noStrike" kern="0" cap="none" spc="0" normalizeH="0" baseline="0" noProof="0" dirty="0" smtClean="0">
                <a:ln>
                  <a:noFill/>
                </a:ln>
                <a:effectLst/>
                <a:uLnTx/>
                <a:uFillTx/>
                <a:ea typeface="+mn-ea"/>
                <a:cs typeface="+mn-cs"/>
              </a:rPr>
              <a:t>	</a:t>
            </a:r>
            <a:endParaRPr kumimoji="0" lang="en-GB" sz="3200" b="0" i="0" u="none" strike="noStrike" kern="0" cap="none" spc="0" normalizeH="0" baseline="0" noProof="0" dirty="0" smtClean="0">
              <a:ln>
                <a:noFill/>
              </a:ln>
              <a:effectLst/>
              <a:uLnTx/>
              <a:uFillTx/>
              <a:ea typeface="+mn-ea"/>
              <a:cs typeface="+mn-cs"/>
            </a:endParaRPr>
          </a:p>
        </p:txBody>
      </p:sp>
      <p:sp>
        <p:nvSpPr>
          <p:cNvPr id="5" name="Rectangle 10"/>
          <p:cNvSpPr txBox="1">
            <a:spLocks noChangeArrowheads="1"/>
          </p:cNvSpPr>
          <p:nvPr/>
        </p:nvSpPr>
        <p:spPr bwMode="auto">
          <a:xfrm>
            <a:off x="539750" y="-27384"/>
            <a:ext cx="8229600" cy="1027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effectLst/>
                <a:uLnTx/>
                <a:uFillTx/>
                <a:ea typeface="+mj-ea"/>
                <a:cs typeface="+mj-cs"/>
              </a:rPr>
              <a:t>Lasersko</a:t>
            </a:r>
            <a:r>
              <a:rPr kumimoji="0" lang="sr-Cyrl-CS" sz="3600" b="0" i="0" u="none" strike="noStrike" kern="0" cap="none" spc="0" normalizeH="0" baseline="0" noProof="0" dirty="0" smtClean="0">
                <a:ln>
                  <a:noFill/>
                </a:ln>
                <a:effectLst/>
                <a:uLnTx/>
                <a:uFillTx/>
                <a:ea typeface="+mj-ea"/>
                <a:cs typeface="+mj-cs"/>
              </a:rPr>
              <a:t>-</a:t>
            </a:r>
            <a:r>
              <a:rPr kumimoji="0" lang="en-US" sz="3600" b="0" i="0" u="none" strike="noStrike" kern="0" cap="none" spc="0" normalizeH="0" baseline="0" noProof="0" dirty="0" err="1" smtClean="0">
                <a:ln>
                  <a:noFill/>
                </a:ln>
                <a:effectLst/>
                <a:uLnTx/>
                <a:uFillTx/>
                <a:ea typeface="+mj-ea"/>
                <a:cs typeface="+mj-cs"/>
              </a:rPr>
              <a:t>doplerski</a:t>
            </a:r>
            <a:r>
              <a:rPr kumimoji="0" lang="sr-Cyrl-CS" sz="3600" b="0" i="0" u="none" strike="noStrike" kern="0" cap="none" spc="0" normalizeH="0" baseline="0" noProof="0" dirty="0" smtClean="0">
                <a:ln>
                  <a:noFill/>
                </a:ln>
                <a:effectLst/>
                <a:uLnTx/>
                <a:uFillTx/>
                <a:ea typeface="+mj-ea"/>
                <a:cs typeface="+mj-cs"/>
              </a:rPr>
              <a:t> </a:t>
            </a:r>
            <a:r>
              <a:rPr kumimoji="0" lang="en-US" sz="3600" b="0" i="0" u="none" strike="noStrike" kern="0" cap="none" spc="0" normalizeH="0" baseline="0" noProof="0" dirty="0" err="1" smtClean="0">
                <a:ln>
                  <a:noFill/>
                </a:ln>
                <a:effectLst/>
                <a:uLnTx/>
                <a:uFillTx/>
                <a:ea typeface="+mj-ea"/>
                <a:cs typeface="+mj-cs"/>
              </a:rPr>
              <a:t>brzinomer</a:t>
            </a:r>
            <a:endParaRPr kumimoji="0" lang="en-GB" sz="3600" b="0" i="0" u="none" strike="noStrike" kern="0" cap="none" spc="0" normalizeH="0" baseline="0" noProof="0" dirty="0" smtClean="0">
              <a:ln>
                <a:noFill/>
              </a:ln>
              <a:effectLst/>
              <a:uLnTx/>
              <a:uFillTx/>
              <a:ea typeface="+mj-ea"/>
              <a:cs typeface="+mj-cs"/>
            </a:endParaRPr>
          </a:p>
        </p:txBody>
      </p:sp>
      <p:pic>
        <p:nvPicPr>
          <p:cNvPr id="6" name="Picture 14" descr="ch8f1"/>
          <p:cNvPicPr>
            <a:picLocks noChangeAspect="1" noChangeArrowheads="1"/>
          </p:cNvPicPr>
          <p:nvPr/>
        </p:nvPicPr>
        <p:blipFill>
          <a:blip r:embed="rId2" cstate="print"/>
          <a:srcRect/>
          <a:stretch>
            <a:fillRect/>
          </a:stretch>
        </p:blipFill>
        <p:spPr bwMode="auto">
          <a:xfrm>
            <a:off x="683568" y="3717032"/>
            <a:ext cx="8072741" cy="302433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txBox="1">
            <a:spLocks noChangeArrowheads="1"/>
          </p:cNvSpPr>
          <p:nvPr/>
        </p:nvSpPr>
        <p:spPr bwMode="auto">
          <a:xfrm>
            <a:off x="468313" y="260350"/>
            <a:ext cx="8229600" cy="955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effectLst/>
                <a:uLnTx/>
                <a:uFillTx/>
                <a:ea typeface="+mj-ea"/>
                <a:cs typeface="+mj-cs"/>
              </a:rPr>
              <a:t>Lasersko</a:t>
            </a:r>
            <a:r>
              <a:rPr kumimoji="0" lang="sr-Cyrl-CS" sz="3600" b="0" i="0" u="none" strike="noStrike" kern="0" cap="none" spc="0" normalizeH="0" baseline="0" noProof="0" smtClean="0">
                <a:ln>
                  <a:noFill/>
                </a:ln>
                <a:effectLst/>
                <a:uLnTx/>
                <a:uFillTx/>
                <a:ea typeface="+mj-ea"/>
                <a:cs typeface="+mj-cs"/>
              </a:rPr>
              <a:t>-</a:t>
            </a:r>
            <a:r>
              <a:rPr kumimoji="0" lang="en-US" sz="3600" b="0" i="0" u="none" strike="noStrike" kern="0" cap="none" spc="0" normalizeH="0" baseline="0" noProof="0" smtClean="0">
                <a:ln>
                  <a:noFill/>
                </a:ln>
                <a:effectLst/>
                <a:uLnTx/>
                <a:uFillTx/>
                <a:ea typeface="+mj-ea"/>
                <a:cs typeface="+mj-cs"/>
              </a:rPr>
              <a:t>doplerski</a:t>
            </a:r>
            <a:r>
              <a:rPr kumimoji="0" lang="sr-Cyrl-CS" sz="3600" b="0" i="0" u="none" strike="noStrike" kern="0" cap="none" spc="0" normalizeH="0" baseline="0" noProof="0" smtClean="0">
                <a:ln>
                  <a:noFill/>
                </a:ln>
                <a:effectLst/>
                <a:uLnTx/>
                <a:uFillTx/>
                <a:ea typeface="+mj-ea"/>
                <a:cs typeface="+mj-cs"/>
              </a:rPr>
              <a:t> </a:t>
            </a:r>
            <a:r>
              <a:rPr kumimoji="0" lang="en-US" sz="3600" b="0" i="0" u="none" strike="noStrike" kern="0" cap="none" spc="0" normalizeH="0" baseline="0" noProof="0" smtClean="0">
                <a:ln>
                  <a:noFill/>
                </a:ln>
                <a:effectLst/>
                <a:uLnTx/>
                <a:uFillTx/>
                <a:ea typeface="+mj-ea"/>
                <a:cs typeface="+mj-cs"/>
              </a:rPr>
              <a:t>brzinomer</a:t>
            </a:r>
            <a:endParaRPr kumimoji="0" lang="en-GB" sz="3600" b="0" i="0" u="none" strike="noStrike" kern="0" cap="none" spc="0" normalizeH="0" baseline="0" noProof="0" dirty="0" smtClean="0">
              <a:ln>
                <a:noFill/>
              </a:ln>
              <a:effectLst/>
              <a:uLnTx/>
              <a:uFillTx/>
              <a:ea typeface="+mj-ea"/>
              <a:cs typeface="+mj-cs"/>
            </a:endParaRPr>
          </a:p>
        </p:txBody>
      </p:sp>
      <p:sp>
        <p:nvSpPr>
          <p:cNvPr id="5" name="Rectangle 7"/>
          <p:cNvSpPr txBox="1">
            <a:spLocks noChangeArrowheads="1"/>
          </p:cNvSpPr>
          <p:nvPr/>
        </p:nvSpPr>
        <p:spPr bwMode="auto">
          <a:xfrm>
            <a:off x="457200" y="1484313"/>
            <a:ext cx="8507413"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5000"/>
              </a:lnSpc>
              <a:spcBef>
                <a:spcPct val="20000"/>
              </a:spcBef>
              <a:spcAft>
                <a:spcPct val="20000"/>
              </a:spcAft>
              <a:buClr>
                <a:srgbClr val="00007D"/>
              </a:buClr>
              <a:buSzPct val="75000"/>
              <a:buFont typeface="Wingdings" pitchFamily="2" charset="2"/>
              <a:buNone/>
              <a:tabLst/>
              <a:defRPr/>
            </a:pP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Krećući</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se</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brzinom</a:t>
            </a:r>
            <a:r>
              <a:rPr kumimoji="0" lang="ru-RU" sz="2200" b="0" i="0" u="none" strike="noStrike" kern="0" cap="none" spc="0" normalizeH="0" baseline="0" noProof="0" dirty="0" smtClean="0">
                <a:ln>
                  <a:noFill/>
                </a:ln>
                <a:effectLst/>
                <a:uLnTx/>
                <a:uFillTx/>
                <a:ea typeface="+mn-ea"/>
                <a:cs typeface="+mn-cs"/>
              </a:rPr>
              <a:t> v </a:t>
            </a:r>
            <a:r>
              <a:rPr kumimoji="0" lang="en-US" sz="2200" b="0" i="0" u="none" strike="noStrike" kern="0" cap="none" spc="0" normalizeH="0" baseline="0" noProof="0" dirty="0" smtClean="0">
                <a:ln>
                  <a:noFill/>
                </a:ln>
                <a:effectLst/>
                <a:uLnTx/>
                <a:uFillTx/>
                <a:ea typeface="+mn-ea"/>
                <a:cs typeface="+mn-cs"/>
              </a:rPr>
              <a:t>u</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pravcu</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normale</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na</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ravni</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interferentih</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zona</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čestice</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koje</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rasejavaju</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svetlost</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daju</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mogućnost</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da</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se</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na</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fotoelektričnom</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pretvaraču</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dobije</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signal</a:t>
            </a:r>
            <a:r>
              <a:rPr kumimoji="0" lang="ru-RU"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učestanosti</a:t>
            </a:r>
            <a:r>
              <a:rPr kumimoji="0" lang="ru-RU" sz="22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85000"/>
              </a:lnSpc>
              <a:spcBef>
                <a:spcPct val="20000"/>
              </a:spcBef>
              <a:spcAft>
                <a:spcPct val="20000"/>
              </a:spcAft>
              <a:buClr>
                <a:srgbClr val="00007D"/>
              </a:buClr>
              <a:buSzPct val="75000"/>
              <a:buFont typeface="Wingdings" pitchFamily="2" charset="2"/>
              <a:buNone/>
              <a:tabLst/>
              <a:defRPr/>
            </a:pPr>
            <a:endParaRPr kumimoji="0" lang="en-GB" sz="22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85000"/>
              </a:lnSpc>
              <a:spcBef>
                <a:spcPct val="20000"/>
              </a:spcBef>
              <a:spcAft>
                <a:spcPct val="20000"/>
              </a:spcAft>
              <a:buClr>
                <a:srgbClr val="00007D"/>
              </a:buClr>
              <a:buSzPct val="75000"/>
              <a:buFont typeface="Wingdings" pitchFamily="2" charset="2"/>
              <a:buNone/>
              <a:tabLst/>
              <a:defRPr/>
            </a:pPr>
            <a:r>
              <a:rPr kumimoji="0" lang="sr-Cyrl-CS" sz="2200" b="0" i="0" u="none" strike="noStrike" kern="0" cap="none" spc="0" normalizeH="0" baseline="0" noProof="0" dirty="0" smtClean="0">
                <a:ln>
                  <a:noFill/>
                </a:ln>
                <a:effectLst/>
                <a:uLnTx/>
                <a:uFillTx/>
                <a:ea typeface="+mn-ea"/>
                <a:cs typeface="+mn-cs"/>
              </a:rPr>
              <a:t>    </a:t>
            </a:r>
          </a:p>
          <a:p>
            <a:pPr marL="342900" marR="0" lvl="0" indent="-342900" algn="l" defTabSz="914400" rtl="0" eaLnBrk="1" fontAlgn="base" latinLnBrk="0" hangingPunct="1">
              <a:lnSpc>
                <a:spcPct val="85000"/>
              </a:lnSpc>
              <a:spcBef>
                <a:spcPct val="20000"/>
              </a:spcBef>
              <a:spcAft>
                <a:spcPct val="20000"/>
              </a:spcAft>
              <a:buClr>
                <a:srgbClr val="00007D"/>
              </a:buClr>
              <a:buSzPct val="75000"/>
              <a:buFont typeface="Wingdings" pitchFamily="2" charset="2"/>
              <a:buNone/>
              <a:tabLst/>
              <a:defRPr/>
            </a:pP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odnosno</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gde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vremenski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razmak</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izme</a:t>
            </a:r>
            <a:r>
              <a:rPr lang="sr-Latn-RS" sz="2200" kern="0" dirty="0" smtClean="0"/>
              <a:t>đ</a:t>
            </a:r>
            <a:r>
              <a:rPr kumimoji="0" lang="en-US" sz="2200" b="0" i="0" u="none" strike="noStrike" kern="0" cap="none" spc="0" normalizeH="0" baseline="0" noProof="0" dirty="0" smtClean="0">
                <a:ln>
                  <a:noFill/>
                </a:ln>
                <a:effectLst/>
                <a:uLnTx/>
                <a:uFillTx/>
                <a:ea typeface="+mn-ea"/>
                <a:cs typeface="+mn-cs"/>
              </a:rPr>
              <a:t>u</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susednih</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maksimuma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reflektovane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svetlosti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odgovara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vremenu</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puta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čestica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izme</a:t>
            </a:r>
            <a:r>
              <a:rPr lang="sr-Latn-RS" sz="2200" kern="0" dirty="0" smtClean="0"/>
              <a:t>đ</a:t>
            </a:r>
            <a:r>
              <a:rPr kumimoji="0" lang="en-US" sz="2200" b="0" i="0" u="none" strike="noStrike" kern="0" cap="none" spc="0" normalizeH="0" baseline="0" noProof="0" dirty="0" smtClean="0">
                <a:ln>
                  <a:noFill/>
                </a:ln>
                <a:effectLst/>
                <a:uLnTx/>
                <a:uFillTx/>
                <a:ea typeface="+mn-ea"/>
                <a:cs typeface="+mn-cs"/>
              </a:rPr>
              <a:t>u</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susednih</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interferentnih</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zona</a:t>
            </a:r>
            <a:endParaRPr kumimoji="0" lang="sr-Cyrl-CS" sz="22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85000"/>
              </a:lnSpc>
              <a:spcBef>
                <a:spcPct val="20000"/>
              </a:spcBef>
              <a:spcAft>
                <a:spcPct val="20000"/>
              </a:spcAft>
              <a:buClr>
                <a:srgbClr val="00007D"/>
              </a:buClr>
              <a:buSzPct val="75000"/>
              <a:buFont typeface="Wingdings" pitchFamily="2" charset="2"/>
              <a:buNone/>
              <a:tabLst/>
              <a:defRPr/>
            </a:pPr>
            <a:endParaRPr kumimoji="0" lang="sr-Cyrl-BA" sz="22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85000"/>
              </a:lnSpc>
              <a:spcBef>
                <a:spcPct val="20000"/>
              </a:spcBef>
              <a:spcAft>
                <a:spcPct val="20000"/>
              </a:spcAft>
              <a:buClr>
                <a:srgbClr val="00007D"/>
              </a:buClr>
              <a:buSzPct val="75000"/>
              <a:buFont typeface="Wingdings" pitchFamily="2" charset="2"/>
              <a:buNone/>
              <a:tabLst/>
              <a:defRPr/>
            </a:pPr>
            <a:endParaRPr kumimoji="0" lang="sr-Cyrl-BA" sz="22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85000"/>
              </a:lnSpc>
              <a:spcBef>
                <a:spcPct val="20000"/>
              </a:spcBef>
              <a:spcAft>
                <a:spcPct val="20000"/>
              </a:spcAft>
              <a:buClr>
                <a:srgbClr val="00007D"/>
              </a:buClr>
              <a:buSzPct val="75000"/>
              <a:buFont typeface="Wingdings" pitchFamily="2" charset="2"/>
              <a:buNone/>
              <a:tabLst/>
              <a:defRPr/>
            </a:pPr>
            <a:endParaRPr kumimoji="0" lang="sr-Cyrl-BA" sz="2200" b="0" i="0" u="none" strike="noStrike" kern="0" cap="none" spc="0" normalizeH="0" baseline="0" noProof="0" dirty="0" smtClean="0">
              <a:ln>
                <a:noFill/>
              </a:ln>
              <a:effectLst/>
              <a:uLnTx/>
              <a:uFillTx/>
              <a:ea typeface="+mn-ea"/>
              <a:cs typeface="+mn-cs"/>
            </a:endParaRPr>
          </a:p>
          <a:p>
            <a:pPr marL="342900" marR="0" lvl="0" indent="-342900" algn="l" defTabSz="914400" rtl="0" eaLnBrk="1" fontAlgn="base" latinLnBrk="0" hangingPunct="1">
              <a:lnSpc>
                <a:spcPct val="85000"/>
              </a:lnSpc>
              <a:spcBef>
                <a:spcPct val="20000"/>
              </a:spcBef>
              <a:spcAft>
                <a:spcPct val="20000"/>
              </a:spcAft>
              <a:buClr>
                <a:srgbClr val="00007D"/>
              </a:buClr>
              <a:buSzPct val="75000"/>
              <a:buFont typeface="Wingdings" pitchFamily="2" charset="2"/>
              <a:buNone/>
              <a:tabLst/>
              <a:defRPr/>
            </a:pP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Ovi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se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ure</a:t>
            </a:r>
            <a:r>
              <a:rPr lang="sr-Latn-RS" sz="2200" kern="0" dirty="0" smtClean="0"/>
              <a:t>đ</a:t>
            </a:r>
            <a:r>
              <a:rPr kumimoji="0" lang="en-US" sz="2200" b="0" i="0" u="none" strike="noStrike" kern="0" cap="none" spc="0" normalizeH="0" baseline="0" noProof="0" dirty="0" err="1" smtClean="0">
                <a:ln>
                  <a:noFill/>
                </a:ln>
                <a:effectLst/>
                <a:uLnTx/>
                <a:uFillTx/>
                <a:ea typeface="+mn-ea"/>
                <a:cs typeface="+mn-cs"/>
              </a:rPr>
              <a:t>aji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mogu</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koristiti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kad</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god</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je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potrebno</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pratiti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kretanje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fluida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smtClean="0">
                <a:ln>
                  <a:noFill/>
                </a:ln>
                <a:effectLst/>
                <a:uLnTx/>
                <a:uFillTx/>
                <a:ea typeface="+mn-ea"/>
                <a:cs typeface="+mn-cs"/>
              </a:rPr>
              <a:t>u</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kojima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postoje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čestice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pogodne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za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rasejanje</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svetlosti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čija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brzina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odlsikava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i</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brzinu</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kretanja</a:t>
            </a:r>
            <a:r>
              <a:rPr kumimoji="0" lang="sr-Cyrl-CS" sz="2200" b="0" i="0" u="none" strike="noStrike" kern="0" cap="none" spc="0" normalizeH="0" baseline="0" noProof="0" dirty="0" smtClean="0">
                <a:ln>
                  <a:noFill/>
                </a:ln>
                <a:effectLst/>
                <a:uLnTx/>
                <a:uFillTx/>
                <a:ea typeface="+mn-ea"/>
                <a:cs typeface="+mn-cs"/>
              </a:rPr>
              <a:t> </a:t>
            </a:r>
            <a:r>
              <a:rPr kumimoji="0" lang="en-US" sz="2200" b="0" i="0" u="none" strike="noStrike" kern="0" cap="none" spc="0" normalizeH="0" baseline="0" noProof="0" dirty="0" err="1" smtClean="0">
                <a:ln>
                  <a:noFill/>
                </a:ln>
                <a:effectLst/>
                <a:uLnTx/>
                <a:uFillTx/>
                <a:ea typeface="+mn-ea"/>
                <a:cs typeface="+mn-cs"/>
              </a:rPr>
              <a:t>fluida</a:t>
            </a:r>
            <a:r>
              <a:rPr kumimoji="0" lang="en-US" sz="2200" b="0" i="0" u="none" strike="noStrike" kern="0" cap="none" spc="0" normalizeH="0" baseline="0" noProof="0" dirty="0" smtClean="0">
                <a:ln>
                  <a:noFill/>
                </a:ln>
                <a:effectLst/>
                <a:uLnTx/>
                <a:uFillTx/>
                <a:ea typeface="+mn-ea"/>
                <a:cs typeface="+mn-cs"/>
              </a:rPr>
              <a:t> </a:t>
            </a:r>
            <a:endParaRPr kumimoji="0" lang="en-GB" sz="2200" b="0" i="0" u="none" strike="noStrike" kern="0" cap="none" spc="0" normalizeH="0" baseline="0" noProof="0" dirty="0" smtClean="0">
              <a:ln>
                <a:noFill/>
              </a:ln>
              <a:effectLst/>
              <a:uLnTx/>
              <a:uFillTx/>
              <a:ea typeface="+mn-ea"/>
              <a:cs typeface="+mn-cs"/>
            </a:endParaRPr>
          </a:p>
        </p:txBody>
      </p:sp>
      <p:graphicFrame>
        <p:nvGraphicFramePr>
          <p:cNvPr id="24578" name="Object 14"/>
          <p:cNvGraphicFramePr>
            <a:graphicFrameLocks noChangeAspect="1"/>
          </p:cNvGraphicFramePr>
          <p:nvPr/>
        </p:nvGraphicFramePr>
        <p:xfrm>
          <a:off x="3708400" y="4409033"/>
          <a:ext cx="1368425" cy="892175"/>
        </p:xfrm>
        <a:graphic>
          <a:graphicData uri="http://schemas.openxmlformats.org/presentationml/2006/ole">
            <p:oleObj spid="_x0000_s24578" name="Equation" r:id="rId3" imgW="660113" imgH="431613" progId="Equation.3">
              <p:embed/>
            </p:oleObj>
          </a:graphicData>
        </a:graphic>
      </p:graphicFrame>
      <p:graphicFrame>
        <p:nvGraphicFramePr>
          <p:cNvPr id="24579" name="Object 20"/>
          <p:cNvGraphicFramePr>
            <a:graphicFrameLocks noChangeAspect="1"/>
          </p:cNvGraphicFramePr>
          <p:nvPr/>
        </p:nvGraphicFramePr>
        <p:xfrm>
          <a:off x="3708400" y="2464346"/>
          <a:ext cx="935038" cy="852487"/>
        </p:xfrm>
        <a:graphic>
          <a:graphicData uri="http://schemas.openxmlformats.org/presentationml/2006/ole">
            <p:oleObj spid="_x0000_s24579" name="Equation" r:id="rId4" imgW="431613" imgH="393529"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LDA-PDA_Air_Engine"/>
          <p:cNvPicPr>
            <a:picLocks noChangeAspect="1" noChangeArrowheads="1"/>
          </p:cNvPicPr>
          <p:nvPr/>
        </p:nvPicPr>
        <p:blipFill>
          <a:blip r:embed="rId2" cstate="print"/>
          <a:srcRect/>
          <a:stretch>
            <a:fillRect/>
          </a:stretch>
        </p:blipFill>
        <p:spPr bwMode="auto">
          <a:xfrm>
            <a:off x="4572000" y="692696"/>
            <a:ext cx="4235450" cy="2498725"/>
          </a:xfrm>
          <a:prstGeom prst="rect">
            <a:avLst/>
          </a:prstGeom>
          <a:noFill/>
          <a:ln w="9525">
            <a:noFill/>
            <a:miter lim="800000"/>
            <a:headEnd/>
            <a:tailEnd/>
          </a:ln>
        </p:spPr>
      </p:pic>
      <p:pic>
        <p:nvPicPr>
          <p:cNvPr id="3" name="Picture 7" descr="LDA-car"/>
          <p:cNvPicPr>
            <a:picLocks noChangeAspect="1" noChangeArrowheads="1"/>
          </p:cNvPicPr>
          <p:nvPr/>
        </p:nvPicPr>
        <p:blipFill>
          <a:blip r:embed="rId3" cstate="print"/>
          <a:srcRect/>
          <a:stretch>
            <a:fillRect/>
          </a:stretch>
        </p:blipFill>
        <p:spPr bwMode="auto">
          <a:xfrm>
            <a:off x="539750" y="1051471"/>
            <a:ext cx="3959225" cy="2560637"/>
          </a:xfrm>
          <a:prstGeom prst="rect">
            <a:avLst/>
          </a:prstGeom>
          <a:noFill/>
          <a:ln w="9525">
            <a:noFill/>
            <a:miter lim="800000"/>
            <a:headEnd/>
            <a:tailEnd/>
          </a:ln>
        </p:spPr>
      </p:pic>
      <p:pic>
        <p:nvPicPr>
          <p:cNvPr id="4" name="Picture 9" descr="1-s2"/>
          <p:cNvPicPr>
            <a:picLocks noChangeAspect="1" noChangeArrowheads="1"/>
          </p:cNvPicPr>
          <p:nvPr/>
        </p:nvPicPr>
        <p:blipFill>
          <a:blip r:embed="rId4" cstate="print"/>
          <a:srcRect/>
          <a:stretch>
            <a:fillRect/>
          </a:stretch>
        </p:blipFill>
        <p:spPr bwMode="auto">
          <a:xfrm>
            <a:off x="684213" y="3788321"/>
            <a:ext cx="3695700" cy="2266950"/>
          </a:xfrm>
          <a:prstGeom prst="rect">
            <a:avLst/>
          </a:prstGeom>
          <a:noFill/>
          <a:ln w="9525">
            <a:noFill/>
            <a:miter lim="800000"/>
            <a:headEnd/>
            <a:tailEnd/>
          </a:ln>
        </p:spPr>
      </p:pic>
      <p:pic>
        <p:nvPicPr>
          <p:cNvPr id="5" name="Picture 15" descr="LDAExpt"/>
          <p:cNvPicPr>
            <a:picLocks noChangeAspect="1" noChangeArrowheads="1"/>
          </p:cNvPicPr>
          <p:nvPr/>
        </p:nvPicPr>
        <p:blipFill>
          <a:blip r:embed="rId5" cstate="print"/>
          <a:srcRect/>
          <a:stretch>
            <a:fillRect/>
          </a:stretch>
        </p:blipFill>
        <p:spPr bwMode="auto">
          <a:xfrm>
            <a:off x="4643438" y="3234283"/>
            <a:ext cx="4105275" cy="31908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Brzina</a:t>
            </a:r>
            <a:endParaRPr lang="en-US" dirty="0"/>
          </a:p>
        </p:txBody>
      </p:sp>
      <p:sp>
        <p:nvSpPr>
          <p:cNvPr id="3" name="Content Placeholder 2"/>
          <p:cNvSpPr>
            <a:spLocks noGrp="1"/>
          </p:cNvSpPr>
          <p:nvPr>
            <p:ph idx="1"/>
          </p:nvPr>
        </p:nvSpPr>
        <p:spPr>
          <a:xfrm>
            <a:off x="457200" y="1340768"/>
            <a:ext cx="8229600" cy="5256584"/>
          </a:xfrm>
        </p:spPr>
        <p:txBody>
          <a:bodyPr>
            <a:normAutofit lnSpcReduction="10000"/>
          </a:bodyPr>
          <a:lstStyle/>
          <a:p>
            <a:r>
              <a:rPr lang="en-US" dirty="0" smtClean="0"/>
              <a:t>I</a:t>
            </a:r>
            <a:r>
              <a:rPr lang="sr-Latn-RS" dirty="0" smtClean="0"/>
              <a:t>zvedena fizička veličina: m/s</a:t>
            </a:r>
          </a:p>
          <a:p>
            <a:r>
              <a:rPr lang="en-US" dirty="0" smtClean="0"/>
              <a:t>P</a:t>
            </a:r>
            <a:r>
              <a:rPr lang="sr-Latn-RS" dirty="0" smtClean="0"/>
              <a:t>omeraj (pređeni put)/vreme – za ravnomerno kretanje</a:t>
            </a:r>
          </a:p>
          <a:p>
            <a:r>
              <a:rPr lang="sr-Latn-RS" dirty="0" smtClean="0"/>
              <a:t>Linearna </a:t>
            </a:r>
            <a:r>
              <a:rPr lang="sr-Latn-RS" smtClean="0"/>
              <a:t>i rotaciona (kružna)</a:t>
            </a:r>
            <a:endParaRPr lang="sr-Latn-RS" dirty="0" smtClean="0"/>
          </a:p>
          <a:p>
            <a:r>
              <a:rPr lang="en-US" dirty="0" err="1" smtClean="0"/>
              <a:t>ds</a:t>
            </a:r>
            <a:r>
              <a:rPr lang="sr-Latn-RS" dirty="0" smtClean="0"/>
              <a:t>/dt; d</a:t>
            </a:r>
            <a:r>
              <a:rPr lang="el-GR" dirty="0" smtClean="0">
                <a:latin typeface="Times New Roman"/>
                <a:cs typeface="Times New Roman"/>
              </a:rPr>
              <a:t>θ</a:t>
            </a:r>
            <a:r>
              <a:rPr lang="sr-Latn-RS" dirty="0" smtClean="0">
                <a:latin typeface="Times New Roman"/>
                <a:cs typeface="Times New Roman"/>
              </a:rPr>
              <a:t>/dt</a:t>
            </a:r>
            <a:r>
              <a:rPr lang="sr-Latn-RS" dirty="0" smtClean="0"/>
              <a:t> – za promenljivo kretanje</a:t>
            </a:r>
          </a:p>
          <a:p>
            <a:r>
              <a:rPr lang="sr-Latn-RS" dirty="0" smtClean="0"/>
              <a:t>Pređeni put – pomeraj: davači pomeraja</a:t>
            </a:r>
          </a:p>
          <a:p>
            <a:r>
              <a:rPr lang="sr-Latn-RS" dirty="0" smtClean="0"/>
              <a:t>Vreme – merna jedinica s (sekunda)</a:t>
            </a:r>
          </a:p>
          <a:p>
            <a:r>
              <a:rPr lang="sr-Latn-RS" dirty="0" smtClean="0"/>
              <a:t>9192631770 (9*10</a:t>
            </a:r>
            <a:r>
              <a:rPr lang="sr-Latn-RS" baseline="30000" dirty="0" smtClean="0"/>
              <a:t>9</a:t>
            </a:r>
            <a:r>
              <a:rPr lang="sr-Latn-RS" dirty="0" smtClean="0"/>
              <a:t>) perioda zračenja </a:t>
            </a:r>
            <a:r>
              <a:rPr lang="sr-Latn-RS" baseline="30000" dirty="0" smtClean="0"/>
              <a:t>133</a:t>
            </a:r>
            <a:r>
              <a:rPr lang="sr-Latn-RS" dirty="0" smtClean="0"/>
              <a:t>Cs pri prelasku između dva hiperfina nivoa osnovnog stanja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Vreme</a:t>
            </a:r>
            <a:endParaRPr lang="en-US" dirty="0"/>
          </a:p>
        </p:txBody>
      </p:sp>
      <p:sp>
        <p:nvSpPr>
          <p:cNvPr id="3" name="Content Placeholder 2"/>
          <p:cNvSpPr>
            <a:spLocks noGrp="1"/>
          </p:cNvSpPr>
          <p:nvPr>
            <p:ph idx="1"/>
          </p:nvPr>
        </p:nvSpPr>
        <p:spPr>
          <a:xfrm>
            <a:off x="457200" y="1124744"/>
            <a:ext cx="8229600" cy="5400600"/>
          </a:xfrm>
        </p:spPr>
        <p:txBody>
          <a:bodyPr>
            <a:normAutofit fontScale="92500" lnSpcReduction="10000"/>
          </a:bodyPr>
          <a:lstStyle/>
          <a:p>
            <a:r>
              <a:rPr lang="sr-Latn-RS" dirty="0" smtClean="0"/>
              <a:t>Vreme se meri pomoću kvarcnih oscilatora</a:t>
            </a:r>
          </a:p>
          <a:p>
            <a:pPr>
              <a:buNone/>
            </a:pPr>
            <a:r>
              <a:rPr lang="sr-Latn-RS" dirty="0" smtClean="0"/>
              <a:t>Piezoelektriči efekat</a:t>
            </a:r>
          </a:p>
          <a:p>
            <a:pPr>
              <a:buNone/>
            </a:pPr>
            <a:r>
              <a:rPr lang="sr-Latn-RS" dirty="0" smtClean="0"/>
              <a:t>Izlaganje dejstvu el.polja</a:t>
            </a:r>
          </a:p>
          <a:p>
            <a:pPr>
              <a:buNone/>
            </a:pPr>
            <a:r>
              <a:rPr lang="sr-Latn-RS" dirty="0" smtClean="0"/>
              <a:t>Vraćanje na početni oblik</a:t>
            </a:r>
          </a:p>
          <a:p>
            <a:pPr>
              <a:buNone/>
            </a:pPr>
            <a:r>
              <a:rPr lang="sr-Latn-RS" dirty="0" smtClean="0"/>
              <a:t>uz generisanje stabilnih </a:t>
            </a:r>
          </a:p>
          <a:p>
            <a:pPr>
              <a:buNone/>
            </a:pPr>
            <a:r>
              <a:rPr lang="sr-Latn-RS" dirty="0" smtClean="0"/>
              <a:t>oscilacija – generisanje promenljivog napona</a:t>
            </a:r>
          </a:p>
          <a:p>
            <a:r>
              <a:rPr lang="sr-Latn-RS" dirty="0" smtClean="0"/>
              <a:t>Atomskog sata - </a:t>
            </a:r>
            <a:r>
              <a:rPr lang="en-US" dirty="0" err="1" smtClean="0"/>
              <a:t>vrsta</a:t>
            </a:r>
            <a:r>
              <a:rPr lang="ru-RU" dirty="0"/>
              <a:t> </a:t>
            </a:r>
            <a:r>
              <a:rPr lang="sr-Latn-RS" dirty="0" smtClean="0"/>
              <a:t>sata</a:t>
            </a:r>
            <a:r>
              <a:rPr lang="ru-RU" dirty="0"/>
              <a:t> </a:t>
            </a:r>
            <a:r>
              <a:rPr lang="en-US" dirty="0" err="1" smtClean="0"/>
              <a:t>koji</a:t>
            </a:r>
            <a:r>
              <a:rPr lang="ru-RU" dirty="0" smtClean="0"/>
              <a:t> </a:t>
            </a:r>
            <a:r>
              <a:rPr lang="en-US" dirty="0" err="1" smtClean="0"/>
              <a:t>koristi</a:t>
            </a:r>
            <a:r>
              <a:rPr lang="ru-RU" dirty="0" smtClean="0"/>
              <a:t> </a:t>
            </a:r>
            <a:r>
              <a:rPr lang="en-US" dirty="0" err="1" smtClean="0"/>
              <a:t>standardnu</a:t>
            </a:r>
            <a:r>
              <a:rPr lang="ru-RU" dirty="0" smtClean="0"/>
              <a:t> </a:t>
            </a:r>
            <a:r>
              <a:rPr lang="en-US" dirty="0" err="1" smtClean="0"/>
              <a:t>rezonantnu</a:t>
            </a:r>
            <a:r>
              <a:rPr lang="ru-RU" dirty="0" smtClean="0"/>
              <a:t> </a:t>
            </a:r>
            <a:r>
              <a:rPr lang="en-US" dirty="0" err="1" smtClean="0"/>
              <a:t>frekvenciju</a:t>
            </a:r>
            <a:r>
              <a:rPr lang="ru-RU" dirty="0"/>
              <a:t> </a:t>
            </a:r>
            <a:r>
              <a:rPr lang="sr-Latn-RS" dirty="0" smtClean="0"/>
              <a:t>atoma</a:t>
            </a:r>
            <a:r>
              <a:rPr lang="ru-RU" dirty="0"/>
              <a:t> </a:t>
            </a:r>
            <a:r>
              <a:rPr lang="en-US" dirty="0" err="1" smtClean="0"/>
              <a:t>kao</a:t>
            </a:r>
            <a:r>
              <a:rPr lang="ru-RU" dirty="0" smtClean="0"/>
              <a:t> </a:t>
            </a:r>
            <a:r>
              <a:rPr lang="en-US" dirty="0" err="1" smtClean="0"/>
              <a:t>brojač</a:t>
            </a:r>
            <a:r>
              <a:rPr lang="ru-RU" dirty="0" smtClean="0"/>
              <a:t>.</a:t>
            </a:r>
            <a:r>
              <a:rPr lang="sr-Latn-RS" dirty="0" smtClean="0"/>
              <a:t> Pobuda elektrona koji pri prelasku na staro energetsko stanje emituju svetlost čija je frenkvencija mera vremena.</a:t>
            </a:r>
            <a:endParaRPr lang="en-US" dirty="0"/>
          </a:p>
        </p:txBody>
      </p:sp>
      <p:pic>
        <p:nvPicPr>
          <p:cNvPr id="5121" name="Picture 1"/>
          <p:cNvPicPr>
            <a:picLocks noChangeAspect="1" noChangeArrowheads="1"/>
          </p:cNvPicPr>
          <p:nvPr/>
        </p:nvPicPr>
        <p:blipFill>
          <a:blip r:embed="rId2" cstate="print"/>
          <a:srcRect/>
          <a:stretch>
            <a:fillRect/>
          </a:stretch>
        </p:blipFill>
        <p:spPr bwMode="auto">
          <a:xfrm>
            <a:off x="4427984" y="1628800"/>
            <a:ext cx="4603098"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Tajmeri za praktičnu primenu</a:t>
            </a:r>
            <a:endParaRPr lang="en-US" dirty="0"/>
          </a:p>
        </p:txBody>
      </p:sp>
      <p:sp>
        <p:nvSpPr>
          <p:cNvPr id="3" name="Content Placeholder 2"/>
          <p:cNvSpPr>
            <a:spLocks noGrp="1"/>
          </p:cNvSpPr>
          <p:nvPr>
            <p:ph idx="1"/>
          </p:nvPr>
        </p:nvSpPr>
        <p:spPr/>
        <p:txBody>
          <a:bodyPr/>
          <a:lstStyle/>
          <a:p>
            <a:r>
              <a:rPr lang="sr-Latn-RS" dirty="0" smtClean="0"/>
              <a:t>Tajmer – kvarcni sat sa pripadajućom elektronikom.</a:t>
            </a:r>
          </a:p>
          <a:p>
            <a:r>
              <a:rPr lang="sr-Latn-RS" dirty="0" smtClean="0"/>
              <a:t>Koriste se kod PLC – ova sa “ladder logikom”</a:t>
            </a:r>
          </a:p>
          <a:p>
            <a:pPr>
              <a:buNone/>
            </a:pPr>
            <a:r>
              <a:rPr lang="sr-Latn-RS" dirty="0"/>
              <a:t>	</a:t>
            </a:r>
            <a:r>
              <a:rPr lang="sr-Latn-RS" dirty="0" smtClean="0"/>
              <a:t>Satni generator ugrađen u hardver, koga kontroliše i pokreće softver.</a:t>
            </a:r>
          </a:p>
          <a:p>
            <a:pPr>
              <a:buNone/>
            </a:pPr>
            <a:r>
              <a:rPr lang="sr-Latn-RS" dirty="0"/>
              <a:t>	</a:t>
            </a:r>
            <a:r>
              <a:rPr lang="sr-Latn-RS" dirty="0" smtClean="0"/>
              <a:t>Releji – magnetni ili elektromagnetni prekidači pobuđeni tajmerom.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r>
              <a:rPr lang="sr-Latn-RS" sz="3200" dirty="0" smtClean="0"/>
              <a:t>Reluktantni i induktivni pretvarači brzine</a:t>
            </a:r>
            <a:endParaRPr lang="en-US" sz="3200" dirty="0"/>
          </a:p>
        </p:txBody>
      </p:sp>
      <p:sp>
        <p:nvSpPr>
          <p:cNvPr id="3" name="Content Placeholder 2"/>
          <p:cNvSpPr>
            <a:spLocks noGrp="1"/>
          </p:cNvSpPr>
          <p:nvPr>
            <p:ph idx="1"/>
          </p:nvPr>
        </p:nvSpPr>
        <p:spPr>
          <a:xfrm>
            <a:off x="457200" y="692696"/>
            <a:ext cx="8229600" cy="5433467"/>
          </a:xfrm>
        </p:spPr>
        <p:txBody>
          <a:bodyPr>
            <a:normAutofit/>
          </a:bodyPr>
          <a:lstStyle/>
          <a:p>
            <a:r>
              <a:rPr lang="sr-Latn-RS" sz="2000" dirty="0" smtClean="0"/>
              <a:t>Na slici a) reluktantni sa stalnim magnetom i jezgrom od mekog gvožđa. Prolaskom zupca menja se reluktansa, samimi tim i fluks kroz kalem pa se menja i izlazni napon.</a:t>
            </a:r>
          </a:p>
          <a:p>
            <a:r>
              <a:rPr lang="sr-Latn-RS" sz="2000" dirty="0" smtClean="0"/>
              <a:t>Na slici b) reluktantni tipa transformatora – prolaskom zupca menja se izlazni napon usled promene reluktanse</a:t>
            </a:r>
          </a:p>
          <a:p>
            <a:r>
              <a:rPr lang="sr-Latn-RS" sz="2000" dirty="0" smtClean="0"/>
              <a:t>Na slici c) je induktivni pretvarač gde je kalem spojen u aktivnu granu mosta sa naizmeničnim napajanjem. Prolaskom zupca od feromagnetnog materijala ( u kome se formiraju vrtložne struje) menja se impendansa u aktivnoj grani, što daje promenu izlaznog napona.</a:t>
            </a:r>
            <a:endParaRPr lang="en-US" sz="2000" dirty="0"/>
          </a:p>
        </p:txBody>
      </p:sp>
      <p:pic>
        <p:nvPicPr>
          <p:cNvPr id="26626" name="Picture 2" descr="Rezultat slika za reluctant and inductive velocity transducers"/>
          <p:cNvPicPr>
            <a:picLocks noChangeAspect="1" noChangeArrowheads="1"/>
          </p:cNvPicPr>
          <p:nvPr/>
        </p:nvPicPr>
        <p:blipFill>
          <a:blip r:embed="rId3" cstate="print"/>
          <a:srcRect/>
          <a:stretch>
            <a:fillRect/>
          </a:stretch>
        </p:blipFill>
        <p:spPr bwMode="auto">
          <a:xfrm>
            <a:off x="467545" y="4050212"/>
            <a:ext cx="2592288" cy="2156348"/>
          </a:xfrm>
          <a:prstGeom prst="rect">
            <a:avLst/>
          </a:prstGeom>
          <a:noFill/>
        </p:spPr>
      </p:pic>
      <p:pic>
        <p:nvPicPr>
          <p:cNvPr id="3073" name="Picture 1"/>
          <p:cNvPicPr>
            <a:picLocks noChangeAspect="1" noChangeArrowheads="1"/>
          </p:cNvPicPr>
          <p:nvPr/>
        </p:nvPicPr>
        <p:blipFill>
          <a:blip r:embed="rId4" cstate="print"/>
          <a:srcRect/>
          <a:stretch>
            <a:fillRect/>
          </a:stretch>
        </p:blipFill>
        <p:spPr bwMode="auto">
          <a:xfrm>
            <a:off x="3275856" y="4152448"/>
            <a:ext cx="2255257" cy="222888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5940153" y="4181267"/>
            <a:ext cx="2664296" cy="1980669"/>
          </a:xfrm>
          <a:prstGeom prst="rect">
            <a:avLst/>
          </a:prstGeom>
          <a:noFill/>
          <a:ln w="9525">
            <a:noFill/>
            <a:miter lim="800000"/>
            <a:headEnd/>
            <a:tailEnd/>
          </a:ln>
        </p:spPr>
      </p:pic>
      <p:sp>
        <p:nvSpPr>
          <p:cNvPr id="7" name="TextBox 6"/>
          <p:cNvSpPr txBox="1"/>
          <p:nvPr/>
        </p:nvSpPr>
        <p:spPr>
          <a:xfrm>
            <a:off x="1619672" y="6237312"/>
            <a:ext cx="436338" cy="369332"/>
          </a:xfrm>
          <a:prstGeom prst="rect">
            <a:avLst/>
          </a:prstGeom>
          <a:noFill/>
        </p:spPr>
        <p:txBody>
          <a:bodyPr wrap="none" rtlCol="0">
            <a:spAutoFit/>
          </a:bodyPr>
          <a:lstStyle/>
          <a:p>
            <a:r>
              <a:rPr lang="sr-Latn-RS" dirty="0" smtClean="0"/>
              <a:t>(a)</a:t>
            </a:r>
            <a:endParaRPr lang="en-US" dirty="0"/>
          </a:p>
        </p:txBody>
      </p:sp>
      <p:sp>
        <p:nvSpPr>
          <p:cNvPr id="8" name="TextBox 7"/>
          <p:cNvSpPr txBox="1"/>
          <p:nvPr/>
        </p:nvSpPr>
        <p:spPr>
          <a:xfrm>
            <a:off x="4499992" y="6237312"/>
            <a:ext cx="447558" cy="369332"/>
          </a:xfrm>
          <a:prstGeom prst="rect">
            <a:avLst/>
          </a:prstGeom>
          <a:noFill/>
        </p:spPr>
        <p:txBody>
          <a:bodyPr wrap="none" rtlCol="0">
            <a:spAutoFit/>
          </a:bodyPr>
          <a:lstStyle/>
          <a:p>
            <a:r>
              <a:rPr lang="sr-Latn-RS" dirty="0" smtClean="0"/>
              <a:t>(b)</a:t>
            </a:r>
            <a:endParaRPr lang="en-US" dirty="0"/>
          </a:p>
        </p:txBody>
      </p:sp>
      <p:sp>
        <p:nvSpPr>
          <p:cNvPr id="9" name="TextBox 8"/>
          <p:cNvSpPr txBox="1"/>
          <p:nvPr/>
        </p:nvSpPr>
        <p:spPr>
          <a:xfrm>
            <a:off x="7460854" y="6165304"/>
            <a:ext cx="423514" cy="369332"/>
          </a:xfrm>
          <a:prstGeom prst="rect">
            <a:avLst/>
          </a:prstGeom>
          <a:noFill/>
        </p:spPr>
        <p:txBody>
          <a:bodyPr wrap="none" rtlCol="0">
            <a:spAutoFit/>
          </a:bodyPr>
          <a:lstStyle/>
          <a:p>
            <a:r>
              <a:rPr lang="sr-Latn-RS" dirty="0" smtClean="0"/>
              <a:t>(c)</a:t>
            </a:r>
            <a:endParaRPr lang="en-US" dirty="0"/>
          </a:p>
        </p:txBody>
      </p:sp>
      <p:graphicFrame>
        <p:nvGraphicFramePr>
          <p:cNvPr id="10" name="Object 9"/>
          <p:cNvGraphicFramePr>
            <a:graphicFrameLocks noChangeAspect="1"/>
          </p:cNvGraphicFramePr>
          <p:nvPr/>
        </p:nvGraphicFramePr>
        <p:xfrm>
          <a:off x="3995936" y="3611364"/>
          <a:ext cx="1274234" cy="897756"/>
        </p:xfrm>
        <a:graphic>
          <a:graphicData uri="http://schemas.openxmlformats.org/presentationml/2006/ole">
            <p:oleObj spid="_x0000_s3075" name="Equation" r:id="rId6" imgW="558720" imgH="393480" progId="Equation.DSMT4">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sr-Latn-RS" dirty="0" smtClean="0"/>
              <a:t>Optoelektronski i stroboskopski pretvarači brzine</a:t>
            </a:r>
            <a:endParaRPr lang="en-US" dirty="0"/>
          </a:p>
        </p:txBody>
      </p:sp>
      <p:sp>
        <p:nvSpPr>
          <p:cNvPr id="3" name="Content Placeholder 2"/>
          <p:cNvSpPr>
            <a:spLocks noGrp="1"/>
          </p:cNvSpPr>
          <p:nvPr>
            <p:ph idx="1"/>
          </p:nvPr>
        </p:nvSpPr>
        <p:spPr>
          <a:xfrm>
            <a:off x="457200" y="1196752"/>
            <a:ext cx="8229600" cy="4929411"/>
          </a:xfrm>
        </p:spPr>
        <p:txBody>
          <a:bodyPr>
            <a:normAutofit/>
          </a:bodyPr>
          <a:lstStyle/>
          <a:p>
            <a:r>
              <a:rPr lang="sr-Latn-RS" sz="2400" dirty="0" smtClean="0"/>
              <a:t>Kod optoelektronskog pretvarača zrak svetlosti prolazi kroz proreze na rotirajućem disku i pada na fotodetektor koji generiše impulsni signal. Frekvenciometar broji generisane signale što predstavlja meru brzine.</a:t>
            </a:r>
          </a:p>
          <a:p>
            <a:r>
              <a:rPr lang="sr-Latn-RS" sz="2400" dirty="0" smtClean="0"/>
              <a:t>Stoboskop ima promenljivu frekvencu blicanja. Kada se frekvenca blicanja poklopi sa frekvencijom obrtanja, onda objekat koji rotira izgleda kao da stoji.</a:t>
            </a:r>
            <a:endParaRPr lang="en-US" sz="2400" dirty="0"/>
          </a:p>
        </p:txBody>
      </p:sp>
      <p:pic>
        <p:nvPicPr>
          <p:cNvPr id="25604" name="Picture 4" descr="Rezultat slika za stroboscope velocity transducers"/>
          <p:cNvPicPr>
            <a:picLocks noChangeAspect="1" noChangeArrowheads="1"/>
          </p:cNvPicPr>
          <p:nvPr/>
        </p:nvPicPr>
        <p:blipFill>
          <a:blip r:embed="rId2" cstate="print"/>
          <a:srcRect/>
          <a:stretch>
            <a:fillRect/>
          </a:stretch>
        </p:blipFill>
        <p:spPr bwMode="auto">
          <a:xfrm>
            <a:off x="35496" y="4221088"/>
            <a:ext cx="3883588" cy="2636912"/>
          </a:xfrm>
          <a:prstGeom prst="rect">
            <a:avLst/>
          </a:prstGeom>
          <a:noFill/>
        </p:spPr>
      </p:pic>
      <p:pic>
        <p:nvPicPr>
          <p:cNvPr id="25606" name="Picture 6" descr="Rezultat slika za stroboscope velocity transducers"/>
          <p:cNvPicPr>
            <a:picLocks noChangeAspect="1" noChangeArrowheads="1"/>
          </p:cNvPicPr>
          <p:nvPr/>
        </p:nvPicPr>
        <p:blipFill>
          <a:blip r:embed="rId3" cstate="print"/>
          <a:srcRect/>
          <a:stretch>
            <a:fillRect/>
          </a:stretch>
        </p:blipFill>
        <p:spPr bwMode="auto">
          <a:xfrm>
            <a:off x="4788024" y="3895278"/>
            <a:ext cx="3986808" cy="299010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sr-Latn-RS" dirty="0" smtClean="0"/>
              <a:t>Jednosmerni tahogenerator</a:t>
            </a:r>
            <a:endParaRPr lang="en-US" dirty="0"/>
          </a:p>
        </p:txBody>
      </p:sp>
      <p:sp>
        <p:nvSpPr>
          <p:cNvPr id="3" name="Content Placeholder 2"/>
          <p:cNvSpPr>
            <a:spLocks noGrp="1"/>
          </p:cNvSpPr>
          <p:nvPr>
            <p:ph idx="1"/>
          </p:nvPr>
        </p:nvSpPr>
        <p:spPr>
          <a:xfrm>
            <a:off x="457200" y="908720"/>
            <a:ext cx="8435280" cy="5760640"/>
          </a:xfrm>
        </p:spPr>
        <p:txBody>
          <a:bodyPr>
            <a:normAutofit/>
          </a:bodyPr>
          <a:lstStyle/>
          <a:p>
            <a:r>
              <a:rPr lang="sr-Latn-RS" sz="2400" dirty="0" smtClean="0"/>
              <a:t>Tacho – na grčkom znači brzina</a:t>
            </a:r>
          </a:p>
          <a:p>
            <a:r>
              <a:rPr lang="sr-Latn-RS" sz="2400" dirty="0" smtClean="0"/>
              <a:t>Precizno kalibrisani jednosmerni generator</a:t>
            </a:r>
          </a:p>
          <a:p>
            <a:r>
              <a:rPr lang="sr-Latn-RS" sz="2400" dirty="0" smtClean="0"/>
              <a:t>Sastoji se od statičnog magnetnog polja i obrtnog namotaja</a:t>
            </a:r>
            <a:endParaRPr lang="en-US" sz="2400" dirty="0"/>
          </a:p>
        </p:txBody>
      </p:sp>
      <p:pic>
        <p:nvPicPr>
          <p:cNvPr id="4" name="Picture 8" descr="fig6"/>
          <p:cNvPicPr>
            <a:picLocks noChangeAspect="1" noChangeArrowheads="1"/>
          </p:cNvPicPr>
          <p:nvPr/>
        </p:nvPicPr>
        <p:blipFill>
          <a:blip r:embed="rId3" cstate="print"/>
          <a:srcRect/>
          <a:stretch>
            <a:fillRect/>
          </a:stretch>
        </p:blipFill>
        <p:spPr bwMode="auto">
          <a:xfrm>
            <a:off x="395536" y="2564904"/>
            <a:ext cx="4032448" cy="3024336"/>
          </a:xfrm>
          <a:prstGeom prst="rect">
            <a:avLst/>
          </a:prstGeom>
          <a:noFill/>
        </p:spPr>
      </p:pic>
      <p:pic>
        <p:nvPicPr>
          <p:cNvPr id="1026" name="Picture 2" descr="https://circuitglobe.com/wp-content/uploads/2018/01/dc-generators-tachometer.jpg"/>
          <p:cNvPicPr>
            <a:picLocks noChangeAspect="1" noChangeArrowheads="1"/>
          </p:cNvPicPr>
          <p:nvPr/>
        </p:nvPicPr>
        <p:blipFill>
          <a:blip r:embed="rId4" cstate="print"/>
          <a:srcRect/>
          <a:stretch>
            <a:fillRect/>
          </a:stretch>
        </p:blipFill>
        <p:spPr bwMode="auto">
          <a:xfrm>
            <a:off x="4499992" y="2420887"/>
            <a:ext cx="4392488" cy="2393907"/>
          </a:xfrm>
          <a:prstGeom prst="rect">
            <a:avLst/>
          </a:prstGeom>
          <a:noFill/>
        </p:spPr>
      </p:pic>
      <p:graphicFrame>
        <p:nvGraphicFramePr>
          <p:cNvPr id="6" name="Object 5"/>
          <p:cNvGraphicFramePr>
            <a:graphicFrameLocks noChangeAspect="1"/>
          </p:cNvGraphicFramePr>
          <p:nvPr/>
        </p:nvGraphicFramePr>
        <p:xfrm>
          <a:off x="3059832" y="5589240"/>
          <a:ext cx="2504020" cy="792088"/>
        </p:xfrm>
        <a:graphic>
          <a:graphicData uri="http://schemas.openxmlformats.org/presentationml/2006/ole">
            <p:oleObj spid="_x0000_s1027" name="Equation" r:id="rId5" imgW="1244520" imgH="393480" progId="Equation.DSMT4">
              <p:embed/>
            </p:oleObj>
          </a:graphicData>
        </a:graphic>
      </p:graphicFrame>
      <p:sp>
        <p:nvSpPr>
          <p:cNvPr id="7" name="TextBox 6"/>
          <p:cNvSpPr txBox="1"/>
          <p:nvPr/>
        </p:nvSpPr>
        <p:spPr>
          <a:xfrm>
            <a:off x="5580112" y="5517232"/>
            <a:ext cx="3328412" cy="923330"/>
          </a:xfrm>
          <a:prstGeom prst="rect">
            <a:avLst/>
          </a:prstGeom>
          <a:noFill/>
        </p:spPr>
        <p:txBody>
          <a:bodyPr wrap="none" rtlCol="0">
            <a:spAutoFit/>
          </a:bodyPr>
          <a:lstStyle/>
          <a:p>
            <a:r>
              <a:rPr lang="sr-Latn-RS" dirty="0" smtClean="0"/>
              <a:t>p – broj pari polova</a:t>
            </a:r>
          </a:p>
          <a:p>
            <a:r>
              <a:rPr lang="sr-Latn-RS" dirty="0" smtClean="0"/>
              <a:t>z – broj provodnika u namotajima</a:t>
            </a:r>
          </a:p>
          <a:p>
            <a:r>
              <a:rPr lang="sr-Latn-RS" dirty="0" smtClean="0"/>
              <a:t>a – broj namotaja</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bwMode="auto">
          <a:xfrm>
            <a:off x="467544" y="476672"/>
            <a:ext cx="8229600" cy="3384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20000"/>
              </a:spcAft>
              <a:buClr>
                <a:srgbClr val="00007D"/>
              </a:buClr>
              <a:buSzPct val="75000"/>
              <a:buFont typeface="Wingdings" pitchFamily="2" charset="2"/>
              <a:buChar char="Ø"/>
              <a:tabLst/>
              <a:defRPr/>
            </a:pPr>
            <a:r>
              <a:rPr kumimoji="0" lang="sr-Latn-RS" sz="2400" b="0" i="0" u="none" strike="noStrike" kern="0" cap="none" spc="0" normalizeH="0" baseline="0" dirty="0" smtClean="0">
                <a:ln>
                  <a:noFill/>
                </a:ln>
                <a:effectLst/>
                <a:uLnTx/>
                <a:uFillTx/>
                <a:ea typeface="+mn-ea"/>
                <a:cs typeface="+mn-cs"/>
              </a:rPr>
              <a:t>Budući da zahteva pobudu stalne vrednosti, u konstrukciji se obično koristi sistem sa magnetnim poljem stalnog magneta. Rotorski namotaji su izrađeni od žice malog poprečnog preseka tako da se iz mašine povlače samo male struje opterećenja (u miliampreskom području). Pad napona na rotoru je usled ovoga veoma mali i sa veoma dobrom aproksimacijom se može uzeti da je napon na priključku direktno srazmeran sa brzinom osovine. </a:t>
            </a:r>
          </a:p>
          <a:p>
            <a:pPr marL="342900" marR="0" lvl="0" indent="-342900" algn="l" defTabSz="914400" rtl="0" eaLnBrk="1" fontAlgn="base" latinLnBrk="0" hangingPunct="1">
              <a:lnSpc>
                <a:spcPct val="80000"/>
              </a:lnSpc>
              <a:spcBef>
                <a:spcPct val="20000"/>
              </a:spcBef>
              <a:spcAft>
                <a:spcPct val="20000"/>
              </a:spcAft>
              <a:buClr>
                <a:srgbClr val="00007D"/>
              </a:buClr>
              <a:buSzPct val="75000"/>
              <a:buFont typeface="Wingdings" pitchFamily="2" charset="2"/>
              <a:buChar char="Ø"/>
              <a:tabLst/>
              <a:defRPr/>
            </a:pPr>
            <a:r>
              <a:rPr kumimoji="0" lang="sr-Latn-RS" sz="2400" b="0" i="0" u="none" strike="noStrike" kern="0" cap="none" spc="0" normalizeH="0" baseline="0" dirty="0" smtClean="0">
                <a:ln>
                  <a:noFill/>
                </a:ln>
                <a:effectLst/>
                <a:uLnTx/>
                <a:uFillTx/>
                <a:ea typeface="+mn-ea"/>
                <a:cs typeface="+mn-cs"/>
              </a:rPr>
              <a:t>Tipične osetljivosti su u području od 3 V do 7 V za opseg od 1000 o/min.                                   </a:t>
            </a:r>
          </a:p>
        </p:txBody>
      </p:sp>
      <p:pic>
        <p:nvPicPr>
          <p:cNvPr id="7" name="Picture 19" descr="DSC00048"/>
          <p:cNvPicPr>
            <a:picLocks noChangeAspect="1" noChangeArrowheads="1"/>
          </p:cNvPicPr>
          <p:nvPr/>
        </p:nvPicPr>
        <p:blipFill>
          <a:blip r:embed="rId2" cstate="print"/>
          <a:srcRect/>
          <a:stretch>
            <a:fillRect/>
          </a:stretch>
        </p:blipFill>
        <p:spPr bwMode="auto">
          <a:xfrm>
            <a:off x="1691680" y="3789040"/>
            <a:ext cx="2448272" cy="1836204"/>
          </a:xfrm>
          <a:prstGeom prst="rect">
            <a:avLst/>
          </a:prstGeom>
          <a:noFill/>
        </p:spPr>
      </p:pic>
      <p:pic>
        <p:nvPicPr>
          <p:cNvPr id="8" name="Picture 21" descr="128"/>
          <p:cNvPicPr>
            <a:picLocks noChangeAspect="1" noChangeArrowheads="1"/>
          </p:cNvPicPr>
          <p:nvPr/>
        </p:nvPicPr>
        <p:blipFill>
          <a:blip r:embed="rId3" cstate="print"/>
          <a:srcRect/>
          <a:stretch>
            <a:fillRect/>
          </a:stretch>
        </p:blipFill>
        <p:spPr bwMode="auto">
          <a:xfrm>
            <a:off x="5148064" y="3645024"/>
            <a:ext cx="1656606" cy="18427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sr-Latn-RS" dirty="0"/>
              <a:t>N</a:t>
            </a:r>
            <a:r>
              <a:rPr lang="sr-Latn-RS" dirty="0" smtClean="0"/>
              <a:t>aizmenični tahogenerator</a:t>
            </a:r>
            <a:endParaRPr lang="en-US" dirty="0"/>
          </a:p>
        </p:txBody>
      </p:sp>
      <p:sp>
        <p:nvSpPr>
          <p:cNvPr id="3" name="Content Placeholder 2"/>
          <p:cNvSpPr>
            <a:spLocks noGrp="1"/>
          </p:cNvSpPr>
          <p:nvPr>
            <p:ph idx="1"/>
          </p:nvPr>
        </p:nvSpPr>
        <p:spPr>
          <a:xfrm>
            <a:off x="457200" y="980728"/>
            <a:ext cx="8229600" cy="5145435"/>
          </a:xfrm>
        </p:spPr>
        <p:txBody>
          <a:bodyPr/>
          <a:lstStyle/>
          <a:p>
            <a:r>
              <a:rPr lang="sr-Latn-RS" sz="2800" dirty="0" smtClean="0"/>
              <a:t>Nema komutator, tj. četkice</a:t>
            </a:r>
          </a:p>
          <a:p>
            <a:r>
              <a:rPr lang="sr-Latn-RS" sz="2800" dirty="0" smtClean="0"/>
              <a:t>Statični namotaj i rotirajuće magnetno polje</a:t>
            </a:r>
          </a:p>
          <a:p>
            <a:r>
              <a:rPr lang="sr-Latn-RS" sz="2800" dirty="0" smtClean="0"/>
              <a:t>Alternator – sinonim</a:t>
            </a:r>
          </a:p>
          <a:p>
            <a:r>
              <a:rPr kumimoji="0" lang="en-US" sz="2800" b="0" i="0" u="none" strike="noStrike" kern="0" cap="none" spc="0" normalizeH="0" baseline="0" noProof="0" dirty="0" smtClean="0">
                <a:ln>
                  <a:noFill/>
                </a:ln>
                <a:effectLst/>
                <a:uLnTx/>
                <a:uFillTx/>
                <a:ea typeface="+mn-ea"/>
                <a:cs typeface="+mn-cs"/>
              </a:rPr>
              <a:t>Generator</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proizvodi</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sinusoidalni</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izlazni</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napon</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čije</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su</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i</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amplituda</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i</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učestanost</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srazmerni</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sa</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ugaonom</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brzinom</a:t>
            </a:r>
            <a:r>
              <a:rPr kumimoji="0" lang="sr-Cyrl-CS" sz="2800" b="0" i="0" u="none" strike="noStrike" kern="0" cap="none" spc="0" normalizeH="0" baseline="0" noProof="0" dirty="0" smtClean="0">
                <a:ln>
                  <a:noFill/>
                </a:ln>
                <a:effectLst/>
                <a:uLnTx/>
                <a:uFillTx/>
                <a:ea typeface="+mn-ea"/>
                <a:cs typeface="+mn-cs"/>
              </a:rPr>
              <a:t> </a:t>
            </a:r>
            <a:r>
              <a:rPr kumimoji="0" lang="en-US" sz="2800" b="0" i="0" u="none" strike="noStrike" kern="0" cap="none" spc="0" normalizeH="0" baseline="0" noProof="0" dirty="0" err="1" smtClean="0">
                <a:ln>
                  <a:noFill/>
                </a:ln>
                <a:effectLst/>
                <a:uLnTx/>
                <a:uFillTx/>
                <a:ea typeface="+mn-ea"/>
                <a:cs typeface="+mn-cs"/>
              </a:rPr>
              <a:t>osovine</a:t>
            </a:r>
            <a:r>
              <a:rPr kumimoji="0" lang="sr-Cyrl-CS" sz="2800" b="0" i="0" u="none" strike="noStrike" kern="0" cap="none" spc="0" normalizeH="0" baseline="0" noProof="0" dirty="0" smtClean="0">
                <a:ln>
                  <a:noFill/>
                </a:ln>
                <a:effectLst/>
                <a:uLnTx/>
                <a:uFillTx/>
                <a:ea typeface="+mn-ea"/>
                <a:cs typeface="+mn-cs"/>
              </a:rPr>
              <a:t>.    ε = B</a:t>
            </a:r>
            <a:r>
              <a:rPr kumimoji="0" lang="sr-Latn-RS" sz="2800" b="0" i="0" u="none" strike="noStrike" kern="0" cap="none" spc="0" normalizeH="0" baseline="0" noProof="0" dirty="0" smtClean="0">
                <a:ln>
                  <a:noFill/>
                </a:ln>
                <a:effectLst/>
                <a:uLnTx/>
                <a:uFillTx/>
                <a:ea typeface="+mn-ea"/>
                <a:cs typeface="+mn-cs"/>
              </a:rPr>
              <a:t>S</a:t>
            </a:r>
            <a:r>
              <a:rPr kumimoji="0" lang="el-GR" sz="2800" b="0" i="0" u="none" strike="noStrike" kern="0" cap="none" spc="0" normalizeH="0" baseline="0" noProof="0" dirty="0" smtClean="0">
                <a:ln>
                  <a:noFill/>
                </a:ln>
                <a:effectLst/>
                <a:uLnTx/>
                <a:uFillTx/>
                <a:latin typeface="Times New Roman"/>
                <a:cs typeface="Times New Roman"/>
              </a:rPr>
              <a:t>ω</a:t>
            </a:r>
            <a:r>
              <a:rPr kumimoji="0" lang="sr-Cyrl-CS" sz="2800" b="0" i="0" u="none" strike="noStrike" kern="0" cap="none" spc="0" normalizeH="0" baseline="0" noProof="0" dirty="0" smtClean="0">
                <a:ln>
                  <a:noFill/>
                </a:ln>
                <a:effectLst/>
                <a:uLnTx/>
                <a:uFillTx/>
                <a:ea typeface="+mn-ea"/>
                <a:cs typeface="+mn-cs"/>
              </a:rPr>
              <a:t>sin(</a:t>
            </a:r>
            <a:r>
              <a:rPr kumimoji="0" lang="el-GR" sz="2800" b="0" i="0" u="none" strike="noStrike" kern="0" cap="none" spc="0" normalizeH="0" baseline="0" noProof="0" dirty="0" smtClean="0">
                <a:ln>
                  <a:noFill/>
                </a:ln>
                <a:effectLst/>
                <a:uLnTx/>
                <a:uFillTx/>
                <a:ea typeface="+mn-ea"/>
                <a:cs typeface="Arial" charset="0"/>
              </a:rPr>
              <a:t>ω</a:t>
            </a:r>
            <a:r>
              <a:rPr kumimoji="0" lang="en-US" sz="2800" b="0" i="0" u="none" strike="noStrike" kern="0" cap="none" spc="0" normalizeH="0" baseline="0" noProof="0" dirty="0" smtClean="0">
                <a:ln>
                  <a:noFill/>
                </a:ln>
                <a:effectLst/>
                <a:uLnTx/>
                <a:uFillTx/>
                <a:ea typeface="+mn-ea"/>
                <a:cs typeface="Arial" charset="0"/>
              </a:rPr>
              <a:t>t</a:t>
            </a:r>
            <a:r>
              <a:rPr kumimoji="0" lang="sr-Cyrl-CS" sz="2800" b="0" i="0" u="none" strike="noStrike" kern="0" cap="none" spc="0" normalizeH="0" baseline="0" noProof="0" dirty="0" smtClean="0">
                <a:ln>
                  <a:noFill/>
                </a:ln>
                <a:effectLst/>
                <a:uLnTx/>
                <a:uFillTx/>
                <a:ea typeface="+mn-ea"/>
                <a:cs typeface="Arial" charset="0"/>
              </a:rPr>
              <a:t>)</a:t>
            </a:r>
            <a:endParaRPr lang="sr-Latn-RS" sz="2800" dirty="0" smtClean="0"/>
          </a:p>
          <a:p>
            <a:pPr>
              <a:buNone/>
            </a:pPr>
            <a:endParaRPr lang="en-US" dirty="0"/>
          </a:p>
        </p:txBody>
      </p:sp>
      <p:pic>
        <p:nvPicPr>
          <p:cNvPr id="18434" name="Picture 2" descr="a.c.tachometer-rectifier-type.jpg (600×364)"/>
          <p:cNvPicPr>
            <a:picLocks noChangeAspect="1" noChangeArrowheads="1"/>
          </p:cNvPicPr>
          <p:nvPr/>
        </p:nvPicPr>
        <p:blipFill>
          <a:blip r:embed="rId2" cstate="print"/>
          <a:srcRect/>
          <a:stretch>
            <a:fillRect/>
          </a:stretch>
        </p:blipFill>
        <p:spPr bwMode="auto">
          <a:xfrm>
            <a:off x="323528" y="4032272"/>
            <a:ext cx="4346848" cy="2637088"/>
          </a:xfrm>
          <a:prstGeom prst="rect">
            <a:avLst/>
          </a:prstGeom>
          <a:noFill/>
        </p:spPr>
      </p:pic>
      <p:pic>
        <p:nvPicPr>
          <p:cNvPr id="5" name="Picture 8" descr="454px-Alternator_1"/>
          <p:cNvPicPr>
            <a:picLocks noChangeAspect="1" noChangeArrowheads="1"/>
          </p:cNvPicPr>
          <p:nvPr/>
        </p:nvPicPr>
        <p:blipFill>
          <a:blip r:embed="rId3" cstate="print"/>
          <a:srcRect/>
          <a:stretch>
            <a:fillRect/>
          </a:stretch>
        </p:blipFill>
        <p:spPr bwMode="auto">
          <a:xfrm>
            <a:off x="5220072" y="3783596"/>
            <a:ext cx="2664296" cy="295777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TotalTime>
  <Words>583</Words>
  <Application>Microsoft Office PowerPoint</Application>
  <PresentationFormat>On-screen Show (4:3)</PresentationFormat>
  <Paragraphs>85</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16</vt:i4>
      </vt:variant>
    </vt:vector>
  </HeadingPairs>
  <TitlesOfParts>
    <vt:vector size="20" baseType="lpstr">
      <vt:lpstr>Office Theme</vt:lpstr>
      <vt:lpstr>Equation</vt:lpstr>
      <vt:lpstr>PHOTO-PAINT</vt:lpstr>
      <vt:lpstr>MathType 6.0 Equation</vt:lpstr>
      <vt:lpstr>Merni pretvarači brzine</vt:lpstr>
      <vt:lpstr>Brzina</vt:lpstr>
      <vt:lpstr>Vreme</vt:lpstr>
      <vt:lpstr>Tajmeri za praktičnu primenu</vt:lpstr>
      <vt:lpstr>Reluktantni i induktivni pretvarači brzine</vt:lpstr>
      <vt:lpstr>Optoelektronski i stroboskopski pretvarači brzine</vt:lpstr>
      <vt:lpstr>Jednosmerni tahogenerator</vt:lpstr>
      <vt:lpstr>Slide 8</vt:lpstr>
      <vt:lpstr>Naizmenični tahogenerator</vt:lpstr>
      <vt:lpstr>Slide 10</vt:lpstr>
      <vt:lpstr>Tahogenerator sa vučenim rotorom</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Merni pretvarači brzine</dc:title>
  <dc:creator>Svrza</dc:creator>
  <cp:lastModifiedBy>Svrza</cp:lastModifiedBy>
  <cp:revision>60</cp:revision>
  <dcterms:created xsi:type="dcterms:W3CDTF">2019-11-18T09:42:32Z</dcterms:created>
  <dcterms:modified xsi:type="dcterms:W3CDTF">2021-12-10T13:01:11Z</dcterms:modified>
</cp:coreProperties>
</file>