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02410-A7EC-4CA0-8717-95A5362F672C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E5F8F-5725-4D84-9179-0D79C10A95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E5F8F-5725-4D84-9179-0D79C10A95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E5F8F-5725-4D84-9179-0D79C10A952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E5F8F-5725-4D84-9179-0D79C10A952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E5F8F-5725-4D84-9179-0D79C10A952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B239-12F7-4BBB-894E-4990FACDB471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615DD-1EA4-4086-B198-C397CB9213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04" cy="147002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Osnovi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ekologije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x-none" sz="3200" dirty="0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fiziologije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gljiva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x-none" sz="3200" dirty="0" smtClean="0">
                <a:solidFill>
                  <a:schemeClr val="bg1"/>
                </a:solidFill>
                <a:latin typeface="Comic Sans MS" pitchFamily="66" charset="0"/>
              </a:rPr>
              <a:t>prouzrokovača truleži i obojenosti drveta, metabolizam</a:t>
            </a:r>
            <a:endParaRPr lang="en-US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72" name="Picture 8" descr="C:\Users\Milica\Desktop\phd\fito\slike fito\202mrka prizmaticna trul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71876"/>
            <a:ext cx="4985542" cy="3105138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273" name="Picture 9" descr="C:\Users\Milica\Desktop\phd\fito\slike fito\203t.versicolor,bukva,kucke 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86454"/>
            <a:ext cx="1654192" cy="928694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274" name="Picture 10" descr="C:\Users\Milica\Desktop\phd\fito\slike fito\IMG_1255dlakavi tram,kosutnj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2033815" cy="3622636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268" name="Picture 4" descr="http://4.bp.blogspot.com/_n_EQh7s_bg0/S0ChMLJVMHI/AAAAAAAAApA/wxMkB1UuGZ0/s400/penicillin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559778"/>
            <a:ext cx="2143140" cy="1784166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266" name="Picture 2" descr="http://en.citizendium.org/images/thumb/1/10/Metabolism_scheme.GIF/350px-Metabolism_schem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8843" y="4929198"/>
            <a:ext cx="2307405" cy="17757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276" name="Picture 12" descr="http://t3.gstatic.com/images?q=tbn:ANd9GcRp4QgP5pCSX5nwkpPLLnmI9tRo_kDklfGG34Z_n7yy6UonNLX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2357430"/>
            <a:ext cx="2170267" cy="1071570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278" name="AutoShape 14" descr="data:image/jpeg;base64,/9j/4AAQSkZJRgABAQAAAQABAAD/2wCEAAkGBhQSERUUExQWFRUWGBoYGBgYGBgZGRgcFR0YGhoVGCAXHSYeHBojGRcYHy8gIycqLCwsFx4xNTAqNSYsLCkBCQoKDgwOGg8PGiwkHyQsLCwsLCwsLCwsLCwsLCwsLCwsLCwsLCwsLCwsKSwsLCwsLCwpLCwsLCwsLCksLCwsLP/AABEIANUA7QMBIgACEQEDEQH/xAAcAAACAgMBAQAAAAAAAAAAAAAEBQMGAAECBwj/xAA6EAABAgQEAwYFAwMEAwEAAAABAhEAAyExBBJBUQVhcQYigZGx8BMyocHRB0LhFFLxFSNikjNyghb/xAAZAQADAQEBAAAAAAAAAAAAAAACAwQBBQD/xAAoEQACAgICAgEDBAMAAAAAAAAAAQIRAyESMQRBIhNRYTJCcZEUM0P/2gAMAwEAAhEDEQA/APT04UmwYc6+/KCJchtXgklxQxAQ1K191/mBPHCpIKwoiocPs4Y+YiX+oIIZyGvp4xxMQ9Q77RHPwS27orpt7pG0Ya/qGJ5n1pHZmG8A/AmMHSQXqKc7MYmVNYhxp6N+YxM0nwcxnH/JR8y/3ieaqwGp/n7Qs/qWJcG/qbesTnHCqr6C3L6k/aMT0eJkk5lMAaCjhuvpEiRsz879IVzeNJQkqFa73Oo6CFeK7SqUrMnMBrp4UjEzxZzNUSyfHly68oovantirD4hUtGd0pGYmiXU5cEhyWaooz84U9qe35mJ+Ch0BJIWUkjOwNCGtqzl4rwwk6Yh0Szc1NN9yPxE2XNel/Zbh8f90v6Ccf8AqVjFUE4bAZEF9iXDk1+gg2Z+p83IypTzGZRdkF9QG38oVYPsOtZ/3FhJ2Ac+oiZXZWWFEKUqgDnu6kilIV9ddWPlgxt3RYuE/qAZrqmCVKQkMTmU4KWa97uzPTWI+I/qNJCT8EKWsnUEAMBUvdzTw6QAnsZJame390EI7HyWYhY/+vta3KBfkIH/ABoWAo/UnEoPcTLAP7VBSg7VI7wOh6c7xHh/1WxSVgzPhKTmDpCSFtsllUVs9HvE8zsGklwtY6hJ+whXiuxU6WorQlE3ukVcFnBoCQHd6u/0g4eQr2zZ4IcfitnsmDWqYAT3U86GCxIDj37tHiXC+1+Kw07NNMyYAG+HMWsAAqBKgklszJYEggPY0j1Hs322w+IlLm5vh/CrNSq6KFrXBALNezaRdHIpHPyYZQ76LMZdIhXhonwPEJc5AXLWlaTYpIIpcdeUEKEGKFUyQdLxuWQ3fDneDZogQqCo8eJJOFRmerm12G/2jvEywLtXf78o4SlrGMMokuS/Is31EZR4XKwSSrMFE1qA1vxBAlX22gnKHJa9fGOSkM+hHlA1R6wWVMGYDQfV43NmAE0vW/4iSZJDggb/AGjlUgExtGASuKM4HeYXdlX1HKGPD8YFiigWvS0J8RhU5g1S4BbwqD6h4mw2LCS2vqIVF/cYywy00d42VkintjC1HEUpB7zZWJc0D6wyw6nTDgQPiMzK3UfWn3EKxi0pTmzVy00pWvk3nG+P48IIfdL+Cg/19RFTm8TzKJFUhFdwp3byYdTCJTpsNLQ4n8WSQWtRy3pzq3/1CDtf2n+HJSO8FLByMWCQlsyqM1yBz6QQOIS5QWubaUGZLOs90HK9D3tekUTtHxubjZqCEZUpDS0DvMC3RyaEn0EC5aHYcTlK/QvTxBYUkhawErCgzhtKC3LpvFi4FJxU4ZTNUiXmfMcqlG5YFWlbnaJeAdkAnvzAFK2uE/k8/KLbIkITRve0QTz18YnReOLdtAeB4JKld5KQVaqV3lHxIp0DDlEy5oALC3vSI1TQmapDABnHi/3iGa+YmwIb8wim3bBv7B2DIK2B0feF3aDDAb1I6Xv1grhKxmBe6TE3FgCmtAf8+gMbVOkei/bAMGpSa3enlDCXO6xFnCRuw9I1g52ZIre3vygNpBdsNKjuDEZng0pHSkvAmNw6roUEkbgMeW4jLs1EeP4VLnBlh9iKEdNvCKjxHg8zCZlIWVSzQ7p1GYCihmsdNtYs2D4u68i+4obkMroaPRoLJ+LmAQQBcqDO+gFz4w7HKUHQMmmtlG7K9r52Cm5gSqWSPiIdgsWzVsoNRTaMaR7fwLtJJxcsTJSnGqS2ZBNcqwCWLNHjXaPswUDNLSejW5j8f4hNwbi6sJiJc0AEyy5FswNCgm9QT9I6WLITZ8Sn8o9n0WpeaIlyw33ilYf9UsMWcTUuz90FgWux56RYsDxyVPS8uYlYt3VBTf8As1izXinkn0QOLXaD0kvy+sE/EECieG96RwvEg84IAMK6xqbKq2kL1TFbx2cQSH8IFmoJUodGgQzc1iabN9XjlCwSz16/mOMVLQlgYy7R6iKZJWSwAL308i0J+MTlSCM7OQVU5XDB2LVpFlGCUaufH28D8Q7MDEEfEmLDWyBIPVyDWAlj5INOirYUjFLCEKZSiDc23Y2YDTwILiPQ+HcNRIlhEsEAOal6mpPnWFPAeyOHwheWFlTEZlrUssasHoBagAtDwrgscOPZ5uyldpsHPmzCESlEBnLjUiwuah6DfaKvxHDrwKT/AFOUZ1DIUnO4BGdtQAli5AqRHq2NxqJSFTJhCUIBUpRsAKkx4H2u7QTMZPVNU+QUlpBolILhtHOpOphWSKX8jsMHN16Ip3HZmIBk5Qc5BBAOYkZubVcufWLLwDs78FIoCs3VX/qH0pA/Y3gbJ+IbqsCPlTvs59BpFxOHpSOdmyW+KOjCKh0Dyli/rEwmA6e/ONiS19Yll4Mc4loKwHH4VwFhgpPkRtRz5QIZ0taMxNOWh1FaQ9XKABc6dYquNUiWs1atgcvprFuKFr+Cacqdk+DxEsZMpVcitb1gzGBWVmJD1fN+IrOJ4xlNKMasenN7Q9/1TPKCkrU7A1IFq2fURrhuzVL0CqKiCMqgSWYBR2D/AFaCsGCkVehPLV/48oXYvGLzJ/3FMFAqrUgMaPcu484Pw2JZJKlKIFbj0jJQUQuTZ1xPj4lkAgq1P284S4/tCZgtlA3evI1Y/mFXEMaJi1MVZjU6+HlAxGZlZTlFASTUsOmhttDYYktsmnkbdD7heAE1ionKDS1SORFhvFiVjkSWzED6+PWKVJ4vMSMqQw3/AHHpsIlQlRdSnfbSnrCJKXK2Oi0o0i64kS50kqCjWx/MUfjPZZlDKsFVfmoS1qdAR5bR3L7RZHCXUORYA/f7Qzw8+TiEAFeU3/3K1Oxb8RdFpron5OMtMpSpJFSGUKHQh9x9I5w2PmSZgVLUpKiWcOLaE7PoYd8UwRz5c4YPW7s217CpjJPZv4gKgsFrU83gVF+ipZIyWy89mO0cvEy0lfcmFwRZDjUE7hqaO1YtEpLafWPJeF8VODnlExBVKmUIFWJbvBzZwHj1Xhk9MxAINPAtyuYrj0cyap0EBXv/ADEqVxs4Y3EalHQi3vxEawSDESahQqPTn50jiQrO+ZqeB8a7+kFYqWGpT39K1hXjMShLAgvXQ/aEy0Ei0R0I4BjsRQYbjI2BG2jDx45+o/alc+cvDggSZaikg0zqQ4KjqwNhye9qx2f4QqdNa0tJ7yS5B5Dq3gIdfqDwxX+pzZYcmaUrTUP30i+wCnvZKbG8WPhHAESJYCSX1UdX9I52bJxZ1MS+CoORKygNrVtY7zmBZcwpV3j0L3H5eDEq1NT1jnuNDrMQprxL8ZrNfdup10jQVuPSN/DBrDIRBkyHFYlnim8axTrYhtH5aPDvi6mitHh6p61FPeALEuwBpQXtyivioKya5TdIUY1iTXTXXb6w84+haJqRLKgFIzFqBkPXwDQXJ7OSwQVusjYsPHeHCpoV+0EigLOWN28hE086tUVw8eVbEfD5SVkKUtOhAqSXfVB06eEdcZxqAAgTAHLOQSwGsbVwRCS8smW5JIFU12D0vC/H9mZig4mZuRpQaVJ1hv18cmhT8fJFMLkYSUZalfGQpSiDlLEgFqVqNHoIEmcEVNFZiD/ahwwG7tydmgTDdkp8w5phEpKfl1Ua8iw6/SHA4VLlhDAvmHeKszjWhDfSKf8AIgqRKsE3bN4HhBlpZYdVGP0etALMIExnC5i9WD2YtyHP20W4YcME5knkac2gafgFH+08gxodXuLaRso+zIutFSPBUpNfmOmvRvCMXww9BfKHamp3i0J4WBWg6Bz5qZh0iKcgEd3S5YgV2LV3hdNh6K1Mw4ABauzVOltYxalIIUkZFBnAs1nV0hivBMp0uSbqsdqcukFS+H5rh39tAc3EJRTeio47Grm94igUk5mtlIOo1t484a8K49MkKdCm5aHwiHj/AA5Uhbp/8Su6XFio1B3FPoNoXTpeUs78xY6U8QYvwNSVEvkRp2eqdnO24mHLNISdDoeRi3EhVU38xHgEieQaRaeDds50oh1Zxsr7G4hzjRMmei4/HGUknLmfk/pFPx3HiVP8RibhqjYFhTpFswmO+PKTMGtW2iLE8DlTjmVLQTZ1AEwmcOQaZZwmOwI4C4khhoJjOMSZK5aJsxCFTSQgKLZmDnoOZo5AuYo3bz9SkyxOwuHBMzLl+KFDKHDqCWrmALPoX1EV39WcWV47IQQJUtCUk65wVlQ3DluqIo60l2Dl6AG1WAA6vbwhE8j6LMWBNcmXDsRhpq3xEwlZPcRnU5AGUKOa5DJCR0MXZVLVgTheAEmSiWAHSkDkS1T4lz1MdTJhT7eONknzk2XxjWiQVvHCmenlHSlgpexMBzyRv5e/ZgYth0g7+pTYXjmbxAJoXAOukJ8Wcz95id9L1hdi8VNFElxzrTnFKg2TSmkHdpJGYZkrBegTTwMScPwvwpaUUe5N3Juac4Q8JlD4xcsq+VyRRg4BpvFikynLh4DLa+Nj8CVcqJ5cgaDzpGxLHXxPl7Md5Gq9eUQzZm/n97wiUWh8ZWRTZBFhG5MvcesdS546j6x2qFjW/Rk/FBKSydHb8x57hcZiMTPACm72gYAA2J9l49DyiEnDpSZMxQb9xLm249Yq8eaV2rIfIxulToseC4MAys6nAZllYA+uVoJPDAbISpw+ZC29HrEsjiSDYhyGoX9eQiDEYhAAJIr4Ho4a9vCOmkmc1ugPESEAlJMxPMgFPTfS/KBlYIXB8b+MS43j0qWG+K3jmH1rfSK/xDtSAe7lmB7pBHzeldecZJP0jU17H/8ASBhu2rnpG0ymisjtBPWwSAEs7mtNqO/gYY4LhUyYylzFB9O994iyxd/JlMJKtI67QYX4sooy8weYt1EV3huDRMQkLUoEqLJDOKF3cO3dPnZ3i6f0uQZQXca1jzzjAMrEqCVkAqCmBNlBzTeqvOG+NlqR7Lj5xo4xSUpmKSCS27faOpMyF/x++x1FC9m0tV4nQqOvCXONnLyweOVHqXYgtIJBJc1GgixCbHmvY/jokrIWo5SLDfS8ek4EfGQFo+UijwDQKZYXBjAWjRlR0lMYMPOP1c4TJShGJqJy1Jl3cKSkKNiCAU0rSh1MeccIkfEnyi1QoKAsO6X9B61i9/rNNPxsMnvAZFl3ZJ7yAQK/MBfqmEPZDDAz1qp3Uhv/ALLtyLARFnnVnR8dXFF3RNJ/y3pGsm/5jRnC3v8AmOiNLRyCwkEoN9ojA/EcKW2v0jhKy0HA80dzcCkhyB7/AMmK9xH/AG3LGj0Dc94ZYyYQHC26mK5iFlUwDNmBIB/gf4iyEiTJG3QTw0KUorKCkEMHYOTX8Q6w6e67Ae+UQS0ZQDce7iJJWIcNQU1MSTlydnRhDhHiiaWoE/x+Ih4liCkBgPnCWc2NH9I6EwDd/SI1KJLt6wHKglGyQkkWB8f4jF9W8/vGwRyPvpGFYIbeFt2HVHAVvWFfaHDEywtCe+CKgl2rz3aGyECz+/KBeMyyJTp0I33h3j/rQjyf9bKdNxq5YBBUlQfV/vagiCZxaco95ZUnZ3vyBiaZIzEkqT5H6xr/AE1ThSeXygaDnHb6OCZLxSSnvDM9e9z2/wAwx4aqWVWlilLGxfWsKJ+DWKkE9Bu7jclojl4ZQSSElQYihqNyKVhco2Mi6PSMGpAFFBtgoEfW2sME4wUqOn+YoHDU/wDAj/2Tto6ejNDSSsULrS72BVQHSmrlmpEk8LbKY5UkWtfeLskx5z22wmWekg5cyXfoSH+3lFi4bxA2L+IXXnW1oB7ZYUTPhqBY1S9hV9/GAxQlGY3mmipBIzigVUBnIdg99i0SPqzctuUd4jBZMhBuXcda08vbRkwCwdxdy79I6mCXF0yLyY8vkiSUWrHo/Ynj5TJKSTQuPH/EecYdTGHnCcStAVlJApbxiiRCe7Rjxy8aeAHFG/V+uGkpcMZpJGpyoLHwf0indikZcPmeqlnX+36Xgr9R+0M1c+bhytPwkTAyVJS9Al+8A7PmY3ZTF2jjsQp8OKFwovs7AvStY53lPTo6fjqoqyxTU8g9NB9onlh6xhmb71/jwiGZiMrsD15xBFFDZJOSDX31rAqpyQHcauIAx2OWA9On297iFS0LVR3sw0bbrFEIJMRLJa0EcX4ilSTzPSFWFmgLBTuzu/Jt44nS1A94NRt/8QMMaEF1By3Jx5cxDuPLSEcuLTZb5Peufr73jqUaFqfeKwntMRVKXHPW1trmH2A4mmdLC00pUag2L7fzE8vHcP1HRx+THJpBYl1FG6fxHS0xCma9Q3iLco2MQfz7/MSSKkS6aRykxyZnP3y0jDe9diA8BQZLLU14r3abiCQoIdWYVo9HoHaHGNxORO6jYV/MJBw/MoqU5JFyHi/xsLvkzmeXmSXBCxUicvRxyr4VbeJ8AhawyU12V3bM97+6waiQQTkHoD0+8M8BxLL86MzUcJIP+esXNtHOSTFmKwE20yWP+1GI0bWvOAk4VyckxQa4UARUgsLh77faPQ0rRMSWBrve3MdKwp4jwGVMHeQ55tswtzMY8sfYSxS9Fb4fOXLzKOVRq7d1wSxd2pbSH2B45LUCmZLA/wCpGuor4tpC09m1Ib4a+69U5iRvYl9rHSBcQFykf+MgA1ZzmfW43+sL+EumF849otyMTKmpCg9mDi3J+Twi7YEfCSXsp7h/LWIuGTCpIPeykgnIQbDVvvAPa3GlPw8qgopddRWhSAa0NX8jCEqyD4ytFdRi1TFZAXOUqdjQJF/t1ESz8OhK1ZZvxFWVRmINQed/OLP2Nwv9RMmYielGb5ZYSS4SQO61mOULu/eNBCXj2DCcXMI/dlPr5aR1McNpkGTK3aBZMt4vXZfs6Vyyo0BZvB4rHA8AZsxKRcmPYOH4QS5aUjQQ6TJkh4RC7j81cvCz1yWExKFLBIo6Q5PXKDflDRo4xEjOhST+5JTW3eBFfOFsefN2LxExRV8VRWoqLqUSVHQKJLklvvaLl2DnIXKUnVBDEG4Ip9x4RWuN8O+HMXmIBSpil2qCxY0eocG/2Y9jcQl5oqVFjRtHfqaj6xzc3yg2daCppI9CyAjvGnu8BzpGgsd/56Rkq3ef/qervb6xpUzLqXfUN92iJSaD4r2RjAIAqN/TnAs2YhNEtTl+Ig4pxMpTcAHU30c9OcV/EcU2fx19jx5w7HGUtsVOSjpGcVPxH7zO7AUce/URX52CWxp0bV9S/v7sJ+JBqKteo5/zSAzPd70rpa1QmvjSv0vhSIp22AFRUNdaaHdy7+sM+CZknuuLBnemvvpA09CSQA4eprV6Cr8z0ghboSDVywZvp9/dSlT0zItxdotEniKdjQbUu0Ye0UsWLs9AC/4hVwzEBdCKgO92b39YgVOSAd3NH0vT0Z4lfiwb7LF5s66Q0m9qkpBHwlk6UABezmusL5/aWcv5AlKXt8xbYvbwiCfjUqQzW1HvkfrAU4PZAB6sd3hkfHxrdCZ+Vll7LBwbBqUSokuWNVE+vWHU6XQ3JAMVXh2NVLYjMKsQahufNmh5/WqIdJdm5uNYemlonab2ZNZgD9PvAc9B/bobgm33FPWGUqYkgH6bQMoOsOGa3rGSPIiwvFZkpnBIG/5PP7Q7wnGUzBRRHJ28oXzVhSiCzxDieCipFOh35ecR5HG6bK8XKtDsqL0r7rE9DRvPl1isonTpJp3082fm3+YdYHiyV0YgtYgjqInpr8lHJMmkYKXLJUkN6V22/mKB2qxXxcQpvlR3B4OXvqX9iLXx/iMyWk5aqNEtU8y3IPFCmuCTWnt4dhi75AquiCdxibhgUySQmYAKKrmSfmAFbEAHdMO8BglFIK1EqNSSXLkkm/MwqlYDMQpTFKSCkAg1DnyDmnSHfD5xcCOvjWrOTmrm0i09jeGlM9JIcCsenGXCPs/wD4UtE0kKChVn7rt5xYlSwI1sWkFNG2jbRjRgw8m/VvgikLVPRRM1ICiwLKSPuADz70U7sziMmJy0CVAptSpB03Ju20e8do+HifhZ0spzFSFZQz94AlLc8wEfO0gtMSf7Tr8oagJ1A96RHlx9/kuwZLW/R6lIxAFHceJIejbx2tAVmZSbbDTRTVHjSsCSlJCQSCnuuS1gByNS7Qv4rLQRmM3KAKjUu1Gvfp6xy4q3RbJ1sUcexiiSgpASCCVBQJPMHUDYQnTiwHDuHsaAHW+v8wZOxBVZRADhKUqKgflSQhwSCWGzAbUhZNSSo0qD3qAV/upR3u1mjpwgktHNnNt2ZNUC7EkWLBjWz138Y5XKAABL6luW1PDQ0juTIUAxALkcyKWSb12iX+hUpLBLuaW50p49Y2zyQJgw6iXHj+19PpyibGKUGsTcEA05VpqPLq7DDcKypc3oWr1ZtxeFk9aitku7036j1vpHluR59Dzg0xOUkpYtUgNvzhPjiAWDsHs+3Tp5Q2lL+FIOa7VBrtTp+IUKVmq17AO5G1vbDm2xkm20Y40kQpnPUj0etNKiJE4jK5TUjQ3HTlaNy5DhwC5fwZjTazeAjtXDVZAqrux06H6xvJJ0ecW1YbJxAGVwwX8vI6jrB+DWQpizG2kLeEYf40tUtVQDmB1B9+sESCQTLmUKaH7KDXBhXPdMPhq0MMVKUQSilPZhGnGlCilRPT378ocSccQSljTkYm4nw4TEZkgZhHvqU6fRnC1a7BcNPC03B50eG+HnlNFg5TZX5+n0ioIxZlkhgFag0EWrg+PCgynFKoOnMaEQnOq2OwOxgZYBf/HWA8Zw9yFpuNreIg92FLcoixs/JKmLSflSTTfQV5xJCbT0VTipKmVTHcSzEJWQ6SxJ3Fx75Qvx00EKZwbdG2gWfiUFRIq9QNQedvCB/wCpDhqEgNsTr5vHT29InjFRVsOwiMqW5k66l4bcKwxUsNeF0mSeZ53J3PWL52D4SVtMUlqO2xMdDpUch7dl/wCz80pkpQoVCYZSQ46UhfoNxHM3GqSe6He+kCEh0I3GARtoEMHxiVFBCCApqZnbxykEdRa9bR899ouFGRiFyV0IN3GoCgb3IP1j6HmR5h+rvZ/On+oSkHIgiYK1SC4I0LVflvC5q0OxS4vYs4NxQmUgkZSAlBAvmV+1t2B63g9UnMkqTkUVBgcorelrEP5RT+ymK7igE5kpD1Ipl7rg7ZVdQwr3jFo/qigMhZINvP5jo3Nn11IjlTXGZ04/KOiv4vs7NFQSSSaUSc2orZTE9160vqskKWg5u9mcKBKVBRcglNBYM7v+1wdIus7HgpJmd8MUkKDhVaJU1y9QbP4RWsdxkzs6lJJyi4oUAggO9WzGr91VASkkE1Yp8kR5IcWDypoWCAaB2YEWq5Dl+V7lzBmEASBYDRt9x5b3pyhX/WyiR3SDS/O5rcHM4Nw1d4MWodwAgtaoZTUqKEWMa7QKDsdisqSHHerpt702tEXD8IFqqzJoGqHHpoIWYnG1ANQGatiCXc6V3BizcEw/+0+p0ca00oevKBlPjDYcYcpaM4nw4GSob08/8RWUYAoDMbhi0W7jE1pTkUcW8oQpxpYeBPvrSPYWnGzcyakL8NKUlRDMHbbelIf8PwWeWQRd/WB8StTUNKeyR0h5w+qR+IDM3VoLCldFf4dg/wCnnByQFuk2ZxUe+cM+OYamcAFSfMjaDsXhM4Ia9QdiKgiOpMwKAzJY2ULV1idzbakPWNJOIiYTE5hVTefu8TYPE5VAKqCAx9G97wQMAEKI/aap5colPDybB9t4Y2+n0Kr2uxdxrgCV95FFH6wu4ZOMs5VC1AHt01EWzBSSwBBcb6xBxHgwmB0UUPI8oCM/2T6NlD90STh84qeoI+vQi3jCfttjQmUEJISpagVB6sH1GjgXjeD+LLWc6SAkfNZgB9Q0KOL4uXOmEkEnQMNKNDMeFcrXR76lqmJELSlIUUuQ9CKKtldrnTnWOZGCmTFhS0JQgiiRYBLMBq5u5/DdzkEAgGhPpTT7RY+D4b4wl5GIUBbQ6imxcR0cSvsj8l1VBfAOEmYsBrx6vwvh3w0BI0hXwXgYkpp8zXiwYfGUYpY/SHsiRtaWiJxrEsycSKiu8L8Yax40skZGRkCNOVCFfE5ZKTDRQgXFihjx48HXLGGxSiQ0vMcwR/aasQaNfyhzgsTLXLzSzlZs6dgp6pGqSx3vpAnbySlE/PQBTo8VfK/iGfnG+BYzDpwwIBzKPfLWUKMKAgMxyu3eN45ueHs6GHJpHOPnJJCWdLgKDPlqDlADZhpzc6hLLuIcJMlp0ogySaG5Q/7SCXKTbmCNw/IWyj3Rl71SKKALOWsO8N6EaphjhJ5KMgqlXzJUyt7l7h+QUCNcztxJKNC8jbk2LsBwtKwTlbuuAKgEuyrPlJBD6WNY0rA5EqU7AWFwSKOOdB+KNFi4dw7M7UKSbXeuZnd0qq4NKeAG4z/YO4oULkZVJS+ZNbK0S4q7bQuUk5UjVF1ZWZEkmanIqimYnmO8OZeg3o0XrDIygJUCGoxS1v3Dnq0V/h+AJmiYX+bvvd2KgFbvcKsRrFpUh0kNV03uHvzIN+TCJ88tpD8EdNi7jST8BWUvtzvtyisomsQo/wDHTUKqPIgub8rRaeIySEkNQ6/f3/EKEyApKgQHdLg6VpoADW7RmGVKjcsbYXNWO6BQs7U01+ovDXgmICwKhxs0JsThSyNCCaj8AONIj4RMKZpCnAJBfTo4oXp5QancNgcalougw41+kBYqRkVm0VQ/YxImaQPtEpmBSWIp+YUnGQ58kCzKgpN2cQPhZ4ylTF0llVtz3ghCXdP9v1peAsfhFByl3Uz8+d7+sMi60wJK9oOk4wKLVcXBv/7DcRuYoHvDr72hDjMcJLKWpKW8SRyF/Ozwj4r2lmTkhMjME1BDd40cg5dA1Y9w+p0eTpk3aXtGVkS5ZBRULINSQ1NsvMEu0BYNAmJtUlrMTsE2111hOlRk95Ry0UACA5YOWG1RXy5EHEtLQtJQSvKpKUlwhmLb5t7Vi7DBRWiXPKnR1icDMSVIWDKIsFj5muAbGpFtFefo/wCn/Z9SEJWr94zIGyVVFgOttYq3Z7ATeJYp1qIGQBRdRAS7nKDQFijbQ6x6/K4WlCkFJUAhOQJcs1GcakAX5neKIreiTI2+wyTLpHXwmjtKY6ywwUcQj4tIJIyqIv8AbeHioX42W5EajxYYyNPG3gBpomBcYl0loKMRzBHjx5B+pnDlKkKzJDs9CTUVDUHLTWPP+xnEiVLSqqVBOa9KsFdNCOaSxaPaO0uCE1DVDh2ItpXnWPI+G8JOGxU5BBAADEbEuwfUEN4wjKvixuLckWCTw9KSErIKlUDPca5rAgi5pd9I0pPwnXLZTd0pNwf7CLitnFCWsRA0xRVLSl6pdSCDlzFj3jqC5s9jeJsVw1U85pa8s1IS4tnBrdgl6kMzUFmaIlGvZbp9osOEGZKfhlmqLub92gd6B7ZgHooQqno+NNDjKQTQUBIDDoHBrttA2A4sZayid3FZmJbu1+UlmYOKqFAWMOZ0p1onUKWbMKZcrliU0LkurkxGsArjK5BSSapG/wD8/JmGoKFhLJmJLE/8S1/HflCns3LmJCxMKmJ7jvW4LPodoezCMqQC5NXezXIILVgfUlwNCC7H+ecDmmnoLFHiFKmD5VP5aWcb9DubxXQtlLBFm7zf2td/f2fJdqguaMLiv8WhKUKMyYkOWIYi791iN2YUPPwVj9hZPuEYqfmUg8xzd2ofMQLOTlWkizXHUNeBJpJUks57qXS/QFVToPbwz4vLVoks23y1LdK+R8IY9NCuxvh56VJFeR297ROmZld7fnXzfyiv8NxiEI+JMWEBsqsxq6ahhc7UHrC7iHbonuyWCS/fWPqAbVBqeUKjik3UR3PRaeKY4SgmYogCxdnPStSPvFd4j26d0SkMTZSiK2sNPvXaKficRMWXWVKFxVyPO9nbSscKD61028Nj9OVothhS72B2S43G/ELqu1yo13HLenlC2XjJkqa8osWtzqAK3DmCio6B1VpcnYAXNajwMalzQlQSsTASWAyju5gHLHkfAnrFcES53QoxGMmlSio1oCDqzAAv4RZOyfZadi5qcrVqSaBhRy2mm5+sDSeBqnEhIdyPhgUcr0oN8trswNo927D9l5mFkkTRLClEHuOTQfuUq5fQBhzehrekSO12G9lOy6cHKyhWdajmWshsxOw0SNB6w8mSgRHQTRo0lLAAknmbnmWpDFoWcpTHZMYxEYY0w4MB4hNYNiGcisajBiDHTxwDG3jBh0Y4VHRjlVow0rHH8TKlElWVJVV2qSBq1SyR5CPIuO4lBx8xP7JspCkkVBy5gTyDPX/hHpfbtEpKUrmuWVQbliG8iX5PHj3bfHf7sqfJVRIYajZiLMRSlwYVNctDMb4tSC5fEUJmFK1AuxS5NSFCpAp8qVl933EG4DtAUy1WFg4rlUXAB3QpnBNikBwFRQsRjiZgWliAQRqwvlL7VFYaYPHJlsaLSVEEpZwzONi4Znf6Ql46Q9ZbZY8VNTNaaWlqy0DOMyqEl2d812q0D/6pOQf9pZBSSn4ZbKEgME/8mqUqq3L9xCZUucl0qF/mB5ghxpoa2eBMZhp8gEqTLmBtbZVMHJQz6UeotYwEXqmPdLYTie2E2Wr4a0pyuCc6VIUnMHIYEsO8+u4ZyIM//RKKQRKTs4J0Lu+V2tWlXvog4zjviSygYQJmAsooBUDo4DBSbDXeJ8NNWyEsWSGOb5nI+UMXyk0FaWAs+fSg9tG/UfSHqO2oHzSF3aiknbxFH09I6l9rpIOYyplbl0k19fWEc+WCzVBcsRYm4AAoXAoLiqdUxzkDF6gkMaFidaHU0cXp1HnghRim7HmL7XSwM6JNXDuaFhalSHH1vCqf2vnzhlExMpixy5U0UKAlZe3MFhC+Zgs6wlNHI8ibnnFfVilSlq0UCzFi2Wh05X5wUMEfsBPLwLMvguU/HmLBDOQSsqoQSkk3cKDEeEC4jCAsUgMoMAnMwpS+vN4UTO0CpwyzDoHAJLtrfZ4aYfiZV3gCsWrzL2FfmD3ara1Pg1sBZosm/o1pSFMDuxqG1Yl7jTZ6xH/RKcukp1cglLDalS3jSrw6HFkqSkWOUFVGDAp71PMQqxfHQjuygVLUO8pRLVd6ABwHZhSggEpNjJZUkBzZQBSpLKSGHzMp6kmnhy5awTgcCZq6SyrUJd7P/caEjn6xzKwkycs3mTWcABidNe6lNLm5G7x6L2E7DmWQucrvmjAMlv7Rt94oS9EM527D+w/BZgOeckO7oTcS9L/uVerC9I9HQKQPIwQQGAaCErhiSXQttt2zYjI2DGlKAv086AecEYZGlRwZjGJHeNMIlRryjsxEpEeMDHjbxkZAjDsGOVGMjI8eF3F8CiallpCmrUPXf6x5T2/7MyZMkqSAxIZLAAZlJBt1fwjIyAkauzyCcwUKOKhob9neEiZIxBJoUrSA1jLyLCvUeMbjICT+I1L5Dzs/N7oSWJygvZ+6T6UvEvajDn4Cl5vkISBUUVpQ6Go5xuMiXrIV/wDIr8sH+lCgWyLUqgqfloTswbxi1nAAISgqJdOZ6agKYhq07vMGNRkMyOt/kXi7r8CfHzVIID/2k8wqgB5gPXV93JmEmqADcgbgZjoOpfwG0ZGRqdjehRxWcpkkKIfZ3DB6MbUZoSTZzoJapLE/X+KvGRkUR6Icr+QGnaLNPwYkrKASQKB7+O8ZGQMntI9FasPmYpMuQmcUZ1KUEkKNGq7MBUgC7iloTcXnlc2jJchLgB9Kk0q55RuMjII2b0e19jOzkqVLGUX73R6kPdqxb1YcZNmt4RkZDScOlTyZeY3aOguNRkaeJQY0dOXv7xqMjTx0RENjGRkeMZ0tUchUZGRq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0" name="AutoShape 16" descr="data:image/jpeg;base64,/9j/4AAQSkZJRgABAQAAAQABAAD/2wCEAAkGBhQSERUUExQWFRUWGBoYGBgYGBgZGRgcFR0YGhoVGCAXHSYeHBojGRcYHy8gIycqLCwsFx4xNTAqNSYsLCkBCQoKDgwOGg8PGiwkHyQsLCwsLCwsLCwsLCwsLCwsLCwsLCwsLCwsLCwsKSwsLCwsLCwpLCwsLCwsLCksLCwsLP/AABEIANUA7QMBIgACEQEDEQH/xAAcAAACAgMBAQAAAAAAAAAAAAAEBQMGAAECBwj/xAA6EAABAgQEAwYFAwMEAwEAAAABAhEAAyExBBJBUQVhcQYigZGx8BMyocHRB0LhFFLxFSNikjNyghb/xAAZAQADAQEBAAAAAAAAAAAAAAACAwQBBQD/xAAoEQACAgICAgEDBAMAAAAAAAAAAQIRAyESMQRBIhNRYTJCcZEUM0P/2gAMAwEAAhEDEQA/APT04UmwYc6+/KCJchtXgklxQxAQ1K191/mBPHCpIKwoiocPs4Y+YiX+oIIZyGvp4xxMQ9Q77RHPwS27orpt7pG0Ya/qGJ5n1pHZmG8A/AmMHSQXqKc7MYmVNYhxp6N+YxM0nwcxnH/JR8y/3ieaqwGp/n7Qs/qWJcG/qbesTnHCqr6C3L6k/aMT0eJkk5lMAaCjhuvpEiRsz879IVzeNJQkqFa73Oo6CFeK7SqUrMnMBrp4UjEzxZzNUSyfHly68oovantirD4hUtGd0pGYmiXU5cEhyWaooz84U9qe35mJ+Ch0BJIWUkjOwNCGtqzl4rwwk6Yh0Szc1NN9yPxE2XNel/Zbh8f90v6Ccf8AqVjFUE4bAZEF9iXDk1+gg2Z+p83IypTzGZRdkF9QG38oVYPsOtZ/3FhJ2Ac+oiZXZWWFEKUqgDnu6kilIV9ddWPlgxt3RYuE/qAZrqmCVKQkMTmU4KWa97uzPTWI+I/qNJCT8EKWsnUEAMBUvdzTw6QAnsZJame390EI7HyWYhY/+vta3KBfkIH/ABoWAo/UnEoPcTLAP7VBSg7VI7wOh6c7xHh/1WxSVgzPhKTmDpCSFtsllUVs9HvE8zsGklwtY6hJ+whXiuxU6WorQlE3ukVcFnBoCQHd6u/0g4eQr2zZ4IcfitnsmDWqYAT3U86GCxIDj37tHiXC+1+Kw07NNMyYAG+HMWsAAqBKgklszJYEggPY0j1Hs322w+IlLm5vh/CrNSq6KFrXBALNezaRdHIpHPyYZQ76LMZdIhXhonwPEJc5AXLWlaTYpIIpcdeUEKEGKFUyQdLxuWQ3fDneDZogQqCo8eJJOFRmerm12G/2jvEywLtXf78o4SlrGMMokuS/Is31EZR4XKwSSrMFE1qA1vxBAlX22gnKHJa9fGOSkM+hHlA1R6wWVMGYDQfV43NmAE0vW/4iSZJDggb/AGjlUgExtGASuKM4HeYXdlX1HKGPD8YFiigWvS0J8RhU5g1S4BbwqD6h4mw2LCS2vqIVF/cYywy00d42VkintjC1HEUpB7zZWJc0D6wyw6nTDgQPiMzK3UfWn3EKxi0pTmzVy00pWvk3nG+P48IIfdL+Cg/19RFTm8TzKJFUhFdwp3byYdTCJTpsNLQ4n8WSQWtRy3pzq3/1CDtf2n+HJSO8FLByMWCQlsyqM1yBz6QQOIS5QWubaUGZLOs90HK9D3tekUTtHxubjZqCEZUpDS0DvMC3RyaEn0EC5aHYcTlK/QvTxBYUkhawErCgzhtKC3LpvFi4FJxU4ZTNUiXmfMcqlG5YFWlbnaJeAdkAnvzAFK2uE/k8/KLbIkITRve0QTz18YnReOLdtAeB4JKld5KQVaqV3lHxIp0DDlEy5oALC3vSI1TQmapDABnHi/3iGa+YmwIb8wim3bBv7B2DIK2B0feF3aDDAb1I6Xv1grhKxmBe6TE3FgCmtAf8+gMbVOkei/bAMGpSa3enlDCXO6xFnCRuw9I1g52ZIre3vygNpBdsNKjuDEZng0pHSkvAmNw6roUEkbgMeW4jLs1EeP4VLnBlh9iKEdNvCKjxHg8zCZlIWVSzQ7p1GYCihmsdNtYs2D4u68i+4obkMroaPRoLJ+LmAQQBcqDO+gFz4w7HKUHQMmmtlG7K9r52Cm5gSqWSPiIdgsWzVsoNRTaMaR7fwLtJJxcsTJSnGqS2ZBNcqwCWLNHjXaPswUDNLSejW5j8f4hNwbi6sJiJc0AEyy5FswNCgm9QT9I6WLITZ8Sn8o9n0WpeaIlyw33ilYf9UsMWcTUuz90FgWux56RYsDxyVPS8uYlYt3VBTf8As1izXinkn0QOLXaD0kvy+sE/EECieG96RwvEg84IAMK6xqbKq2kL1TFbx2cQSH8IFmoJUodGgQzc1iabN9XjlCwSz16/mOMVLQlgYy7R6iKZJWSwAL308i0J+MTlSCM7OQVU5XDB2LVpFlGCUaufH28D8Q7MDEEfEmLDWyBIPVyDWAlj5INOirYUjFLCEKZSiDc23Y2YDTwILiPQ+HcNRIlhEsEAOal6mpPnWFPAeyOHwheWFlTEZlrUssasHoBagAtDwrgscOPZ5uyldpsHPmzCESlEBnLjUiwuah6DfaKvxHDrwKT/AFOUZ1DIUnO4BGdtQAli5AqRHq2NxqJSFTJhCUIBUpRsAKkx4H2u7QTMZPVNU+QUlpBolILhtHOpOphWSKX8jsMHN16Ip3HZmIBk5Qc5BBAOYkZubVcufWLLwDs78FIoCs3VX/qH0pA/Y3gbJ+IbqsCPlTvs59BpFxOHpSOdmyW+KOjCKh0Dyli/rEwmA6e/ONiS19Yll4Mc4loKwHH4VwFhgpPkRtRz5QIZ0taMxNOWh1FaQ9XKABc6dYquNUiWs1atgcvprFuKFr+Cacqdk+DxEsZMpVcitb1gzGBWVmJD1fN+IrOJ4xlNKMasenN7Q9/1TPKCkrU7A1IFq2fURrhuzVL0CqKiCMqgSWYBR2D/AFaCsGCkVehPLV/48oXYvGLzJ/3FMFAqrUgMaPcu484Pw2JZJKlKIFbj0jJQUQuTZ1xPj4lkAgq1P284S4/tCZgtlA3evI1Y/mFXEMaJi1MVZjU6+HlAxGZlZTlFASTUsOmhttDYYktsmnkbdD7heAE1ionKDS1SORFhvFiVjkSWzED6+PWKVJ4vMSMqQw3/AHHpsIlQlRdSnfbSnrCJKXK2Oi0o0i64kS50kqCjWx/MUfjPZZlDKsFVfmoS1qdAR5bR3L7RZHCXUORYA/f7Qzw8+TiEAFeU3/3K1Oxb8RdFpron5OMtMpSpJFSGUKHQh9x9I5w2PmSZgVLUpKiWcOLaE7PoYd8UwRz5c4YPW7s217CpjJPZv4gKgsFrU83gVF+ipZIyWy89mO0cvEy0lfcmFwRZDjUE7hqaO1YtEpLafWPJeF8VODnlExBVKmUIFWJbvBzZwHj1Xhk9MxAINPAtyuYrj0cyap0EBXv/ADEqVxs4Y3EalHQi3vxEawSDESahQqPTn50jiQrO+ZqeB8a7+kFYqWGpT39K1hXjMShLAgvXQ/aEy0Ei0R0I4BjsRQYbjI2BG2jDx45+o/alc+cvDggSZaikg0zqQ4KjqwNhye9qx2f4QqdNa0tJ7yS5B5Dq3gIdfqDwxX+pzZYcmaUrTUP30i+wCnvZKbG8WPhHAESJYCSX1UdX9I52bJxZ1MS+CoORKygNrVtY7zmBZcwpV3j0L3H5eDEq1NT1jnuNDrMQprxL8ZrNfdup10jQVuPSN/DBrDIRBkyHFYlnim8axTrYhtH5aPDvi6mitHh6p61FPeALEuwBpQXtyivioKya5TdIUY1iTXTXXb6w84+haJqRLKgFIzFqBkPXwDQXJ7OSwQVusjYsPHeHCpoV+0EigLOWN28hE086tUVw8eVbEfD5SVkKUtOhAqSXfVB06eEdcZxqAAgTAHLOQSwGsbVwRCS8smW5JIFU12D0vC/H9mZig4mZuRpQaVJ1hv18cmhT8fJFMLkYSUZalfGQpSiDlLEgFqVqNHoIEmcEVNFZiD/ahwwG7tydmgTDdkp8w5phEpKfl1Ua8iw6/SHA4VLlhDAvmHeKszjWhDfSKf8AIgqRKsE3bN4HhBlpZYdVGP0etALMIExnC5i9WD2YtyHP20W4YcME5knkac2gafgFH+08gxodXuLaRso+zIutFSPBUpNfmOmvRvCMXww9BfKHamp3i0J4WBWg6Bz5qZh0iKcgEd3S5YgV2LV3hdNh6K1Mw4ABauzVOltYxalIIUkZFBnAs1nV0hivBMp0uSbqsdqcukFS+H5rh39tAc3EJRTeio47Grm94igUk5mtlIOo1t484a8K49MkKdCm5aHwiHj/AA5Uhbp/8Su6XFio1B3FPoNoXTpeUs78xY6U8QYvwNSVEvkRp2eqdnO24mHLNISdDoeRi3EhVU38xHgEieQaRaeDds50oh1Zxsr7G4hzjRMmei4/HGUknLmfk/pFPx3HiVP8RibhqjYFhTpFswmO+PKTMGtW2iLE8DlTjmVLQTZ1AEwmcOQaZZwmOwI4C4khhoJjOMSZK5aJsxCFTSQgKLZmDnoOZo5AuYo3bz9SkyxOwuHBMzLl+KFDKHDqCWrmALPoX1EV39WcWV47IQQJUtCUk65wVlQ3DluqIo60l2Dl6AG1WAA6vbwhE8j6LMWBNcmXDsRhpq3xEwlZPcRnU5AGUKOa5DJCR0MXZVLVgTheAEmSiWAHSkDkS1T4lz1MdTJhT7eONknzk2XxjWiQVvHCmenlHSlgpexMBzyRv5e/ZgYth0g7+pTYXjmbxAJoXAOukJ8Wcz95id9L1hdi8VNFElxzrTnFKg2TSmkHdpJGYZkrBegTTwMScPwvwpaUUe5N3Juac4Q8JlD4xcsq+VyRRg4BpvFikynLh4DLa+Nj8CVcqJ5cgaDzpGxLHXxPl7Md5Gq9eUQzZm/n97wiUWh8ZWRTZBFhG5MvcesdS546j6x2qFjW/Rk/FBKSydHb8x57hcZiMTPACm72gYAA2J9l49DyiEnDpSZMxQb9xLm249Yq8eaV2rIfIxulToseC4MAys6nAZllYA+uVoJPDAbISpw+ZC29HrEsjiSDYhyGoX9eQiDEYhAAJIr4Ho4a9vCOmkmc1ugPESEAlJMxPMgFPTfS/KBlYIXB8b+MS43j0qWG+K3jmH1rfSK/xDtSAe7lmB7pBHzeldecZJP0jU17H/8ASBhu2rnpG0ymisjtBPWwSAEs7mtNqO/gYY4LhUyYylzFB9O994iyxd/JlMJKtI67QYX4sooy8weYt1EV3huDRMQkLUoEqLJDOKF3cO3dPnZ3i6f0uQZQXca1jzzjAMrEqCVkAqCmBNlBzTeqvOG+NlqR7Lj5xo4xSUpmKSCS27faOpMyF/x++x1FC9m0tV4nQqOvCXONnLyweOVHqXYgtIJBJc1GgixCbHmvY/jokrIWo5SLDfS8ek4EfGQFo+UijwDQKZYXBjAWjRlR0lMYMPOP1c4TJShGJqJy1Jl3cKSkKNiCAU0rSh1MeccIkfEnyi1QoKAsO6X9B61i9/rNNPxsMnvAZFl3ZJ7yAQK/MBfqmEPZDDAz1qp3Uhv/ALLtyLARFnnVnR8dXFF3RNJ/y3pGsm/5jRnC3v8AmOiNLRyCwkEoN9ojA/EcKW2v0jhKy0HA80dzcCkhyB7/AMmK9xH/AG3LGj0Dc94ZYyYQHC26mK5iFlUwDNmBIB/gf4iyEiTJG3QTw0KUorKCkEMHYOTX8Q6w6e67Ae+UQS0ZQDce7iJJWIcNQU1MSTlydnRhDhHiiaWoE/x+Ih4liCkBgPnCWc2NH9I6EwDd/SI1KJLt6wHKglGyQkkWB8f4jF9W8/vGwRyPvpGFYIbeFt2HVHAVvWFfaHDEywtCe+CKgl2rz3aGyECz+/KBeMyyJTp0I33h3j/rQjyf9bKdNxq5YBBUlQfV/vagiCZxaco95ZUnZ3vyBiaZIzEkqT5H6xr/AE1ThSeXygaDnHb6OCZLxSSnvDM9e9z2/wAwx4aqWVWlilLGxfWsKJ+DWKkE9Bu7jclojl4ZQSSElQYihqNyKVhco2Mi6PSMGpAFFBtgoEfW2sME4wUqOn+YoHDU/wDAj/2Tto6ejNDSSsULrS72BVQHSmrlmpEk8LbKY5UkWtfeLskx5z22wmWekg5cyXfoSH+3lFi4bxA2L+IXXnW1oB7ZYUTPhqBY1S9hV9/GAxQlGY3mmipBIzigVUBnIdg99i0SPqzctuUd4jBZMhBuXcda08vbRkwCwdxdy79I6mCXF0yLyY8vkiSUWrHo/Ynj5TJKSTQuPH/EecYdTGHnCcStAVlJApbxiiRCe7Rjxy8aeAHFG/V+uGkpcMZpJGpyoLHwf0indikZcPmeqlnX+36Xgr9R+0M1c+bhytPwkTAyVJS9Al+8A7PmY3ZTF2jjsQp8OKFwovs7AvStY53lPTo6fjqoqyxTU8g9NB9onlh6xhmb71/jwiGZiMrsD15xBFFDZJOSDX31rAqpyQHcauIAx2OWA9On297iFS0LVR3sw0bbrFEIJMRLJa0EcX4ilSTzPSFWFmgLBTuzu/Jt44nS1A94NRt/8QMMaEF1By3Jx5cxDuPLSEcuLTZb5Peufr73jqUaFqfeKwntMRVKXHPW1trmH2A4mmdLC00pUag2L7fzE8vHcP1HRx+THJpBYl1FG6fxHS0xCma9Q3iLco2MQfz7/MSSKkS6aRykxyZnP3y0jDe9diA8BQZLLU14r3abiCQoIdWYVo9HoHaHGNxORO6jYV/MJBw/MoqU5JFyHi/xsLvkzmeXmSXBCxUicvRxyr4VbeJ8AhawyU12V3bM97+6waiQQTkHoD0+8M8BxLL86MzUcJIP+esXNtHOSTFmKwE20yWP+1GI0bWvOAk4VyckxQa4UARUgsLh77faPQ0rRMSWBrve3MdKwp4jwGVMHeQ55tswtzMY8sfYSxS9Fb4fOXLzKOVRq7d1wSxd2pbSH2B45LUCmZLA/wCpGuor4tpC09m1Ib4a+69U5iRvYl9rHSBcQFykf+MgA1ZzmfW43+sL+EumF849otyMTKmpCg9mDi3J+Twi7YEfCSXsp7h/LWIuGTCpIPeykgnIQbDVvvAPa3GlPw8qgopddRWhSAa0NX8jCEqyD4ytFdRi1TFZAXOUqdjQJF/t1ESz8OhK1ZZvxFWVRmINQed/OLP2Nwv9RMmYielGb5ZYSS4SQO61mOULu/eNBCXj2DCcXMI/dlPr5aR1McNpkGTK3aBZMt4vXZfs6Vyyo0BZvB4rHA8AZsxKRcmPYOH4QS5aUjQQ6TJkh4RC7j81cvCz1yWExKFLBIo6Q5PXKDflDRo4xEjOhST+5JTW3eBFfOFsefN2LxExRV8VRWoqLqUSVHQKJLklvvaLl2DnIXKUnVBDEG4Ip9x4RWuN8O+HMXmIBSpil2qCxY0eocG/2Y9jcQl5oqVFjRtHfqaj6xzc3yg2daCppI9CyAjvGnu8BzpGgsd/56Rkq3ef/qervb6xpUzLqXfUN92iJSaD4r2RjAIAqN/TnAs2YhNEtTl+Ig4pxMpTcAHU30c9OcV/EcU2fx19jx5w7HGUtsVOSjpGcVPxH7zO7AUce/URX52CWxp0bV9S/v7sJ+JBqKteo5/zSAzPd70rpa1QmvjSv0vhSIp22AFRUNdaaHdy7+sM+CZknuuLBnemvvpA09CSQA4eprV6Cr8z0ghboSDVywZvp9/dSlT0zItxdotEniKdjQbUu0Ye0UsWLs9AC/4hVwzEBdCKgO92b39YgVOSAd3NH0vT0Z4lfiwb7LF5s66Q0m9qkpBHwlk6UABezmusL5/aWcv5AlKXt8xbYvbwiCfjUqQzW1HvkfrAU4PZAB6sd3hkfHxrdCZ+Vll7LBwbBqUSokuWNVE+vWHU6XQ3JAMVXh2NVLYjMKsQahufNmh5/WqIdJdm5uNYemlonab2ZNZgD9PvAc9B/bobgm33FPWGUqYkgH6bQMoOsOGa3rGSPIiwvFZkpnBIG/5PP7Q7wnGUzBRRHJ28oXzVhSiCzxDieCipFOh35ecR5HG6bK8XKtDsqL0r7rE9DRvPl1isonTpJp3082fm3+YdYHiyV0YgtYgjqInpr8lHJMmkYKXLJUkN6V22/mKB2qxXxcQpvlR3B4OXvqX9iLXx/iMyWk5aqNEtU8y3IPFCmuCTWnt4dhi75AquiCdxibhgUySQmYAKKrmSfmAFbEAHdMO8BglFIK1EqNSSXLkkm/MwqlYDMQpTFKSCkAg1DnyDmnSHfD5xcCOvjWrOTmrm0i09jeGlM9JIcCsenGXCPs/wD4UtE0kKChVn7rt5xYlSwI1sWkFNG2jbRjRgw8m/VvgikLVPRRM1ICiwLKSPuADz70U7sziMmJy0CVAptSpB03Ju20e8do+HifhZ0spzFSFZQz94AlLc8wEfO0gtMSf7Tr8oagJ1A96RHlx9/kuwZLW/R6lIxAFHceJIejbx2tAVmZSbbDTRTVHjSsCSlJCQSCnuuS1gByNS7Qv4rLQRmM3KAKjUu1Gvfp6xy4q3RbJ1sUcexiiSgpASCCVBQJPMHUDYQnTiwHDuHsaAHW+v8wZOxBVZRADhKUqKgflSQhwSCWGzAbUhZNSSo0qD3qAV/upR3u1mjpwgktHNnNt2ZNUC7EkWLBjWz138Y5XKAABL6luW1PDQ0juTIUAxALkcyKWSb12iX+hUpLBLuaW50p49Y2zyQJgw6iXHj+19PpyibGKUGsTcEA05VpqPLq7DDcKypc3oWr1ZtxeFk9aitku7036j1vpHluR59Dzg0xOUkpYtUgNvzhPjiAWDsHs+3Tp5Q2lL+FIOa7VBrtTp+IUKVmq17AO5G1vbDm2xkm20Y40kQpnPUj0etNKiJE4jK5TUjQ3HTlaNy5DhwC5fwZjTazeAjtXDVZAqrux06H6xvJJ0ecW1YbJxAGVwwX8vI6jrB+DWQpizG2kLeEYf40tUtVQDmB1B9+sESCQTLmUKaH7KDXBhXPdMPhq0MMVKUQSilPZhGnGlCilRPT378ocSccQSljTkYm4nw4TEZkgZhHvqU6fRnC1a7BcNPC03B50eG+HnlNFg5TZX5+n0ioIxZlkhgFag0EWrg+PCgynFKoOnMaEQnOq2OwOxgZYBf/HWA8Zw9yFpuNreIg92FLcoixs/JKmLSflSTTfQV5xJCbT0VTipKmVTHcSzEJWQ6SxJ3Fx75Qvx00EKZwbdG2gWfiUFRIq9QNQedvCB/wCpDhqEgNsTr5vHT29InjFRVsOwiMqW5k66l4bcKwxUsNeF0mSeZ53J3PWL52D4SVtMUlqO2xMdDpUch7dl/wCz80pkpQoVCYZSQ46UhfoNxHM3GqSe6He+kCEh0I3GARtoEMHxiVFBCCApqZnbxykEdRa9bR899ouFGRiFyV0IN3GoCgb3IP1j6HmR5h+rvZ/On+oSkHIgiYK1SC4I0LVflvC5q0OxS4vYs4NxQmUgkZSAlBAvmV+1t2B63g9UnMkqTkUVBgcorelrEP5RT+ymK7igE5kpD1Ipl7rg7ZVdQwr3jFo/qigMhZINvP5jo3Nn11IjlTXGZ04/KOiv4vs7NFQSSSaUSc2orZTE9160vqskKWg5u9mcKBKVBRcglNBYM7v+1wdIus7HgpJmd8MUkKDhVaJU1y9QbP4RWsdxkzs6lJJyi4oUAggO9WzGr91VASkkE1Yp8kR5IcWDypoWCAaB2YEWq5Dl+V7lzBmEASBYDRt9x5b3pyhX/WyiR3SDS/O5rcHM4Nw1d4MWodwAgtaoZTUqKEWMa7QKDsdisqSHHerpt702tEXD8IFqqzJoGqHHpoIWYnG1ANQGatiCXc6V3BizcEw/+0+p0ca00oevKBlPjDYcYcpaM4nw4GSob08/8RWUYAoDMbhi0W7jE1pTkUcW8oQpxpYeBPvrSPYWnGzcyakL8NKUlRDMHbbelIf8PwWeWQRd/WB8StTUNKeyR0h5w+qR+IDM3VoLCldFf4dg/wCnnByQFuk2ZxUe+cM+OYamcAFSfMjaDsXhM4Ia9QdiKgiOpMwKAzJY2ULV1idzbakPWNJOIiYTE5hVTefu8TYPE5VAKqCAx9G97wQMAEKI/aap5colPDybB9t4Y2+n0Kr2uxdxrgCV95FFH6wu4ZOMs5VC1AHt01EWzBSSwBBcb6xBxHgwmB0UUPI8oCM/2T6NlD90STh84qeoI+vQi3jCfttjQmUEJISpagVB6sH1GjgXjeD+LLWc6SAkfNZgB9Q0KOL4uXOmEkEnQMNKNDMeFcrXR76lqmJELSlIUUuQ9CKKtldrnTnWOZGCmTFhS0JQgiiRYBLMBq5u5/DdzkEAgGhPpTT7RY+D4b4wl5GIUBbQ6imxcR0cSvsj8l1VBfAOEmYsBrx6vwvh3w0BI0hXwXgYkpp8zXiwYfGUYpY/SHsiRtaWiJxrEsycSKiu8L8Yax40skZGRkCNOVCFfE5ZKTDRQgXFihjx48HXLGGxSiQ0vMcwR/aasQaNfyhzgsTLXLzSzlZs6dgp6pGqSx3vpAnbySlE/PQBTo8VfK/iGfnG+BYzDpwwIBzKPfLWUKMKAgMxyu3eN45ueHs6GHJpHOPnJJCWdLgKDPlqDlADZhpzc6hLLuIcJMlp0ogySaG5Q/7SCXKTbmCNw/IWyj3Rl71SKKALOWsO8N6EaphjhJ5KMgqlXzJUyt7l7h+QUCNcztxJKNC8jbk2LsBwtKwTlbuuAKgEuyrPlJBD6WNY0rA5EqU7AWFwSKOOdB+KNFi4dw7M7UKSbXeuZnd0qq4NKeAG4z/YO4oULkZVJS+ZNbK0S4q7bQuUk5UjVF1ZWZEkmanIqimYnmO8OZeg3o0XrDIygJUCGoxS1v3Dnq0V/h+AJmiYX+bvvd2KgFbvcKsRrFpUh0kNV03uHvzIN+TCJ88tpD8EdNi7jST8BWUvtzvtyisomsQo/wDHTUKqPIgub8rRaeIySEkNQ6/f3/EKEyApKgQHdLg6VpoADW7RmGVKjcsbYXNWO6BQs7U01+ovDXgmICwKhxs0JsThSyNCCaj8AONIj4RMKZpCnAJBfTo4oXp5QancNgcalougw41+kBYqRkVm0VQ/YxImaQPtEpmBSWIp+YUnGQ58kCzKgpN2cQPhZ4ylTF0llVtz3ghCXdP9v1peAsfhFByl3Uz8+d7+sMi60wJK9oOk4wKLVcXBv/7DcRuYoHvDr72hDjMcJLKWpKW8SRyF/Ozwj4r2lmTkhMjME1BDd40cg5dA1Y9w+p0eTpk3aXtGVkS5ZBRULINSQ1NsvMEu0BYNAmJtUlrMTsE2111hOlRk95Ry0UACA5YOWG1RXy5EHEtLQtJQSvKpKUlwhmLb5t7Vi7DBRWiXPKnR1icDMSVIWDKIsFj5muAbGpFtFefo/wCn/Z9SEJWr94zIGyVVFgOttYq3Z7ATeJYp1qIGQBRdRAS7nKDQFijbQ6x6/K4WlCkFJUAhOQJcs1GcakAX5neKIreiTI2+wyTLpHXwmjtKY6ywwUcQj4tIJIyqIv8AbeHioX42W5EajxYYyNPG3gBpomBcYl0loKMRzBHjx5B+pnDlKkKzJDs9CTUVDUHLTWPP+xnEiVLSqqVBOa9KsFdNCOaSxaPaO0uCE1DVDh2ItpXnWPI+G8JOGxU5BBAADEbEuwfUEN4wjKvixuLckWCTw9KSErIKlUDPca5rAgi5pd9I0pPwnXLZTd0pNwf7CLitnFCWsRA0xRVLSl6pdSCDlzFj3jqC5s9jeJsVw1U85pa8s1IS4tnBrdgl6kMzUFmaIlGvZbp9osOEGZKfhlmqLub92gd6B7ZgHooQqno+NNDjKQTQUBIDDoHBrttA2A4sZayid3FZmJbu1+UlmYOKqFAWMOZ0p1onUKWbMKZcrliU0LkurkxGsArjK5BSSapG/wD8/JmGoKFhLJmJLE/8S1/HflCns3LmJCxMKmJ7jvW4LPodoezCMqQC5NXezXIILVgfUlwNCC7H+ecDmmnoLFHiFKmD5VP5aWcb9DubxXQtlLBFm7zf2td/f2fJdqguaMLiv8WhKUKMyYkOWIYi791iN2YUPPwVj9hZPuEYqfmUg8xzd2ofMQLOTlWkizXHUNeBJpJUks57qXS/QFVToPbwz4vLVoks23y1LdK+R8IY9NCuxvh56VJFeR297ROmZld7fnXzfyiv8NxiEI+JMWEBsqsxq6ahhc7UHrC7iHbonuyWCS/fWPqAbVBqeUKjik3UR3PRaeKY4SgmYogCxdnPStSPvFd4j26d0SkMTZSiK2sNPvXaKficRMWXWVKFxVyPO9nbSscKD61028Nj9OVothhS72B2S43G/ELqu1yo13HLenlC2XjJkqa8osWtzqAK3DmCio6B1VpcnYAXNajwMalzQlQSsTASWAyju5gHLHkfAnrFcES53QoxGMmlSio1oCDqzAAv4RZOyfZadi5qcrVqSaBhRy2mm5+sDSeBqnEhIdyPhgUcr0oN8trswNo927D9l5mFkkTRLClEHuOTQfuUq5fQBhzehrekSO12G9lOy6cHKyhWdajmWshsxOw0SNB6w8mSgRHQTRo0lLAAknmbnmWpDFoWcpTHZMYxEYY0w4MB4hNYNiGcisajBiDHTxwDG3jBh0Y4VHRjlVow0rHH8TKlElWVJVV2qSBq1SyR5CPIuO4lBx8xP7JspCkkVBy5gTyDPX/hHpfbtEpKUrmuWVQbliG8iX5PHj3bfHf7sqfJVRIYajZiLMRSlwYVNctDMb4tSC5fEUJmFK1AuxS5NSFCpAp8qVl933EG4DtAUy1WFg4rlUXAB3QpnBNikBwFRQsRjiZgWliAQRqwvlL7VFYaYPHJlsaLSVEEpZwzONi4Znf6Ql46Q9ZbZY8VNTNaaWlqy0DOMyqEl2d812q0D/6pOQf9pZBSSn4ZbKEgME/8mqUqq3L9xCZUucl0qF/mB5ghxpoa2eBMZhp8gEqTLmBtbZVMHJQz6UeotYwEXqmPdLYTie2E2Wr4a0pyuCc6VIUnMHIYEsO8+u4ZyIM//RKKQRKTs4J0Lu+V2tWlXvog4zjviSygYQJmAsooBUDo4DBSbDXeJ8NNWyEsWSGOb5nI+UMXyk0FaWAs+fSg9tG/UfSHqO2oHzSF3aiknbxFH09I6l9rpIOYyplbl0k19fWEc+WCzVBcsRYm4AAoXAoLiqdUxzkDF6gkMaFidaHU0cXp1HnghRim7HmL7XSwM6JNXDuaFhalSHH1vCqf2vnzhlExMpixy5U0UKAlZe3MFhC+Zgs6wlNHI8ibnnFfVilSlq0UCzFi2Wh05X5wUMEfsBPLwLMvguU/HmLBDOQSsqoQSkk3cKDEeEC4jCAsUgMoMAnMwpS+vN4UTO0CpwyzDoHAJLtrfZ4aYfiZV3gCsWrzL2FfmD3ara1Pg1sBZosm/o1pSFMDuxqG1Yl7jTZ6xH/RKcukp1cglLDalS3jSrw6HFkqSkWOUFVGDAp71PMQqxfHQjuygVLUO8pRLVd6ABwHZhSggEpNjJZUkBzZQBSpLKSGHzMp6kmnhy5awTgcCZq6SyrUJd7P/caEjn6xzKwkycs3mTWcABidNe6lNLm5G7x6L2E7DmWQucrvmjAMlv7Rt94oS9EM527D+w/BZgOeckO7oTcS9L/uVerC9I9HQKQPIwQQGAaCErhiSXQttt2zYjI2DGlKAv086AecEYZGlRwZjGJHeNMIlRryjsxEpEeMDHjbxkZAjDsGOVGMjI8eF3F8CiallpCmrUPXf6x5T2/7MyZMkqSAxIZLAAZlJBt1fwjIyAkauzyCcwUKOKhob9neEiZIxBJoUrSA1jLyLCvUeMbjICT+I1L5Dzs/N7oSWJygvZ+6T6UvEvajDn4Cl5vkISBUUVpQ6Go5xuMiXrIV/wDIr8sH+lCgWyLUqgqfloTswbxi1nAAISgqJdOZ6agKYhq07vMGNRkMyOt/kXi7r8CfHzVIID/2k8wqgB5gPXV93JmEmqADcgbgZjoOpfwG0ZGRqdjehRxWcpkkKIfZ3DB6MbUZoSTZzoJapLE/X+KvGRkUR6Icr+QGnaLNPwYkrKASQKB7+O8ZGQMntI9FasPmYpMuQmcUZ1KUEkKNGq7MBUgC7iloTcXnlc2jJchLgB9Kk0q55RuMjII2b0e19jOzkqVLGUX73R6kPdqxb1YcZNmt4RkZDScOlTyZeY3aOguNRkaeJQY0dOXv7xqMjTx0RENjGRkeMZ0tUchUZGRq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84" name="Picture 20" descr="http://t0.gstatic.com/images?q=tbn:ANd9GcQu5SBLVXzb80r4GIJ2jzxH6JTHJUg62dlSiZiPWC-Naq4uHoH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7024" y="2143116"/>
            <a:ext cx="1694132" cy="1185893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429420"/>
          </a:xfrm>
        </p:spPr>
        <p:txBody>
          <a:bodyPr>
            <a:normAutofit/>
          </a:bodyPr>
          <a:lstStyle/>
          <a:p>
            <a:pPr algn="just"/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Pojava i r</a:t>
            </a:r>
            <a:r>
              <a:rPr lang="en-US" sz="2000" u="sng" dirty="0" err="1" smtClean="0">
                <a:solidFill>
                  <a:schemeClr val="bg1"/>
                </a:solidFill>
                <a:latin typeface="Comic Sans MS" pitchFamily="66" charset="0"/>
              </a:rPr>
              <a:t>azv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oj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epiksilnih gljiva (truležnica) uslovljenjeni su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specifičnim mikroklimatskim i stresnim uslovima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beljike i srčike </a:t>
            </a:r>
          </a:p>
          <a:p>
            <a:pPr algn="just"/>
            <a:r>
              <a:rPr lang="sr-Latn-CS" sz="2400" u="sng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Srčika</a:t>
            </a:r>
            <a:endParaRPr lang="en-US" sz="2400" u="sng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Nema živih ćelija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ili su prisutne u malom broju</a:t>
            </a:r>
          </a:p>
          <a:p>
            <a:pPr algn="just"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Prisutna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gasovita faza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, ali je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sastav gasova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često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nepovoljan</a:t>
            </a:r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zbog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velik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koncentracij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CO2 (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1. faktor stresa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algn="just"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Prisutne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toksične ekstraktivne materije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-npr. tanini u srčiki hrasta i pitomog kestena (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2. faktor stresa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algn="just"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Gljive su se na stresnu sredinu srčike adaptirale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sporim rastom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koji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ne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postavlja velike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zahteve u pogledu metabolizma</a:t>
            </a: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Smatra se da je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upravo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prisutnost gasovite faze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(bez obzira na nepovoljni sastav) jedan od glavih faktora koji gljivama omogućava opstanak u ovoj sredini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!!</a:t>
            </a:r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Srčika vrsta iz roda </a:t>
            </a:r>
            <a:r>
              <a:rPr lang="sr-Latn-CS" sz="2000" i="1" u="sng" dirty="0" smtClean="0">
                <a:solidFill>
                  <a:schemeClr val="bg1"/>
                </a:solidFill>
                <a:latin typeface="Comic Sans MS" pitchFamily="66" charset="0"/>
              </a:rPr>
              <a:t>Abies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otporna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je prema truleži uprkos tek neznatnoj toksičnosti prisutnih ekstraktiva najverovatnije zbog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anoksičnih uslova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vlažne trulež</a:t>
            </a:r>
            <a:r>
              <a:rPr lang="en-US" sz="2000" u="sng" dirty="0" err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karakteristi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čne za drvo ovih vrsta</a:t>
            </a: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/>
          <a:lstStyle/>
          <a:p>
            <a:pPr algn="just"/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Neke gljive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tolerantne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su prema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fungitoksičnom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efektu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ekstraktiva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srčike njihovih domaćina, dok su druge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benefitirale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od prisustva ekstraktivnih supstanci!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Npr neki ekstraktivi vrsta iz roda </a:t>
            </a:r>
            <a:r>
              <a:rPr lang="sr-Latn-CS" sz="2000" i="1" dirty="0" smtClean="0">
                <a:solidFill>
                  <a:schemeClr val="bg1"/>
                </a:solidFill>
                <a:latin typeface="Comic Sans MS" pitchFamily="66" charset="0"/>
              </a:rPr>
              <a:t>Ulmus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stimulaivno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deluju na rast određenih truležnica </a:t>
            </a:r>
          </a:p>
          <a:p>
            <a:pPr algn="just"/>
            <a:r>
              <a:rPr lang="sr-Latn-CS" sz="2000" i="1" dirty="0" smtClean="0">
                <a:solidFill>
                  <a:schemeClr val="bg1"/>
                </a:solidFill>
                <a:latin typeface="Comic Sans MS" pitchFamily="66" charset="0"/>
              </a:rPr>
              <a:t>Fistulina hepatica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može koristiti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tanine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iz drveta hrasta kao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jedini izvor ugljenika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!!!</a:t>
            </a: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Gjive koje koloniziraju srčiku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dubećeg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stala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retko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kada koloniziraju srčiku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oborenog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stabla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(drugačiji uslovi sredine-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manji vodni poncijal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veća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količina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CO2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, manja 02)</a:t>
            </a:r>
          </a:p>
          <a:p>
            <a:pPr algn="just"/>
            <a:endParaRPr lang="sr-Latn-CS" dirty="0"/>
          </a:p>
        </p:txBody>
      </p:sp>
      <p:pic>
        <p:nvPicPr>
          <p:cNvPr id="25602" name="Picture 2" descr="http://t2.gstatic.com/images?q=tbn:ANd9GcQPuKVf2b833cDkTtyhqiRD7tYb4PGj2oftCCBMs-KAJCsBH4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928934"/>
            <a:ext cx="2152650" cy="21240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604" name="Picture 4" descr="http://upload.wikimedia.org/wikipedia/commons/2/28/Fistulina_hepa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496"/>
            <a:ext cx="3545611" cy="23574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r>
              <a:rPr lang="sr-Latn-CS" sz="2400" u="sng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Beljika</a:t>
            </a:r>
            <a:endParaRPr lang="en-US" sz="2400" u="sng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endParaRPr lang="sr-Latn-CS" sz="2000" u="sng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Stresni faktori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*</a:t>
            </a:r>
            <a:r>
              <a:rPr lang="en-US" sz="20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Pove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ćani nivo vlage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*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Loša </a:t>
            </a:r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aerisanost</a:t>
            </a:r>
          </a:p>
          <a:p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Gljive su se na nepovoljne uslove beljike adaptirale na različite načine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Npr neke truležnice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najpre isuše drvno tkivo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, a zatim kreću u proces kolonizacije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Vrste iz roda </a:t>
            </a:r>
            <a:r>
              <a:rPr lang="sr-Latn-CS" sz="2000" i="1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Ophiostoma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, prouzrokovači traheomikoze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zapušavaju sprovodne sudove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gumoznim materijama-tilama koje nastaju kao posledica iritiranja okolnih parenhimatičnih ćelija hifama gljive</a:t>
            </a:r>
          </a:p>
          <a:p>
            <a:pPr algn="just"/>
            <a:endParaRPr lang="sr-Latn-CS" sz="2000" dirty="0" smtClean="0"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Neke gljive egzistiraju u drvnom tkivu kao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latentni patogeni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i u uslovima  koji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menjaju odnos vlaga</a:t>
            </a:r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/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aeracija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(npr.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stres od suše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) prelaze iz latentne u patogenu fazu</a:t>
            </a:r>
          </a:p>
          <a:p>
            <a:pPr algn="just"/>
            <a:endParaRPr lang="sr-Latn-CS" sz="2000" dirty="0" smtClean="0"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algn="just"/>
            <a:endParaRPr lang="sr-Latn-CS" sz="2000" i="1" dirty="0" smtClean="0"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endParaRPr lang="sr-Latn-CS" sz="2000" dirty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29698" name="Picture 2" descr="http://t3.gstatic.com/images?q=tbn:ANd9GcQVwEnpYo2pEwNxE3QRhK96uGtBjeM7MUH6jo5uoyrHftejHALuj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2085975" cy="17145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 descr="http://t2.gstatic.com/images?q=tbn:ANd9GcQCXUvLMtojMMxTLMkOGomGOjo6vIF7qbwJ_P3yNySM0rbgpn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143380"/>
            <a:ext cx="2571768" cy="133589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6"/>
            <a:ext cx="8643998" cy="6572272"/>
          </a:xfrm>
        </p:spPr>
        <p:txBody>
          <a:bodyPr>
            <a:normAutofit/>
          </a:bodyPr>
          <a:lstStyle/>
          <a:p>
            <a:pPr algn="just"/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U procesu razgradnje drveta ne učestvuju samo epiksilne gljive, već je to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ekološki kompleks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koji uključuje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veliki broj organzama</a:t>
            </a: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Npr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odnos gljiva izazivača truleži i bakterija je na relaciji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mutulizam</a:t>
            </a:r>
            <a:r>
              <a:rPr lang="en-U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/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kompetencija 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Bakterije su česti prouzrokovači tzv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vlažne truleži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drveta</a:t>
            </a:r>
          </a:p>
          <a:p>
            <a:pPr algn="just"/>
            <a:r>
              <a:rPr lang="sr-Latn-CS" sz="20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eke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gljive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prouzrokova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či truleži tokom razgradnje lignina oslobađaju metanol koji azotofiksatorne bakterije koriste za svoj rast i razvoj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Pojedine bakterije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razgrađuju toksične ekstraktivne materije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koje onemogućavaju  pojavu gljiva truležnica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Zbog toksičnosti fungicida sve je češća upotreba bakterija antagonista u zaštiti drveta </a:t>
            </a:r>
          </a:p>
          <a:p>
            <a:pPr algn="just"/>
            <a:endParaRPr lang="sr-Latn-CS" sz="2000" dirty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Picture 2" descr="http://plantdiseasehandbook.tamu.edu/files/2011/06/decomposed-tissue.jpg"/>
          <p:cNvPicPr>
            <a:picLocks noChangeAspect="1" noChangeArrowheads="1"/>
          </p:cNvPicPr>
          <p:nvPr/>
        </p:nvPicPr>
        <p:blipFill>
          <a:blip r:embed="rId2"/>
          <a:srcRect l="8688" r="10231" b="14556"/>
          <a:stretch>
            <a:fillRect/>
          </a:stretch>
        </p:blipFill>
        <p:spPr bwMode="auto">
          <a:xfrm>
            <a:off x="4286248" y="4214818"/>
            <a:ext cx="2613043" cy="209976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 descr="http://oceanexplorer.noaa.gov/explorations/07twilightzone/logs/may25/media/marine_microbes_600.jpg"/>
          <p:cNvPicPr>
            <a:picLocks noChangeAspect="1" noChangeArrowheads="1"/>
          </p:cNvPicPr>
          <p:nvPr/>
        </p:nvPicPr>
        <p:blipFill>
          <a:blip r:embed="rId3"/>
          <a:srcRect l="18920" t="2703"/>
          <a:stretch>
            <a:fillRect/>
          </a:stretch>
        </p:blipFill>
        <p:spPr bwMode="auto">
          <a:xfrm>
            <a:off x="1000101" y="4929198"/>
            <a:ext cx="1904986" cy="171451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endParaRPr lang="sr-Latn-C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3600" dirty="0" smtClean="0">
                <a:solidFill>
                  <a:schemeClr val="bg1"/>
                </a:solidFill>
                <a:latin typeface="Comic Sans MS" pitchFamily="66" charset="0"/>
              </a:rPr>
              <a:t>Hvala!</a:t>
            </a:r>
            <a:endParaRPr lang="sr-Latn-C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2.bp.blogspot.com/-t7W816y4eAQ/Tl0Yg802kFI/AAAAAAAAAi0/L0q4-wQxcL8/s1600/forest-015-forest-wallpaper-nature.jpg"/>
          <p:cNvPicPr>
            <a:picLocks noChangeAspect="1" noChangeArrowheads="1"/>
          </p:cNvPicPr>
          <p:nvPr/>
        </p:nvPicPr>
        <p:blipFill>
          <a:blip r:embed="rId2"/>
          <a:srcRect r="3276"/>
          <a:stretch>
            <a:fillRect/>
          </a:stretch>
        </p:blipFill>
        <p:spPr bwMode="auto">
          <a:xfrm>
            <a:off x="-32" y="-10737"/>
            <a:ext cx="9144000" cy="68687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57166"/>
            <a:ext cx="1366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Hvala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!</a:t>
            </a:r>
            <a:endParaRPr lang="sr-Latn-C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785794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solidFill>
                  <a:schemeClr val="bg1"/>
                </a:solidFill>
                <a:latin typeface="Comic Sans MS" pitchFamily="66" charset="0"/>
              </a:rPr>
              <a:t>Drvo kao sredina za razvoj gljiva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18022"/>
            <a:ext cx="6215074" cy="5539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Comic Sans MS" pitchFamily="66" charset="0"/>
              </a:rPr>
              <a:t>H</a:t>
            </a:r>
            <a:r>
              <a:rPr lang="x-none" sz="1600" smtClean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Comic Sans MS" pitchFamily="66" charset="0"/>
              </a:rPr>
              <a:t>emijsk</a:t>
            </a:r>
            <a:r>
              <a:rPr lang="sr-Latn-CS" sz="1600" dirty="0" smtClean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Comic Sans MS" pitchFamily="66" charset="0"/>
              </a:rPr>
              <a:t>i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: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primarni metaboliti (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šećeri,masti,peptidi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sr-Latn-C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sastav  </a:t>
            </a:r>
            <a:r>
              <a:rPr lang="x-none" sz="16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rezervni polisaharidi (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skrob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             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strukturne komponente ćelijskog zida-</a:t>
            </a:r>
          </a:p>
          <a:p>
            <a:pPr>
              <a:lnSpc>
                <a:spcPct val="150000"/>
              </a:lnSpc>
            </a:pP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 strukturni polisaharidi (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celuloza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hemiceluloza),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lignin</a:t>
            </a:r>
          </a:p>
          <a:p>
            <a:pPr>
              <a:lnSpc>
                <a:spcPct val="150000"/>
              </a:lnSpc>
            </a:pP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            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minerali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(N,P)</a:t>
            </a:r>
          </a:p>
          <a:p>
            <a:pPr>
              <a:lnSpc>
                <a:spcPct val="150000"/>
              </a:lnSpc>
            </a:pP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             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ekstraktivne (rastvorljive)  materije-</a:t>
            </a:r>
          </a:p>
          <a:p>
            <a:pPr>
              <a:lnSpc>
                <a:spcPct val="150000"/>
              </a:lnSpc>
            </a:pP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               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smole, tanini, etarska ulja</a:t>
            </a:r>
          </a:p>
          <a:p>
            <a:pPr>
              <a:lnSpc>
                <a:spcPct val="150000"/>
              </a:lnSpc>
            </a:pP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             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volatilne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(isparljive) materije</a:t>
            </a:r>
            <a:endParaRPr lang="en-US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1600" dirty="0" smtClean="0">
              <a:ln>
                <a:solidFill>
                  <a:schemeClr val="bg1"/>
                </a:solidFill>
              </a:ln>
              <a:solidFill>
                <a:srgbClr val="00FFFF"/>
              </a:solidFill>
              <a:latin typeface="Comic Sans MS" pitchFamily="66" charset="0"/>
            </a:endParaRPr>
          </a:p>
          <a:p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Comic Sans MS" pitchFamily="66" charset="0"/>
              </a:rPr>
              <a:t>Fizi</a:t>
            </a:r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Comic Sans MS" pitchFamily="66" charset="0"/>
              </a:rPr>
              <a:t>čka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x-none" sz="16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sr-Latn-C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gustina</a:t>
            </a:r>
            <a:endParaRPr lang="x-none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x-none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svojstva 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x-none" sz="16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vlažnost</a:t>
            </a:r>
            <a:endParaRPr lang="x-none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x-none" sz="16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           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x-none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                        </a:t>
            </a:r>
            <a:endParaRPr lang="x-none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                            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                            </a:t>
            </a:r>
          </a:p>
          <a:p>
            <a:endParaRPr lang="x-none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785794"/>
            <a:ext cx="1058303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tx1"/>
                </a:solidFill>
                <a:latin typeface="Comic Sans MS" pitchFamily="66" charset="0"/>
              </a:rPr>
              <a:t>DRVO</a:t>
            </a: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785794"/>
            <a:ext cx="2278188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tx1"/>
                </a:solidFill>
                <a:latin typeface="Comic Sans MS" pitchFamily="66" charset="0"/>
              </a:rPr>
              <a:t>MIKROKLIMA</a:t>
            </a: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4896" y="2643182"/>
            <a:ext cx="1143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chemeClr val="bg1"/>
                </a:solidFill>
                <a:latin typeface="Comic Sans MS" pitchFamily="66" charset="0"/>
              </a:rPr>
              <a:t>vlaga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3590" y="2000240"/>
            <a:ext cx="140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 smtClean="0">
                <a:solidFill>
                  <a:schemeClr val="bg1"/>
                </a:solidFill>
                <a:latin typeface="Comic Sans MS" pitchFamily="66" charset="0"/>
              </a:rPr>
              <a:t>temperatura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18" y="3286124"/>
            <a:ext cx="450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 smtClean="0">
                <a:solidFill>
                  <a:schemeClr val="bg1"/>
                </a:solidFill>
                <a:latin typeface="Comic Sans MS" pitchFamily="66" charset="0"/>
              </a:rPr>
              <a:t>pH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0912" y="2643182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 smtClean="0">
                <a:solidFill>
                  <a:schemeClr val="bg1"/>
                </a:solidFill>
                <a:latin typeface="Comic Sans MS" pitchFamily="66" charset="0"/>
              </a:rPr>
              <a:t>aerisanost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4786322"/>
            <a:ext cx="3204723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tx1"/>
                </a:solidFill>
                <a:latin typeface="Comic Sans MS" pitchFamily="66" charset="0"/>
              </a:rPr>
              <a:t>MIKROORGANIZMI</a:t>
            </a: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5662190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 smtClean="0">
                <a:solidFill>
                  <a:schemeClr val="bg1"/>
                </a:solidFill>
                <a:latin typeface="Comic Sans MS" pitchFamily="66" charset="0"/>
              </a:rPr>
              <a:t>gljive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5662190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 smtClean="0">
                <a:solidFill>
                  <a:schemeClr val="bg1"/>
                </a:solidFill>
                <a:latin typeface="Comic Sans MS" pitchFamily="66" charset="0"/>
              </a:rPr>
              <a:t>bakterije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6519446"/>
            <a:ext cx="222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x-none" sz="1600" b="1" dirty="0" smtClean="0">
                <a:solidFill>
                  <a:schemeClr val="bg1"/>
                </a:solidFill>
                <a:latin typeface="Comic Sans MS" pitchFamily="66" charset="0"/>
              </a:rPr>
              <a:t>rugi mikroorganizmi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71934" y="1000108"/>
            <a:ext cx="1143008" cy="158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071934" y="1142984"/>
            <a:ext cx="1143008" cy="158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2428860" y="4500570"/>
            <a:ext cx="785818" cy="6429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2285984" y="4500570"/>
            <a:ext cx="785818" cy="6429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858016" y="3929066"/>
            <a:ext cx="857256" cy="7143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000892" y="4000504"/>
            <a:ext cx="857256" cy="7143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3714744" y="5376438"/>
            <a:ext cx="214314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786182" y="5447876"/>
            <a:ext cx="214314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5929322" y="5447876"/>
            <a:ext cx="214314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6072198" y="5447876"/>
            <a:ext cx="214314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571868" y="6090818"/>
            <a:ext cx="428628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3500430" y="6162260"/>
            <a:ext cx="428628" cy="3571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000760" y="6162256"/>
            <a:ext cx="428628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V="1">
            <a:off x="6072198" y="6233694"/>
            <a:ext cx="428628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7" idx="0"/>
          </p:cNvCxnSpPr>
          <p:nvPr/>
        </p:nvCxnSpPr>
        <p:spPr>
          <a:xfrm rot="10800000" flipV="1">
            <a:off x="6306400" y="2357430"/>
            <a:ext cx="357190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377838" y="2428868"/>
            <a:ext cx="357190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V="1">
            <a:off x="8092350" y="2285992"/>
            <a:ext cx="285752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>
            <a:off x="8020912" y="2357430"/>
            <a:ext cx="285752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 flipV="1">
            <a:off x="7592284" y="3000372"/>
            <a:ext cx="500066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7663722" y="3071811"/>
            <a:ext cx="500066" cy="2857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>
            <a:off x="6520714" y="2928934"/>
            <a:ext cx="500066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449276" y="3000372"/>
            <a:ext cx="500066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ilica\Desktop\phd\prezentacije\amanita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6143644"/>
            <a:ext cx="388688" cy="500066"/>
          </a:xfrm>
          <a:prstGeom prst="rect">
            <a:avLst/>
          </a:prstGeom>
          <a:noFill/>
        </p:spPr>
      </p:pic>
      <p:pic>
        <p:nvPicPr>
          <p:cNvPr id="56" name="Picture 40" descr="j04324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6143644"/>
            <a:ext cx="431800" cy="39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Ć</a:t>
            </a:r>
            <a:r>
              <a:rPr lang="en-US" sz="2000" u="sng" dirty="0" err="1" smtClean="0">
                <a:solidFill>
                  <a:schemeClr val="bg1"/>
                </a:solidFill>
                <a:latin typeface="Comic Sans MS" pitchFamily="66" charset="0"/>
              </a:rPr>
              <a:t>elijski</a:t>
            </a:r>
            <a:r>
              <a:rPr lang="en-US" sz="2000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Comic Sans MS" pitchFamily="66" charset="0"/>
              </a:rPr>
              <a:t>zid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r>
              <a:rPr lang="en-US" sz="20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Primarni</a:t>
            </a:r>
            <a:endParaRPr lang="en-US" sz="20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Sekundarni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(S1,S2,S3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sloj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r>
              <a:rPr lang="en-US" sz="20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Tercijarni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</a:p>
          <a:p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Srednja lamela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(povezuje ćelije)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Struktur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e komponente: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Celuloza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endParaRPr lang="en-US" sz="2000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Hemiceluloza</a:t>
            </a:r>
            <a:endParaRPr lang="en-US" sz="2000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Lignin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(aromatkog karaktera)</a:t>
            </a:r>
            <a:endParaRPr lang="en-U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Ekstraktivne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Comic Sans MS" pitchFamily="66" charset="0"/>
              </a:rPr>
              <a:t>(prate</a:t>
            </a:r>
            <a:r>
              <a:rPr lang="sr-Latn-CS" sz="1900" dirty="0" smtClean="0">
                <a:solidFill>
                  <a:schemeClr val="bg1"/>
                </a:solidFill>
                <a:latin typeface="Comic Sans MS" pitchFamily="66" charset="0"/>
              </a:rPr>
              <a:t>ć</a:t>
            </a:r>
            <a:r>
              <a:rPr lang="en-US" sz="1900" dirty="0" smtClean="0">
                <a:solidFill>
                  <a:schemeClr val="bg1"/>
                </a:solidFill>
                <a:latin typeface="Comic Sans MS" pitchFamily="66" charset="0"/>
              </a:rPr>
              <a:t>e, </a:t>
            </a:r>
            <a:r>
              <a:rPr lang="en-US" sz="1900" dirty="0" err="1" smtClean="0">
                <a:solidFill>
                  <a:schemeClr val="bg1"/>
                </a:solidFill>
                <a:latin typeface="Comic Sans MS" pitchFamily="66" charset="0"/>
              </a:rPr>
              <a:t>rastvorljive</a:t>
            </a:r>
            <a:r>
              <a:rPr lang="en-US" sz="1900" dirty="0" smtClean="0">
                <a:solidFill>
                  <a:schemeClr val="bg1"/>
                </a:solidFill>
                <a:latin typeface="Comic Sans MS" pitchFamily="66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materije</a:t>
            </a:r>
            <a:endParaRPr lang="en-US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>
              <a:buNone/>
            </a:pP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(ne 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č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ine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strukturu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drveta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ve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ć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se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nalaze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u </a:t>
            </a:r>
            <a:r>
              <a:rPr lang="en-US" sz="1800" u="sng" dirty="0" err="1" smtClean="0">
                <a:solidFill>
                  <a:schemeClr val="bg1"/>
                </a:solidFill>
                <a:latin typeface="Comic Sans MS" pitchFamily="66" charset="0"/>
              </a:rPr>
              <a:t>porama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izdvajaju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se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ekstrakcijom-rastvaranjem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organskim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neorganskim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rastvara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č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ima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sr-Latn-C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sr-Latn-C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*</a:t>
            </a:r>
            <a:r>
              <a:rPr lang="en-US" sz="18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smole,tanini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etarska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ulja</a:t>
            </a:r>
            <a:endParaRPr lang="sr-Latn-CS" sz="1800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>
              <a:buNone/>
            </a:pPr>
            <a:endParaRPr lang="sr-Latn-C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en-U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dels-old.nas.edu/plant_genome/images/cell_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8822"/>
            <a:ext cx="1500198" cy="149279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2" name="Picture 8" descr="http://www.nature.com/nrg/journal/v9/n6/images/nrg2336-f1.jpg"/>
          <p:cNvPicPr>
            <a:picLocks noChangeAspect="1" noChangeArrowheads="1"/>
          </p:cNvPicPr>
          <p:nvPr/>
        </p:nvPicPr>
        <p:blipFill>
          <a:blip r:embed="rId4"/>
          <a:srcRect b="2753"/>
          <a:stretch>
            <a:fillRect/>
          </a:stretch>
        </p:blipFill>
        <p:spPr bwMode="auto">
          <a:xfrm>
            <a:off x="6000760" y="85061"/>
            <a:ext cx="3071834" cy="391544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Right Brace 10"/>
          <p:cNvSpPr/>
          <p:nvPr/>
        </p:nvSpPr>
        <p:spPr>
          <a:xfrm>
            <a:off x="2000232" y="2643182"/>
            <a:ext cx="71438" cy="500066"/>
          </a:xfrm>
          <a:prstGeom prst="rightBrac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TextBox 11"/>
          <p:cNvSpPr txBox="1"/>
          <p:nvPr/>
        </p:nvSpPr>
        <p:spPr>
          <a:xfrm>
            <a:off x="4643438" y="685800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dirty="0"/>
          </a:p>
        </p:txBody>
      </p:sp>
      <p:sp>
        <p:nvSpPr>
          <p:cNvPr id="13" name="Rectangle 12"/>
          <p:cNvSpPr/>
          <p:nvPr/>
        </p:nvSpPr>
        <p:spPr>
          <a:xfrm>
            <a:off x="2071670" y="2571744"/>
            <a:ext cx="157163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dirty="0" smtClean="0">
                <a:solidFill>
                  <a:schemeClr val="bg1"/>
                </a:solidFill>
                <a:latin typeface="Comic Sans MS" pitchFamily="66" charset="0"/>
              </a:rPr>
              <a:t>polisaharidi</a:t>
            </a:r>
            <a:endParaRPr lang="sr-Latn-C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74" name="AutoShape 2" descr="data:image/jpeg;base64,/9j/4AAQSkZJRgABAQAAAQABAAD/2wCEAAkGBhQSERQUExQWFRUUFxUUFhQVFRQYFBQUFRQVFBQVFxQXHCYfFxkjGRQVHy8gIycpLCwsFR4xNTAqNSYrLCkBCQoKDgwOGg8PGiwkHyQsLCwpLCksLCwpLCksLCwsLCwsLCwsLCwsLCwsLCwsLCwsLCksKSwpKSwsLCwsLCwsLP/AABEIAL4BCgMBIgACEQEDEQH/xAAcAAACAwEBAQEAAAAAAAAAAAAEBQIDBgEHAAj/xABFEAABAwIEAwUFBQUGBAcAAAABAAIRAwQFEiExBkFRImFxgZETMqGxwQcUQtHwFSNSYnIzc4KS4fEWJFOyNENUZIOTov/EABsBAAMBAQEBAQAAAAAAAAAAAAABAgMEBQYH/8QAMREAAgIBAgQDBgUFAAAAAAAAAAECEQMSIQQTMUEiUWEUMnGRsfAFFcHR4SMzQoGh/9oADAMBAAIRAxEAPwD0BrUQwKkK9qYEXIeoUQ5DvGqQHWqxoVTVa1MC1gXSvmFdKBFblZTKqcp00DCGqRC6yi6Jgx1Og9Sol7Ru9g8Xs/NAjsLik2Ds5h8HtP1XX0XDcFAEFxfLsIAiVyV0qsuQBPMvsyrlfSmBaHKTXKpgVzKLv4T6IAkCpBc9k7ofRShAHF9C6uhIVHIX2VSAXYQMjlX0KcL5AFcL6F0riBny4viV9mSAThyIplDNV9NMCZVNQK5xQ9RyAPgptKqBVjUAXsKkVWxTKAIOTLDgPZyB29QQdwZ217o8ZSPFLo06TnNGYgaDvJjXuWexTHL6rUpVbRzQxrAyq2ROdupzNPzHJK1dCNCbFtUl1y97QCQGvdlmOcE/QK2lSw8aB1In+tsobDcYuKxLa1BsATOUuBI3A/2RuSl/0Gf/AFgfROgsv/Y9o8e63y/0Q5wH2Pbt6tRsb08znNPL3TPyV9Ok0mW02yB1iAiRcMYP3lRjO4anylFBZeWzTDngNflBdG2aNR3oVfUcRY6WtDn66kxMdANmhdIQBFyocr3Id6APpRtjbtcCTrBiP14pfnSriHimrQp0zQa1xzRm3DmExBbz1nUFAD99R9Wo+nTeKbaZDXODJOYiYBPZ0BHVDnhynPbr3Dj/AHzwPRpAU7PFm1qeZ0N8HgOHfldshv2S5xzNu6sdMtMj1aEAXVcDptH7t1wT0ZXfI79TCoo3FWk2c9Rwk9mvkJids7fn6oqnYvB/tsw6Fh/JGU7aRqC7mYBaD466ooCy2PtGB2UsPQ9fy71AFQZfw9zXNLWsaDp7pmYGblEeOoXza7XHsnkJ7ieXigC6VwlclcJQB3Mu5lVmX2ZAyZcqy9cJUCkBIvUc6g5QlAAaspuQ73LlN6YBxQ1VXBypqoAi0q1pVAKsYkAQxTVbFYmICxa8NKk54bnIiG7ZiTACUV7qlVpy5rw2QS5s9l38wGrSDpKfVaYcIcJB3B2SJ1drWB5YQCXMDmnWWmC0zvHTUrN3q9BnbDI8n2d46nG3a0Ouu6auwes7bEneTqf5JJh9g17jApgjUtMjfl4pyzAHAaMok7g5yI+CtiRL/hlrhFW+qO6xVg//AJhRHD1lbgul1V28GpJP+YzC47AqhEe0ps7s5PyIVFfBG0Y9rWqEGfcbAM/znb1SQMLp4qxtWGtIzBvZYHEmOU/XQJv7Uu7RGUnWOY8Vm/2tSpPayHDNlkjtOygSASDqSdOXmtCyvnGaC3NrB3E9e9KMk21YHSh6ivKoqqwBah5IavauFMCjkqdpru2ZDROpgaz0I6Ih4Q77MNyuAkAiAJlsHUAjWO4pdwO0cZbSYQaOYN/ll5k94IMKH/GNHnb1R/8ACfovrbHX0iRmDmSSMwbMbxqPqrhxzRmMonvYB8ZTA+bxhS/Ba13no2mR8zol1fiG7rOIpWNSnEEF9Tfyb+aYVuOWNmGgdIDPq5CP4prVHQ2YMg5QC0dCS381NjLKXtXPaLt7dBmNNpkj+rLsPFO6FNjQAzQEAkdCRqEgFGBqS1wMkRqZ5kbk95TqjoICaEGhy4Sqg5dzpjJqK+lcKQHxK4oOcuZkDJEKEKa5CAFJKkxi40K+mxMRMDRU1SiH7ISoUAdaFY0KtqtYgC+mrCo0gpuQIBxBxDHQCdtBuRIkDviVmLzE3ZizK6lyAr0i+hXaPdLxHZd3x5rWVqgaCTyWT4mxBlfK5tXLJLAWNFQBw3a9oOZpkcvRQ4tu0O6CrTEQx2VoazMMznM1BcRGVu/ZAjn1TH77THvP9ZSOywcuj2gY8iNZdTce/tRr5JkeCjILW1hOsCqHCfVN2CoN+/UTs4fFSONMYzK94cw6ZXSIM8iVQ3hR0Rkqn+p7R/sraPCdMe81jf8AGC7TvEpJyoHRXa1aTnAsaKjxDnZZdAiXAPcdekgd6e2tTMxroiRMdJ5IWgxlF2RgH9loA3QgP7R0Ez2pJKPTUaFZwql4V0Kt7VYAlRqpuqwzim17O05pIcSCAZAc1w2dtp3c9kb7NLsZt2F9Jri0NdoRGvuEjK7ly+KQHaN8Gvc0taYifaNE+PL9BWvv6ROtCkfVZ21wmq1ziHua2dMzM7dfHoiX2VUgEuoP7/Zlh88qEwNHbMpnVtCkD/TKMYS5jmuApkbFmkhY65tHxoaYP95UgeQlUW2FXLyW/eSJ29m1wA8STJU2OhpRw+hSpuhzjL5L3yM7iSQxgOp/qPJM6VUESPjog8Cw+SaNX945jc5dUIFXU75SSQ3v0VP3ksdlcMpGw7uUdQk3QrG4euG4AVFOvIWa4oxp1FpLRJ5IcklY26Na28Cn94C8hp8bVgZc2Amtpx6OfzSWRMz5iPR3PUQ5IMPxc1GgjmjRdkKrLTHDSuoGjeBE+2CZQC1EMQbHolj0xEqrkI7dWVaiqaUAWtCtphUsKvYgAmkoXNcNaSdgpMWN+07FH07Utp+8+QY5N/EfSUAYjiXiuviFc0bcuFJpIGWZf/MY5dAtbwbwa22bLxmc6CZjTn73VBcD4a2nRbDYcQC48yTy8FuGPgd6HRKt9S2m2k38JnuKNF5SMEt1Hh+SAptld9mkUNW3FM/hb5qJrUxs0eUoGk1WFqAOmhnEZnA8ndjTUHk0dExpVfaNhwDarB4NcOo/l7uXpK4BdFRrxkqktH8bTBHn0I0PimILBUXFduKLaeVrXFwDQJJzHQQCTzMDdD1mFzXAGDlIaYntHRojxQBieOePHUf3FtBqnQu3yTt/i+S+4Jwu6c3PXcXS81JednFoHZgE9egQ+GcBPo1v+aZnqHtB2YOY6dz1neZW/ojK38kVQluWWVBrPxkeBI+SPNRhHvg+OU/MJOVXkRRQ4cGfxtH+Gn+SHqAn3a58AWj5Ql76cjePBKr05TOsDWRqVL2AKxCyrNealAgF0e0c46PaNm9nUSYTithDbi3bPZqBsnbM13OI3+qHtMSplrQDo4aTz6pJxrd1KVq+rQqEOYZkHtATqAeXVPZ9RNE6dJzAQdx8e9CmzFR3bE+Klw5jH3m1bVcDMlsnnoHA/EjyRj3QueTSv0NoY7pg2KcPUn0iMo26LCUeACKhPKdF6JTryNVwvhZ85PFzK/0W8UdVFWD4dkaB0TGpagqqlWhFCpK3wz5kFKqInCmBi2IKIAVy6tTIXU2q6hXa6QDq0kEHTbeOq+ptWep1DRuntJJa52Yd2Y7jzVIpIdVXL5hVdQ9oqTEiQlgUq9fI2VW6uGhLr240kp0NKwrCcXLyWnkk3F+HG4qtoyAHNiTy11KIwMAOc9xhA8X4oaTm1mCQMs+E/UKZ9ikqZZhFE0iGbgTJ6wYHgnlNjnHQSlVOuJbl91wkHuIkfApra3JbqEiWGUqZA1B9F9mRdLFxHahKrnEGyTomxBtMqwpVbYqydwj/ALyDzQgZeHoe6Mtd4H5KwEHYhD39TIx7ugPyTYj7CLvOGDo2P8sgo11XLUHmfONEn4cILgWiGlkgeOv1R9//AGg7gD81nqqNjKv2ga7w4z1yn8OsH5I18xolGHvh5g8yPjt6JyytGquMlJWhVQMN1Y1qNY9jhsB6ITMJKoAe6rZQs1/xHNU03CU9xOoIglYDEqgbctcJ6LkzartM0jXQ2rqga0Rty7juq8Tpipb1WxIdTdH9UafFKnX0UydwjreuTbt/o+YJ+qyxTlKXQ1mqVF2C2go2NKm3cBpJ6nYlXOqCErwzE4oU5PvCfJsj6/BC4ni4aCVnxWXR7vUeNX8A9t6GEhMbSqKi8wvsfJO6Z8PcSOmF5+LLkhK5dDR6ZbLqekPhq7QrAobDT7QAlG+waCvWW7WW6XkZuSXhLCvpUi3RQXZFpq0c7VFBeBuQs9iF3TqV2ta4F4BkA6xy+KS8YMqizqllU5mw/TTsg9oA+BWG4DrPbeNeZhwIM694J8wtFEuMbVnsjT1VNfEWt23WXv8AHKmsbdyow11Ws6IgcyVpyq3Zaxpbs0jsSHiV2jbPq6nZEWVhSp6ntHvV9fEQNB6BQ2uwnJdEL7+0gAA8wlfHLQy3DeRyfDMfyTyk0uOZyR8a0jXDaTYz5muGoHZ1BWOSUUk5eYN3sg/DKgFnbHeabQO+OyPkrTWqnRrD4kwE9wvCwymxjdqbGsHluUe3DhGqwnqcvC9iF03MNd4ddvPZLRtpJ+arocL3bz2nD1K9DFmOim2ik8ba6jTowbeDK8D94Aee+mvx0RjOFard6uaGxlkjWNCtjBVdQme5Z8iXaTG5LyMBUt7qkR29PBF3OLOqWz2n3hufPX6LZfdg7QgEdCFnOI8D9nL2CGOa5rujTGhK5MvtGB3eqPfzXqUlGXxLuGD2B1a1rfMASmdf3p6ZY+qR8LgtJaZ92YJnTNoT0JTiu6H+k/RdayrJgUkZVUqFRrBlap0zT8I+ijUxp50p03O7wPqjLGzFSo/NqGk6dUzFLpp3J8LJyx/P6jktzI3N9c/9NwKGp31zMGm8eRPyW6FuutpQZG669yTCVKN0/wDC7UaaHXugBCXvDt2Gh7qcg/zAn0Xo1RpPPZcDnAROnRFMR5TUt67ewWPAfoAdQT07ltrShNs2dCWAEcxpronNzhraoIJdPLuI1BlKBSLXFsnTsuHQrBvSy1b2MlZ0CxjQ4nSm3TpmLykWLOJlbe5tpfUGWB2O11hpGUeH1Wau2Nkgrm4iOp6n0OrCrWlGMqTKe8MUe2J6q44a0ukJnQpNbAjVc8koq2EcPiNxh7w1ui5XrElZ6jfFsCU8sqsiSjNpzJYGnuPQ4eIaUKphW51VS2XZXq4cSxQUV2OOctTsxrqAuKJAJOYRprM+CVtw9lvmptbD9iT9Ep+z+5eL2hSbIplxLhMghrXO8tlqvtCoPo1W1WjsP0JHJ46+I+S7IvTsap6XpE9LDSTMwjGU8uz/AIpAMQqOU2h53KbaKtGkp3g5u+KOt7xqytDDnO5lMqOA1NwVm6E3E01O4BWdx8n75bx0/NWMbVp+8DHVUYlUzVaTv1ouDjpJYmEKb2NHbYncUSHMAqM2LDGYDunf1Tu242tyP3rvYu6PkehIj0JSC2rSEYKYIggEd4lfKY/xbLhlp6r1NniUjT2uKUKomnWpu8Ht+U6IloB2IPmFhnYbSP4BOokdCuNw6mAQG6ERu7byK7fz+HeJPI9TdkgbloHe4D6pdecRWdP37iiCOQqNcfRpJWL/AGNQH/lMP9TWvPq8EqusxrRDQGjo0Bv/AGqvzyL92IuR6jy7+0SgJFCnUrO2kt9nTB73PifJZfEeLKtWpNU9lp0pt9xvedJef1qll7WglBPuA5w791GXisvEKpdPQ1jijFm44QuPaVajv5G/FxXeL8XfbPZUZryc07OH0Ko4HdNSr0ysA+KH+0U9lg7z8l6XDquEivX9Wc2T+4wvh7jWgSXNnUy9n428j2eY5yJ/Lc2VWlVaHMeHA7QV+arm0IeYJHPRH2OJXDSHZi4jmZzf5mkOPmSuvE9CpdCGrP0U6n3LmTuXlGC/aDcM7J9p4+1n4Pafmtla8UXDwCH8vxMZuteahaTSFg6Lv3cFZi7xO8d7tw1g/uWE/EpdX+8PBFS7rOHRrmsb6MaD6kp81BpNffX9G3GarVYzxcJPg3crGYnxawvzNBgOcc5ESCZhrTq75d6V1LRjJc4ue87VHuLnaHryWfxF2up6+eixlPWVGNDO84wOcuPZYQQxvT3ZJ6lZ67xdrjMqnGLPPSpkdXfJqlwvwBUvHElxZTbueZPQLRQU4JMtTcJbDnhuq2tVDAR1K3jbdnuuy7aCEmwzgKjaEljnOedi46j0TWwDQRIOYGCSssuTlSjBQtPq+yXqbJOacmwD9kOzOLWlzWkSdvIdVoLe0hugVooQ1zpgamFC0uJAyuneRzCMnE48WSENN6u67fdkVKSbsvptgdFzyUH7SVAXJ6LXNxuDA9OSaTMlglLdHhPBGM+wvKb3HQB435lhA+K9sxIMvbY02uHah2bcAjVfnWlXY4xEE7EdfBesYFjtWnRc0tAbTbrU27pIXbJhNXuhQKBa4tO7SR6GETSdG6vZSEyTObUHk6eYKYULIHdMzssw+lzBTu3qEbhC2uHt5I/7g6JafJQyQumGPEFZ3iDDg2rTDdJkoupiYY7LUBYeR5HwKBxq4zGm4GRMSuLjleFmmLaQbaU4GqMaULZagI5oX53m2mzuRAqBVjgq3FYGhVVald2CmztQlt1puujE9xCmvZZ990hr2Za8zyWlrEEbpZe0JManovWwZGtmJmo4DMmrHRv1QX2hn95THcT8kx4BsnMFQu/EW+gCF4+ozUZ1A+C+lwJeyxr73ZwSf9RmH+5lzvP5Jnb4VIGiY4PbNnVPhQEKk+wMQ2mDazC1VjRgBCtamFGoAqXURe5kpdcOgFNDVCWXachmfvRmBB5EkLPXLSTHPcd4grW3JaOXVK7EsdLXiCBoVjqo0W4vsrPPQaI5u/XwW14fe23tmgmJJ9SlVlZQCO/5q6oGsIDiSOh2XfjcVismKvI0w919L5nXkqbrCHPeKorkBsOLNhIXalMFo9me+Unu8QLCWOJk6aLx8eOXDxlLXqUn90dbWtpLajRULsudlLhqFXaVy1xynnqdzB7lg3405tSM0Qd1dZ8TuzxpMwep6KFlzJUmKSi9rNlf3r2uBB2Midj4hETWOuZgnWI6rMWlJ9x71TK0vktG4jv705N4G6RMaTPTRaQwYOM8WeO/xB5JwpRR4Rw+wG5pA7ZgfTUfEL2XD6TatJ9ONHMcD3yCCV4YxxaQRuDIXq/2ccWtrVRQyZSWFxdM5i2NAI2gz5L3EcHYznBvFIpVPutzrRLi1rjvSdMDX+FbTG/a2cVGnPR6ncA9/RYP7TcHFC8cWiG1O0PPdav7OuJWXVu6zuNXNbDSfxU+niEyeg7wbi+lVjUA+K1VpejkZC/PXEeEvsrl9MEgAywjm07IrDOOLujoHZh0cEWB+g7u0pXDCx4Gvr6rH2tqaYqUHaxVgHuyyCsvh/2mVnwPYnN1C1H7Uc403Pbln3up2+K5eMhrwtGkXp3GNjbVWD3DHUao8PdzBHknWE2zzTHsXsqt6HRw7iDsUY7D6vOi0+D18ll/DckndP5X9DpWZGXNRQdUWpNk7/05/wAwVVa1LR/4Zx8C381yS/Dci3/R/sWsqMwayCuqrTutW5v/ALSrPgfos1jFbITmpmmRyLXLP2aUH0+v7D5iEt1ctAgT6Ku3ruLgGgeJ0RdvQ9qezmd/S1M6eHtbHZE6DXdd+LDJ/wCLJlkQz4ZrlzCSI5Dvjml/GVu5z2uAkQB8U2wcxm8Y7tEZUts7w0c+S+pww08NGJwt3KzG2FlDQdimNOktK/h2ORB6Rp8EMcLA5fApKDLsVBivYxMGYYDtHqrqeEKtIhflQ1do6p2cKQd3hgg6/FDTGYy/puJIaUGzCKnMQZ6rQnCe3o4gq84MZl1Q+Gyxpl6kcwkj2YLt9vTT6KzFsODmEjRXUaTGtEjQK6vVBaByXdHGpY9L8jNZHGepCHC2uYDn2G3glV49rnkAdrcTz70x4mxBtFrdYzGEmNcyyoSABrtrC458NpioQ91HfHIp+PuzO3dF/alswTOiqs7Quqg6axBJ2juWtp3jKpLWRmP61SihhGSo8OAMH3p66mOixUYuOqD9PIlwp7jrAnkOcJDmZtSNwY2TU2jP4j6hB0rYNE0xoGnzP5pW7iFoMZdtEouGKNyV35D5et2meQEJnwvi33a6pVeTXQ7+lwyu+BQ1/bZCG7mJPihWsJ2C9ZHnnov2p3TK1OhUaZkwD3QvP7K6fTe19MkOaZBCfWNhUqU2io4kN91pOjW9yJZhjAdBsqYNhlXEH3nsjVYA5jSCf4u8oq2wtnNoUbZoaDA7vr9URRqH5okwW+4ysaTGAQAETb8Q0fbspV4DHmA/+F3LXoUkN12AZ1mI7lluILgl47lE/FGhdz9VYJ7JtNgBZMACIzHkNk1y96/NvBH2jBhZTug91Noytq0v7anG39Y+PivYbHihlRgNvdtrGAO1o5uupdTEOzR/EI0XFz5wtTjt6MvT5GueD+gVEggj8ykmGYs54LatRoeCQMrmwROhLQZBI5KdW3fUEMrZdBBywdTA37XLrzXLPjF1jFv5WWoeo5NcA5SWgxMTrHWFl+KbggAUmUXkzmzA6eXNQbwzUqOzOunOIkDMHRB3iSCg8SwqnSBDqwMzpLwT5g6rj4rjcjheil5tp/8ALKjBX1EVpSujUNMXYt2OaXE5Rl05Ty9Uuour+1yTnY061CQGmDEjml2NYvRtahh1PQSRmL35ug1MeayOI8Y1bh4Yw5GE8tz4lVw0+IzRUUtvP+BSjFbnteHuGTSJ1KHpYlTN1Tp1Hlszsd45JLhV3kawZxBbHgRB3WH4xxZ4q+0YYcx0gtOxHML6DTpgonMnbP0U3EKekVNBpqCZ80QysCJEOH8pleN/Zn9qdKSy7qZah0bUIPszPJ4Gx74jwXrlpdNe3OxzagOuYEEHvEJJlhAOuwHpr6r6pWDRqJ6ACSUtxNlw5zHUHwAYex4blc2N26TKKp3JHZe0h8T2WktI6g7eSLAIbVbEkZf6oVFxVZs5og8xB8NtUHe031tKbcrR+J7Q0lwPIETHehrm8rM0OVnQtDSSO7/ZJsAXGuJbK27Ja2TuYAOvSdSVkafEFCu+Lei8ucNC7NkblmT2ufel/EjrSnWe+5cXucSe0/PU2P4W6NHRYrE+PnmmaNuPZsJjNIz5egjZYW5Sqhm7djQh3bBAOU95G8ICrxdBA0d0WQwu7IphvgpX1AnXvldi2RFDHirFhc0sogRuqcAxE1KbqdRzCGw0EmCUgvGyDoOW0pVXoElS031LjLT0N1dXLLSm59Mt9pBOpBQNvfurUpa7V3aJnWTusRVtzzn1RNldPojsncEdQFjkwxnHQtjZZnds9PwnE206QDnyQIPWUvq1GEkyzUk7jmV5/Uxes6e1v0EIH2Z70YcEcUNK37lSztu0HvttdUZY2gJ2VlWn+u8o7CqEuH67z8AumKONyG9O1DaY01dqO5o29d1ULfX4kq/OSZPPlyAEQPDVXNpQIHPTyKurZN0gJ7Oy3rufP9fBVvfA8ZRFQjM4fw6fEhVTGvQT8FnJqy49AMHs6eJ8YJSO+ty4p8KcN8vmqzRBKwyZFFFqNsM4QsPZmYBkSZAOkE/knr8LoVBOQh0+80x6dNUJhJhrz0EDzgIu1Mx1PpDQ5x+S+bytyyOVnbGki+gx7D2LiuANhnkDwBkI04ndSA2u4afjpUnE+eRC0iJg7loI6doiPquPqQ6fGOv60UNy8wSTCrnGrxrT/wA08RPuUqLY88q83x7iCtUzNfVdUyn3nEyZ3nWFubx2Zp1Pf5zMBYS5sm/vBrOeB0jtb/BdvB7vx7meVJdDP1KhJ3TTCKEOkoMME/H4Jta0i72hEANGaO6QIHqF7sTlZsqN03LTAJGUAz1JI19SfRIcXbnLwBpOnPvKYPtj92o1ORLmxzntOJ9GhSpMzOEx/pofqnOWxMIiDA+H3Z87gCB+EmJ1XouD3LWFpYKlJzRlBDpYHHNlnUEzqltnRaA7Tbp1Ez8EfQZsYBEGQec9n6krkk22dCpI0NtxlWDXTXbpp2mbHXkd9RvPNXWfHN04GHW7unZdqe+HD5LFfeTTJYe00nf8XTfwKKoWQd7oAHZ331gxsqTfmS6NViHHN2GuP7rske7JEFsjTOD+tl5txT9oV4792XtAiP3bWtMdJjN8VqbrCyKdRxIIY4EjYunbUbc9Nd1icewwVHFwDWjtaROjZOn+VOLd7kuuxlq2J1X842GnOOqst292vX/RFG07EnLEx3+sK2lbRG2q3SJGFhqDyKNa3sw7TkJ313/XehLR8b+cdf0EU1+YHuMfVakgta3nbVB16O8hGNYSS3r+ZOh5bK+tbQHNMEtJ115CTz35IAWUbOTBjpBMDmQZ5RE+iHFjI06fNMm69NYG3f49yvosg+KKFYldgxDWu5OLh4FsSPQhffsgrT1HH2fs4EEh3PcSfr8F82003+aKH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16" name="Picture 6" descr="http://cdn.blisstree.com/files/2011/05/essential-oils-p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5286388"/>
            <a:ext cx="1820172" cy="130075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Picture 8" descr="http://www.chm.bris.ac.uk/motm/vanillin/lignin.gif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86182" y="3214686"/>
            <a:ext cx="1134565" cy="841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Picture 10" descr="http://www.beautyandmakeup.net/wp-content/uploads/2011/01/Essential-Oil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5060571"/>
            <a:ext cx="2476911" cy="165457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Picture 12" descr="http://www.yellowtang.org/images/polysaccharide_1_c_la_7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1714488"/>
            <a:ext cx="1785950" cy="137633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42900"/>
            <a:ext cx="9144000" cy="6858000"/>
          </a:xfrm>
        </p:spPr>
        <p:txBody>
          <a:bodyPr>
            <a:normAutofit/>
          </a:bodyPr>
          <a:lstStyle/>
          <a:p>
            <a:pPr algn="just"/>
            <a:endParaRPr lang="sr-Latn-C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Razvijaju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ći se u drvetu kao supstratu gljivični organizmi </a:t>
            </a:r>
            <a:r>
              <a:rPr lang="sr-Latn-CS" sz="1800" u="sng" dirty="0" smtClean="0">
                <a:solidFill>
                  <a:schemeClr val="bg1"/>
                </a:solidFill>
                <a:latin typeface="Comic Sans MS" pitchFamily="66" charset="0"/>
              </a:rPr>
              <a:t>menjaju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 njegovu primarnu </a:t>
            </a:r>
            <a:r>
              <a:rPr lang="sr-Latn-CS" sz="1800" u="sng" dirty="0" smtClean="0">
                <a:solidFill>
                  <a:schemeClr val="bg1"/>
                </a:solidFill>
                <a:latin typeface="Comic Sans MS" pitchFamily="66" charset="0"/>
              </a:rPr>
              <a:t>fizičku i hemijsku konstituciju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, koristeći </a:t>
            </a:r>
            <a:r>
              <a:rPr lang="sr-Latn-CS" sz="1800" u="sng" dirty="0" smtClean="0">
                <a:solidFill>
                  <a:schemeClr val="bg1"/>
                </a:solidFill>
                <a:latin typeface="Comic Sans MS" pitchFamily="66" charset="0"/>
              </a:rPr>
              <a:t>za ishranu</a:t>
            </a:r>
            <a:r>
              <a:rPr lang="en-US" sz="1800" u="sng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sr-Latn-CS" sz="18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ugl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j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ene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hidrate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(šećere):</a:t>
            </a:r>
          </a:p>
          <a:p>
            <a:pPr algn="just"/>
            <a:r>
              <a:rPr lang="sr-Latn-CS" sz="1800" u="sng" dirty="0" smtClean="0">
                <a:solidFill>
                  <a:srgbClr val="FFFF99"/>
                </a:solidFill>
                <a:effectLst/>
                <a:latin typeface="Comic Sans MS" pitchFamily="66" charset="0"/>
              </a:rPr>
              <a:t>strukturne</a:t>
            </a:r>
            <a:r>
              <a:rPr lang="sr-Latn-CS" sz="1800" dirty="0" smtClean="0">
                <a:solidFill>
                  <a:srgbClr val="FFFF99"/>
                </a:solidFill>
                <a:effectLst/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rgbClr val="FFFF99"/>
                </a:solidFill>
                <a:effectLst/>
                <a:latin typeface="Comic Sans MS" pitchFamily="66" charset="0"/>
              </a:rPr>
              <a:t>(</a:t>
            </a:r>
            <a:r>
              <a:rPr lang="en-US" sz="1800" dirty="0" err="1" smtClean="0">
                <a:solidFill>
                  <a:srgbClr val="FFFF99"/>
                </a:solidFill>
                <a:effectLst/>
                <a:latin typeface="Comic Sans MS" pitchFamily="66" charset="0"/>
              </a:rPr>
              <a:t>gradivne</a:t>
            </a:r>
            <a:r>
              <a:rPr lang="en-US" sz="1800" dirty="0" smtClean="0">
                <a:solidFill>
                  <a:srgbClr val="FFFF99"/>
                </a:solidFill>
                <a:effectLst/>
                <a:latin typeface="Comic Sans MS" pitchFamily="66" charset="0"/>
              </a:rPr>
              <a:t>)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polisaharide (ulaze u sastav ćelijskog zida-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celuloza i hemiceluloza)</a:t>
            </a:r>
          </a:p>
          <a:p>
            <a:pPr algn="just"/>
            <a:r>
              <a:rPr lang="sr-Latn-CS" sz="1800" u="sng" dirty="0" smtClean="0">
                <a:solidFill>
                  <a:srgbClr val="FFFF99"/>
                </a:solidFill>
                <a:effectLst/>
                <a:latin typeface="Comic Sans MS" pitchFamily="66" charset="0"/>
              </a:rPr>
              <a:t>rezervne</a:t>
            </a:r>
            <a:r>
              <a:rPr lang="sr-Latn-C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polisaharide (skrob)</a:t>
            </a:r>
            <a:endParaRPr lang="en-U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n-US" sz="1800" u="sng" dirty="0" err="1" smtClean="0">
                <a:solidFill>
                  <a:srgbClr val="FFFF99"/>
                </a:solidFill>
                <a:effectLst/>
                <a:latin typeface="Comic Sans MS" pitchFamily="66" charset="0"/>
              </a:rPr>
              <a:t>monosaharide</a:t>
            </a:r>
            <a:r>
              <a:rPr lang="en-US" sz="1800" dirty="0" smtClean="0">
                <a:solidFill>
                  <a:srgbClr val="FFFF99"/>
                </a:solidFill>
                <a:effectLst/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proste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šećere)</a:t>
            </a:r>
          </a:p>
          <a:p>
            <a:pPr algn="just">
              <a:buNone/>
            </a:pP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  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lignin</a:t>
            </a:r>
            <a:endParaRPr lang="en-US" sz="1800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>
              <a:buNone/>
            </a:pP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  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amino k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</a:t>
            </a:r>
            <a:r>
              <a:rPr lang="en-US" sz="18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seline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sr-Latn-CS" sz="16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(belančevine-proteini)</a:t>
            </a:r>
            <a:endParaRPr lang="en-US" sz="1600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>
              <a:buNone/>
            </a:pP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  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en-US" sz="18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masne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kise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l</a:t>
            </a:r>
            <a:r>
              <a:rPr lang="en-US" sz="18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ine</a:t>
            </a:r>
            <a:endParaRPr lang="en-US" sz="1800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>
              <a:buNone/>
            </a:pP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  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</a:t>
            </a:r>
            <a:r>
              <a:rPr lang="en-US" sz="18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itamine</a:t>
            </a:r>
            <a:endParaRPr lang="en-US" sz="1800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>
              <a:buNone/>
            </a:pP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 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</a:t>
            </a:r>
            <a:r>
              <a:rPr lang="en-US" sz="18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inerale</a:t>
            </a:r>
            <a:r>
              <a:rPr lang="sr-Latn-C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sr-Latn-CS" sz="16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(</a:t>
            </a:r>
            <a:r>
              <a:rPr lang="sr-Latn-CS" sz="1600" dirty="0" smtClean="0">
                <a:solidFill>
                  <a:schemeClr val="bg1"/>
                </a:solidFill>
                <a:latin typeface="Comic Sans MS" pitchFamily="66" charset="0"/>
              </a:rPr>
              <a:t>N-nitriti,nitrati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; </a:t>
            </a:r>
            <a:r>
              <a:rPr lang="sr-Latn-CS" sz="1600" dirty="0" smtClean="0">
                <a:solidFill>
                  <a:schemeClr val="bg1"/>
                </a:solidFill>
                <a:latin typeface="Comic Sans MS" pitchFamily="66" charset="0"/>
              </a:rPr>
              <a:t>P-fosfati, S-sufati, Cl- hloridi</a:t>
            </a:r>
            <a:r>
              <a:rPr lang="sr-Latn-CS" sz="16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)</a:t>
            </a:r>
            <a:endParaRPr lang="en-US" sz="1600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>
              <a:buNone/>
            </a:pP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 </a:t>
            </a:r>
            <a:r>
              <a:rPr lang="en-U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*</a:t>
            </a:r>
            <a:r>
              <a:rPr lang="en-US" sz="1800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vodu</a:t>
            </a:r>
            <a:endParaRPr lang="sr-Latn-CS" sz="1800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/>
            <a:r>
              <a:rPr lang="sr-Latn-CS" sz="1800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Poli</a:t>
            </a:r>
            <a:r>
              <a:rPr lang="en-US" sz="1800" u="sng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merna</a:t>
            </a:r>
            <a:r>
              <a:rPr lang="en-US" sz="1800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1800" u="sng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jedinjenja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(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celuloza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hemiceluloza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, lignin)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gljive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najpre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razla</a:t>
            </a:r>
            <a:r>
              <a:rPr lang="sr-Latn-C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žu do monomera  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ekstracelularnim (hidrolitičkim) enzmima </a:t>
            </a:r>
            <a:r>
              <a:rPr lang="sr-Latn-C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(</a:t>
            </a:r>
            <a:r>
              <a:rPr lang="sr-Latn-CS" sz="18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celulaze, hemicelulaze, ligninaze</a:t>
            </a:r>
            <a:r>
              <a:rPr lang="sr-Latn-C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)</a:t>
            </a:r>
          </a:p>
          <a:p>
            <a:pPr algn="just"/>
            <a:r>
              <a:rPr lang="sr-Latn-CS" sz="18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Hidrolizu (razlaganje)</a:t>
            </a:r>
            <a:r>
              <a:rPr lang="sr-Latn-C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lignina</a:t>
            </a:r>
            <a:r>
              <a:rPr lang="sr-Latn-C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vrše gljive prouzrokovači tzv. 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bele trueži </a:t>
            </a:r>
            <a:r>
              <a:rPr lang="sr-Latn-C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(drvo u odmakloj fazi razgradnje dobija </a:t>
            </a:r>
            <a:r>
              <a:rPr lang="sr-Latn-CS" sz="18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svetliju</a:t>
            </a:r>
            <a:r>
              <a:rPr lang="sr-Latn-C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boju od normalne), dok je hidroliza 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celuloze i hemiceluloze </a:t>
            </a:r>
            <a:r>
              <a:rPr lang="sr-Latn-C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svojstvena prvenstveno gljivama prouzrokovačima 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mrke</a:t>
            </a:r>
            <a:r>
              <a:rPr lang="sr-Latn-CS" sz="18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truleži (drvo je u zvršnoj fazi tamnije boje od normalne boje drveta)</a:t>
            </a:r>
          </a:p>
          <a:p>
            <a:pPr algn="just"/>
            <a:endParaRPr lang="sr-Latn-CS" sz="1800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/>
            <a:endParaRPr lang="sr-Latn-C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26" name="AutoShape 2" descr="data:image/jpeg;base64,/9j/4AAQSkZJRgABAQAAAQABAAD/2wCEAAkGBhMSERQUExQWFRUVGRgaGBcYGRoaGhsYGxocGhoYGBgYHCYeGBojGhcXIC8gIycpLCwsGB4xNTAqNSYrLCkBCQoKDgwOGg8PGikcHxwpKSkpKSkpKSkpKSkpKSkpKSkpKSkpKSkpKSksLCksKSkpKSwpKSkpKSwpKSkpKSwpKf/AABEIAMIBAwMBIgACEQEDEQH/xAAcAAACAgMBAQAAAAAAAAAAAAAEBQIDAAEGBwj/xAA9EAABAgQEAwYGAQMDAwUBAAABAhEAAyExBBJBUQVhcSIygZGhsQYTwdHh8EIjUvEUYnIHgpIVM1Oi4hb/xAAZAQADAQEBAAAAAAAAAAAAAAAAAQIDBAX/xAAfEQEBAAIDAQEBAQEAAAAAAAAAAQIRAyExEkFRExT/2gAMAwEAAhEDEQA/APQp6Mruz6wvngvcwV80Oau/lFaZYJcjpD01K+K4N0HMWOn3HpHnPHPhycVlSSllVNKvvHquIkoKbkL5inQN7wsnyAQQSAP7vpE6l7V5Hk8vgq03eLBJMvtOyh3epp7OfKO/VwkEKJUltG1hNxr4eUqX2GcGiTcj7wJUfC+CWiXcOppgapagZtHFKQ24hMeblFGqWdn/ALfFh4QbwiX8pSQVDtIyob+6+X0PlCbj2aVNFXzkqLknNsBs30jLKN8M9eL1KLMaM1fWp1hrI4vIl5EpVmWsAhKbgEUzHQ9YQYWSqfKKggCWnvA1U+pL0DeUNuCyUAgKRlACS4SO0SdTc0FxC+ZYv7ux+Ow+ZaCSApgE1fwcUevvBUzC55SgsKKS4GShLOQehIAizEYhcv5vYSUS7AXJyvarRVL4iJwGVypnLd0UdqUFIqTSfq6L5+KUZYSEmjKZRBCR/c9i21YpUoPLmJWMlXUrs/8ALNSpetd4u+H5qV/MLuDMXk3KczhoE4lgBiFkS/4UUS5uSGToXIqYJb+nljPz9MMDw3DJl/NXPQKkvmBU7UDcoinGS5hJRNQpRUQAoEAC1WudYvT8D4VMhKjnEyxZWurBoWyvhdKJkpUt1FypQUxGWwBNw94e9onHZ5THieKmyk5UJQpaikFSVUc11tsxgHFcQViAgFHbQrtKFKWqB7wKvhy5uIAlBKc1TkUUilKku508YM4nw+fJUFoAcvR3BtR/5dGp5wqvSeL4t/SUlHelAlJZ3Lah6gb84vwuOw8+UhcySkKUlJUH1ZjR6AHTSFpwyTKUSyF9rsFZap3ZiG1tHO4oTMMQ6WCu0khTjmHidKnQjiOHMifmQp5RVQFuw90lrh6vAeIUmYiZnFB3T0B13t5xvF8VmTJBZBcFJJAOl7QSuXKWrK4T8wOEuO042eJk/aeX8lJJM/IAvSmmmvWkes8D4zhf9MhSVpTJAyjMWysA4JJpaPKsbh1KRkV2ClxmZrc9QQ3rC35ymEolgaENsak7015R0SuPJ9By8ehaUqlL7Kw6SKgvq9oyViClwoAHVQp/mB+HyZJQgIVmCUhmJawqGiz5aBcqblf1jRmnMm1ZSQR5e0bRJSe6SOv3jGllLBRfmPtFNdDTpAItlYUKLBSSfWCZacrvQjd77QsThkBeZiSDqS3lDNOIC6VQom4qG6GJ9PalBJZj1aCcZL1Bt1MWLwbuQQ70iibhlpSc3nBobDpmKa8ZEJcpTByH6RkI1UqU92YXjFM7NTQ7iK8T2ruBcNFU1e3SDa1WPlBVHtrAEpAIYVCS34rBt7xEIpSFTBz0NUsBEGzdoCL8Xw7P3jQaDnvEUSMoYP4wy2T46WT3XdJBSRuKiN8Tx4ORTJzEC9atUesGYtTAlnLFo57/AEhU0x8qUZisE3qzh6DvW5ROR4r5PEVNMSrKozVdoJtlysxbkPSCuBzVJWo5akhnsAAKgDQWDCBsRwt5qVD+ZDCoZtabNF2B4fMlzZsycoMlDJVo12A0A9Ylffo+dImzSe6jONHzMm4FdqQfgMChUvKmVlRpbSnaao84FwKUqnS7qCULUaUY0SXZzUlh1jMd8XfIcS8pKWAqFElqlKRQCwqfOC2RUlsXYTNLeTKyjKO2bEOSco0FG8GjMRicPKk5fnZWLqy9/M7s128GjlsT8SYiepR/kpgwo3r7wdJ4IZqQuct22Huoip8Ywz5ccW+OG9MxnxaAMkpcyYCGzTMorc0FSHe5ik/EXyh/TZSi2bOMwJ3BBYw4HB8OlNMo5mp69fOJpwLTQlyxD2SPEBnaMf8Aa1p8yEeC+LZsuYF/LQeQdPoIYK+KfmqzzB8tOgqa8qUtSGc7CZQW5beOkUSZCiz+4+ohzlvqLMYUY34hlFTpCgzjs0cFjlu7OBURXheIJxP9NYIAByuSoAciR5x0R4MkEul+qQQfKAcb8JIV2kj5b6pc/wD1NoX++vVfEpB/oUZ2USk1olw9L2seUJeMcPVKKVOGIITe4+rK6Uh1xLh06SP7w5YipHPce0Kl/EZKflzE0zA5tRp6x0Y8kyZZ4XHwhwsqaXOYKV/aS6iDdnu4ERxuL7QUASyWIUGqNIPnSiJ0wMwzvL6eGxiri+CV3grsL7RJNAdWjZy2O5/6ZcbRLlTELWKrCgCrQpAYPo/tHZjEEmqhXl5R4fwebkUAwUpJBDs3SsexYWblFb0p7xbPRp8w0YtYtSvV4ITjDqEkc6QvRP5ERYln2fRveLKwylspRdJbYH2jM6AHQC/MRHDzkgB1V/fCJrnA7VJrQkdAICSTxEhwpNREV4xR1v59BFBwxeqm/aWiCMIQSc716QEZyFy8odJfWMihEmneH74xkIBTNBDFLbEUrAS01rQPFi1F9LPy8o2MIpTBLPfk0LTTamYjwjJb6A+X7SDp+FIADGwdWh6QOUCri1au8GhsPMADPQE6V8aRXMSA7F/D95RCes5rdgB71fp5QlxHGlZ1BA7KT1JsX2HSJqpNjeIyHQW12jn8SUIEgNm+bMAA0ABdWtRc11aDU/NmBwToG5mNcVSEqkJ7yhMYdAgOfNR8ozta446PpuDCVky1aJJQ4YA/3AamsL+LGTNRNFUlDPmGUOS2XM9TekUYNK0GYoOlYcFtcz5fLSFXxFxEzilCUCXLSBq5UbZjqS9fGFllpeOO18zisqVLSwC5q0MpVSwYpYEX3DQvkcFXMILEJNTYKb6QfwXhDHOoOaAKpTkOfOHqJJCsyT1ep6Pr4ecctz2318l2C4amWyWpoefQVUYZz5BCFOT3XFHIrsKJHvEglxQED189OkFywSajslnd69Q7tESb7LK6JJUsqKkEFkkBwCPQFtocy1gqllmIozVANLtv7xpchlqA10FHHTbnFstQSwcVZrE3p0FYrKdJxpimXmcNpuNeloV8OwZUsbAuX9INw+LJJcWLbeMWFaUtlIrqGPjGeMsgt7EYlLaVD8o5zFcWaYEm6g6S9E/cww4jxZAQpR2oNfvWghCjBlSgpQqA7Hc1O2zAw5h/Tl/gmbiyoOWKg/Km5Mc5xLgyZpK2qdQw/DPHRqkVCTRB7zXLVYHTnGlISpJKRQUfQNonfmYn5s8azOb1Xn+PwUxIykZkpLghixrqOsBk50lCklT7H+NyQDSl47DHYk5SgWL/AKeccfjsApJzEOBXmPxzjp4+W+ZMuTCWbgWYEhL5XzFiavyVyZxHXfCHH5qStGIBmJSQRMf+FnLbRyfyWLpLsXbQgj8Qz+Hsd8ucMmU6MoUY77jlHXLNOL57eqy1oUlwcwNQQzecbCxpHHcD44qWFSpgYoJyAP2kXYHlHQ4bGfMzBBykAMFAMDqL1ipdpuNhumzqYP8ArVjcphsf3TWMkrAIB26uftBKMfLCqd52tem7VikrZSXsk0FiT6PBX+mSt7gjfbpy3gY4h/23MRicQoal/wB1gLS4YY/7fOMiInck+JjINjQESi7/AKB9YuEpQtrFgKSW5HwbX0jazkALaczDPaqWot3hRri8UTpr94jZ4tlSitXZ59B6ws4xKUV5HIFMtWBcH1d4V6Odk2M4lnWJaahySdwLgvQaQNOwhJKu6S7A3sya/wAjTSGUjhMtWULJPaAyjvZnepP0ijic6UmblwzKWHCnc1vlB3DVJYDeM61nSnCEyklwF5QSpqepufpFfDMSnElK6JUA99VZj6CkIU8VKpkzWXKQol753zV3chIaLcJIUJKpmZL/AC0qygOBUBThrlx5Rmvup4rjqjNmrBckgJFwAElOZ9Sx9Ys4ZglLZarm3IaNzhbw3BZlgEFgX5kc+sdvhgEgABuY/aARhnd10TWMWSZBtQFqeXMbX2ijIykpJ51oD+6Q1TKSRRzo9W/dTAuIS5DOVJ1pUa7sOUZ4ztOVuk5SQz5aizftPGL0Am5ygbff7RZLIat77k8wPvFM0ghnYnz8STSK0mZNzcSEbuwLm/5gX5uoQW/kWa0DYue1gW6bfkeUZLnLXmJYAuz+Xa9POK10nfYXBzTmJBUcyq3blFiJi1zOwe6Gc2GlB4+kblyUrIZWW9K2ZqaD8xKdiigMgd576+Rcwodi5clMtLr7ZLZuZFm23p1iUyYli/aAFtBu+r1hPNmqPbzMoA/+O/nQRHAJLEkG7sTQJ+pOsP5KX8MJqgopD0tv4RPHLyy8oswA6RmHUL5biw+msV8SllKMzEizfYCJ1+K8JvlhReuw5xTPwfaFHBv/ALTzMHScMUoClfz20D76GLfnlykgG1rEaH1iLjZdtJn04PjmAMmYCKBVab6xLD4UhaVMBRyNFA1TUax0fH+Hf0VLAqjtDw0/doSmacglllJUklKmagYlJA/5GN+LK2J5MZKMw+MCFHK5UxCWVuGc821hrwyfOTMzLdgCGc1LU1jnuCBEtSiUUapZ4arx9EhiE9XPrFzou6YK+IZhJNkl6at4E+cHYfjyUByK6M7DcVF4qVwKZlBDOa1G41OlImvBhMorosgOALedhG2649CpXxSVEAILH+RLVPTX7QzkcWJA7Nf+TvzqK6xyCOLICWCVCZ/aAAXAv2gQU84bcKkzlTEqyuVpBUCoDKHNnGzWhzLfR2adFLxwI09I1B8nh1B2Qf8AxjIr5rP6hkMLqfzbXrGYialsrPy+sQOIZ6/ceO0VIlghwHOpH3iySGLCRQADmI5vivEFTFLZkqRYqIDoN0hqvDmYSCQa7VEJ8dwUrWqqf6qiWNW7JFCLd3WIyvTTCfpRi+KJCEZpZUtLkBCaK0Yq/ixJrtAskFMuaUBKFECgFEqNySbwQuWEJOZR7KQTSh8rb1hJPJW6hKKkBT2qQNWf6Rhdx1dXsfwjhSJaChgspOckmqnJqRtSnSKeILCPmD/5EFtgX7XW8TwWZE6Wt/8A3kKSsf2kqGWu4IHmYq47hVISM39yga29LNE2qk2K+F+GdkqIuWtoBZ+sdN8kUdi9gWudiPCFvw5/TkIPIluurw3l4pwO0l/z+1jAZXsVJwuVhvex8H2MV/6TKklApWu3TaCZIcAuOe0WzcOFAVtsW8NojfYc8cSEuSwNsrt4vuecVzMWCTnBy0pQEc+nvzifxEgIKSwpvWnM2O+kJlpUTmBuOzprXK7t0eNp3Gd6pmcdLScp6pI/j+OUYiQaBZDkuCB40EDYXBuD2SVEPUAhwavdjrBaUO+Ygq31EK05A0nFf1FDvZaB6ByK9atETLIAUe0piCQRTkNonMnMmwSRmzOzPv7W3i7DYfO1GFHcMCeXJ6Qr14qdlsrD95kuaORbs2SNwLsLmGOE4atQztUhuv2iyXJulwUpLAGwJsDvGzistMxdQYJT3U115vSkTu3w/BkuSmSnOtir2/EAIm5l5yCo6Jo32bpEcTOK+8So6Dfq2lLRkhZyqLpB2FS/NrDlFYzXqLdjJpq5uxp+I2jhqFXHau4DBtOUV8Pw6iXUp3q4tZvOHCcMAFC5Ib7faJysORzmLw6MpB7Tg+zPaOFnyM6sndylKQBYBiPRIr1j0HHSFOSRZnH+I8/4wo55gBAZTHaoNaw+L1eXiUvCISCAqqht09HETRhFliJayH0BNtiA0LE44oUAlIUWBq9+VQGgz/8AsFoDGSf+1TeHOOvHCX1z5cn8PsZjp80tMXMBUKA2awsBppAWDxISRRCyDRgVdrapbT3hTP8AjWaopCJLWBKnV7kQIrJMJPccvlciu5c6msVZpEu3oEjFpDKmLaYmmYUGj1ILXNIZ4bjYMzIpiNwXsKqszdI82lICA6itQbQ5j0Y2g/DTUqUkZiCbitPsYE2PXpeKYBiCNGmBm8RG443D8JOUf1CPDnGRf1kj4x/rr51tGr77xFmub7fQQwnrTlBYV1sIAVhXs3rWKOBlz0kks5H7WBzPBLkDMhQUKbuLaiCv9MSOy5rVhRn2hTj5IlrQaHO+pBcaFqjUxlyeNuK96v6Ix+PRVSFSkKUKhXdNKindOtekcgjiikFhlcuALjkQ0EcTldrME9kHd/8AO8KJM9pgZNL5jv8ASMbduiYzGdDQCEC4LFQJd73PIxvj+M+bLQo213KhR4qMyY5UpNC4ZwRWgq7AeMZxTCBBAKnCRRq98OC+7PSJy8aT10fClNIl0BOQEirinKsHYFaST/SYjUfmAuBzc+HQA5IcE6ln1h5h8IGua7PrGN0zu4kidUHIT4D9aLpSM57ra7RkuQKODyr7xZPxIFAD/wBv5iLYJsJxOZJUkpmEMXoo/fpCJPDkoSFJ7p2ZQGwSDY8x5Q0xkr5iVBNXSoNmoD11ML5WFXkGViKMWY1AsSbNDlGlAmrTno6rhwHI26RmBwylkqWChqE78hytXrFv/pikupQ7TXckPd9oLl9pAajXhZ56nSsMZb2jJQ7gJGU3JH1P7SGSMGmYgoIZquK13DwHJWKhL1a+nlDHByQys9gDfpZ9Yxxtt9bZySOcxU2hShSUpY2LlRHOzxrChRTmJejCl/qSYXylp+Y+XIgKJykk05FmAg44rOkJSFBv5JHo5oBHbqRxbquTJUVHOACxKXdxozQy4VwiStJClZ2ugUD3q0JkyJnzAEJPdLvmNHTShGxtHS8ClpSDlTlJFeyR5E3jPK9Kk7MUISgJAAD6AUGmkSmENtvEkDsgjrC7FzVqpT3EYTutfAWPxDhhXQ+vhHnnEMCV4taE1zAKJswoNo77F4YgMCBWulNf3nHFYvDk45JST3kAkf2sH8I6eGdpyu4bJ4EgJ7ldPy3vG08Kl/2APowp9x94bTGAZYoxYVB5F9YHfcFtCS5/HSO5xBJPw/K1A8YlP+FpayGAAFmAc+cNU0DioG31vBecZQCAS5+9hDhONxHwHLKwxUPFvxDzhXwWU0am7V684c4bD5lCjB6/aOjKAhhoQGD6atrD0m0kkcClJSxKnD6neMjo0GWQD8t/ERkNOwC8Ug0zUNaaRMpSaFm3tG08LkCyg/Mxudw2SUkKUkiv7d4GqlC0d1Bq9ag+njCjjuDE1CikHOlmILalx4uYv/8ASpkgkyh81IqGV2tm/N4JTi5SzlmJUhQJBY69DXxib30JdXbz5aVSwGdSSXdtQ14AxeLYhSaF3IahG/oY7f4r+HaiZIUCm6kgsQd/GPNMVNYl1HxjnuOrp2TOZTZzh+JKMpYLMakexELU5ipeoyi/K3oYv4dPSRlFSoUZhXx9o1LVkmA91KjlUPxpWIsXvZ58LcSIQUvYv5iOrlcYYDX9eOM4SEJxOU2IYNuPvHVysMxqA233eMNHkIHGnPd8nLxM4tSmITkG9yfCL5aZaQKh9gH/ABaMkLRZIq9CWt1O1qROk7inDYcuHe72F+TbwTKwrOm18r7O48qjyg1SGDtTal4TcV4mpmAy5K7k8n0haLbOO4xIl5XqdBoOY8IQKnzUh0kqUw7J7rXLNctFE5K1PmdJNSXdTaVNif8ADQDiMyUq7QCR3RufLn5xtMJpnc7vp0XAseuYsBaMriqhowcBvGOt+QnKUEUOn1jz7huKUJspiAnM+tbDx1j0BOY7N6+cZ5YzG9LmVynaibKlpypLB6V16k6xCbw2UUkTEIIpTKNOtaxmMy91VjZT0f7xCVLdkknIN3cjZ7tE7MkHwyTMzoUEIUaIDuBob638Y6CThMiWDlgzkua+EWFGttBvGyprm3v9IjezjDTnSFk6Q+ZTkCCphKi28CY2Yw9ufloIcPWyrHE1Aqa/SvlHL8JBVPUtqIPrb2h1x/FpRIUpXeX3Rahsetz0jnfh9Z7bGlBrU/aOjh7qc944unCi7hIOlbMfeJysPR67kaRTgcOokbE3en68OpUohLHKFNpUetQTHoacFugZl5hZhVgHoYERw+aic5mEINk0IYjnbwhvLmWSxu/Q6dIvw2DUNMxNr83I3NYeh9I8MxAQQlnAcuwcnly5Q7XiCxopwzc76QulJHzUjMySLEMXF6s+8MVzA5ara8+W9oaL2CRKBqefvGQXLmAipD9I3ASybhydQkCppXzPtFAwaFG6v9wYAF9uUWqnlw7gc/tvFdP7svmR4EW6QmsiWYIcBNGNHf60rEZkkTEB0sB4EPqkwLjZ5HZByqpWigeg5wVKnApANDUkEHzHLlC2ZNiSvKpCjmSQQ+vJxqI8u4xw9Uokmxspix5V1j1nEJBUQDQ1yi/gYBxWFD5QdQ7h+lLExGU2rHK4+PLMLNQCjMksbE2fkYvn8RSrRQfpdz5aR0/F+BImhSQkIV/Ege7MI5fi/wAMTcOMxmJWhLE7jzY+sZ3CNJyVBGIAUFIJcEnUVetD9KR3nDp3zUpUkCoqXN/rYx56cMyCoIXlJfNUhtL1EOPhviykqCFEpSrSzG3kYwyx1W8ymUdv88JZu0ebADk2pENsHIKxmXQkUAow5Qs4eEJGYiu+7f2tYw6wWZScxsbDYc/90ZWloWkWa+vOKJmBQq6XHT6fWLFThpp++ETen77ROw57i2GluxFg5IYU6+kc7jsooGYAEJ0ASTQqvUknwjuZuCBCnYlRfY0t5QrncDdSibUHdFms+141xykRY5uRJKpoGUJAy2L3rWkd1hZpZiXrpWkJ8FwFppUTs1hbQ1h+hLP1f9GkRy5fR4zSrEyHDgdrSuvhG5SgNa+vkIsEy709NIqdlnZQ0BNQW0pYjyjJbaleHM38NoHmz2Laft+fKNY5RYF2Idt3+nhABmAsXbZJ9y0Eh7XrmAB3rt+LOYWYrHoNVd0O9D4W5wRPJpW/Rhz6HaOQ+IeIOfkoZ1Grc/qa0i8ce9HsBxbGrxk0gMEoc8tn/EMOGYJMsEVL3N6/40gHDSvlpoPEfeGCFbjy1ju4sJjHJy8ly6nhxw6lXBFKaUt0MOZID5vTVz+67wjwRADmw9/qINxWKUEpKQSTdQFA2hbcNHQ56YokgBwSw357wbKnZbUHWv68AYMlaRQpU1aU/wC78xYs1JL+j0/xD2PWicyx3lCrpbkKEmjHltDDBgqTmKAkl2D2HLR6XhQudVLsKa/Xe0McJjGljtPUnL3uV9ByhCjRJ8fB/WNxBOGWa5xXYPGQ0tzwsuHpqBUwNOmUYb/vjFxmKZmbRza3neB1TQXADgeEJsimY7O/XXqDBOKk0FRbS/V4AyhShQ8mi5jV6bNeAMThwA4JIb1+obWAcSkhRNhyOu8G4ftIUCk6FhTqR4QPPmZS5QzigL+b2ibABnpvrzrv5xz3xFgTPQEAhIzVu5AFW8XjoJ6iXfXUUHg0UKwKiHS+V6GguLPEaNzs2WUpCdvpCXiEsXL0er+8dauUgOCCSKGzf55woxWEd8odNmOp9omzasctKOE/FGUJTNFAAAu4vTN947TA8YCwEoJL67WvXnHmmJwpSaJofL8dIvwM2fKZUtQAJqn+5mBfaObLDTqlmXj13CzAxY0sdX8TeCBikhL6Dx/McLwn4mE5JSewpJykUZ9+YjqMNhQoJtlG1Q/TlGFmvRozzEn8tfqI1LALn7RtSmGw/d4khIpt0DRBoywXVzL3GwGnTTziidizmSkWIJv9oImKDK+35hSFj5oswzBmOhIi8ZtNGJxOUCwe+5glasw1Iof28LJSwzvYkfvrEJPGJaZbqNt/zSDLHQnYzGLoWIflUwlxU0KS4uL6v1Om7CF/FvjWS3ZUVGjMC3OtjHKYz4imTCyewBZv2nhFYY7VrXdOeL/EvywoJOZR8k8zs20crhZcxU3MDVTgHUvdTmCJEqorcw3w+HSAcxNbBm8X+nKOzj4td1zcnL+Yo4KcstmOTKCkMHzPdxpDFKE0DhyQMpcH/te8VYZSQXVUjV6+saxE0rDUUxcOHLb+Ub+MNnMuVQbA8vXaCRiSWSgfuopAWDkgp7xf+LsQ+r6ikXomFL1G7FJD+Rce1IojLDYxSR3WNXzfgViEye/ZKgQ1NPf2MLFEk94eALP1JpF8vokkdfeJtPSapqyoHs2N9BenOGnDspSQW5sT6QgGJnfMYy0hFavU7DlXRoOl8RAS4QVF2swb7mHsrD3/AFRFAQ2j/wCYyE6ePEBvls2gUW9oyDadHOKV2nBcb6DrFMxFa0cRYjMKPY619N2i1MsXobGv+NYalUqUzvroI1ip7UqD+6bwZKm1NDp0gDFlRUXF+kCopJynOmxrEUYkqzpUlrZS75hSo2PKLhg6X5M3ifWMGHYgmrW/dIQLlyCkhxoX05Dk/wBojjHsC1vLlt0huFpKC4Li9H1Li8K14gPRAHN4mmTrlKPeYj1e787xUZaWNwXoLecFYybcu3+eUBTUuA1nvEqBY6QCNSdRvC1cgmwNKs3mOV4eBN3ueTvtFC0ZlVIG9Lt01gykymjxyuN3CCdKqFJJSrZqKGxH1hngPiPESWyM2xNOjEe0bVg3Fn0/xtA65G45f5EZXixrT/a7O1f9QJustBrzvGp//UpThJlgPSpPvlaOam4RjQfSnjrA05DsK/v0jL/ni7zz+OuT/wBRVEMZQ6hX/wCYrxHxoWGWX5r3rtHGf6Zr0jRBsLGK/wAdeUv9sf2HuI+L5oSwISHsK+9PSFGL4mVklRUsnc+uwgZeHMWycPGk4p+p/wBteRpKc38RR2MFScMwFGMWYfDG2lYPw2GFjbnuNI0xxk6jHLK27qnDYUksz/vpDFUkpvbrUQZIlJRZ3+n1ic0gkMP3ezeMaIoFCSRvygmXMSlgo1Jo/LQRBSWIpfSJqwClk5hQihpQjVusBG+FAB0qGJP1aIrllKgQT0d//E6dI1LSUpy1elveLEyQaQqcukQjn+9Isltq4fUOX+0XSMMCauGq5ja5XKrUOhg0Iuw2GBDN67dYkg2Trpv4+EVy0KTYs0XSFHruYeiEBStH84yCJQDd8i/vGQtBeOcXYWbUAhjvFSE0dq/u0VJ0c3/bxRyLsTcsp+tH+8REtW9NaUeK5RUCSpSVVDABmHOtdI3icSzM5cszFub/ALWA25ASC5L+L+kD4xKiWsLjR4xSSbActK/vvFZXSz3hUISp2925s51beKcahwCzEPzcb/iA04n+qEZDqcwqkDnDBSSGJ0iKonnSWDDlTb9EDTpRFG5gejw5mYNzQVanSK1YRkpdzzbntC0NkpkG594iuQ7VbeG06TdwKiAjLbSHoAFJI36+kCLlKclR5MzMNn35w7mYdw5Ye3+YpxGGLPpRz6X+sMi1OGQFAEu/Ox3reKuJ4RKBmckWDX/HSLp3DlFYI3GttzW8HTpZ23pcNyaF6HMzcOktleu/vEU4TVo6NfDGodbRUcEXcD95waBTMwNBTaJJwu46R1nC+Ame4SWYOSQfSFk/hhQvKodDvz3h6LZeMOUF2/TBUmS6tnr9w96wUmUTa5a9A3kYLlcPIOn1hwVqZhBloX57fiBky2NT4+MMPk7Gn7tG1SvIbw0g5cp+1rqN/wBEEICikEgA7D0D7wZIksHNR++caAOotqK+8LsB8PIL11N4PRhyQXIYGlato4N/CkFYfC8mBsXFelIsVNRLS5fXWouLwSBWmT2ScpcMHaNSpSWJZ2uDbejaxvDcTSR2SM1SxZ2NvERHMQ4FQaV538YpPbEzRprf91rGgkJsC/OLCgfxp1/zURUUHV/aEocgUuP3wjIhLmU/MZBsLUlRS5tQ9DzEbUSWFOsaVOClKSkuQzs7b18IglNQL0uPr0gWmqWCS7cudfRoxbADnX0iclyom4A/WOsVKnOQwAYa7wyRG7O13EQxE6r8/wBeJiZ2TS2rRpRcNoKwtgOiXtbWvvGAbeMWCmkaWoaAPv7xJ7QBKSCGqPSL1hCx3ct+b0r+8oiiQVGg9Y1NA1BszCGAmNDENUGx1jYwjvf09XiwLIDM50JAdvpC+fi1BTHuu1HJB6QrYNJTpTJI3I5gjnuOUVTcD8yiSQEsXv7WEHIlnT95UipUkqSySwJryp5wAIvDkAMHHKzxr5R29PvDHDSQgM+1qgh/dxFucZhpuAHP+IrRAJ2CmKUBlUAa5qAUGnnGSeGWfduv3MPMRMATQkkmg2FII4PwvMc6u6LBvrtBotrcBhky0ADKmjk5mUOZS32jmTh0lSizvqdnv1joOPYZU45QsoAtRwft4vC3EcOFQrx1gvhTRb8q/KIpU/5gtcpvxvGl4YpNQ1qEeUEO1qVK59W+kayMcupi06baiJEAqBAYixH1gJZNllICTWsblyLhJ713Y+PKLEumhZzqfeBlIYirt4cngoXKlqzmgcJYn/b4e7RqbJygDXfTSLjLUACzA1Zr3Y0jY7ZDltKk1OkLYCS0JBdIApcDzqKxNczR3vSJ/wClYdkUu/Xc6QImqv2kGwKlTdiQfcbPExKBuekUhLFmZtf39rEp+EfKSVBSasCwbYhq/mDYXy5Za8ZGpcxxb0/MZCAX4Olj5aiwcrU5aHvEEB00FvvGRkPHxeXqmUe8NH+0QygKoN43GQ6S0JGY00EUzEDYWEZGRJqFpDxFIpGRkAFyNP8AkY0EjbWMjIAqCAxpA85Ir1HsY1GQgqR3h1ixSBsLxuMhhQ3ZfVzDXDyx8pJYPu3OMjIcTWsAgOuln94eIQBLt+sY1GRScgclI21HsYBxqAKgB80ZGQqUL1pFaa/WJLFvCMjIlTJiA5oI0EivhGRkAWKSC/8AxgYd8dBGRkOnDSegMmg7ojclAewvG4yEScxAymgt94UcQH9VI5CMjIAyVU13+sETxUdBGRkAXYdIyjx94yMj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6" name="Picture 6" descr="http://t3.gstatic.com/images?q=tbn:ANd9GcQYBdeXNXiXArhw2NRYjURcnhYVDGVXGJB7ggTpGQK-bW8M42R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857364"/>
            <a:ext cx="1914832" cy="14287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5983311"/>
          </a:xfrm>
        </p:spPr>
        <p:txBody>
          <a:bodyPr>
            <a:normAutofit/>
          </a:bodyPr>
          <a:lstStyle/>
          <a:p>
            <a:r>
              <a:rPr lang="sr-Latn-CS" sz="2000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Prosta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(lako dostupna)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jedinjenja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(prosti šećeri, aminokiseline, masne kiseline) gljive izazivači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truleži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koriste u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početnim fazama kolonizacije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, dok su jedini izvor hrane gljiva izazivača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obojenosti drveta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koje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nemaju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sposobnost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razgradnje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visokomolekularnih elemenata strukture ćelijskog zida (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celuloze, hemiceluloze i lignina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Tanin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u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svojen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u </a:t>
            </a:r>
            <a:r>
              <a:rPr lang="en-US" sz="2000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malim</a:t>
            </a:r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koli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činama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deluje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stimulativno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na razvoj nekih gjiva, dok 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većim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količinama deluje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inhibitorno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, tj.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sprečava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njihov razvoj. To je jedan od razloga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veće otpornosti srčike hrasta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od bejike, jer srčika sadrži mnogo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veći procenat tanina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Inhibitorne materije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određuju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prirodnu otpornost drveta prema truleži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odnosno čine drvo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dugotrajnijim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Voda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je gljivama neophoda, jer je pogodna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sredina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za odvijanje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metaboličkih reakcija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prenosi materije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koje se u njoj rastvaraju, univerzalni je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rastvarač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i učestvuje 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osmoregulaciji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održavanju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stalnog osmotskog pritiska, odnosno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količine vode u organizmu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endParaRPr lang="sr-Latn-CS" dirty="0"/>
          </a:p>
        </p:txBody>
      </p:sp>
      <p:pic>
        <p:nvPicPr>
          <p:cNvPr id="4" name="Picture 2" descr="http://www.umanitoba.ca/faculties/afs/soil_science/MSSS/Ecology/Cartoons/Cartoons%20Images/osmoregul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72050"/>
            <a:ext cx="2068670" cy="178595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357"/>
            <a:ext cx="9144000" cy="6697643"/>
          </a:xfrm>
        </p:spPr>
        <p:txBody>
          <a:bodyPr>
            <a:normAutofit/>
          </a:bodyPr>
          <a:lstStyle/>
          <a:p>
            <a:pPr algn="just"/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Ćelijska mebrana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je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lipoproteinskog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sastava i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selektivno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je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propustjiva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Voda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nepolarni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molekuli 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H2, 02, N2</a:t>
            </a:r>
            <a:r>
              <a:rPr lang="sr-Latn-CS" sz="1800" dirty="0" smtClean="0">
                <a:solidFill>
                  <a:schemeClr val="bg1"/>
                </a:solidFill>
                <a:latin typeface="Comic Sans MS" pitchFamily="66" charset="0"/>
              </a:rPr>
              <a:t>)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mali nenaelektrisani polarni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molekuli poput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glicerola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i </a:t>
            </a:r>
            <a:r>
              <a:rPr lang="sr-Latn-CS" sz="1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CO2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prolaze kroz ćelijsku membranu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prostom difuzijom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iz sredine sa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većom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u sredinu sa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manjom koncentracijom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sve dok se koncentracije ne izjednače</a:t>
            </a:r>
          </a:p>
          <a:p>
            <a:pPr algn="just"/>
            <a:endParaRPr lang="en-U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n-U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Veći polarni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molekuli i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joni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kroz membranu mogu proći samo uz pomoć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proteina nosača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olakšana difuzija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-bez utroška energije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aktivni transport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- sa utroškom energije)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CS" dirty="0"/>
          </a:p>
        </p:txBody>
      </p:sp>
      <p:pic>
        <p:nvPicPr>
          <p:cNvPr id="4" name="Picture 2" descr="http://www.daviddarling.info/images/active_transport.jpg"/>
          <p:cNvPicPr>
            <a:picLocks noChangeAspect="1" noChangeArrowheads="1"/>
          </p:cNvPicPr>
          <p:nvPr/>
        </p:nvPicPr>
        <p:blipFill>
          <a:blip r:embed="rId2"/>
          <a:srcRect r="2542" b="4382"/>
          <a:stretch>
            <a:fillRect/>
          </a:stretch>
        </p:blipFill>
        <p:spPr bwMode="auto">
          <a:xfrm>
            <a:off x="1714480" y="4786322"/>
            <a:ext cx="2527085" cy="175797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604" name="AutoShape 4" descr="http://www.essaseoutras.com.br/wp-content/uploads/2011/11/simple-diffusio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25606" name="AutoShape 6" descr="http://www.mrothery.co.uk/images/Image7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7" name="Picture 2" descr="http://www.mrothery.co.uk/images/Image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3048000" cy="1381126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8" name="Picture 4" descr="http://emp.byui.edu/wellerg/Diffusion%20and%20Osmosis%20Lab/Images/Simple%20Diffu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1571636" cy="192882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://www.emc.maricopa.edu/faculty/farabee/biobk/pastran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714884"/>
            <a:ext cx="2619362" cy="18224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n-US" sz="2200" dirty="0" err="1" smtClean="0">
                <a:solidFill>
                  <a:schemeClr val="bg1"/>
                </a:solidFill>
                <a:latin typeface="Comic Sans MS" pitchFamily="66" charset="0"/>
              </a:rPr>
              <a:t>Ukoliko</a:t>
            </a:r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> je 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u drvetu prisutna </a:t>
            </a:r>
            <a:r>
              <a:rPr lang="en-US" sz="2200" u="sng" dirty="0" err="1" smtClean="0">
                <a:solidFill>
                  <a:schemeClr val="bg1"/>
                </a:solidFill>
                <a:latin typeface="Comic Sans MS" pitchFamily="66" charset="0"/>
              </a:rPr>
              <a:t>velika</a:t>
            </a:r>
            <a:r>
              <a:rPr lang="en-US" sz="2200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u="sng" dirty="0" err="1" smtClean="0">
                <a:solidFill>
                  <a:schemeClr val="bg1"/>
                </a:solidFill>
                <a:latin typeface="Comic Sans MS" pitchFamily="66" charset="0"/>
              </a:rPr>
              <a:t>kocentracija</a:t>
            </a:r>
            <a:r>
              <a:rPr lang="en-US" sz="2200" u="sng" dirty="0" smtClean="0">
                <a:solidFill>
                  <a:schemeClr val="bg1"/>
                </a:solidFill>
                <a:latin typeface="Comic Sans MS" pitchFamily="66" charset="0"/>
              </a:rPr>
              <a:t> CO2</a:t>
            </a:r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 CO2 će lako </a:t>
            </a:r>
            <a:r>
              <a:rPr lang="sr-Latn-CS" sz="2200" u="sng" dirty="0" smtClean="0">
                <a:solidFill>
                  <a:schemeClr val="bg1"/>
                </a:solidFill>
                <a:latin typeface="Comic Sans MS" pitchFamily="66" charset="0"/>
              </a:rPr>
              <a:t>prostom difuzijom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 prolaziti kroz ćelijsku membranu, te će i koncentracija gasa </a:t>
            </a:r>
            <a:r>
              <a:rPr lang="sr-Latn-CS" sz="2200" u="sng" dirty="0" smtClean="0">
                <a:solidFill>
                  <a:schemeClr val="bg1"/>
                </a:solidFill>
                <a:latin typeface="Comic Sans MS" pitchFamily="66" charset="0"/>
              </a:rPr>
              <a:t>u ćeliji brzo rasti </a:t>
            </a:r>
          </a:p>
          <a:p>
            <a:pPr algn="just"/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Neke gljive </a:t>
            </a:r>
            <a:r>
              <a:rPr lang="sr-Latn-CS" sz="2200" u="sng" dirty="0" smtClean="0">
                <a:solidFill>
                  <a:schemeClr val="bg1"/>
                </a:solidFill>
                <a:latin typeface="Comic Sans MS" pitchFamily="66" charset="0"/>
              </a:rPr>
              <a:t>mogu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 podneti </a:t>
            </a:r>
            <a:r>
              <a:rPr lang="sr-Latn-CS" sz="2200" u="sng" dirty="0" smtClean="0">
                <a:solidFill>
                  <a:schemeClr val="bg1"/>
                </a:solidFill>
                <a:latin typeface="Comic Sans MS" pitchFamily="66" charset="0"/>
              </a:rPr>
              <a:t>visoke koncentracije CO2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 u drvetu (i do 70%), ali kako su gljive prouzrokovači truleži prvenstveno </a:t>
            </a:r>
            <a:r>
              <a:rPr lang="sr-Latn-CS" sz="2200" u="sng" dirty="0" smtClean="0">
                <a:solidFill>
                  <a:schemeClr val="bg1"/>
                </a:solidFill>
                <a:latin typeface="Comic Sans MS" pitchFamily="66" charset="0"/>
              </a:rPr>
              <a:t>aerobni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 organizmi </a:t>
            </a:r>
            <a:r>
              <a:rPr lang="sr-Latn-CS" sz="22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nedovoljna snabdevenost kiseonikom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22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negativno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 će uticati na </a:t>
            </a:r>
            <a:r>
              <a:rPr lang="sr-Latn-CS" sz="22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sposobnost gljve 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da </a:t>
            </a:r>
            <a:r>
              <a:rPr lang="sr-Latn-CS" sz="22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usvoji hranljive materije i vodu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, kao i na </a:t>
            </a:r>
            <a:r>
              <a:rPr lang="sr-Latn-CS" sz="2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metabolizam </a:t>
            </a:r>
            <a:r>
              <a:rPr lang="sr-Latn-CS" sz="22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(promet materije i energije) 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organizma u ce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lini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sr-Latn-CS" sz="20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sr-Latn-CS" sz="2200" u="sng" dirty="0" smtClean="0">
                <a:solidFill>
                  <a:schemeClr val="bg1"/>
                </a:solidFill>
                <a:latin typeface="Comic Sans MS" pitchFamily="66" charset="0"/>
              </a:rPr>
              <a:t>Sposobnost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 gljiva da </a:t>
            </a:r>
            <a:r>
              <a:rPr lang="sr-Latn-CS" sz="2200" u="sng" dirty="0" smtClean="0">
                <a:solidFill>
                  <a:schemeClr val="bg1"/>
                </a:solidFill>
                <a:latin typeface="Comic Sans MS" pitchFamily="66" charset="0"/>
              </a:rPr>
              <a:t>usvajaju hranljive materije i vodu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 iz drveta uslovljena je </a:t>
            </a:r>
            <a:r>
              <a:rPr lang="sr-Latn-CS" sz="22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ravnotežom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 izmedju brojnih </a:t>
            </a:r>
            <a:r>
              <a:rPr lang="sr-Latn-CS" sz="22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metaboličkih i transportnih procesa </a:t>
            </a:r>
            <a:r>
              <a:rPr lang="sr-Latn-CS" sz="2200" dirty="0" smtClean="0">
                <a:solidFill>
                  <a:schemeClr val="bg1"/>
                </a:solidFill>
                <a:latin typeface="Comic Sans MS" pitchFamily="66" charset="0"/>
              </a:rPr>
              <a:t>u ćeliji i zavisi od samog </a:t>
            </a:r>
            <a:r>
              <a:rPr lang="sr-Latn-CS" sz="22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gljivičnog organizma, vrste i razvojnog stadijuma</a:t>
            </a:r>
            <a:endParaRPr lang="sr-Latn-CS" sz="2200" dirty="0"/>
          </a:p>
        </p:txBody>
      </p:sp>
      <p:pic>
        <p:nvPicPr>
          <p:cNvPr id="2050" name="Picture 2" descr="http://academic.brooklyn.cuny.edu/biology/bio4fv/page/simp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3" y="2500307"/>
            <a:ext cx="3041699" cy="284844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6215106"/>
          </a:xfrm>
          <a:effectLst/>
        </p:spPr>
        <p:txBody>
          <a:bodyPr>
            <a:normAutofit/>
          </a:bodyPr>
          <a:lstStyle/>
          <a:p>
            <a:pPr algn="just"/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Gjive koje se nastanjuju u drvetu i iz njega crpe hranljive materije pripadaju kategorijama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saprofita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i </a:t>
            </a:r>
            <a:r>
              <a:rPr lang="sr-Latn-CS" sz="2000" u="sng" dirty="0" smtClean="0">
                <a:solidFill>
                  <a:schemeClr val="bg1"/>
                </a:solidFill>
                <a:latin typeface="Comic Sans MS" pitchFamily="66" charset="0"/>
              </a:rPr>
              <a:t>fakultatinih parazita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Egzistencija </a:t>
            </a:r>
            <a:r>
              <a:rPr lang="sr-Latn-CS" sz="2000" u="sng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saprofita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moguća je samo u tkivima koja su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izgubila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svoje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životne funkcije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Nastanjuju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poluprerađeno i prerađeno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drvo 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šumi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, na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stovarištima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,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konstrukcije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i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finalne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drvne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proizvode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Od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najvećeg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su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značaja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za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drvnu industriju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i metodi zaštite drveta pretežno se odnose na ove organizme</a:t>
            </a:r>
          </a:p>
          <a:p>
            <a:pPr algn="just"/>
            <a:r>
              <a:rPr lang="sr-Latn-CS" sz="2000" u="sng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Fakultativni paraziti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pretežno vode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saprofitski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način života, na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poluprerađenom i prerađenom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drvetu, ali se pod povoljnim uslovima (ozlede na stablu, umanjena vitalnost biljke izazvana npr. stresom od suše)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mogu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nastaniti i 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živim stablima 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U živim stablima ove gljive najčešće naseljavaju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srčiku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koja je u najvećoj meri ili potpuno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izgubila svoje životne funkcije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, te se fakultativni paraziti često nazivaju i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pseudoparazitima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(nastanjuju izumrle delove živih biljaka, odnosno stabala)</a:t>
            </a:r>
          </a:p>
          <a:p>
            <a:pPr algn="just"/>
            <a:endParaRPr lang="sr-Latn-C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357"/>
            <a:ext cx="9144000" cy="6126163"/>
          </a:xfrm>
          <a:effectLst/>
        </p:spPr>
        <p:txBody>
          <a:bodyPr>
            <a:normAutofit/>
          </a:bodyPr>
          <a:lstStyle/>
          <a:p>
            <a:pPr algn="just"/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Dok je sa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ekonomskog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gledišta degradacija drvnih tkiva pod uticajem gljivičnog organizma vrlo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štetna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, jer se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gubi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potreban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kvalitet drvne mase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za industrijske, građevinske i ogrevne potrebe, ona 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šumi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može imati i svoju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korisnu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 stranu-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razlaganje drvnog materijala do krajnjeg stepena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, te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obogaćivanje šumskog zemljišta 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(humifikacija)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U toku procesa razlaganja drveta dolazi do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sukcesije gljivičnih organizama</a:t>
            </a:r>
            <a:r>
              <a:rPr lang="en-US" sz="2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:</a:t>
            </a:r>
            <a:endParaRPr lang="sr-Latn-CS" sz="200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Procese u drvetu najčešće otpočinju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primarni drvni saprofiti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koji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se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brzo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šire i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“</a:t>
            </a:r>
            <a:r>
              <a:rPr lang="en-US" sz="2000" u="sng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prvi</a:t>
            </a:r>
            <a:r>
              <a:rPr lang="en-U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zauzimaju</a:t>
            </a:r>
            <a:r>
              <a:rPr lang="en-U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supstrat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”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koristeći raspoložive hranljive materije poput skroba (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rezervni polisaharidi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)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Drvo zatim naseljavaju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sekundarni saprofiti (gljive izazivači truleži)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koji ekstracelularnim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hidrolitičkim enzimima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razlažu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strukturne polisaharide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(celulozu, hemicelulozu i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/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ili lignin) na monosaharide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Drvo koje je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u fazi truljenja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potom naseljavaju i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saprofiti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koji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nemaju sposobnost razgradnje osnovnih konstituenata ćelijskog zida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, već se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hrane šećerima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koji se </a:t>
            </a:r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oslobađaju dejstvom gljiva izazivača truleži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Humikolni sarofiti i bakterije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dalje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razlažu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drvni materijal do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krajnjeg stepena 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i vrše </a:t>
            </a:r>
            <a:r>
              <a:rPr lang="sr-Latn-CS" sz="20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humifikaciju</a:t>
            </a:r>
            <a:r>
              <a:rPr lang="sr-Latn-C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šumskog zemljišta</a:t>
            </a:r>
          </a:p>
          <a:p>
            <a:pPr algn="just"/>
            <a:endParaRPr lang="sr-Latn-CS" sz="2000" dirty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1387</Words>
  <Application>Microsoft Office PowerPoint</Application>
  <PresentationFormat>On-screen Show (4:3)</PresentationFormat>
  <Paragraphs>160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Osnovi ekologije i fiziologije gljiva prouzrokovača truleži i obojenosti drveta, metabolizam</vt:lpstr>
      <vt:lpstr>Drvo kao sredina za razvoj gljiva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Osnovi ekologije i fiziologije gljiva prouzrokova truleži drveta, metabolizam</dc:title>
  <dc:creator>Milica</dc:creator>
  <cp:lastModifiedBy>Guest</cp:lastModifiedBy>
  <cp:revision>264</cp:revision>
  <dcterms:created xsi:type="dcterms:W3CDTF">2012-02-15T11:19:00Z</dcterms:created>
  <dcterms:modified xsi:type="dcterms:W3CDTF">2012-02-21T22:28:15Z</dcterms:modified>
</cp:coreProperties>
</file>