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33" d="100"/>
          <a:sy n="33" d="100"/>
        </p:scale>
        <p:origin x="3534" y="18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9181-B5FC-4DD5-9890-1B182E97FD57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1878-8CA9-4929-AC1D-B84FE6157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9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9181-B5FC-4DD5-9890-1B182E97FD57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1878-8CA9-4929-AC1D-B84FE6157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70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9181-B5FC-4DD5-9890-1B182E97FD57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1878-8CA9-4929-AC1D-B84FE6157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613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9181-B5FC-4DD5-9890-1B182E97FD57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1878-8CA9-4929-AC1D-B84FE6157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9181-B5FC-4DD5-9890-1B182E97FD57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1878-8CA9-4929-AC1D-B84FE6157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6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9181-B5FC-4DD5-9890-1B182E97FD57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1878-8CA9-4929-AC1D-B84FE6157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153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9181-B5FC-4DD5-9890-1B182E97FD57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1878-8CA9-4929-AC1D-B84FE6157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0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9181-B5FC-4DD5-9890-1B182E97FD57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1878-8CA9-4929-AC1D-B84FE6157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04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9181-B5FC-4DD5-9890-1B182E97FD57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1878-8CA9-4929-AC1D-B84FE6157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800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9181-B5FC-4DD5-9890-1B182E97FD57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1878-8CA9-4929-AC1D-B84FE6157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077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9181-B5FC-4DD5-9890-1B182E97FD57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1878-8CA9-4929-AC1D-B84FE6157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820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B9181-B5FC-4DD5-9890-1B182E97FD57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41878-8CA9-4929-AC1D-B84FE6157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09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06335"/>
            <a:ext cx="9144000" cy="1818878"/>
          </a:xfrm>
        </p:spPr>
        <p:txBody>
          <a:bodyPr>
            <a:normAutofit/>
          </a:bodyPr>
          <a:lstStyle/>
          <a:p>
            <a:r>
              <a:rPr lang="sr-Cyrl-CS" sz="4000" b="1" dirty="0">
                <a:latin typeface="Arial Black" panose="020B0A04020102020204" pitchFamily="34" charset="0"/>
              </a:rPr>
              <a:t>Проф. др Милорад Јанић</a:t>
            </a:r>
            <a:r>
              <a:rPr lang="en-US" sz="4000" dirty="0">
                <a:latin typeface="Arial Black" panose="020B0A04020102020204" pitchFamily="34" charset="0"/>
              </a:rPr>
              <a:t/>
            </a:r>
            <a:br>
              <a:rPr lang="en-US" sz="4000" dirty="0">
                <a:latin typeface="Arial Black" panose="020B0A04020102020204" pitchFamily="34" charset="0"/>
              </a:rPr>
            </a:br>
            <a:r>
              <a:rPr lang="sr-Cyrl-CS" sz="4000" b="1" dirty="0">
                <a:latin typeface="Arial Black" panose="020B0A04020102020204" pitchFamily="34" charset="0"/>
              </a:rPr>
              <a:t>Шумарски факултет</a:t>
            </a:r>
            <a:r>
              <a:rPr lang="en-US" sz="4000" dirty="0">
                <a:latin typeface="Arial Black" panose="020B0A04020102020204" pitchFamily="34" charset="0"/>
              </a:rPr>
              <a:t/>
            </a:r>
            <a:br>
              <a:rPr lang="en-US" sz="4000" dirty="0">
                <a:latin typeface="Arial Black" panose="020B0A04020102020204" pitchFamily="34" charset="0"/>
              </a:rPr>
            </a:br>
            <a:r>
              <a:rPr lang="sr-Cyrl-CS" sz="4000" b="1" dirty="0">
                <a:latin typeface="Arial Black" panose="020B0A04020102020204" pitchFamily="34" charset="0"/>
              </a:rPr>
              <a:t>Београд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6917" y="3602038"/>
            <a:ext cx="10943302" cy="1655762"/>
          </a:xfrm>
        </p:spPr>
        <p:txBody>
          <a:bodyPr>
            <a:noAutofit/>
          </a:bodyPr>
          <a:lstStyle/>
          <a:p>
            <a:r>
              <a:rPr lang="ru-RU" sz="4400" dirty="0" smtClean="0">
                <a:latin typeface="Arial Black" panose="020B0A04020102020204" pitchFamily="34" charset="0"/>
              </a:rPr>
              <a:t>СОФТВЕРСКИ СИСТЕМ SURVEY</a:t>
            </a:r>
          </a:p>
          <a:p>
            <a:r>
              <a:rPr lang="ru-RU" sz="4400" dirty="0" smtClean="0">
                <a:latin typeface="Arial Black" panose="020B0A04020102020204" pitchFamily="34" charset="0"/>
              </a:rPr>
              <a:t>МОДУЛ VOLUME</a:t>
            </a:r>
            <a:endParaRPr lang="ru-RU" sz="4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56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046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 smtClean="0">
                <a:latin typeface="Arial Black" panose="020B0A04020102020204" pitchFamily="34" charset="0"/>
              </a:rPr>
              <a:t>РЕФЕРЕНЦЕ - наставак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0457"/>
            <a:ext cx="10515600" cy="5167086"/>
          </a:xfrm>
        </p:spPr>
        <p:txBody>
          <a:bodyPr/>
          <a:lstStyle/>
          <a:p>
            <a:r>
              <a:rPr lang="sr-Cyrl-RS" dirty="0" smtClean="0">
                <a:latin typeface="Arial Black" panose="020B0A04020102020204" pitchFamily="34" charset="0"/>
              </a:rPr>
              <a:t>ПЗП ВАЉЕВО</a:t>
            </a:r>
            <a:endParaRPr lang="en-US" dirty="0" smtClean="0">
              <a:latin typeface="Arial Black" panose="020B0A04020102020204" pitchFamily="34" charset="0"/>
            </a:endParaRPr>
          </a:p>
          <a:p>
            <a:r>
              <a:rPr lang="sr-Cyrl-RS" dirty="0" smtClean="0">
                <a:latin typeface="Arial Black" panose="020B0A04020102020204" pitchFamily="34" charset="0"/>
              </a:rPr>
              <a:t>ПУТЕВИ ИВАЊИЦА</a:t>
            </a:r>
            <a:endParaRPr lang="en-US" dirty="0" smtClean="0">
              <a:latin typeface="Arial Black" panose="020B0A04020102020204" pitchFamily="34" charset="0"/>
            </a:endParaRPr>
          </a:p>
          <a:p>
            <a:r>
              <a:rPr lang="sr-Cyrl-RS" dirty="0" smtClean="0">
                <a:latin typeface="Arial Black" panose="020B0A04020102020204" pitchFamily="34" charset="0"/>
              </a:rPr>
              <a:t>БИЈЕЉИНА ПУТ</a:t>
            </a:r>
            <a:endParaRPr lang="en-US" dirty="0" smtClean="0">
              <a:latin typeface="Arial Black" panose="020B0A04020102020204" pitchFamily="34" charset="0"/>
            </a:endParaRPr>
          </a:p>
          <a:p>
            <a:r>
              <a:rPr lang="sr-Cyrl-RS" dirty="0" smtClean="0">
                <a:latin typeface="Arial Black" panose="020B0A04020102020204" pitchFamily="34" charset="0"/>
              </a:rPr>
              <a:t>ПРИЈЕДОР ПУТЕВИ</a:t>
            </a:r>
            <a:endParaRPr lang="en-US" dirty="0" smtClean="0">
              <a:latin typeface="Arial Black" panose="020B0A04020102020204" pitchFamily="34" charset="0"/>
            </a:endParaRPr>
          </a:p>
          <a:p>
            <a:r>
              <a:rPr lang="sr-Cyrl-RS" dirty="0" smtClean="0">
                <a:latin typeface="Arial Black" panose="020B0A04020102020204" pitchFamily="34" charset="0"/>
              </a:rPr>
              <a:t>ИНТЕГРАЛ БАЊА ЛУКА</a:t>
            </a:r>
            <a:endParaRPr lang="en-US" dirty="0" smtClean="0">
              <a:latin typeface="Arial Black" panose="020B0A04020102020204" pitchFamily="34" charset="0"/>
            </a:endParaRPr>
          </a:p>
          <a:p>
            <a:r>
              <a:rPr lang="sr-Cyrl-RS" dirty="0" smtClean="0">
                <a:latin typeface="Arial Black" panose="020B0A04020102020204" pitchFamily="34" charset="0"/>
              </a:rPr>
              <a:t>ИНСТИТУТ ЗА ГРАЂЕВИНАРСТВО БАЊА ЛУКА</a:t>
            </a:r>
            <a:endParaRPr lang="en-US" dirty="0" smtClean="0">
              <a:latin typeface="Arial Black" panose="020B0A04020102020204" pitchFamily="34" charset="0"/>
            </a:endParaRPr>
          </a:p>
          <a:p>
            <a:r>
              <a:rPr lang="en-US" dirty="0" smtClean="0">
                <a:latin typeface="Arial Black" panose="020B0A04020102020204" pitchFamily="34" charset="0"/>
              </a:rPr>
              <a:t>GLOBAL</a:t>
            </a:r>
            <a:r>
              <a:rPr lang="sr-Cyrl-RS" dirty="0" smtClean="0">
                <a:latin typeface="Arial Black" panose="020B0A04020102020204" pitchFamily="34" charset="0"/>
              </a:rPr>
              <a:t> </a:t>
            </a:r>
            <a:r>
              <a:rPr lang="en-US" dirty="0" smtClean="0">
                <a:latin typeface="Arial Black" panose="020B0A04020102020204" pitchFamily="34" charset="0"/>
              </a:rPr>
              <a:t>SURVEYING</a:t>
            </a:r>
            <a:r>
              <a:rPr lang="sr-Cyrl-RS" dirty="0" smtClean="0">
                <a:latin typeface="Arial Black" panose="020B0A04020102020204" pitchFamily="34" charset="0"/>
              </a:rPr>
              <a:t> </a:t>
            </a:r>
            <a:r>
              <a:rPr lang="en-US" dirty="0" smtClean="0">
                <a:latin typeface="Arial Black" panose="020B0A04020102020204" pitchFamily="34" charset="0"/>
              </a:rPr>
              <a:t>SOLUTION</a:t>
            </a:r>
            <a:r>
              <a:rPr lang="sr-Cyrl-RS" dirty="0" smtClean="0">
                <a:latin typeface="Arial Black" panose="020B0A04020102020204" pitchFamily="34" charset="0"/>
              </a:rPr>
              <a:t> АУСТРАЛИЈА</a:t>
            </a:r>
            <a:endParaRPr lang="en-US" dirty="0" smtClean="0">
              <a:latin typeface="Arial Black" panose="020B0A04020102020204" pitchFamily="34" charset="0"/>
            </a:endParaRPr>
          </a:p>
          <a:p>
            <a:r>
              <a:rPr lang="en-US" dirty="0" smtClean="0">
                <a:latin typeface="Arial Black" panose="020B0A04020102020204" pitchFamily="34" charset="0"/>
              </a:rPr>
              <a:t>GIS Operations, SISL</a:t>
            </a:r>
            <a:r>
              <a:rPr lang="sr-Cyrl-RS" dirty="0" smtClean="0">
                <a:latin typeface="Arial Black" panose="020B0A04020102020204" pitchFamily="34" charset="0"/>
              </a:rPr>
              <a:t>, ИНДИЈА</a:t>
            </a:r>
            <a:endParaRPr lang="en-US" dirty="0" smtClean="0">
              <a:latin typeface="Arial Black" panose="020B0A04020102020204" pitchFamily="34" charset="0"/>
            </a:endParaRPr>
          </a:p>
          <a:p>
            <a:r>
              <a:rPr lang="sr-Cyrl-RS" dirty="0" smtClean="0">
                <a:latin typeface="Arial Black" panose="020B0A04020102020204" pitchFamily="34" charset="0"/>
              </a:rPr>
              <a:t>20+ ДИРЕКЦИЈА ЗА ИЗГРАДЊУ</a:t>
            </a:r>
          </a:p>
          <a:p>
            <a:r>
              <a:rPr lang="en-US" dirty="0" smtClean="0">
                <a:latin typeface="Arial Black" panose="020B0A04020102020204" pitchFamily="34" charset="0"/>
              </a:rPr>
              <a:t>100+ </a:t>
            </a:r>
            <a:r>
              <a:rPr lang="sr-Cyrl-RS" dirty="0" smtClean="0">
                <a:latin typeface="Arial Black" panose="020B0A04020102020204" pitchFamily="34" charset="0"/>
              </a:rPr>
              <a:t>ПРИВАТНИХ ГЕОДЕТСКИГ ФИРМИ</a:t>
            </a:r>
          </a:p>
          <a:p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71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91381"/>
            <a:ext cx="10515600" cy="2123767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 smtClean="0">
                <a:latin typeface="Arial Black" panose="020B0A04020102020204" pitchFamily="34" charset="0"/>
              </a:rPr>
              <a:t>ХВАЛА НА ПАЖЊИ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46089"/>
            <a:ext cx="10515600" cy="2430873"/>
          </a:xfrm>
        </p:spPr>
        <p:txBody>
          <a:bodyPr/>
          <a:lstStyle/>
          <a:p>
            <a:pPr marL="0" indent="0" algn="ctr">
              <a:buNone/>
            </a:pPr>
            <a:r>
              <a:rPr lang="sr-Cyrl-RS" dirty="0" smtClean="0">
                <a:latin typeface="Arial Black" panose="020B0A04020102020204" pitchFamily="34" charset="0"/>
              </a:rPr>
              <a:t>ПИТАЊА</a:t>
            </a:r>
            <a:r>
              <a:rPr lang="en-US" dirty="0" smtClean="0">
                <a:latin typeface="Arial Black" panose="020B0A04020102020204" pitchFamily="34" charset="0"/>
              </a:rPr>
              <a:t>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519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657" y="235974"/>
            <a:ext cx="11771085" cy="6455112"/>
          </a:xfrm>
        </p:spPr>
        <p:txBody>
          <a:bodyPr>
            <a:normAutofit fontScale="77500" lnSpcReduction="20000"/>
          </a:bodyPr>
          <a:lstStyle/>
          <a:p>
            <a:r>
              <a:rPr lang="ru-RU" sz="3100" b="1" dirty="0" smtClean="0">
                <a:latin typeface="Arial Black" panose="020B0A04020102020204" pitchFamily="34" charset="0"/>
              </a:rPr>
              <a:t>Модул	</a:t>
            </a:r>
            <a:r>
              <a:rPr lang="en-US" sz="3100" b="1" dirty="0" smtClean="0">
                <a:latin typeface="Arial Black" panose="020B0A04020102020204" pitchFamily="34" charset="0"/>
              </a:rPr>
              <a:t>                         </a:t>
            </a:r>
            <a:r>
              <a:rPr lang="sr-Cyrl-RS" sz="3100" b="1" dirty="0" smtClean="0">
                <a:latin typeface="Arial Black" panose="020B0A04020102020204" pitchFamily="34" charset="0"/>
              </a:rPr>
              <a:t>  </a:t>
            </a:r>
            <a:r>
              <a:rPr lang="ru-RU" sz="3100" b="1" dirty="0" smtClean="0">
                <a:latin typeface="Arial Black" panose="020B0A04020102020204" pitchFamily="34" charset="0"/>
              </a:rPr>
              <a:t>Намена</a:t>
            </a:r>
            <a:endParaRPr lang="en-US" sz="3100" b="1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ru-RU" b="1" dirty="0" smtClean="0">
              <a:latin typeface="Arial Black" panose="020B0A04020102020204" pitchFamily="34" charset="0"/>
            </a:endParaRPr>
          </a:p>
          <a:p>
            <a:r>
              <a:rPr lang="en-US" dirty="0" smtClean="0">
                <a:latin typeface="Arial Black" panose="020B0A04020102020204" pitchFamily="34" charset="0"/>
              </a:rPr>
              <a:t>SURVEY</a:t>
            </a:r>
            <a:r>
              <a:rPr lang="ru-RU" dirty="0" smtClean="0">
                <a:latin typeface="Arial Black" panose="020B0A04020102020204" pitchFamily="34" charset="0"/>
              </a:rPr>
              <a:t> (основни модул)</a:t>
            </a:r>
            <a:r>
              <a:rPr lang="en-US" dirty="0" smtClean="0">
                <a:latin typeface="Arial Black" panose="020B0A04020102020204" pitchFamily="34" charset="0"/>
              </a:rPr>
              <a:t>   </a:t>
            </a:r>
            <a:r>
              <a:rPr lang="ru-RU" dirty="0" smtClean="0">
                <a:latin typeface="Arial Black" panose="020B0A04020102020204" pitchFamily="34" charset="0"/>
              </a:rPr>
              <a:t>Дигитални Геодетски План</a:t>
            </a:r>
          </a:p>
          <a:p>
            <a:r>
              <a:rPr lang="ru-RU" dirty="0" smtClean="0">
                <a:latin typeface="Arial Black" panose="020B0A04020102020204" pitchFamily="34" charset="0"/>
              </a:rPr>
              <a:t>Трансформаcије   </a:t>
            </a:r>
            <a:r>
              <a:rPr lang="en-US" dirty="0" smtClean="0">
                <a:latin typeface="Arial Black" panose="020B0A04020102020204" pitchFamily="34" charset="0"/>
              </a:rPr>
              <a:t>              </a:t>
            </a:r>
            <a:r>
              <a:rPr lang="ru-RU" dirty="0" smtClean="0">
                <a:latin typeface="Arial Black" panose="020B0A04020102020204" pitchFamily="34" charset="0"/>
              </a:rPr>
              <a:t>Трансформаcија координата</a:t>
            </a:r>
          </a:p>
          <a:p>
            <a:r>
              <a:rPr lang="ru-RU" dirty="0" smtClean="0">
                <a:latin typeface="Arial Black" panose="020B0A04020102020204" pitchFamily="34" charset="0"/>
              </a:rPr>
              <a:t>ДМТ   </a:t>
            </a:r>
            <a:r>
              <a:rPr lang="en-US" dirty="0" smtClean="0">
                <a:latin typeface="Arial Black" panose="020B0A04020102020204" pitchFamily="34" charset="0"/>
              </a:rPr>
              <a:t>                                   </a:t>
            </a:r>
            <a:r>
              <a:rPr lang="ru-RU" dirty="0" smtClean="0">
                <a:latin typeface="Arial Black" panose="020B0A04020102020204" pitchFamily="34" charset="0"/>
              </a:rPr>
              <a:t>Дигитални Модел Терена</a:t>
            </a:r>
          </a:p>
          <a:p>
            <a:r>
              <a:rPr lang="ru-RU" dirty="0" smtClean="0">
                <a:latin typeface="Arial Black" panose="020B0A04020102020204" pitchFamily="34" charset="0"/>
              </a:rPr>
              <a:t>РИЦ  </a:t>
            </a:r>
            <a:r>
              <a:rPr lang="en-US" dirty="0" smtClean="0">
                <a:latin typeface="Arial Black" panose="020B0A04020102020204" pitchFamily="34" charset="0"/>
              </a:rPr>
              <a:t>                                    </a:t>
            </a:r>
            <a:r>
              <a:rPr lang="ru-RU" dirty="0" smtClean="0">
                <a:latin typeface="Arial Black" panose="020B0A04020102020204" pitchFamily="34" charset="0"/>
              </a:rPr>
              <a:t>Калибрисање и геореференцирање</a:t>
            </a:r>
          </a:p>
          <a:p>
            <a:r>
              <a:rPr lang="ru-RU" dirty="0" smtClean="0">
                <a:latin typeface="Arial Black" panose="020B0A04020102020204" pitchFamily="34" charset="0"/>
              </a:rPr>
              <a:t>Комас   </a:t>
            </a:r>
            <a:r>
              <a:rPr lang="en-US" dirty="0" smtClean="0">
                <a:latin typeface="Arial Black" panose="020B0A04020102020204" pitchFamily="34" charset="0"/>
              </a:rPr>
              <a:t>                                </a:t>
            </a:r>
            <a:r>
              <a:rPr lang="ru-RU" dirty="0" smtClean="0">
                <a:latin typeface="Arial Black" panose="020B0A04020102020204" pitchFamily="34" charset="0"/>
              </a:rPr>
              <a:t>Комасација земљишта</a:t>
            </a:r>
          </a:p>
          <a:p>
            <a:r>
              <a:rPr lang="sr-Cyrl-RS" dirty="0" smtClean="0">
                <a:latin typeface="Arial Black" panose="020B0A04020102020204" pitchFamily="34" charset="0"/>
              </a:rPr>
              <a:t>ТС                                         </a:t>
            </a:r>
            <a:r>
              <a:rPr lang="ru-RU" dirty="0" smtClean="0">
                <a:latin typeface="Arial Black" panose="020B0A04020102020204" pitchFamily="34" charset="0"/>
              </a:rPr>
              <a:t>Пренос података ТС -&gt; Сурвеy</a:t>
            </a:r>
          </a:p>
          <a:p>
            <a:r>
              <a:rPr lang="ru-RU" dirty="0" smtClean="0">
                <a:latin typeface="Arial Black" panose="020B0A04020102020204" pitchFamily="34" charset="0"/>
              </a:rPr>
              <a:t>Волуме                                 Рачунање кубатура</a:t>
            </a:r>
          </a:p>
          <a:p>
            <a:r>
              <a:rPr lang="ru-RU" dirty="0" smtClean="0">
                <a:latin typeface="Arial Black" panose="020B0A04020102020204" pitchFamily="34" charset="0"/>
              </a:rPr>
              <a:t>Вод                                       Пројектовање водовода</a:t>
            </a:r>
          </a:p>
          <a:p>
            <a:r>
              <a:rPr lang="ru-RU" dirty="0" smtClean="0">
                <a:latin typeface="Arial Black" panose="020B0A04020102020204" pitchFamily="34" charset="0"/>
              </a:rPr>
              <a:t>Кан                                       Пројектовање канализације</a:t>
            </a:r>
          </a:p>
          <a:p>
            <a:r>
              <a:rPr lang="ru-RU" dirty="0" smtClean="0">
                <a:latin typeface="Arial Black" panose="020B0A04020102020204" pitchFamily="34" charset="0"/>
              </a:rPr>
              <a:t>Цев                                       Пројектовање цевовода</a:t>
            </a:r>
          </a:p>
          <a:p>
            <a:r>
              <a:rPr lang="ru-RU" dirty="0" smtClean="0">
                <a:latin typeface="Arial Black" panose="020B0A04020102020204" pitchFamily="34" charset="0"/>
              </a:rPr>
              <a:t>Траса                                   Пројектовање путева и улица</a:t>
            </a:r>
          </a:p>
          <a:p>
            <a:r>
              <a:rPr lang="ru-RU" dirty="0" smtClean="0">
                <a:latin typeface="Arial Black" panose="020B0A04020102020204" pitchFamily="34" charset="0"/>
              </a:rPr>
              <a:t>Канал                                   Пројектовање канала и регулација водотока</a:t>
            </a:r>
          </a:p>
          <a:p>
            <a:r>
              <a:rPr lang="ru-RU" dirty="0" smtClean="0">
                <a:latin typeface="Arial Black" panose="020B0A04020102020204" pitchFamily="34" charset="0"/>
              </a:rPr>
              <a:t>ЕДБ                                      Пројектовање далековода</a:t>
            </a:r>
          </a:p>
          <a:p>
            <a:r>
              <a:rPr lang="ru-RU" dirty="0" smtClean="0">
                <a:latin typeface="Arial Black" panose="020B0A04020102020204" pitchFamily="34" charset="0"/>
              </a:rPr>
              <a:t>Телеком                              Израда технчке документације ПТТ водова</a:t>
            </a:r>
          </a:p>
          <a:p>
            <a:r>
              <a:rPr lang="ru-RU" dirty="0" smtClean="0">
                <a:latin typeface="Arial Black" panose="020B0A04020102020204" pitchFamily="34" charset="0"/>
              </a:rPr>
              <a:t>ИКП                                      Интерни Катастар Парцела</a:t>
            </a:r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07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3200"/>
            <a:ext cx="10515600" cy="653143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 smtClean="0">
                <a:latin typeface="Arial Black" panose="020B0A04020102020204" pitchFamily="34" charset="0"/>
              </a:rPr>
              <a:t>СПЕЦИФИКАЦИЈА МОДУЛА </a:t>
            </a:r>
            <a:r>
              <a:rPr lang="en-US" sz="3200" dirty="0" smtClean="0">
                <a:latin typeface="Arial Black" panose="020B0A04020102020204" pitchFamily="34" charset="0"/>
              </a:rPr>
              <a:t>VOLUME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829" y="1045031"/>
            <a:ext cx="11364685" cy="5689598"/>
          </a:xfrm>
        </p:spPr>
        <p:txBody>
          <a:bodyPr>
            <a:noAutofit/>
          </a:bodyPr>
          <a:lstStyle/>
          <a:p>
            <a:pPr lvl="0"/>
            <a:r>
              <a:rPr lang="sr-Cyrl-CS" sz="3200" dirty="0" smtClean="0">
                <a:latin typeface="Arial Black" panose="020B0A04020102020204" pitchFamily="34" charset="0"/>
              </a:rPr>
              <a:t>Израчунавање </a:t>
            </a:r>
            <a:r>
              <a:rPr lang="sr-Cyrl-CS" sz="3200" dirty="0">
                <a:latin typeface="Arial Black" panose="020B0A04020102020204" pitchFamily="34" charset="0"/>
              </a:rPr>
              <a:t>кубатуре из разлике два ДМТ-а методом комплексних призми са формирањем извештаја - исказа кубатура</a:t>
            </a:r>
            <a:endParaRPr lang="en-US" sz="3200" dirty="0" smtClean="0">
              <a:effectLst/>
              <a:latin typeface="Arial Black" panose="020B0A04020102020204" pitchFamily="34" charset="0"/>
            </a:endParaRPr>
          </a:p>
          <a:p>
            <a:pPr lvl="0"/>
            <a:r>
              <a:rPr lang="sr-Cyrl-CS" sz="3200" dirty="0">
                <a:latin typeface="Arial Black" panose="020B0A04020102020204" pitchFamily="34" charset="0"/>
              </a:rPr>
              <a:t>Израчунавање кубатуре из разлике два ДМТ-а методом простих призми са формирањем извештаја - исказа кубатура</a:t>
            </a:r>
            <a:endParaRPr lang="en-US" sz="3200" dirty="0" smtClean="0">
              <a:effectLst/>
              <a:latin typeface="Arial Black" panose="020B0A04020102020204" pitchFamily="34" charset="0"/>
            </a:endParaRPr>
          </a:p>
          <a:p>
            <a:pPr lvl="0"/>
            <a:r>
              <a:rPr lang="sr-Cyrl-CS" sz="3200" dirty="0">
                <a:latin typeface="Arial Black" panose="020B0A04020102020204" pitchFamily="34" charset="0"/>
              </a:rPr>
              <a:t>Израчунавање кубатуре из разлике ДМТ-а и равни методом комплексних призми са формирањем извештаја - исказа кубатура</a:t>
            </a:r>
            <a:endParaRPr lang="en-US" sz="3200" dirty="0" smtClean="0">
              <a:effectLst/>
              <a:latin typeface="Arial Black" panose="020B0A04020102020204" pitchFamily="34" charset="0"/>
            </a:endParaRPr>
          </a:p>
          <a:p>
            <a:pPr lvl="0"/>
            <a:r>
              <a:rPr lang="sr-Cyrl-CS" sz="3200" dirty="0">
                <a:latin typeface="Arial Black" panose="020B0A04020102020204" pitchFamily="34" charset="0"/>
              </a:rPr>
              <a:t>Израчунавање кубатуре из разлике ДМТ-а и равни методом простих призми са формирањем извештаја - исказа </a:t>
            </a:r>
            <a:r>
              <a:rPr lang="sr-Cyrl-CS" sz="3200" dirty="0" smtClean="0">
                <a:latin typeface="Arial Black" panose="020B0A04020102020204" pitchFamily="34" charset="0"/>
              </a:rPr>
              <a:t>кубатура</a:t>
            </a:r>
            <a:endParaRPr lang="en-US" sz="3200" dirty="0" smtClean="0">
              <a:effectLst/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748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3200"/>
            <a:ext cx="10515600" cy="653143"/>
          </a:xfrm>
        </p:spPr>
        <p:txBody>
          <a:bodyPr>
            <a:noAutofit/>
          </a:bodyPr>
          <a:lstStyle/>
          <a:p>
            <a:pPr algn="ctr"/>
            <a:r>
              <a:rPr lang="sr-Cyrl-RS" sz="3200" dirty="0" smtClean="0">
                <a:latin typeface="Arial Black" panose="020B0A04020102020204" pitchFamily="34" charset="0"/>
              </a:rPr>
              <a:t>СПЕЦИФИКАЦИЈА МОДУЛА </a:t>
            </a:r>
            <a:r>
              <a:rPr lang="en-US" sz="3200" dirty="0" smtClean="0">
                <a:latin typeface="Arial Black" panose="020B0A04020102020204" pitchFamily="34" charset="0"/>
              </a:rPr>
              <a:t>VOLUME </a:t>
            </a:r>
            <a:r>
              <a:rPr lang="sr-Latn-RS" sz="3200" dirty="0" smtClean="0">
                <a:latin typeface="Arial Black" panose="020B0A04020102020204" pitchFamily="34" charset="0"/>
              </a:rPr>
              <a:t>- </a:t>
            </a:r>
            <a:r>
              <a:rPr lang="sr-Cyrl-RS" sz="3200" dirty="0" smtClean="0">
                <a:latin typeface="Arial Black" panose="020B0A04020102020204" pitchFamily="34" charset="0"/>
              </a:rPr>
              <a:t>наставак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829" y="1045031"/>
            <a:ext cx="11364685" cy="5689598"/>
          </a:xfrm>
        </p:spPr>
        <p:txBody>
          <a:bodyPr>
            <a:noAutofit/>
          </a:bodyPr>
          <a:lstStyle/>
          <a:p>
            <a:pPr lvl="0"/>
            <a:r>
              <a:rPr lang="sr-Cyrl-CS" sz="3200" dirty="0" smtClean="0">
                <a:latin typeface="Arial Black" panose="020B0A04020102020204" pitchFamily="34" charset="0"/>
              </a:rPr>
              <a:t>Ћелијски </a:t>
            </a:r>
            <a:r>
              <a:rPr lang="sr-Cyrl-CS" sz="3200" dirty="0">
                <a:latin typeface="Arial Black" panose="020B0A04020102020204" pitchFamily="34" charset="0"/>
              </a:rPr>
              <a:t>прорачун кубатура и радних кота у мрежи квадрата произвољне величине методом комплексних призми са формирањем извештаја - исказа кубатура</a:t>
            </a:r>
            <a:endParaRPr lang="en-US" sz="3200" dirty="0" smtClean="0">
              <a:effectLst/>
              <a:latin typeface="Arial Black" panose="020B0A04020102020204" pitchFamily="34" charset="0"/>
            </a:endParaRPr>
          </a:p>
          <a:p>
            <a:pPr lvl="0"/>
            <a:r>
              <a:rPr lang="sr-Cyrl-CS" sz="3200" dirty="0">
                <a:latin typeface="Arial Black" panose="020B0A04020102020204" pitchFamily="34" charset="0"/>
              </a:rPr>
              <a:t>Формирање пуног модела (солида) из троуглова и четвороуглова Дигиталног Модела Терена</a:t>
            </a:r>
            <a:endParaRPr lang="en-US" sz="3200" dirty="0" smtClean="0">
              <a:effectLst/>
              <a:latin typeface="Arial Black" panose="020B0A04020102020204" pitchFamily="34" charset="0"/>
            </a:endParaRPr>
          </a:p>
          <a:p>
            <a:pPr lvl="0"/>
            <a:r>
              <a:rPr lang="sr-Cyrl-CS" sz="3200" dirty="0">
                <a:latin typeface="Arial Black" panose="020B0A04020102020204" pitchFamily="34" charset="0"/>
              </a:rPr>
              <a:t>Аутоматско лоцирање позиција линија попречних профила</a:t>
            </a:r>
            <a:endParaRPr lang="en-US" sz="3200" dirty="0" smtClean="0">
              <a:effectLst/>
              <a:latin typeface="Arial Black" panose="020B0A04020102020204" pitchFamily="34" charset="0"/>
            </a:endParaRPr>
          </a:p>
          <a:p>
            <a:r>
              <a:rPr lang="sr-Cyrl-CS" sz="3200" dirty="0">
                <a:latin typeface="Arial Black" panose="020B0A04020102020204" pitchFamily="34" charset="0"/>
              </a:rPr>
              <a:t>Израчунавање кубатуре методом профила са формирањем извештаја - исказа кубатура</a:t>
            </a:r>
            <a:endParaRPr lang="en-US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416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 smtClean="0">
                <a:latin typeface="Arial Black" panose="020B0A04020102020204" pitchFamily="34" charset="0"/>
              </a:rPr>
              <a:t>МЕТОДА КОМПЛЕКСНИХ ПРИЗМИ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pic>
        <p:nvPicPr>
          <p:cNvPr id="4" name="Content Placeholder 3" descr="Overlay of two triangle meshes with numbered 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229" y="1045030"/>
            <a:ext cx="7460343" cy="5587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1441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7332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 smtClean="0">
                <a:latin typeface="Arial Black" panose="020B0A04020102020204" pitchFamily="34" charset="0"/>
              </a:rPr>
              <a:t>ИСКАЗ КУБАТУРА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3086"/>
            <a:ext cx="10515600" cy="5631543"/>
          </a:xfrm>
        </p:spPr>
        <p:txBody>
          <a:bodyPr>
            <a:normAutofit fontScale="47500" lnSpcReduction="20000"/>
          </a:bodyPr>
          <a:lstStyle/>
          <a:p>
            <a:r>
              <a:rPr lang="en-US" sz="5900" b="1" dirty="0" smtClean="0"/>
              <a:t>Autodesk developer Network: DEYU0001      </a:t>
            </a:r>
            <a:endParaRPr lang="en-US" sz="5900" b="1" dirty="0"/>
          </a:p>
          <a:p>
            <a:r>
              <a:rPr lang="en-US" sz="5900" b="1" dirty="0" smtClean="0"/>
              <a:t>Prof. </a:t>
            </a:r>
            <a:r>
              <a:rPr lang="en-US" sz="5900" b="1" dirty="0" err="1" smtClean="0"/>
              <a:t>dr</a:t>
            </a:r>
            <a:r>
              <a:rPr lang="en-US" sz="5900" b="1" dirty="0" smtClean="0"/>
              <a:t> </a:t>
            </a:r>
            <a:r>
              <a:rPr lang="en-US" sz="5900" b="1" dirty="0" err="1" smtClean="0"/>
              <a:t>Milorad</a:t>
            </a:r>
            <a:r>
              <a:rPr lang="en-US" sz="5900" b="1" dirty="0" smtClean="0"/>
              <a:t> </a:t>
            </a:r>
            <a:r>
              <a:rPr lang="en-US" sz="5900" b="1" dirty="0" err="1" smtClean="0"/>
              <a:t>Jani</a:t>
            </a:r>
            <a:r>
              <a:rPr lang="sr-Latn-RS" sz="5900" b="1" dirty="0"/>
              <a:t>ć</a:t>
            </a:r>
            <a:r>
              <a:rPr lang="en-US" sz="5900" b="1" dirty="0" smtClean="0"/>
              <a:t>, SURVEY, </a:t>
            </a:r>
            <a:r>
              <a:rPr lang="sr-Latn-RS" sz="5900" b="1" dirty="0" smtClean="0"/>
              <a:t>Belgrade, Serbia</a:t>
            </a:r>
            <a:endParaRPr lang="en-US" sz="5900" b="1" dirty="0"/>
          </a:p>
          <a:p>
            <a:r>
              <a:rPr lang="en-US" sz="5900" b="1" dirty="0" smtClean="0"/>
              <a:t>------------------------------------------</a:t>
            </a:r>
            <a:r>
              <a:rPr lang="en-US" sz="5900" b="1" dirty="0"/>
              <a:t> </a:t>
            </a:r>
          </a:p>
          <a:p>
            <a:r>
              <a:rPr lang="en-US" sz="5900" b="1" dirty="0"/>
              <a:t>ИСКАЗ КУБАТУРА </a:t>
            </a:r>
          </a:p>
          <a:p>
            <a:r>
              <a:rPr lang="en-US" sz="5900" b="1" dirty="0" err="1" smtClean="0"/>
              <a:t>Оператер</a:t>
            </a:r>
            <a:r>
              <a:rPr lang="en-US" sz="5900" b="1" dirty="0"/>
              <a:t>: ГИС00</a:t>
            </a:r>
          </a:p>
          <a:p>
            <a:r>
              <a:rPr lang="en-US" sz="5900" b="1" dirty="0" err="1"/>
              <a:t>Датум</a:t>
            </a:r>
            <a:r>
              <a:rPr lang="en-US" sz="5900" b="1" dirty="0"/>
              <a:t>...: 14.12.2021.г. 14:57</a:t>
            </a:r>
          </a:p>
          <a:p>
            <a:r>
              <a:rPr lang="en-US" sz="5900" b="1" dirty="0" err="1" smtClean="0"/>
              <a:t>Граничне</a:t>
            </a:r>
            <a:r>
              <a:rPr lang="en-US" sz="5900" b="1" dirty="0" smtClean="0"/>
              <a:t> </a:t>
            </a:r>
            <a:r>
              <a:rPr lang="en-US" sz="5900" b="1" dirty="0" err="1"/>
              <a:t>координате</a:t>
            </a:r>
            <a:r>
              <a:rPr lang="en-US" sz="5900" b="1" dirty="0"/>
              <a:t> </a:t>
            </a:r>
            <a:r>
              <a:rPr lang="en-US" sz="5900" b="1" dirty="0" err="1"/>
              <a:t>реона</a:t>
            </a:r>
            <a:r>
              <a:rPr lang="en-US" sz="5900" b="1" dirty="0"/>
              <a:t>: </a:t>
            </a:r>
          </a:p>
          <a:p>
            <a:pPr marL="0" indent="0">
              <a:buNone/>
            </a:pPr>
            <a:r>
              <a:rPr lang="sr-Cyrl-RS" sz="5900" b="1" dirty="0" smtClean="0"/>
              <a:t>      </a:t>
            </a:r>
            <a:r>
              <a:rPr lang="en-US" sz="5900" b="1" dirty="0" smtClean="0"/>
              <a:t>7514181.25  </a:t>
            </a:r>
            <a:r>
              <a:rPr lang="en-US" sz="5900" b="1" dirty="0"/>
              <a:t>4908595.74</a:t>
            </a:r>
          </a:p>
          <a:p>
            <a:pPr marL="0" indent="0">
              <a:buNone/>
            </a:pPr>
            <a:r>
              <a:rPr lang="sr-Cyrl-RS" sz="5900" b="1" dirty="0" smtClean="0"/>
              <a:t>      </a:t>
            </a:r>
            <a:r>
              <a:rPr lang="en-US" sz="5900" b="1" dirty="0" smtClean="0"/>
              <a:t>7514181.26  </a:t>
            </a:r>
            <a:r>
              <a:rPr lang="en-US" sz="5900" b="1" dirty="0"/>
              <a:t>4908594.10</a:t>
            </a:r>
          </a:p>
          <a:p>
            <a:pPr marL="0" indent="0">
              <a:buNone/>
            </a:pPr>
            <a:r>
              <a:rPr lang="sr-Latn-RS" sz="5900" b="1" dirty="0" smtClean="0"/>
              <a:t>    </a:t>
            </a:r>
            <a:r>
              <a:rPr lang="sr-Cyrl-RS" sz="5900" b="1" dirty="0" smtClean="0"/>
              <a:t>   </a:t>
            </a:r>
            <a:r>
              <a:rPr lang="sr-Latn-RS" sz="5900" b="1" dirty="0" smtClean="0"/>
              <a:t>  </a:t>
            </a:r>
            <a:r>
              <a:rPr lang="en-US" sz="5900" b="1" dirty="0" smtClean="0"/>
              <a:t>…</a:t>
            </a:r>
            <a:endParaRPr lang="en-US" sz="5900" b="1" dirty="0"/>
          </a:p>
          <a:p>
            <a:pPr marL="0" indent="0">
              <a:buNone/>
            </a:pPr>
            <a:r>
              <a:rPr lang="sr-Cyrl-RS" sz="5900" b="1" dirty="0" smtClean="0"/>
              <a:t>      </a:t>
            </a:r>
            <a:r>
              <a:rPr lang="en-US" sz="5900" b="1" dirty="0" smtClean="0"/>
              <a:t>7514175.01  </a:t>
            </a:r>
            <a:r>
              <a:rPr lang="en-US" sz="5900" b="1" dirty="0"/>
              <a:t>4908615.19</a:t>
            </a:r>
          </a:p>
          <a:p>
            <a:pPr marL="0" indent="0">
              <a:buNone/>
            </a:pPr>
            <a:r>
              <a:rPr lang="sr-Cyrl-RS" sz="5900" b="1" dirty="0" smtClean="0"/>
              <a:t>      </a:t>
            </a:r>
            <a:r>
              <a:rPr lang="en-US" sz="5900" b="1" dirty="0" smtClean="0"/>
              <a:t>7514181.12  </a:t>
            </a:r>
            <a:r>
              <a:rPr lang="en-US" sz="5900" b="1" dirty="0"/>
              <a:t>4908615.43</a:t>
            </a:r>
          </a:p>
          <a:p>
            <a:r>
              <a:rPr lang="en-US" sz="5900" b="1" dirty="0" err="1"/>
              <a:t>Површина</a:t>
            </a:r>
            <a:r>
              <a:rPr lang="en-US" sz="5900" b="1" dirty="0"/>
              <a:t>: </a:t>
            </a:r>
            <a:r>
              <a:rPr lang="en-US" sz="5900" b="1" dirty="0" smtClean="0"/>
              <a:t>20ха</a:t>
            </a:r>
            <a:r>
              <a:rPr lang="sr-Latn-RS" sz="5900" b="1" dirty="0" smtClean="0"/>
              <a:t> </a:t>
            </a:r>
            <a:r>
              <a:rPr lang="en-US" sz="5900" b="1" dirty="0" smtClean="0"/>
              <a:t>43а</a:t>
            </a:r>
            <a:r>
              <a:rPr lang="sr-Latn-RS" sz="5900" b="1" dirty="0" smtClean="0"/>
              <a:t> </a:t>
            </a:r>
            <a:r>
              <a:rPr lang="en-US" sz="5900" b="1" dirty="0" smtClean="0"/>
              <a:t>21м</a:t>
            </a:r>
            <a:r>
              <a:rPr lang="en-US" sz="5900" b="1" baseline="30000" dirty="0" smtClean="0"/>
              <a:t>2</a:t>
            </a:r>
            <a:endParaRPr lang="en-US" sz="5900" b="1" baseline="30000" dirty="0"/>
          </a:p>
          <a:p>
            <a:pPr marL="0" indent="0">
              <a:buNone/>
            </a:pPr>
            <a:endParaRPr lang="en-US" sz="5900" dirty="0"/>
          </a:p>
        </p:txBody>
      </p:sp>
    </p:spTree>
    <p:extLst>
      <p:ext uri="{BB962C8B-B14F-4D97-AF65-F5344CB8AC3E}">
        <p14:creationId xmlns:p14="http://schemas.microsoft.com/office/powerpoint/2010/main" val="1551773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4761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 smtClean="0">
                <a:latin typeface="Arial Black" panose="020B0A04020102020204" pitchFamily="34" charset="0"/>
              </a:rPr>
              <a:t>Наставак исказа кубатура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99886"/>
            <a:ext cx="10515600" cy="5820228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Модел</a:t>
            </a:r>
            <a:r>
              <a:rPr lang="en-US" b="1" dirty="0" smtClean="0"/>
              <a:t> 1 -- </a:t>
            </a:r>
            <a:r>
              <a:rPr lang="en-US" b="1" dirty="0" err="1" smtClean="0"/>
              <a:t>Назив</a:t>
            </a:r>
            <a:r>
              <a:rPr lang="en-US" b="1" dirty="0" smtClean="0"/>
              <a:t> </a:t>
            </a:r>
            <a:r>
              <a:rPr lang="sr-Latn-RS" b="1" dirty="0" smtClean="0"/>
              <a:t>LAYER</a:t>
            </a:r>
            <a:r>
              <a:rPr lang="en-US" b="1" dirty="0" smtClean="0"/>
              <a:t>-а НУЛТО СТА</a:t>
            </a:r>
            <a:r>
              <a:rPr lang="sr-Cyrl-RS" b="1" dirty="0"/>
              <a:t>Њ</a:t>
            </a:r>
            <a:r>
              <a:rPr lang="en-US" b="1" dirty="0" smtClean="0"/>
              <a:t>Е</a:t>
            </a:r>
          </a:p>
          <a:p>
            <a:r>
              <a:rPr lang="en-US" b="1" dirty="0" err="1" smtClean="0"/>
              <a:t>Модел</a:t>
            </a:r>
            <a:r>
              <a:rPr lang="en-US" b="1" dirty="0" smtClean="0"/>
              <a:t> 2 -- </a:t>
            </a:r>
            <a:r>
              <a:rPr lang="en-US" b="1" dirty="0" err="1" smtClean="0"/>
              <a:t>Назив</a:t>
            </a:r>
            <a:r>
              <a:rPr lang="en-US" b="1" dirty="0" smtClean="0"/>
              <a:t> </a:t>
            </a:r>
            <a:r>
              <a:rPr lang="sr-Latn-RS" b="1" dirty="0" smtClean="0"/>
              <a:t>LAYER </a:t>
            </a:r>
            <a:r>
              <a:rPr lang="en-US" b="1" dirty="0" smtClean="0"/>
              <a:t>-а ИЗВЕДЕНО</a:t>
            </a:r>
          </a:p>
          <a:p>
            <a:pPr marL="0" indent="0">
              <a:buNone/>
            </a:pPr>
            <a:r>
              <a:rPr lang="en-US" b="1" dirty="0" smtClean="0"/>
              <a:t>=======================================</a:t>
            </a:r>
          </a:p>
          <a:p>
            <a:r>
              <a:rPr lang="en-US" b="1" dirty="0" err="1" smtClean="0"/>
              <a:t>Површина</a:t>
            </a:r>
            <a:r>
              <a:rPr lang="en-US" b="1" dirty="0" smtClean="0"/>
              <a:t> </a:t>
            </a:r>
            <a:r>
              <a:rPr lang="en-US" b="1" dirty="0" err="1" smtClean="0"/>
              <a:t>ископа</a:t>
            </a:r>
            <a:r>
              <a:rPr lang="en-US" b="1" dirty="0" smtClean="0"/>
              <a:t>...:      </a:t>
            </a:r>
            <a:r>
              <a:rPr lang="sr-Cyrl-RS" b="1" dirty="0" smtClean="0"/>
              <a:t>      </a:t>
            </a:r>
            <a:r>
              <a:rPr lang="en-US" b="1" dirty="0" smtClean="0"/>
              <a:t> 0.00</a:t>
            </a:r>
          </a:p>
          <a:p>
            <a:r>
              <a:rPr lang="en-US" b="1" dirty="0" err="1" smtClean="0"/>
              <a:t>Површина</a:t>
            </a:r>
            <a:r>
              <a:rPr lang="en-US" b="1" dirty="0" smtClean="0"/>
              <a:t> </a:t>
            </a:r>
            <a:r>
              <a:rPr lang="en-US" b="1" dirty="0" err="1" smtClean="0"/>
              <a:t>насипа</a:t>
            </a:r>
            <a:r>
              <a:rPr lang="en-US" b="1" dirty="0" smtClean="0"/>
              <a:t>...:  180232.29</a:t>
            </a:r>
          </a:p>
          <a:p>
            <a:r>
              <a:rPr lang="en-US" b="1" dirty="0" err="1" smtClean="0"/>
              <a:t>Површина</a:t>
            </a:r>
            <a:r>
              <a:rPr lang="en-US" b="1" dirty="0" smtClean="0"/>
              <a:t> </a:t>
            </a:r>
            <a:r>
              <a:rPr lang="en-US" b="1" dirty="0" err="1" smtClean="0"/>
              <a:t>нултих</a:t>
            </a:r>
            <a:r>
              <a:rPr lang="en-US" b="1" dirty="0" smtClean="0"/>
              <a:t> р.:  </a:t>
            </a:r>
            <a:r>
              <a:rPr lang="sr-Cyrl-RS" b="1" dirty="0" smtClean="0"/>
              <a:t> </a:t>
            </a:r>
            <a:r>
              <a:rPr lang="en-US" b="1" dirty="0" smtClean="0"/>
              <a:t> 24088.22</a:t>
            </a:r>
          </a:p>
          <a:p>
            <a:r>
              <a:rPr lang="en-US" b="1" dirty="0" err="1" smtClean="0"/>
              <a:t>Површина</a:t>
            </a:r>
            <a:r>
              <a:rPr lang="en-US" b="1" dirty="0" smtClean="0"/>
              <a:t> </a:t>
            </a:r>
            <a:r>
              <a:rPr lang="en-US" b="1" dirty="0" err="1" smtClean="0"/>
              <a:t>реона</a:t>
            </a:r>
            <a:r>
              <a:rPr lang="en-US" b="1" dirty="0" smtClean="0"/>
              <a:t>....:  </a:t>
            </a:r>
            <a:r>
              <a:rPr lang="sr-Cyrl-RS" b="1" dirty="0" smtClean="0"/>
              <a:t> </a:t>
            </a:r>
            <a:r>
              <a:rPr lang="en-US" b="1" dirty="0" smtClean="0"/>
              <a:t>204320.51</a:t>
            </a:r>
          </a:p>
          <a:p>
            <a:pPr marL="0" indent="0">
              <a:buNone/>
            </a:pPr>
            <a:r>
              <a:rPr lang="en-US" b="1" dirty="0" smtClean="0"/>
              <a:t>------------------------------</a:t>
            </a:r>
            <a:r>
              <a:rPr lang="sr-Cyrl-RS" b="1" dirty="0" smtClean="0"/>
              <a:t>--------</a:t>
            </a:r>
            <a:r>
              <a:rPr lang="en-US" b="1" dirty="0" smtClean="0"/>
              <a:t>---------</a:t>
            </a:r>
          </a:p>
          <a:p>
            <a:r>
              <a:rPr lang="en-US" b="1" dirty="0" err="1" smtClean="0"/>
              <a:t>Ископ</a:t>
            </a:r>
            <a:r>
              <a:rPr lang="en-US" b="1" dirty="0" smtClean="0"/>
              <a:t>.............:       </a:t>
            </a:r>
            <a:r>
              <a:rPr lang="sr-Cyrl-RS" b="1" dirty="0" smtClean="0"/>
              <a:t>       </a:t>
            </a:r>
            <a:r>
              <a:rPr lang="en-US" b="1" dirty="0" smtClean="0"/>
              <a:t>0.00</a:t>
            </a:r>
          </a:p>
          <a:p>
            <a:r>
              <a:rPr lang="en-US" b="1" dirty="0" err="1" smtClean="0"/>
              <a:t>Насип</a:t>
            </a:r>
            <a:r>
              <a:rPr lang="en-US" b="1" dirty="0" smtClean="0"/>
              <a:t>.............: </a:t>
            </a:r>
            <a:r>
              <a:rPr lang="sr-Cyrl-RS" b="1" dirty="0" smtClean="0"/>
              <a:t> </a:t>
            </a:r>
            <a:r>
              <a:rPr lang="en-US" b="1" dirty="0" smtClean="0"/>
              <a:t> 261588.08</a:t>
            </a:r>
          </a:p>
          <a:p>
            <a:r>
              <a:rPr lang="en-US" b="1" dirty="0" err="1" smtClean="0"/>
              <a:t>Разлика</a:t>
            </a:r>
            <a:r>
              <a:rPr lang="en-US" b="1" dirty="0" smtClean="0"/>
              <a:t>...........:  261588.08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423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7332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>
                <a:latin typeface="Arial Black" panose="020B0A04020102020204" pitchFamily="34" charset="0"/>
              </a:rPr>
              <a:t>РЕФЕРЕНЦЕ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5658"/>
            <a:ext cx="10515600" cy="5204505"/>
          </a:xfrm>
        </p:spPr>
        <p:txBody>
          <a:bodyPr>
            <a:normAutofit/>
          </a:bodyPr>
          <a:lstStyle/>
          <a:p>
            <a:r>
              <a:rPr lang="sr-Cyrl-RS" dirty="0">
                <a:latin typeface="Arial Black" panose="020B0A04020102020204" pitchFamily="34" charset="0"/>
              </a:rPr>
              <a:t>ЕЛЕКТРОПРИВРЕДА СРБИЈЕ</a:t>
            </a:r>
            <a:endParaRPr lang="en-US" dirty="0">
              <a:latin typeface="Arial Black" panose="020B0A04020102020204" pitchFamily="34" charset="0"/>
            </a:endParaRPr>
          </a:p>
          <a:p>
            <a:r>
              <a:rPr lang="sr-Cyrl-RS" dirty="0">
                <a:latin typeface="Arial Black" panose="020B0A04020102020204" pitchFamily="34" charset="0"/>
              </a:rPr>
              <a:t>РЕИК КОЛУБАРА (СВИ КОПОВИ)</a:t>
            </a:r>
            <a:endParaRPr lang="en-US" dirty="0">
              <a:latin typeface="Arial Black" panose="020B0A04020102020204" pitchFamily="34" charset="0"/>
            </a:endParaRPr>
          </a:p>
          <a:p>
            <a:r>
              <a:rPr lang="sr-Cyrl-RS" dirty="0">
                <a:latin typeface="Arial Black" panose="020B0A04020102020204" pitchFamily="34" charset="0"/>
              </a:rPr>
              <a:t>РУДНИК КОСТОЛАЦ (СВИ КОПОВИ)</a:t>
            </a:r>
            <a:endParaRPr lang="en-US" dirty="0">
              <a:latin typeface="Arial Black" panose="020B0A04020102020204" pitchFamily="34" charset="0"/>
            </a:endParaRPr>
          </a:p>
          <a:p>
            <a:r>
              <a:rPr lang="sr-Cyrl-RS" dirty="0">
                <a:latin typeface="Arial Black" panose="020B0A04020102020204" pitchFamily="34" charset="0"/>
              </a:rPr>
              <a:t>ТЕНТ ОБРЕНОВАЦ</a:t>
            </a:r>
            <a:endParaRPr lang="en-US" dirty="0">
              <a:latin typeface="Arial Black" panose="020B0A04020102020204" pitchFamily="34" charset="0"/>
            </a:endParaRPr>
          </a:p>
          <a:p>
            <a:r>
              <a:rPr lang="sr-Cyrl-RS" dirty="0">
                <a:latin typeface="Arial Black" panose="020B0A04020102020204" pitchFamily="34" charset="0"/>
              </a:rPr>
              <a:t>РУДНИК КОВИН</a:t>
            </a:r>
            <a:endParaRPr lang="en-US" dirty="0">
              <a:latin typeface="Arial Black" panose="020B0A04020102020204" pitchFamily="34" charset="0"/>
            </a:endParaRPr>
          </a:p>
          <a:p>
            <a:r>
              <a:rPr lang="sr-Cyrl-RS" dirty="0">
                <a:latin typeface="Arial Black" panose="020B0A04020102020204" pitchFamily="34" charset="0"/>
              </a:rPr>
              <a:t>РУДНИК ГАЦКО</a:t>
            </a:r>
            <a:endParaRPr lang="en-US" dirty="0">
              <a:latin typeface="Arial Black" panose="020B0A04020102020204" pitchFamily="34" charset="0"/>
            </a:endParaRPr>
          </a:p>
          <a:p>
            <a:r>
              <a:rPr lang="sr-Cyrl-RS" dirty="0">
                <a:latin typeface="Arial Black" panose="020B0A04020102020204" pitchFamily="34" charset="0"/>
              </a:rPr>
              <a:t>РУДНИК УГЉЕВИК</a:t>
            </a:r>
            <a:endParaRPr lang="en-US" dirty="0">
              <a:latin typeface="Arial Black" panose="020B0A04020102020204" pitchFamily="34" charset="0"/>
            </a:endParaRPr>
          </a:p>
          <a:p>
            <a:r>
              <a:rPr lang="sr-Cyrl-RS" dirty="0">
                <a:latin typeface="Arial Black" panose="020B0A04020102020204" pitchFamily="34" charset="0"/>
              </a:rPr>
              <a:t>РУДНИК ЉУБИЈА</a:t>
            </a:r>
            <a:endParaRPr lang="en-US" dirty="0">
              <a:latin typeface="Arial Black" panose="020B0A04020102020204" pitchFamily="34" charset="0"/>
            </a:endParaRPr>
          </a:p>
          <a:p>
            <a:r>
              <a:rPr lang="sr-Cyrl-RS" dirty="0">
                <a:latin typeface="Arial Black" panose="020B0A04020102020204" pitchFamily="34" charset="0"/>
              </a:rPr>
              <a:t>РИО </a:t>
            </a:r>
            <a:r>
              <a:rPr lang="sr-Cyrl-RS" dirty="0" smtClean="0">
                <a:latin typeface="Arial Black" panose="020B0A04020102020204" pitchFamily="34" charset="0"/>
              </a:rPr>
              <a:t>ТИНТО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89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dirty="0">
                <a:latin typeface="Arial Black" panose="020B0A04020102020204" pitchFamily="34" charset="0"/>
              </a:rPr>
              <a:t>РЕФЕРЕНЦЕ - наставак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0800"/>
            <a:ext cx="10515600" cy="5167086"/>
          </a:xfrm>
        </p:spPr>
        <p:txBody>
          <a:bodyPr>
            <a:normAutofit/>
          </a:bodyPr>
          <a:lstStyle/>
          <a:p>
            <a:r>
              <a:rPr lang="sr-Cyrl-RS" dirty="0" smtClean="0">
                <a:latin typeface="Arial Black" panose="020B0A04020102020204" pitchFamily="34" charset="0"/>
              </a:rPr>
              <a:t>СРБИЈАВОДЕ</a:t>
            </a:r>
            <a:endParaRPr lang="en-US" dirty="0" smtClean="0">
              <a:latin typeface="Arial Black" panose="020B0A04020102020204" pitchFamily="34" charset="0"/>
            </a:endParaRPr>
          </a:p>
          <a:p>
            <a:r>
              <a:rPr lang="sr-Cyrl-RS" dirty="0" smtClean="0">
                <a:latin typeface="Arial Black" panose="020B0A04020102020204" pitchFamily="34" charset="0"/>
              </a:rPr>
              <a:t>ВОДЕ СРПСКЕ</a:t>
            </a:r>
            <a:endParaRPr lang="en-US" dirty="0" smtClean="0">
              <a:latin typeface="Arial Black" panose="020B0A04020102020204" pitchFamily="34" charset="0"/>
            </a:endParaRPr>
          </a:p>
          <a:p>
            <a:r>
              <a:rPr lang="sr-Cyrl-RS" dirty="0" smtClean="0">
                <a:latin typeface="Arial Black" panose="020B0A04020102020204" pitchFamily="34" charset="0"/>
              </a:rPr>
              <a:t>ХИДРОЕЛЕКТРАНЕ НА ДРИНИ ВИШЕГРАД</a:t>
            </a:r>
            <a:endParaRPr lang="en-US" dirty="0" smtClean="0">
              <a:latin typeface="Arial Black" panose="020B0A04020102020204" pitchFamily="34" charset="0"/>
            </a:endParaRPr>
          </a:p>
          <a:p>
            <a:r>
              <a:rPr lang="sr-Cyrl-RS" dirty="0" smtClean="0">
                <a:latin typeface="Arial Black" panose="020B0A04020102020204" pitchFamily="34" charset="0"/>
              </a:rPr>
              <a:t>ХИДРОТЕХНИКА БЕОГРАД</a:t>
            </a:r>
            <a:endParaRPr lang="en-US" dirty="0" smtClean="0">
              <a:latin typeface="Arial Black" panose="020B0A04020102020204" pitchFamily="34" charset="0"/>
            </a:endParaRPr>
          </a:p>
          <a:p>
            <a:r>
              <a:rPr lang="sr-Cyrl-RS" dirty="0" smtClean="0">
                <a:latin typeface="Arial Black" panose="020B0A04020102020204" pitchFamily="34" charset="0"/>
              </a:rPr>
              <a:t>ЕРОЗИЈА НИШ</a:t>
            </a:r>
            <a:endParaRPr lang="en-US" dirty="0" smtClean="0">
              <a:latin typeface="Arial Black" panose="020B0A04020102020204" pitchFamily="34" charset="0"/>
            </a:endParaRPr>
          </a:p>
          <a:p>
            <a:r>
              <a:rPr lang="sr-Cyrl-RS" dirty="0" smtClean="0">
                <a:latin typeface="Arial Black" panose="020B0A04020102020204" pitchFamily="34" charset="0"/>
              </a:rPr>
              <a:t>ВП СИБНИЦА</a:t>
            </a:r>
            <a:endParaRPr lang="en-US" dirty="0" smtClean="0">
              <a:latin typeface="Arial Black" panose="020B0A04020102020204" pitchFamily="34" charset="0"/>
            </a:endParaRPr>
          </a:p>
          <a:p>
            <a:r>
              <a:rPr lang="sr-Cyrl-RS" dirty="0" smtClean="0">
                <a:latin typeface="Arial Black" panose="020B0A04020102020204" pitchFamily="34" charset="0"/>
              </a:rPr>
              <a:t>ЕКО-ЕУРО ТИМ РЕПУБЛИКА СРПСКА</a:t>
            </a:r>
            <a:endParaRPr lang="en-US" dirty="0" smtClean="0">
              <a:latin typeface="Arial Black" panose="020B0A04020102020204" pitchFamily="34" charset="0"/>
            </a:endParaRPr>
          </a:p>
          <a:p>
            <a:r>
              <a:rPr lang="en-US" dirty="0" smtClean="0">
                <a:latin typeface="Arial Black" panose="020B0A04020102020204" pitchFamily="34" charset="0"/>
              </a:rPr>
              <a:t>WADLE BAUUNTERNEHMUNG GMBH </a:t>
            </a:r>
            <a:r>
              <a:rPr lang="sr-Cyrl-CS" dirty="0" smtClean="0">
                <a:latin typeface="Arial Black" panose="020B0A04020102020204" pitchFamily="34" charset="0"/>
              </a:rPr>
              <a:t>НЕМАЧКА</a:t>
            </a:r>
            <a:endParaRPr lang="en-US" dirty="0" smtClean="0">
              <a:latin typeface="Arial Black" panose="020B0A04020102020204" pitchFamily="34" charset="0"/>
            </a:endParaRPr>
          </a:p>
          <a:p>
            <a:r>
              <a:rPr lang="sr-Cyrl-RS" dirty="0" smtClean="0">
                <a:latin typeface="Arial Black" panose="020B0A04020102020204" pitchFamily="34" charset="0"/>
              </a:rPr>
              <a:t>БЕОГРАД ПУТ</a:t>
            </a:r>
            <a:endParaRPr lang="en-US" dirty="0" smtClean="0">
              <a:latin typeface="Arial Black" panose="020B0A04020102020204" pitchFamily="34" charset="0"/>
            </a:endParaRPr>
          </a:p>
          <a:p>
            <a:endParaRPr lang="en-US" dirty="0" smtClean="0">
              <a:latin typeface="Arial Black" panose="020B0A040201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471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407</Words>
  <Application>Microsoft Office PowerPoint</Application>
  <PresentationFormat>Widescreen</PresentationFormat>
  <Paragraphs>90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Office Theme</vt:lpstr>
      <vt:lpstr>Проф. др Милорад Јанић Шумарски факултет Београд</vt:lpstr>
      <vt:lpstr>PowerPoint Presentation</vt:lpstr>
      <vt:lpstr>СПЕЦИФИКАЦИЈА МОДУЛА VOLUME</vt:lpstr>
      <vt:lpstr>СПЕЦИФИКАЦИЈА МОДУЛА VOLUME - наставак</vt:lpstr>
      <vt:lpstr>МЕТОДА КОМПЛЕКСНИХ ПРИЗМИ</vt:lpstr>
      <vt:lpstr>ИСКАЗ КУБАТУРА</vt:lpstr>
      <vt:lpstr>Наставак исказа кубатура</vt:lpstr>
      <vt:lpstr>РЕФЕРЕНЦЕ</vt:lpstr>
      <vt:lpstr>РЕФЕРЕНЦЕ - наставак</vt:lpstr>
      <vt:lpstr>РЕФЕРЕНЦЕ - наставак</vt:lpstr>
      <vt:lpstr>ХВАЛА НА ПАЖЊИ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Проф. др Милорад Јанић Шумарски факултет Београд</dc:title>
  <dc:creator>GIS00</dc:creator>
  <cp:lastModifiedBy>GIS00</cp:lastModifiedBy>
  <cp:revision>9</cp:revision>
  <dcterms:created xsi:type="dcterms:W3CDTF">2022-06-28T23:58:40Z</dcterms:created>
  <dcterms:modified xsi:type="dcterms:W3CDTF">2022-06-29T01:22:10Z</dcterms:modified>
</cp:coreProperties>
</file>