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8" r:id="rId3"/>
    <p:sldId id="260" r:id="rId4"/>
    <p:sldId id="261" r:id="rId5"/>
    <p:sldId id="262" r:id="rId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45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157288" y="1344613"/>
            <a:ext cx="63500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C550E4F-D6CE-424A-995C-F438BC323560}" type="datetimeFigureOut">
              <a:rPr lang="en-US"/>
              <a:pPr>
                <a:defRPr/>
              </a:pPr>
              <a:t>10/10/2014</a:t>
            </a:fld>
            <a:endParaRPr lang="en-US"/>
          </a:p>
        </p:txBody>
      </p:sp>
      <p:sp>
        <p:nvSpPr>
          <p:cNvPr id="7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AA0CE41-6FAE-4D73-BF66-1A74664A49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403642-7476-450A-92E4-AD557CBF3F11}" type="datetimeFigureOut">
              <a:rPr lang="en-US"/>
              <a:pPr>
                <a:defRPr/>
              </a:pPr>
              <a:t>10/10/2014</a:t>
            </a:fld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F5A180-C337-43FB-9587-B39C4DAA77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7D6494-EFF1-4C30-AC23-F32497032689}" type="datetimeFigureOut">
              <a:rPr lang="en-US"/>
              <a:pPr>
                <a:defRPr/>
              </a:pPr>
              <a:t>10/10/2014</a:t>
            </a:fld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2BD961-EE9A-44C7-A045-122BF8629D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60F505-5529-47D8-8A0D-B2D762CDA78E}" type="datetimeFigureOut">
              <a:rPr lang="en-US"/>
              <a:pPr>
                <a:defRPr/>
              </a:pPr>
              <a:t>10/10/2014</a:t>
            </a:fld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A07125-C0DE-4F12-9541-F0FADE5A5D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 bwMode="invGray">
          <a:xfrm>
            <a:off x="2286000" y="0"/>
            <a:ext cx="762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2408238" y="2746375"/>
            <a:ext cx="63500" cy="6350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2B61E11-0611-43D4-BE2F-68E27E01794E}" type="datetimeFigureOut">
              <a:rPr lang="en-US"/>
              <a:pPr>
                <a:defRPr/>
              </a:pPr>
              <a:t>10/10/2014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6C03860-49A7-4B33-BABB-F36A547449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5CE5B6-9584-4C57-8D9B-BF85E3629BD9}" type="datetimeFigureOut">
              <a:rPr lang="en-US"/>
              <a:pPr>
                <a:defRPr/>
              </a:pPr>
              <a:t>10/10/2014</a:t>
            </a:fld>
            <a:endParaRPr lang="en-US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FA9DEF-4D22-4CAC-AF13-4515DE18D5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/>
          <a:lstStyle>
            <a:lvl1pPr algn="ctr">
              <a:defRPr sz="4500" b="1" cap="none" baseline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EC427B6-0523-48D2-B1D6-3AD5AAABB746}" type="datetimeFigureOut">
              <a:rPr lang="en-US"/>
              <a:pPr>
                <a:defRPr/>
              </a:pPr>
              <a:t>10/10/2014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51091FA-86EA-4F7E-B98C-6EA901F59D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30FA06-1C76-4AAB-8E47-1E3BC3F23AF7}" type="datetimeFigureOut">
              <a:rPr lang="en-US"/>
              <a:pPr>
                <a:defRPr/>
              </a:pPr>
              <a:t>10/10/2014</a:t>
            </a:fld>
            <a:endParaRPr lang="en-US"/>
          </a:p>
        </p:txBody>
      </p:sp>
      <p:sp>
        <p:nvSpPr>
          <p:cNvPr id="4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F954C6-1F85-44A8-A7FB-EDB56F3D69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Rectangle 2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71A11F9-215C-46A8-8331-E9FDBE34CD5E}" type="datetimeFigureOut">
              <a:rPr lang="en-US"/>
              <a:pPr>
                <a:defRPr/>
              </a:pPr>
              <a:t>10/10/2014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1682AB7-9019-4E08-8573-678833EDF8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E569BCD-427D-49B7-B284-FCD595DDE70A}" type="datetimeFigureOut">
              <a:rPr lang="en-US"/>
              <a:pPr>
                <a:defRPr/>
              </a:pPr>
              <a:t>10/10/2014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1E40983-EB78-470B-B107-A259C5A83F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tIns="274320">
            <a:normAutofit/>
          </a:bodyPr>
          <a:lstStyle>
            <a:extLst/>
          </a:lstStyle>
          <a:p>
            <a:pPr indent="-283464" fontAlgn="auto">
              <a:lnSpc>
                <a:spcPts val="3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en-US" sz="3200">
              <a:latin typeface="+mn-lt"/>
              <a:cs typeface="+mn-cs"/>
            </a:endParaRPr>
          </a:p>
        </p:txBody>
      </p:sp>
      <p:sp>
        <p:nvSpPr>
          <p:cNvPr id="6" name="Flowchart: Process 5"/>
          <p:cNvSpPr/>
          <p:nvPr/>
        </p:nvSpPr>
        <p:spPr>
          <a:xfrm rot="19468671">
            <a:off x="396875" y="954088"/>
            <a:ext cx="685800" cy="204787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Flowchart: Process 6"/>
          <p:cNvSpPr/>
          <p:nvPr/>
        </p:nvSpPr>
        <p:spPr>
          <a:xfrm rot="2103354" flipH="1">
            <a:off x="5003800" y="936625"/>
            <a:ext cx="649288" cy="204788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tIns="274320"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11FD925-2EE3-4217-806B-1E1EFE15B80E}" type="datetimeFigureOut">
              <a:rPr lang="en-US"/>
              <a:pPr>
                <a:defRPr/>
              </a:pPr>
              <a:t>10/10/2014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F275A61-B759-4F18-8104-E9A28FD499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68275" y="20638"/>
            <a:ext cx="1703388" cy="1703387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3" name="Text Placeholder 8"/>
          <p:cNvSpPr>
            <a:spLocks noGrp="1"/>
          </p:cNvSpPr>
          <p:nvPr>
            <p:ph type="body" idx="1"/>
          </p:nvPr>
        </p:nvSpPr>
        <p:spPr bwMode="auto">
          <a:xfrm>
            <a:off x="1435100" y="1447800"/>
            <a:ext cx="749935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542321DD-8014-48FF-9BB6-A7FACB540D90}" type="datetimeFigureOut">
              <a:rPr lang="en-US"/>
              <a:pPr>
                <a:defRPr/>
              </a:pPr>
              <a:t>10/10/2014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9700DF1A-EB1A-4DE2-88A2-85EBC0954A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2" r:id="rId1"/>
    <p:sldLayoutId id="2147483767" r:id="rId2"/>
    <p:sldLayoutId id="2147483773" r:id="rId3"/>
    <p:sldLayoutId id="2147483768" r:id="rId4"/>
    <p:sldLayoutId id="2147483774" r:id="rId5"/>
    <p:sldLayoutId id="2147483769" r:id="rId6"/>
    <p:sldLayoutId id="2147483775" r:id="rId7"/>
    <p:sldLayoutId id="2147483776" r:id="rId8"/>
    <p:sldLayoutId id="2147483777" r:id="rId9"/>
    <p:sldLayoutId id="2147483770" r:id="rId10"/>
    <p:sldLayoutId id="21474837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300" kern="1200">
          <a:solidFill>
            <a:srgbClr val="572314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-1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-1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-1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-18"/>
        </a:defRPr>
      </a:lvl5pPr>
      <a:lvl6pPr marL="4572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-18"/>
        </a:defRPr>
      </a:lvl6pPr>
      <a:lvl7pPr marL="9144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-18"/>
        </a:defRPr>
      </a:lvl7pPr>
      <a:lvl8pPr marL="13716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-18"/>
        </a:defRPr>
      </a:lvl8pPr>
      <a:lvl9pPr marL="18288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-18"/>
        </a:defRPr>
      </a:lvl9pPr>
      <a:extLst/>
    </p:titleStyle>
    <p:bodyStyle>
      <a:lvl1pPr marL="365125" indent="-282575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36538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5825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173038" algn="l" rtl="0" eaLnBrk="0" fontAlgn="base" hangingPunct="0">
        <a:spcBef>
          <a:spcPct val="20000"/>
        </a:spcBef>
        <a:spcAft>
          <a:spcPct val="0"/>
        </a:spcAft>
        <a:buClr>
          <a:srgbClr val="C32D2E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6988" indent="-182563" algn="l" rtl="0" eaLnBrk="0" fontAlgn="base" hangingPunct="0">
        <a:spcBef>
          <a:spcPct val="20000"/>
        </a:spcBef>
        <a:spcAft>
          <a:spcPct val="0"/>
        </a:spcAft>
        <a:buClr>
          <a:srgbClr val="84AA33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1925" y="517525"/>
            <a:ext cx="7407275" cy="1471613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x-none" smtClean="0">
                <a:solidFill>
                  <a:schemeClr val="tx2">
                    <a:satMod val="130000"/>
                  </a:schemeClr>
                </a:solidFill>
              </a:rPr>
              <a:t>ИНФОРМАЦИОНИ СИСТЕМИ У ШУМАРСТВУ</a:t>
            </a:r>
            <a:endParaRPr lang="en-US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31925" y="3319463"/>
            <a:ext cx="7407275" cy="1752600"/>
          </a:xfrm>
        </p:spPr>
        <p:txBody>
          <a:bodyPr>
            <a:normAutofit fontScale="85000" lnSpcReduction="20000"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x-none" smtClean="0"/>
              <a:t>др Александар Марковић, ред. проф.</a:t>
            </a:r>
            <a:endParaRPr lang="x-none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x-none" dirty="0" smtClean="0"/>
              <a:t>Година </a:t>
            </a:r>
            <a:r>
              <a:rPr lang="x-none" smtClean="0"/>
              <a:t>студија: </a:t>
            </a:r>
            <a:r>
              <a:rPr lang="en-US" dirty="0" smtClean="0"/>
              <a:t>IV</a:t>
            </a:r>
            <a:endParaRPr lang="x-none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x-none" smtClean="0"/>
              <a:t>Семестар: </a:t>
            </a:r>
            <a:r>
              <a:rPr lang="en-US" dirty="0" smtClean="0"/>
              <a:t>VII</a:t>
            </a:r>
            <a:endParaRPr lang="x-none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sr-Cyrl-CS" dirty="0" smtClean="0"/>
              <a:t>Број</a:t>
            </a:r>
            <a:r>
              <a:rPr lang="x-none" dirty="0" smtClean="0"/>
              <a:t> </a:t>
            </a:r>
            <a:r>
              <a:rPr lang="x-none" smtClean="0"/>
              <a:t>ЕСПБ: </a:t>
            </a:r>
            <a:r>
              <a:rPr lang="sr-Latn-CS" smtClean="0"/>
              <a:t>3</a:t>
            </a:r>
            <a:endParaRPr lang="x-none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x-none" dirty="0" smtClean="0"/>
              <a:t>Услов за упис </a:t>
            </a:r>
            <a:r>
              <a:rPr lang="x-none" smtClean="0"/>
              <a:t>предмета: нема</a:t>
            </a:r>
            <a:endParaRPr lang="en-US" dirty="0"/>
          </a:p>
        </p:txBody>
      </p:sp>
      <p:pic>
        <p:nvPicPr>
          <p:cNvPr id="8196" name="Picture 2" descr="C:\Program Files (x86)\Microsoft Office\MEDIA\OFFICE12\Lines\BD21313_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25" y="6072188"/>
            <a:ext cx="8143875" cy="395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81625"/>
            <a:ext cx="822960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x-none" dirty="0" smtClean="0">
                <a:solidFill>
                  <a:schemeClr val="tx2">
                    <a:satMod val="130000"/>
                  </a:schemeClr>
                </a:solidFill>
              </a:rPr>
              <a:t>Зашто да одаберем предмет?</a:t>
            </a:r>
            <a:endParaRPr lang="en-US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9219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613"/>
            <a:ext cx="4022725" cy="639762"/>
          </a:xfrm>
        </p:spPr>
        <p:txBody>
          <a:bodyPr/>
          <a:lstStyle/>
          <a:p>
            <a:pPr marL="63500" algn="ctr" eaLnBrk="1" hangingPunct="1"/>
            <a:r>
              <a:rPr lang="en-US" b="1" smtClean="0">
                <a:latin typeface="Corbel" pitchFamily="34" charset="0"/>
              </a:rPr>
              <a:t>Наставни значај</a:t>
            </a:r>
            <a:endParaRPr lang="en-US" b="1" smtClean="0"/>
          </a:p>
        </p:txBody>
      </p:sp>
      <p:sp>
        <p:nvSpPr>
          <p:cNvPr id="9220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4075" y="328613"/>
            <a:ext cx="4022725" cy="639762"/>
          </a:xfrm>
        </p:spPr>
        <p:txBody>
          <a:bodyPr/>
          <a:lstStyle/>
          <a:p>
            <a:pPr marL="63500" algn="ctr" eaLnBrk="1" hangingPunct="1"/>
            <a:r>
              <a:rPr lang="en-US" b="1" smtClean="0">
                <a:latin typeface="Corbel" pitchFamily="34" charset="0"/>
              </a:rPr>
              <a:t>Значај за рад у пракси</a:t>
            </a:r>
            <a:endParaRPr lang="en-US" b="1" smtClean="0"/>
          </a:p>
        </p:txBody>
      </p:sp>
      <p:sp>
        <p:nvSpPr>
          <p:cNvPr id="9221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114425"/>
            <a:ext cx="4022725" cy="3683000"/>
          </a:xfrm>
        </p:spPr>
        <p:txBody>
          <a:bodyPr/>
          <a:lstStyle/>
          <a:p>
            <a:pPr marL="392113" indent="-273050" eaLnBrk="1" hangingPunct="1"/>
            <a:r>
              <a:rPr lang="ru-RU" smtClean="0"/>
              <a:t>Циљ предмета је да студенти стекну потребна знања у области развоја и примене информационих система и савремених информационих технологија које своју примену налазе у шумарству.</a:t>
            </a:r>
            <a:endParaRPr lang="en-US" smtClean="0"/>
          </a:p>
          <a:p>
            <a:pPr marL="392113" indent="-273050" eaLnBrk="1" hangingPunct="1"/>
            <a:endParaRPr lang="en-US" smtClean="0"/>
          </a:p>
        </p:txBody>
      </p:sp>
      <p:sp>
        <p:nvSpPr>
          <p:cNvPr id="9222" name="Content Placeholder 5"/>
          <p:cNvSpPr>
            <a:spLocks noGrp="1"/>
          </p:cNvSpPr>
          <p:nvPr>
            <p:ph sz="quarter" idx="4"/>
          </p:nvPr>
        </p:nvSpPr>
        <p:spPr>
          <a:xfrm>
            <a:off x="4664075" y="1114425"/>
            <a:ext cx="4022725" cy="4114800"/>
          </a:xfrm>
        </p:spPr>
        <p:txBody>
          <a:bodyPr/>
          <a:lstStyle/>
          <a:p>
            <a:pPr marL="392113" indent="-273050" eaLnBrk="1" hangingPunct="1"/>
            <a:r>
              <a:rPr lang="ru-RU" sz="2000" smtClean="0"/>
              <a:t>Стечено знање послужиће студентима који ће се у пракси сусретати са информатичким технологијама и </a:t>
            </a:r>
            <a:r>
              <a:rPr lang="en-US" sz="2000" smtClean="0">
                <a:latin typeface="Corbel" pitchFamily="34" charset="0"/>
              </a:rPr>
              <a:t>ИС </a:t>
            </a:r>
            <a:r>
              <a:rPr lang="ru-RU" sz="2000" smtClean="0"/>
              <a:t>да исте лакше усвоје и учествују у њиховој примени.</a:t>
            </a:r>
            <a:endParaRPr lang="en-US" sz="2000" smtClean="0"/>
          </a:p>
        </p:txBody>
      </p:sp>
      <p:pic>
        <p:nvPicPr>
          <p:cNvPr id="9223" name="Picture 2" descr="C:\Program Files (x86)\Microsoft Office\MEDIA\CAGCAT10\j0234687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14875" y="3087688"/>
            <a:ext cx="4002088" cy="2357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x-none" dirty="0" smtClean="0">
                <a:solidFill>
                  <a:schemeClr val="tx2">
                    <a:satMod val="130000"/>
                  </a:schemeClr>
                </a:solidFill>
              </a:rPr>
              <a:t>САДРЖАЈ ПРЕДМЕТА</a:t>
            </a:r>
            <a:endParaRPr lang="en-US" dirty="0">
              <a:solidFill>
                <a:schemeClr val="tx2">
                  <a:satMod val="130000"/>
                </a:schemeClr>
              </a:solidFill>
            </a:endParaRPr>
          </a:p>
        </p:txBody>
      </p:sp>
      <p:pic>
        <p:nvPicPr>
          <p:cNvPr id="10243" name="Picture 4" descr="C:\Program Files (x86)\Microsoft Office\MEDIA\CAGCAT10\j0299125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720013" y="4216400"/>
            <a:ext cx="1100137" cy="180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4" name="Rectangle 3"/>
          <p:cNvSpPr>
            <a:spLocks noChangeArrowheads="1"/>
          </p:cNvSpPr>
          <p:nvPr/>
        </p:nvSpPr>
        <p:spPr bwMode="auto">
          <a:xfrm>
            <a:off x="1258888" y="1889125"/>
            <a:ext cx="7705725" cy="470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sr-Latn-CS" sz="2000">
                <a:latin typeface="Corbel" pitchFamily="34" charset="0"/>
              </a:rPr>
              <a:t>Увод: системи за управљање базом података и модели података</a:t>
            </a:r>
            <a:r>
              <a:rPr lang="en-US" sz="2000">
                <a:latin typeface="Corbel" pitchFamily="34" charset="0"/>
              </a:rPr>
              <a:t>.</a:t>
            </a:r>
            <a:r>
              <a:rPr lang="sr-Latn-CS" sz="2000">
                <a:latin typeface="Corbel" pitchFamily="34" charset="0"/>
              </a:rPr>
              <a:t> </a:t>
            </a:r>
            <a:r>
              <a:rPr lang="en-US" sz="2000">
                <a:latin typeface="Corbel" pitchFamily="34" charset="0"/>
              </a:rPr>
              <a:t>Модел објекти-везе: </a:t>
            </a:r>
            <a:r>
              <a:rPr lang="sr-Latn-CS" sz="2000">
                <a:latin typeface="Corbel" pitchFamily="34" charset="0"/>
              </a:rPr>
              <a:t>елементи, о</a:t>
            </a:r>
            <a:r>
              <a:rPr lang="en-US" sz="2000">
                <a:latin typeface="Corbel" pitchFamily="34" charset="0"/>
              </a:rPr>
              <a:t>граничења</a:t>
            </a:r>
            <a:r>
              <a:rPr lang="sr-Latn-CS" sz="2000">
                <a:latin typeface="Corbel" pitchFamily="34" charset="0"/>
              </a:rPr>
              <a:t> и о</a:t>
            </a:r>
            <a:r>
              <a:rPr lang="en-US" sz="2000">
                <a:latin typeface="Corbel" pitchFamily="34" charset="0"/>
              </a:rPr>
              <a:t>перације.</a:t>
            </a:r>
            <a:r>
              <a:rPr lang="sr-Latn-CS" sz="2000">
                <a:latin typeface="Corbel" pitchFamily="34" charset="0"/>
              </a:rPr>
              <a:t>  </a:t>
            </a:r>
            <a:endParaRPr lang="en-US" sz="2000">
              <a:latin typeface="Corbel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2000">
                <a:latin typeface="Corbel" pitchFamily="34" charset="0"/>
              </a:rPr>
              <a:t>Релациони модел базе података.</a:t>
            </a:r>
          </a:p>
          <a:p>
            <a:pPr>
              <a:lnSpc>
                <a:spcPct val="150000"/>
              </a:lnSpc>
            </a:pPr>
            <a:r>
              <a:rPr lang="en-US" sz="2000">
                <a:latin typeface="Corbel" pitchFamily="34" charset="0"/>
              </a:rPr>
              <a:t>Релациона алгебра, релациони рачун.</a:t>
            </a:r>
          </a:p>
          <a:p>
            <a:pPr>
              <a:lnSpc>
                <a:spcPct val="150000"/>
              </a:lnSpc>
            </a:pPr>
            <a:r>
              <a:rPr lang="en-US" sz="2000">
                <a:latin typeface="Corbel" pitchFamily="34" charset="0"/>
              </a:rPr>
              <a:t>SQL: </a:t>
            </a:r>
            <a:r>
              <a:rPr lang="sr-Latn-CS" sz="2000">
                <a:latin typeface="Corbel" pitchFamily="34" charset="0"/>
              </a:rPr>
              <a:t>с</a:t>
            </a:r>
            <a:r>
              <a:rPr lang="en-US" sz="2000">
                <a:latin typeface="Corbel" pitchFamily="34" charset="0"/>
              </a:rPr>
              <a:t>труктура</a:t>
            </a:r>
            <a:r>
              <a:rPr lang="sr-Latn-CS" sz="2000">
                <a:latin typeface="Corbel" pitchFamily="34" charset="0"/>
              </a:rPr>
              <a:t>, о</a:t>
            </a:r>
            <a:r>
              <a:rPr lang="en-US" sz="2000">
                <a:latin typeface="Corbel" pitchFamily="34" charset="0"/>
              </a:rPr>
              <a:t>граничења</a:t>
            </a:r>
            <a:r>
              <a:rPr lang="sr-Latn-CS" sz="2000">
                <a:latin typeface="Corbel" pitchFamily="34" charset="0"/>
              </a:rPr>
              <a:t>, о</a:t>
            </a:r>
            <a:r>
              <a:rPr lang="en-US" sz="2000">
                <a:latin typeface="Corbel" pitchFamily="34" charset="0"/>
              </a:rPr>
              <a:t>перације, примери.</a:t>
            </a:r>
          </a:p>
          <a:p>
            <a:pPr>
              <a:lnSpc>
                <a:spcPct val="150000"/>
              </a:lnSpc>
            </a:pPr>
            <a:r>
              <a:rPr lang="en-US" sz="2000">
                <a:latin typeface="Corbel" pitchFamily="34" charset="0"/>
              </a:rPr>
              <a:t>Функције система за управљање базом података.</a:t>
            </a:r>
          </a:p>
          <a:p>
            <a:pPr>
              <a:lnSpc>
                <a:spcPct val="150000"/>
              </a:lnSpc>
            </a:pPr>
            <a:r>
              <a:rPr lang="en-US" sz="2000">
                <a:latin typeface="Corbel" pitchFamily="34" charset="0"/>
              </a:rPr>
              <a:t>Пројектовање база података.</a:t>
            </a:r>
          </a:p>
          <a:p>
            <a:pPr>
              <a:lnSpc>
                <a:spcPct val="150000"/>
              </a:lnSpc>
            </a:pPr>
            <a:r>
              <a:rPr lang="en-US" sz="2000">
                <a:latin typeface="Corbel" pitchFamily="34" charset="0"/>
              </a:rPr>
              <a:t>Анализа система и захтева корисника.</a:t>
            </a:r>
          </a:p>
          <a:p>
            <a:pPr>
              <a:lnSpc>
                <a:spcPct val="150000"/>
              </a:lnSpc>
            </a:pPr>
            <a:r>
              <a:rPr lang="sr-Latn-CS" sz="2000">
                <a:latin typeface="Corbel" pitchFamily="34" charset="0"/>
              </a:rPr>
              <a:t> </a:t>
            </a:r>
            <a:endParaRPr lang="en-US" sz="2000">
              <a:latin typeface="Corbel" pitchFamily="34" charset="0"/>
            </a:endParaRPr>
          </a:p>
          <a:p>
            <a:pPr>
              <a:lnSpc>
                <a:spcPct val="150000"/>
              </a:lnSpc>
            </a:pPr>
            <a:endParaRPr lang="en-US" sz="2000">
              <a:latin typeface="Corbe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r-Cyrl-CS" dirty="0" smtClean="0">
                <a:solidFill>
                  <a:schemeClr val="tx2">
                    <a:satMod val="130000"/>
                  </a:schemeClr>
                </a:solidFill>
              </a:rPr>
              <a:t>М</a:t>
            </a:r>
            <a:r>
              <a:rPr lang="x-none" dirty="0" smtClean="0">
                <a:solidFill>
                  <a:schemeClr val="tx2">
                    <a:satMod val="130000"/>
                  </a:schemeClr>
                </a:solidFill>
              </a:rPr>
              <a:t>етоде извођења наставе</a:t>
            </a:r>
            <a:endParaRPr lang="en-US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11267" name="Content Placeholder 2"/>
          <p:cNvSpPr>
            <a:spLocks noGrp="1"/>
          </p:cNvSpPr>
          <p:nvPr>
            <p:ph sz="half" idx="1"/>
          </p:nvPr>
        </p:nvSpPr>
        <p:spPr>
          <a:xfrm>
            <a:off x="1435100" y="1524000"/>
            <a:ext cx="3657600" cy="4664075"/>
          </a:xfrm>
        </p:spPr>
        <p:txBody>
          <a:bodyPr/>
          <a:lstStyle/>
          <a:p>
            <a:pPr eaLnBrk="1" hangingPunct="1"/>
            <a:r>
              <a:rPr lang="en-US" smtClean="0">
                <a:latin typeface="Corbel" pitchFamily="34" charset="0"/>
              </a:rPr>
              <a:t>Предавања у малој групи</a:t>
            </a:r>
          </a:p>
          <a:p>
            <a:pPr eaLnBrk="1" hangingPunct="1"/>
            <a:endParaRPr lang="en-US" smtClean="0"/>
          </a:p>
        </p:txBody>
      </p:sp>
      <p:sp>
        <p:nvSpPr>
          <p:cNvPr id="11268" name="Content Placeholder 3"/>
          <p:cNvSpPr>
            <a:spLocks noGrp="1"/>
          </p:cNvSpPr>
          <p:nvPr>
            <p:ph sz="half" idx="2"/>
          </p:nvPr>
        </p:nvSpPr>
        <p:spPr>
          <a:xfrm>
            <a:off x="5276850" y="1524000"/>
            <a:ext cx="3657600" cy="4664075"/>
          </a:xfrm>
        </p:spPr>
        <p:txBody>
          <a:bodyPr/>
          <a:lstStyle/>
          <a:p>
            <a:pPr eaLnBrk="1" hangingPunct="1"/>
            <a:r>
              <a:rPr lang="en-US" smtClean="0">
                <a:latin typeface="Corbel" pitchFamily="34" charset="0"/>
              </a:rPr>
              <a:t>Консултативна настава на изради семинарских радова</a:t>
            </a:r>
            <a:endParaRPr lang="en-US" smtClean="0"/>
          </a:p>
        </p:txBody>
      </p:sp>
      <p:pic>
        <p:nvPicPr>
          <p:cNvPr id="11269" name="Picture 2" descr="C:\Program Files (x86)\Microsoft Office\MEDIA\CAGCAT10\j0195384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92725" y="3898900"/>
            <a:ext cx="1795463" cy="183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70" name="Picture 11" descr="C:\Program Files (x86)\Microsoft Office\MEDIA\CAGCAT10\j0301252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11413" y="2924175"/>
            <a:ext cx="2016125" cy="172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7488"/>
            <a:ext cx="4543425" cy="116205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x-none" dirty="0" smtClean="0">
                <a:solidFill>
                  <a:schemeClr val="tx2">
                    <a:satMod val="130000"/>
                  </a:schemeClr>
                </a:solidFill>
              </a:rPr>
              <a:t>литература</a:t>
            </a: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en-US" dirty="0" smtClean="0">
                <a:solidFill>
                  <a:schemeClr val="tx2">
                    <a:satMod val="130000"/>
                  </a:schemeClr>
                </a:solidFill>
              </a:rPr>
            </a:br>
            <a:endParaRPr lang="en-US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12291" name="Text Placeholder 2"/>
          <p:cNvSpPr>
            <a:spLocks noGrp="1"/>
          </p:cNvSpPr>
          <p:nvPr>
            <p:ph type="body" idx="2"/>
          </p:nvPr>
        </p:nvSpPr>
        <p:spPr>
          <a:xfrm>
            <a:off x="323850" y="1622425"/>
            <a:ext cx="8507413" cy="1085850"/>
          </a:xfrm>
        </p:spPr>
        <p:txBody>
          <a:bodyPr/>
          <a:lstStyle/>
          <a:p>
            <a:pPr marL="44450" eaLnBrk="1" hangingPunct="1">
              <a:spcBef>
                <a:spcPct val="0"/>
              </a:spcBef>
            </a:pPr>
            <a:r>
              <a:rPr lang="sr-Latn-CS" sz="2000" smtClean="0">
                <a:latin typeface="Corbel" pitchFamily="34" charset="0"/>
              </a:rPr>
              <a:t>Лазаревић</a:t>
            </a:r>
            <a:r>
              <a:rPr lang="en-US" sz="2000" smtClean="0">
                <a:latin typeface="Corbel" pitchFamily="34" charset="0"/>
              </a:rPr>
              <a:t>, Б.</a:t>
            </a:r>
            <a:r>
              <a:rPr lang="sr-Latn-CS" sz="2000" smtClean="0">
                <a:latin typeface="Corbel" pitchFamily="34" charset="0"/>
              </a:rPr>
              <a:t>, </a:t>
            </a:r>
            <a:r>
              <a:rPr lang="en-US" sz="2000" smtClean="0">
                <a:latin typeface="Corbel" pitchFamily="34" charset="0"/>
              </a:rPr>
              <a:t>З. М</a:t>
            </a:r>
            <a:r>
              <a:rPr lang="sr-Latn-CS" sz="2000" smtClean="0">
                <a:latin typeface="Corbel" pitchFamily="34" charset="0"/>
              </a:rPr>
              <a:t>арјановић, </a:t>
            </a:r>
            <a:r>
              <a:rPr lang="en-US" sz="2000" smtClean="0">
                <a:latin typeface="Corbel" pitchFamily="34" charset="0"/>
              </a:rPr>
              <a:t>Н. </a:t>
            </a:r>
            <a:r>
              <a:rPr lang="sr-Latn-CS" sz="2000" smtClean="0">
                <a:latin typeface="Corbel" pitchFamily="34" charset="0"/>
              </a:rPr>
              <a:t>Аничић, </a:t>
            </a:r>
            <a:r>
              <a:rPr lang="en-US" sz="2000" smtClean="0">
                <a:latin typeface="Corbel" pitchFamily="34" charset="0"/>
              </a:rPr>
              <a:t>С. </a:t>
            </a:r>
            <a:r>
              <a:rPr lang="sr-Latn-CS" sz="2000" smtClean="0">
                <a:latin typeface="Corbel" pitchFamily="34" charset="0"/>
              </a:rPr>
              <a:t>Бабарогић, </a:t>
            </a:r>
            <a:r>
              <a:rPr lang="sr-Latn-CS" sz="2000" i="1" smtClean="0">
                <a:latin typeface="Corbel" pitchFamily="34" charset="0"/>
              </a:rPr>
              <a:t>Базе података</a:t>
            </a:r>
            <a:r>
              <a:rPr lang="sr-Latn-CS" sz="2000" smtClean="0">
                <a:latin typeface="Corbel" pitchFamily="34" charset="0"/>
              </a:rPr>
              <a:t>, ФОН, Београд 20</a:t>
            </a:r>
            <a:r>
              <a:rPr lang="en-US" sz="2000" smtClean="0">
                <a:latin typeface="Corbel" pitchFamily="34" charset="0"/>
              </a:rPr>
              <a:t>10.</a:t>
            </a:r>
          </a:p>
          <a:p>
            <a:pPr marL="44450" eaLnBrk="1" hangingPunct="1">
              <a:spcBef>
                <a:spcPct val="0"/>
              </a:spcBef>
            </a:pPr>
            <a:r>
              <a:rPr lang="en-US" sz="2000" smtClean="0">
                <a:latin typeface="Corbel" pitchFamily="34" charset="0"/>
              </a:rPr>
              <a:t>.........</a:t>
            </a:r>
          </a:p>
        </p:txBody>
      </p:sp>
      <p:sp>
        <p:nvSpPr>
          <p:cNvPr id="12292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997200"/>
            <a:ext cx="8153400" cy="1727200"/>
          </a:xfrm>
        </p:spPr>
        <p:txBody>
          <a:bodyPr/>
          <a:lstStyle/>
          <a:p>
            <a:pPr eaLnBrk="1" hangingPunct="1"/>
            <a:r>
              <a:rPr lang="sr-Cyrl-CS" sz="2800" smtClean="0"/>
              <a:t>Испит се полаже кроз израду и одбрану пројектног/семинарског рада. (70+30).</a:t>
            </a:r>
          </a:p>
        </p:txBody>
      </p:sp>
      <p:pic>
        <p:nvPicPr>
          <p:cNvPr id="12293" name="Picture 3" descr="C:\Program Files (x86)\Microsoft Office\MEDIA\CAGCAT10\j0300840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89738" y="5013325"/>
            <a:ext cx="1814512" cy="1528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100</TotalTime>
  <Words>213</Words>
  <Application>Microsoft Office PowerPoint</Application>
  <PresentationFormat>On-screen Show (4:3)</PresentationFormat>
  <Paragraphs>27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Solstice</vt:lpstr>
      <vt:lpstr>ИНФОРМАЦИОНИ СИСТЕМИ У ШУМАРСТВУ</vt:lpstr>
      <vt:lpstr>Зашто да одаберем предмет?</vt:lpstr>
      <vt:lpstr>САДРЖАЈ ПРЕДМЕТА</vt:lpstr>
      <vt:lpstr>Методе извођења наставе</vt:lpstr>
      <vt:lpstr>литература 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mirjana</dc:creator>
  <cp:lastModifiedBy>verica</cp:lastModifiedBy>
  <cp:revision>16</cp:revision>
  <dcterms:created xsi:type="dcterms:W3CDTF">2012-01-20T09:04:03Z</dcterms:created>
  <dcterms:modified xsi:type="dcterms:W3CDTF">2014-10-10T07:36:30Z</dcterms:modified>
</cp:coreProperties>
</file>