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7"/>
  </p:notesMasterIdLst>
  <p:sldIdLst>
    <p:sldId id="256" r:id="rId2"/>
    <p:sldId id="258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156FF91-31DB-41A0-A649-C7702A9E2050}" type="datetimeFigureOut">
              <a:rPr lang="x-none"/>
              <a:pPr>
                <a:defRPr/>
              </a:pPr>
              <a:t>9/29/2014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x-none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x-none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81B4039-FBC5-46B8-BCCD-D1D819EEA584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струци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AF3E951-7531-4896-A869-4DD1E8B9212E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AC7C71-47F7-4928-BBE9-B1DD159D23A7}" type="datetimeFigureOut">
              <a:rPr lang="en-US"/>
              <a:pPr>
                <a:defRPr/>
              </a:pPr>
              <a:t>9/29/2014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A02D95-BC9A-4800-A2AF-4CE1387608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0A48D-2A4D-426F-B760-970913081E1B}" type="datetimeFigureOut">
              <a:rPr lang="en-US"/>
              <a:pPr>
                <a:defRPr/>
              </a:pPr>
              <a:t>9/29/2014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1DECB-B8D9-4C38-BE42-AC9C537EDE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66590-46B0-43B7-AF44-EE45F5A93773}" type="datetimeFigureOut">
              <a:rPr lang="en-US"/>
              <a:pPr>
                <a:defRPr/>
              </a:pPr>
              <a:t>9/29/2014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9BA04-AFBA-4B6F-86B5-4AA7591A5F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F2A3E-2D64-4858-A242-65A0B73F9F8E}" type="datetimeFigureOut">
              <a:rPr lang="en-US"/>
              <a:pPr>
                <a:defRPr/>
              </a:pPr>
              <a:t>9/29/2014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384FF-CEE8-4D30-824D-2CD698937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28BFB2-6701-421F-8A83-0164DD596484}" type="datetimeFigureOut">
              <a:rPr lang="en-US"/>
              <a:pPr>
                <a:defRPr/>
              </a:pPr>
              <a:t>9/29/2014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8B45953-4703-4638-8ED9-9ADEEFF097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ADF6B-FDA5-40E8-9DB5-80B53F6AD84A}" type="datetimeFigureOut">
              <a:rPr lang="en-US"/>
              <a:pPr>
                <a:defRPr/>
              </a:pPr>
              <a:t>9/29/2014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F0FFB-9001-4E2D-8A5E-014CDDF26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BA3119-562B-4A5D-ADBF-430C00C739F9}" type="datetimeFigureOut">
              <a:rPr lang="en-US"/>
              <a:pPr>
                <a:defRPr/>
              </a:pPr>
              <a:t>9/29/2014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E259B0F-9618-4D10-9465-426C92A705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CD821-8434-439C-95F5-B97AFB070FE4}" type="datetimeFigureOut">
              <a:rPr lang="en-US"/>
              <a:pPr>
                <a:defRPr/>
              </a:pPr>
              <a:t>9/29/2014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9BE29-6CF3-4974-B279-2A578FA890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E9D4CF-1069-4DDD-9AA3-0E8C00F7C0A6}" type="datetimeFigureOut">
              <a:rPr lang="en-US"/>
              <a:pPr>
                <a:defRPr/>
              </a:pPr>
              <a:t>9/29/2014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1FBA5F7-C108-4D23-8A6D-D34074096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4C49DD-0C14-4CAC-AEE9-B2FFA4DB868B}" type="datetimeFigureOut">
              <a:rPr lang="en-US"/>
              <a:pPr>
                <a:defRPr/>
              </a:pPr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B06459-08D1-4AD2-B270-A1527AE430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A705C7A-8759-4422-BA17-DB5B0709F94E}" type="datetimeFigureOut">
              <a:rPr lang="en-US"/>
              <a:pPr>
                <a:defRPr/>
              </a:pPr>
              <a:t>9/29/2014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E47CF4-89C7-476B-9562-576E878FB1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6C5DCF5-F80B-4B93-BD65-4BE8F41FAE49}" type="datetimeFigureOut">
              <a:rPr lang="en-US"/>
              <a:pPr>
                <a:defRPr/>
              </a:pPr>
              <a:t>9/29/2014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6148678-CF32-4810-845A-B471223248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1" r:id="rId2"/>
    <p:sldLayoutId id="2147483807" r:id="rId3"/>
    <p:sldLayoutId id="2147483802" r:id="rId4"/>
    <p:sldLayoutId id="2147483808" r:id="rId5"/>
    <p:sldLayoutId id="2147483803" r:id="rId6"/>
    <p:sldLayoutId id="2147483809" r:id="rId7"/>
    <p:sldLayoutId id="2147483810" r:id="rId8"/>
    <p:sldLayoutId id="2147483811" r:id="rId9"/>
    <p:sldLayoutId id="2147483804" r:id="rId10"/>
    <p:sldLayoutId id="214748380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x-none" dirty="0" smtClean="0">
                <a:solidFill>
                  <a:schemeClr val="tx2">
                    <a:satMod val="130000"/>
                  </a:schemeClr>
                </a:solidFill>
              </a:rPr>
              <a:t>НАСТАВНИ ПРЕДМЕТ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1925" y="3319463"/>
            <a:ext cx="7407275" cy="1752600"/>
          </a:xfrm>
        </p:spPr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x-none" dirty="0" smtClean="0"/>
              <a:t>НАСТАВНО ОСОБЉЕ: Проф. </a:t>
            </a:r>
            <a:r>
              <a:rPr lang="sr-Cyrl-CS" dirty="0" smtClean="0"/>
              <a:t>д</a:t>
            </a:r>
            <a:r>
              <a:rPr lang="x-none" dirty="0" smtClean="0"/>
              <a:t>р Небојша Ралевић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x-none" dirty="0" smtClean="0"/>
              <a:t>Година студија:друга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x-none" dirty="0" smtClean="0"/>
              <a:t>Семестар:зимски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r-Cyrl-CS" dirty="0" smtClean="0"/>
              <a:t>Број</a:t>
            </a:r>
            <a:r>
              <a:rPr lang="x-none" dirty="0" smtClean="0"/>
              <a:t> ЕСПБ:4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x-none" dirty="0" smtClean="0"/>
              <a:t>Услов за упис предмета:уписана година</a:t>
            </a:r>
            <a:endParaRPr lang="en-US" dirty="0"/>
          </a:p>
        </p:txBody>
      </p:sp>
      <p:pic>
        <p:nvPicPr>
          <p:cNvPr id="8196" name="Picture 2" descr="C:\Program Files (x86)\Microsoft Office\MEDIA\OFFICE12\Lines\BD21313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25" y="6072188"/>
            <a:ext cx="8143875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963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x-none" dirty="0" smtClean="0">
                <a:solidFill>
                  <a:schemeClr val="tx2">
                    <a:satMod val="130000"/>
                  </a:schemeClr>
                </a:solidFill>
              </a:rPr>
              <a:t>Зашто да одаберем предмет?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9219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613"/>
            <a:ext cx="4022725" cy="639762"/>
          </a:xfrm>
        </p:spPr>
        <p:txBody>
          <a:bodyPr/>
          <a:lstStyle/>
          <a:p>
            <a:pPr marL="63500" algn="ctr" eaLnBrk="1" hangingPunct="1"/>
            <a:r>
              <a:rPr lang="en-US" b="1" smtClean="0">
                <a:latin typeface="Corbel" pitchFamily="34" charset="0"/>
              </a:rPr>
              <a:t>Наставни значај</a:t>
            </a:r>
            <a:endParaRPr lang="en-US" b="1" smtClean="0"/>
          </a:p>
        </p:txBody>
      </p:sp>
      <p:sp>
        <p:nvSpPr>
          <p:cNvPr id="9220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4075" y="328613"/>
            <a:ext cx="4022725" cy="639762"/>
          </a:xfrm>
        </p:spPr>
        <p:txBody>
          <a:bodyPr/>
          <a:lstStyle/>
          <a:p>
            <a:pPr marL="63500" algn="ctr" eaLnBrk="1" hangingPunct="1"/>
            <a:r>
              <a:rPr lang="en-US" b="1" smtClean="0">
                <a:latin typeface="Corbel" pitchFamily="34" charset="0"/>
              </a:rPr>
              <a:t>Значај за рад у пракси</a:t>
            </a:r>
            <a:endParaRPr lang="en-US" b="1" smtClean="0"/>
          </a:p>
        </p:txBody>
      </p:sp>
      <p:sp>
        <p:nvSpPr>
          <p:cNvPr id="9221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963"/>
            <a:ext cx="4022725" cy="4114800"/>
          </a:xfrm>
        </p:spPr>
        <p:txBody>
          <a:bodyPr/>
          <a:lstStyle/>
          <a:p>
            <a:pPr marL="392113" indent="-273050" eaLnBrk="1" hangingPunct="1"/>
            <a:r>
              <a:rPr lang="en-US" smtClean="0">
                <a:latin typeface="Corbel" pitchFamily="34" charset="0"/>
              </a:rPr>
              <a:t>Омогућује студентима да овладају основним статистичким  методама које могу да применјују у струци</a:t>
            </a:r>
          </a:p>
        </p:txBody>
      </p:sp>
      <p:sp>
        <p:nvSpPr>
          <p:cNvPr id="9222" name="Content Placeholder 5"/>
          <p:cNvSpPr>
            <a:spLocks noGrp="1"/>
          </p:cNvSpPr>
          <p:nvPr>
            <p:ph sz="quarter" idx="4"/>
          </p:nvPr>
        </p:nvSpPr>
        <p:spPr>
          <a:xfrm>
            <a:off x="4664075" y="969963"/>
            <a:ext cx="4022725" cy="4114800"/>
          </a:xfrm>
        </p:spPr>
        <p:txBody>
          <a:bodyPr/>
          <a:lstStyle/>
          <a:p>
            <a:pPr marL="392113" indent="-273050" eaLnBrk="1" hangingPunct="1"/>
            <a:endParaRPr lang="en-US" smtClean="0"/>
          </a:p>
        </p:txBody>
      </p:sp>
      <p:pic>
        <p:nvPicPr>
          <p:cNvPr id="9223" name="Picture 2" descr="C:\Program Files (x86)\Microsoft Office\MEDIA\CAGCAT10\j023468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5" y="1928813"/>
            <a:ext cx="4002088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x-none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x-none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x-none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x-none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x-none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x-none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x-none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x-none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x-none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x-none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x-none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x-none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x-none" dirty="0" smtClean="0">
                <a:solidFill>
                  <a:schemeClr val="tx2">
                    <a:satMod val="130000"/>
                  </a:schemeClr>
                </a:solidFill>
              </a:rPr>
              <a:t>САДРЖАЈ ПРЕДМЕТА</a:t>
            </a:r>
            <a:br>
              <a:rPr lang="x-none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x-none" dirty="0" smtClean="0">
                <a:solidFill>
                  <a:schemeClr val="tx2">
                    <a:satMod val="130000"/>
                  </a:schemeClr>
                </a:solidFill>
              </a:rPr>
              <a:t>1. Емпиријске расподеле</a:t>
            </a:r>
            <a:br>
              <a:rPr lang="x-none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x-none" dirty="0" smtClean="0">
                <a:solidFill>
                  <a:schemeClr val="tx2">
                    <a:satMod val="130000"/>
                  </a:schemeClr>
                </a:solidFill>
              </a:rPr>
              <a:t>2. Закони расподеле случајних променљивих</a:t>
            </a:r>
            <a:br>
              <a:rPr lang="x-none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x-none" dirty="0" smtClean="0">
                <a:solidFill>
                  <a:schemeClr val="tx2">
                    <a:satMod val="130000"/>
                  </a:schemeClr>
                </a:solidFill>
              </a:rPr>
              <a:t>3.Метод узорка</a:t>
            </a:r>
            <a:br>
              <a:rPr lang="x-none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x-none" dirty="0" smtClean="0">
                <a:solidFill>
                  <a:schemeClr val="tx2">
                    <a:satMod val="130000"/>
                  </a:schemeClr>
                </a:solidFill>
              </a:rPr>
              <a:t>4. Тестирање статистичких хипотеза</a:t>
            </a:r>
            <a:br>
              <a:rPr lang="x-none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x-none" dirty="0" smtClean="0">
                <a:solidFill>
                  <a:schemeClr val="tx2">
                    <a:satMod val="130000"/>
                  </a:schemeClr>
                </a:solidFill>
              </a:rPr>
              <a:t>5. Корелациона и регресиона анализа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10243" name="Picture 4" descr="C:\Program Files (x86)\Microsoft Office\MEDIA\CAGCAT10\j029912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63" y="4500563"/>
            <a:ext cx="1100137" cy="180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dirty="0" smtClean="0">
                <a:solidFill>
                  <a:schemeClr val="tx2">
                    <a:satMod val="130000"/>
                  </a:schemeClr>
                </a:solidFill>
              </a:rPr>
              <a:t>М</a:t>
            </a:r>
            <a:r>
              <a:rPr lang="x-none" dirty="0" smtClean="0">
                <a:solidFill>
                  <a:schemeClr val="tx2">
                    <a:satMod val="130000"/>
                  </a:schemeClr>
                </a:solidFill>
              </a:rPr>
              <a:t>етоде извођења наставе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/>
          <a:lstStyle/>
          <a:p>
            <a:pPr eaLnBrk="1" hangingPunct="1"/>
            <a:r>
              <a:rPr lang="en-US" smtClean="0">
                <a:latin typeface="Corbel" pitchFamily="34" charset="0"/>
              </a:rPr>
              <a:t>Предавања</a:t>
            </a:r>
            <a:endParaRPr lang="en-US" smtClean="0"/>
          </a:p>
        </p:txBody>
      </p:sp>
      <p:sp>
        <p:nvSpPr>
          <p:cNvPr id="11268" name="Content Placeholder 3"/>
          <p:cNvSpPr>
            <a:spLocks noGrp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/>
          <a:lstStyle/>
          <a:p>
            <a:pPr eaLnBrk="1" hangingPunct="1"/>
            <a:r>
              <a:rPr lang="sr-Cyrl-CS" smtClean="0"/>
              <a:t>В</a:t>
            </a:r>
            <a:r>
              <a:rPr lang="en-US" smtClean="0">
                <a:latin typeface="Corbel" pitchFamily="34" charset="0"/>
              </a:rPr>
              <a:t>ежбе</a:t>
            </a:r>
            <a:endParaRPr lang="en-US" smtClean="0"/>
          </a:p>
        </p:txBody>
      </p:sp>
      <p:pic>
        <p:nvPicPr>
          <p:cNvPr id="11269" name="Picture 2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50" y="4429125"/>
            <a:ext cx="17954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2" descr="C:\Program Files (x86)\Microsoft Office\MEDIA\CAGCAT10\j021769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75" y="2571750"/>
            <a:ext cx="1747838" cy="169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4" descr="C:\Program Files (x86)\Microsoft Office\MEDIA\CAGCAT10\j0291984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3" y="2500313"/>
            <a:ext cx="1808162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5" descr="C:\Program Files (x86)\Microsoft Office\MEDIA\CAGCAT10\j0305257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58063" y="4429125"/>
            <a:ext cx="1138237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7488"/>
            <a:ext cx="4543425" cy="1162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x-none" dirty="0" smtClean="0">
                <a:solidFill>
                  <a:schemeClr val="tx2">
                    <a:satMod val="130000"/>
                  </a:schemeClr>
                </a:solidFill>
              </a:rPr>
              <a:t>литература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2291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525"/>
            <a:ext cx="3810000" cy="869950"/>
          </a:xfrm>
        </p:spPr>
        <p:txBody>
          <a:bodyPr/>
          <a:lstStyle/>
          <a:p>
            <a:pPr marL="44450" eaLnBrk="1" hangingPunct="1">
              <a:spcBef>
                <a:spcPct val="0"/>
              </a:spcBef>
            </a:pPr>
            <a:r>
              <a:rPr lang="en-US" smtClean="0">
                <a:latin typeface="Corbel" pitchFamily="34" charset="0"/>
              </a:rPr>
              <a:t>Ј.Станковић, Н.Ралевић, Ивана Љубановић-Ралевић: “Статистика са применом у пољопривреди”, Пољопривредни факултет Земун</a:t>
            </a:r>
            <a:endParaRPr lang="en-US" smtClean="0"/>
          </a:p>
        </p:txBody>
      </p:sp>
      <p:sp>
        <p:nvSpPr>
          <p:cNvPr id="12292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sr-Cyrl-CS" smtClean="0"/>
              <a:t>Н</a:t>
            </a:r>
            <a:r>
              <a:rPr lang="en-US" smtClean="0">
                <a:latin typeface="Corbel" pitchFamily="34" charset="0"/>
              </a:rPr>
              <a:t>ачин оцењивања - структура поена</a:t>
            </a:r>
          </a:p>
          <a:p>
            <a:pPr eaLnBrk="1" hangingPunct="1"/>
            <a:r>
              <a:rPr lang="en-US" smtClean="0">
                <a:latin typeface="Corbel" pitchFamily="34" charset="0"/>
              </a:rPr>
              <a:t>Први којоквијум 20</a:t>
            </a:r>
          </a:p>
          <a:p>
            <a:pPr eaLnBrk="1" hangingPunct="1"/>
            <a:r>
              <a:rPr lang="en-US" smtClean="0">
                <a:latin typeface="Corbel" pitchFamily="34" charset="0"/>
              </a:rPr>
              <a:t>Други колоквијум 25</a:t>
            </a:r>
          </a:p>
          <a:p>
            <a:pPr eaLnBrk="1" hangingPunct="1"/>
            <a:r>
              <a:rPr lang="en-US" smtClean="0">
                <a:latin typeface="Corbel" pitchFamily="34" charset="0"/>
              </a:rPr>
              <a:t>Присуство настави 10</a:t>
            </a:r>
          </a:p>
          <a:p>
            <a:pPr eaLnBrk="1" hangingPunct="1"/>
            <a:r>
              <a:rPr lang="en-US" smtClean="0">
                <a:latin typeface="Corbel" pitchFamily="34" charset="0"/>
              </a:rPr>
              <a:t>Завршни испит 45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Cyrl-CS" smtClean="0"/>
              <a:t>М</a:t>
            </a:r>
            <a:r>
              <a:rPr lang="en-US" smtClean="0">
                <a:latin typeface="Corbel" pitchFamily="34" charset="0"/>
              </a:rPr>
              <a:t>огућност парцијалног полагања испита</a:t>
            </a:r>
            <a:endParaRPr lang="en-US" smtClean="0"/>
          </a:p>
          <a:p>
            <a:pPr eaLnBrk="1" hangingPunct="1">
              <a:buFont typeface="Wingdings 2" pitchFamily="18" charset="2"/>
              <a:buNone/>
            </a:pPr>
            <a:r>
              <a:rPr lang="en-US" smtClean="0">
                <a:latin typeface="Corbel" pitchFamily="34" charset="0"/>
              </a:rPr>
              <a:t>Студенти који скупе 51 и више положилису</a:t>
            </a:r>
            <a:endParaRPr lang="en-US" smtClean="0"/>
          </a:p>
        </p:txBody>
      </p:sp>
      <p:pic>
        <p:nvPicPr>
          <p:cNvPr id="12293" name="Picture 3" descr="C:\Program Files (x86)\Microsoft Office\MEDIA\CAGCAT10\j030084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25" y="4929188"/>
            <a:ext cx="1814513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</TotalTime>
  <Words>103</Words>
  <Application>Microsoft Office PowerPoint</Application>
  <PresentationFormat>On-screen Show (4:3)</PresentationFormat>
  <Paragraphs>25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Gill Sans MT</vt:lpstr>
      <vt:lpstr>Wingdings 2</vt:lpstr>
      <vt:lpstr>Verdana</vt:lpstr>
      <vt:lpstr>Calibri</vt:lpstr>
      <vt:lpstr>Corbel</vt:lpstr>
      <vt:lpstr>Solstice</vt:lpstr>
      <vt:lpstr>НАСТАВНИ ПРЕДМЕТ</vt:lpstr>
      <vt:lpstr>Зашто да одаберем предмет?</vt:lpstr>
      <vt:lpstr>      САДРЖАЈ ПРЕДМЕТА 1. Емпиријске расподеле 2. Закони расподеле случајних променљивих 3.Метод узорка 4. Тестирање статистичких хипотеза 5. Корелациона и регресиона анализа</vt:lpstr>
      <vt:lpstr>Методе извођења наставе</vt:lpstr>
      <vt:lpstr>литература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mirjana</dc:creator>
  <cp:lastModifiedBy>verica</cp:lastModifiedBy>
  <cp:revision>9</cp:revision>
  <dcterms:created xsi:type="dcterms:W3CDTF">2012-01-20T09:04:03Z</dcterms:created>
  <dcterms:modified xsi:type="dcterms:W3CDTF">2014-09-29T05:32:44Z</dcterms:modified>
</cp:coreProperties>
</file>