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6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801600" cy="9601200" type="A3"/>
  <p:notesSz cx="9296400" cy="7010400"/>
  <p:defaultTextStyle>
    <a:defPPr>
      <a:defRPr lang="en-US"/>
    </a:defPPr>
    <a:lvl1pPr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60" autoAdjust="0"/>
    <p:restoredTop sz="94660"/>
  </p:normalViewPr>
  <p:slideViewPr>
    <p:cSldViewPr>
      <p:cViewPr>
        <p:scale>
          <a:sx n="68" d="100"/>
          <a:sy n="68" d="100"/>
        </p:scale>
        <p:origin x="-2808" y="-57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224803-1FDD-44FF-BF4F-5C392E815807}" type="doc">
      <dgm:prSet loTypeId="urn:microsoft.com/office/officeart/2005/8/layout/radial1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53C5B09-B0BE-4416-A7C2-06E372A3EED9}">
      <dgm:prSet phldrT="[Text]" custT="1"/>
      <dgm:spPr/>
      <dgm:t>
        <a:bodyPr/>
        <a:lstStyle/>
        <a:p>
          <a:r>
            <a:rPr lang="sr-Latn-RS" sz="1200" b="1" dirty="0" smtClean="0"/>
            <a:t>Information management</a:t>
          </a:r>
          <a:endParaRPr lang="en-US" sz="1200" b="1" dirty="0"/>
        </a:p>
      </dgm:t>
    </dgm:pt>
    <dgm:pt modelId="{496816C0-DB38-4EDC-9356-1FF5BD7500F6}" type="parTrans" cxnId="{35C56927-F52A-468E-8643-75DBC43C8129}">
      <dgm:prSet/>
      <dgm:spPr/>
      <dgm:t>
        <a:bodyPr/>
        <a:lstStyle/>
        <a:p>
          <a:endParaRPr lang="en-US"/>
        </a:p>
      </dgm:t>
    </dgm:pt>
    <dgm:pt modelId="{B76F3524-6DDD-4D32-88A2-C5BACB44E3BE}" type="sibTrans" cxnId="{35C56927-F52A-468E-8643-75DBC43C8129}">
      <dgm:prSet/>
      <dgm:spPr/>
      <dgm:t>
        <a:bodyPr/>
        <a:lstStyle/>
        <a:p>
          <a:endParaRPr lang="en-US"/>
        </a:p>
      </dgm:t>
    </dgm:pt>
    <dgm:pt modelId="{B967D0E0-F78B-4F49-8F60-25729A8166EC}">
      <dgm:prSet phldrT="[Text]" custT="1"/>
      <dgm:spPr/>
      <dgm:t>
        <a:bodyPr lIns="0" tIns="0" rIns="0" bIns="0"/>
        <a:lstStyle/>
        <a:p>
          <a:r>
            <a:rPr lang="sr-Latn-RS" sz="1000" dirty="0" smtClean="0"/>
            <a:t>WB</a:t>
          </a:r>
          <a:endParaRPr lang="en-US" sz="1000" dirty="0"/>
        </a:p>
      </dgm:t>
    </dgm:pt>
    <dgm:pt modelId="{17B75026-CED6-46FA-8AF2-9787FCCA5460}" type="parTrans" cxnId="{45C48BBD-C070-4495-8F9B-BB324F10F06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0B9D14C3-4FC2-48CD-82EB-45983D6945CB}" type="sibTrans" cxnId="{45C48BBD-C070-4495-8F9B-BB324F10F06F}">
      <dgm:prSet/>
      <dgm:spPr/>
      <dgm:t>
        <a:bodyPr/>
        <a:lstStyle/>
        <a:p>
          <a:endParaRPr lang="en-US"/>
        </a:p>
      </dgm:t>
    </dgm:pt>
    <dgm:pt modelId="{8A1F86B7-5F1D-4A55-B42F-AD51E5620EB9}">
      <dgm:prSet phldrT="[Text]" custT="1"/>
      <dgm:spPr/>
      <dgm:t>
        <a:bodyPr lIns="0" tIns="0" rIns="0" bIns="0"/>
        <a:lstStyle/>
        <a:p>
          <a:r>
            <a:rPr lang="sr-Latn-RS" sz="1000" dirty="0" smtClean="0"/>
            <a:t>Ministry of </a:t>
          </a:r>
          <a:r>
            <a:rPr lang="en-US" sz="1000" dirty="0" smtClean="0"/>
            <a:t> Construction</a:t>
          </a:r>
          <a:r>
            <a:rPr lang="sr-Latn-RS" sz="1000" dirty="0" smtClean="0"/>
            <a:t>and Urbanism</a:t>
          </a:r>
          <a:endParaRPr lang="en-US" sz="1000" dirty="0"/>
        </a:p>
      </dgm:t>
    </dgm:pt>
    <dgm:pt modelId="{5CDD037B-98C5-4D6C-87E4-DC6497B7D463}" type="parTrans" cxnId="{1A436DBD-FC0A-4D17-9415-2A5D8DCF3FA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03D6A9B1-959E-4069-8B5A-7C9D5CFDB275}" type="sibTrans" cxnId="{1A436DBD-FC0A-4D17-9415-2A5D8DCF3FA7}">
      <dgm:prSet/>
      <dgm:spPr/>
      <dgm:t>
        <a:bodyPr/>
        <a:lstStyle/>
        <a:p>
          <a:endParaRPr lang="en-US"/>
        </a:p>
      </dgm:t>
    </dgm:pt>
    <dgm:pt modelId="{A0FF9518-A1C0-4619-AA3E-171980A85158}">
      <dgm:prSet phldrT="[Text]" custT="1"/>
      <dgm:spPr/>
      <dgm:t>
        <a:bodyPr lIns="0" tIns="0" rIns="0" bIns="0"/>
        <a:lstStyle/>
        <a:p>
          <a:r>
            <a:rPr lang="sr-Latn-RS" sz="1000" dirty="0" smtClean="0"/>
            <a:t>Ministry of Energ</a:t>
          </a:r>
          <a:r>
            <a:rPr lang="en-US" sz="1000" dirty="0" smtClean="0"/>
            <a:t>y</a:t>
          </a:r>
          <a:endParaRPr lang="en-US" sz="1000" dirty="0"/>
        </a:p>
      </dgm:t>
    </dgm:pt>
    <dgm:pt modelId="{527A662F-551F-4539-BB10-D725EB9B2DB8}" type="parTrans" cxnId="{CCAC3D45-7099-402A-AEB5-9DEC42640BF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5D6CC404-5E86-45C8-905E-4B361FF101F9}" type="sibTrans" cxnId="{CCAC3D45-7099-402A-AEB5-9DEC42640BFD}">
      <dgm:prSet/>
      <dgm:spPr/>
      <dgm:t>
        <a:bodyPr/>
        <a:lstStyle/>
        <a:p>
          <a:endParaRPr lang="en-US"/>
        </a:p>
      </dgm:t>
    </dgm:pt>
    <dgm:pt modelId="{BB2B5445-4C19-4C9B-B06D-F2F968EE76C8}">
      <dgm:prSet phldrT="[Text]" custT="1"/>
      <dgm:spPr/>
      <dgm:t>
        <a:bodyPr lIns="0" tIns="0" rIns="0" bIns="0"/>
        <a:lstStyle/>
        <a:p>
          <a:r>
            <a:rPr lang="sr-Latn-RS" sz="1000" dirty="0" smtClean="0"/>
            <a:t>Energy Agency</a:t>
          </a:r>
          <a:endParaRPr lang="en-US" sz="1000" dirty="0"/>
        </a:p>
      </dgm:t>
    </dgm:pt>
    <dgm:pt modelId="{DD139AD0-7ABD-45B4-9874-CB6504B61847}" type="parTrans" cxnId="{A2C8383B-4CE0-4239-9F9F-DB42D4163C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60FFF01E-5605-41E1-AE4C-BD264A4F548B}" type="sibTrans" cxnId="{A2C8383B-4CE0-4239-9F9F-DB42D4163CF6}">
      <dgm:prSet/>
      <dgm:spPr/>
      <dgm:t>
        <a:bodyPr/>
        <a:lstStyle/>
        <a:p>
          <a:endParaRPr lang="en-US"/>
        </a:p>
      </dgm:t>
    </dgm:pt>
    <dgm:pt modelId="{2CE42590-D9BE-4CF6-96D3-81460535705E}">
      <dgm:prSet phldrT="[Text]" custT="1"/>
      <dgm:spPr/>
      <dgm:t>
        <a:bodyPr lIns="0" tIns="0" rIns="0" bIns="0"/>
        <a:lstStyle/>
        <a:p>
          <a:r>
            <a:rPr lang="sr-Latn-RS" sz="1000" dirty="0" smtClean="0"/>
            <a:t>IPA</a:t>
          </a:r>
          <a:endParaRPr lang="en-US" sz="1000" dirty="0"/>
        </a:p>
      </dgm:t>
    </dgm:pt>
    <dgm:pt modelId="{6672126A-D420-4251-9F10-0CF06CE64669}" type="parTrans" cxnId="{B72B893B-CFE1-4F02-9BA6-B27C351A6499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DD0FDE50-6086-4D96-80FF-CF646AA3DB91}" type="sibTrans" cxnId="{B72B893B-CFE1-4F02-9BA6-B27C351A6499}">
      <dgm:prSet/>
      <dgm:spPr/>
      <dgm:t>
        <a:bodyPr/>
        <a:lstStyle/>
        <a:p>
          <a:endParaRPr lang="en-US"/>
        </a:p>
      </dgm:t>
    </dgm:pt>
    <dgm:pt modelId="{CC5558EF-F366-476A-B7F2-313433FAE944}">
      <dgm:prSet phldrT="[Text]" custT="1"/>
      <dgm:spPr/>
      <dgm:t>
        <a:bodyPr lIns="0" tIns="0" rIns="0" bIns="0"/>
        <a:lstStyle/>
        <a:p>
          <a:r>
            <a:rPr lang="sr-Latn-RS" sz="1000" dirty="0" smtClean="0"/>
            <a:t>Professional Circles</a:t>
          </a:r>
          <a:endParaRPr lang="en-US" sz="1000" dirty="0"/>
        </a:p>
      </dgm:t>
    </dgm:pt>
    <dgm:pt modelId="{6D81B8EF-5A96-4C73-8D41-BD1A977464BE}" type="parTrans" cxnId="{959EB676-8DD3-4BFE-9132-19F4AFCDF2A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1861D272-BDDA-499A-A4F0-4B843ED9D400}" type="sibTrans" cxnId="{959EB676-8DD3-4BFE-9132-19F4AFCDF2A1}">
      <dgm:prSet/>
      <dgm:spPr/>
      <dgm:t>
        <a:bodyPr/>
        <a:lstStyle/>
        <a:p>
          <a:endParaRPr lang="en-US"/>
        </a:p>
      </dgm:t>
    </dgm:pt>
    <dgm:pt modelId="{B1E94E5C-55AB-4DC0-88F9-BB2F8E03E488}">
      <dgm:prSet phldrT="[Text]" custT="1"/>
      <dgm:spPr/>
      <dgm:t>
        <a:bodyPr lIns="0" tIns="0" rIns="0" bIns="0"/>
        <a:lstStyle/>
        <a:p>
          <a:r>
            <a:rPr lang="en-GB" sz="1000" dirty="0" smtClean="0"/>
            <a:t>Certifiers</a:t>
          </a:r>
          <a:endParaRPr lang="en-US" sz="1000" dirty="0"/>
        </a:p>
      </dgm:t>
    </dgm:pt>
    <dgm:pt modelId="{21868B99-0ACB-4394-95FE-6429FE74F74F}" type="parTrans" cxnId="{FECA60F2-6D2D-4F58-B049-87938ED36A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3A067A22-1664-4E7D-9315-92DFC27D03E5}" type="sibTrans" cxnId="{FECA60F2-6D2D-4F58-B049-87938ED36AF6}">
      <dgm:prSet/>
      <dgm:spPr/>
      <dgm:t>
        <a:bodyPr/>
        <a:lstStyle/>
        <a:p>
          <a:endParaRPr lang="en-US"/>
        </a:p>
      </dgm:t>
    </dgm:pt>
    <dgm:pt modelId="{943110E7-C38A-4F98-9406-79987FE4E042}">
      <dgm:prSet phldrT="[Text]" custT="1"/>
      <dgm:spPr/>
      <dgm:t>
        <a:bodyPr lIns="0" tIns="0" rIns="0" bIns="0"/>
        <a:lstStyle/>
        <a:p>
          <a:r>
            <a:rPr lang="sr-Latn-RS" sz="1000" dirty="0" smtClean="0"/>
            <a:t>Investors</a:t>
          </a:r>
          <a:endParaRPr lang="en-US" sz="1000" dirty="0"/>
        </a:p>
      </dgm:t>
    </dgm:pt>
    <dgm:pt modelId="{BDF6E691-92A4-469A-885B-3EEC7325298C}" type="parTrans" cxnId="{3EB22E16-1788-4EFE-8664-3DBCFB19E56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3190DEE7-1148-40DB-9BFD-F1BA1037DC1A}" type="sibTrans" cxnId="{3EB22E16-1788-4EFE-8664-3DBCFB19E56B}">
      <dgm:prSet/>
      <dgm:spPr/>
      <dgm:t>
        <a:bodyPr/>
        <a:lstStyle/>
        <a:p>
          <a:endParaRPr lang="en-US"/>
        </a:p>
      </dgm:t>
    </dgm:pt>
    <dgm:pt modelId="{C1594897-E361-4CF0-97C6-5B451A13DBAE}">
      <dgm:prSet phldrT="[Text]" custT="1"/>
      <dgm:spPr/>
      <dgm:t>
        <a:bodyPr lIns="0" tIns="0" rIns="0" bIns="0"/>
        <a:lstStyle/>
        <a:p>
          <a:r>
            <a:rPr lang="sr-Latn-RS" sz="1000" dirty="0" smtClean="0"/>
            <a:t>Companies</a:t>
          </a:r>
          <a:endParaRPr lang="en-US" sz="1000" dirty="0"/>
        </a:p>
      </dgm:t>
    </dgm:pt>
    <dgm:pt modelId="{DE5F747F-FCA0-466A-9112-5F04FD6A69C7}" type="parTrans" cxnId="{F9C96CCA-662E-42B8-B265-D2D5CC33F9A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D67BA296-856B-4BEA-8D9C-5022A3E69D61}" type="sibTrans" cxnId="{F9C96CCA-662E-42B8-B265-D2D5CC33F9AA}">
      <dgm:prSet/>
      <dgm:spPr/>
      <dgm:t>
        <a:bodyPr/>
        <a:lstStyle/>
        <a:p>
          <a:endParaRPr lang="en-US"/>
        </a:p>
      </dgm:t>
    </dgm:pt>
    <dgm:pt modelId="{BB9F9A5F-7160-4B3A-A987-0067CADD3440}">
      <dgm:prSet phldrT="[Text]" custT="1"/>
      <dgm:spPr/>
      <dgm:t>
        <a:bodyPr lIns="0" tIns="0" rIns="0" bIns="0"/>
        <a:lstStyle/>
        <a:p>
          <a:r>
            <a:rPr lang="sr-Latn-RS" sz="1000" noProof="0" dirty="0" smtClean="0"/>
            <a:t>Real Estate Companies</a:t>
          </a:r>
        </a:p>
      </dgm:t>
    </dgm:pt>
    <dgm:pt modelId="{A65AD88B-7D67-4718-9035-ED0AD7BF707F}" type="parTrans" cxnId="{F66E1449-E683-488D-AB35-2723F06D76F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12ACFF27-0FED-4380-A0FD-A724353DB4FE}" type="sibTrans" cxnId="{F66E1449-E683-488D-AB35-2723F06D76FC}">
      <dgm:prSet/>
      <dgm:spPr/>
      <dgm:t>
        <a:bodyPr/>
        <a:lstStyle/>
        <a:p>
          <a:endParaRPr lang="en-US"/>
        </a:p>
      </dgm:t>
    </dgm:pt>
    <dgm:pt modelId="{C25C173D-1792-4471-8EB9-01B5D2AD1488}">
      <dgm:prSet phldrT="[Text]" custT="1"/>
      <dgm:spPr/>
      <dgm:t>
        <a:bodyPr lIns="0" tIns="0" rIns="0" bIns="0"/>
        <a:lstStyle/>
        <a:p>
          <a:r>
            <a:rPr lang="sr-Latn-RS" sz="1000" dirty="0" smtClean="0"/>
            <a:t>Local Governments</a:t>
          </a:r>
          <a:endParaRPr lang="en-US" sz="1000" dirty="0"/>
        </a:p>
      </dgm:t>
    </dgm:pt>
    <dgm:pt modelId="{BD6FDB0D-A3AB-461F-B3D5-9B55C4BE7400}" type="parTrans" cxnId="{A7160358-07FB-4FCC-8D25-6F13E4950E25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409F9213-4005-4AC0-A3AA-822AA559D1C6}" type="sibTrans" cxnId="{A7160358-07FB-4FCC-8D25-6F13E4950E25}">
      <dgm:prSet/>
      <dgm:spPr/>
      <dgm:t>
        <a:bodyPr/>
        <a:lstStyle/>
        <a:p>
          <a:endParaRPr lang="en-US"/>
        </a:p>
      </dgm:t>
    </dgm:pt>
    <dgm:pt modelId="{E5CBD351-E6C5-414D-B466-6C2F7522ACDD}">
      <dgm:prSet phldrT="[Text]" custT="1"/>
      <dgm:spPr/>
      <dgm:t>
        <a:bodyPr lIns="0" tIns="0" rIns="0" bIns="0"/>
        <a:lstStyle/>
        <a:p>
          <a:r>
            <a:rPr lang="sr-Latn-RS" sz="1000" dirty="0" smtClean="0"/>
            <a:t>Public sector</a:t>
          </a:r>
          <a:endParaRPr lang="en-US" sz="1000" dirty="0"/>
        </a:p>
      </dgm:t>
    </dgm:pt>
    <dgm:pt modelId="{CE41CC26-D670-4E59-8983-49E34D0FDE80}" type="parTrans" cxnId="{1E9232F9-37CF-44D5-BE8F-88C63A0BC12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ECD90D70-7553-4BAB-8EC8-8F2E5AC4C24F}" type="sibTrans" cxnId="{1E9232F9-37CF-44D5-BE8F-88C63A0BC12D}">
      <dgm:prSet/>
      <dgm:spPr/>
      <dgm:t>
        <a:bodyPr/>
        <a:lstStyle/>
        <a:p>
          <a:endParaRPr lang="en-US"/>
        </a:p>
      </dgm:t>
    </dgm:pt>
    <dgm:pt modelId="{348ED3EB-BEB3-4635-82A8-E811F545CE71}">
      <dgm:prSet phldrT="[Text]" custT="1"/>
      <dgm:spPr/>
      <dgm:t>
        <a:bodyPr lIns="0" tIns="0" rIns="0" bIns="0"/>
        <a:lstStyle/>
        <a:p>
          <a:r>
            <a:rPr lang="sr-Latn-RS" sz="1000" dirty="0" smtClean="0"/>
            <a:t>GIZ</a:t>
          </a:r>
          <a:endParaRPr lang="en-US" sz="1000" dirty="0"/>
        </a:p>
      </dgm:t>
    </dgm:pt>
    <dgm:pt modelId="{620EF14E-D5C2-4468-AC32-43E00054C45B}" type="parTrans" cxnId="{93ECB056-F01F-422C-8B8A-CF1BBDE46E8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C0E63F2B-55F1-41B7-BE8D-C36F97AE174D}" type="sibTrans" cxnId="{93ECB056-F01F-422C-8B8A-CF1BBDE46E87}">
      <dgm:prSet/>
      <dgm:spPr/>
      <dgm:t>
        <a:bodyPr/>
        <a:lstStyle/>
        <a:p>
          <a:endParaRPr lang="en-US"/>
        </a:p>
      </dgm:t>
    </dgm:pt>
    <dgm:pt modelId="{341D8703-9351-4359-9D24-68B8DCE5CDE0}" type="pres">
      <dgm:prSet presAssocID="{5A224803-1FDD-44FF-BF4F-5C392E81580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822F17-4859-494F-8B95-EA1190945AB7}" type="pres">
      <dgm:prSet presAssocID="{453C5B09-B0BE-4416-A7C2-06E372A3EED9}" presName="centerShape" presStyleLbl="node0" presStyleIdx="0" presStyleCnt="1" custScaleX="161051" custScaleY="161051"/>
      <dgm:spPr/>
      <dgm:t>
        <a:bodyPr/>
        <a:lstStyle/>
        <a:p>
          <a:endParaRPr lang="en-US"/>
        </a:p>
      </dgm:t>
    </dgm:pt>
    <dgm:pt modelId="{AC9CE57C-C419-498C-8A87-24F4F6F6A87C}" type="pres">
      <dgm:prSet presAssocID="{17B75026-CED6-46FA-8AF2-9787FCCA5460}" presName="Name9" presStyleLbl="parChTrans1D2" presStyleIdx="0" presStyleCnt="13"/>
      <dgm:spPr/>
      <dgm:t>
        <a:bodyPr/>
        <a:lstStyle/>
        <a:p>
          <a:endParaRPr lang="en-US"/>
        </a:p>
      </dgm:t>
    </dgm:pt>
    <dgm:pt modelId="{CAB2AFAD-429C-44AC-B19B-DB593D8030C8}" type="pres">
      <dgm:prSet presAssocID="{17B75026-CED6-46FA-8AF2-9787FCCA5460}" presName="connTx" presStyleLbl="parChTrans1D2" presStyleIdx="0" presStyleCnt="13"/>
      <dgm:spPr/>
      <dgm:t>
        <a:bodyPr/>
        <a:lstStyle/>
        <a:p>
          <a:endParaRPr lang="en-US"/>
        </a:p>
      </dgm:t>
    </dgm:pt>
    <dgm:pt modelId="{107B7A9B-1A96-4F54-8F57-B229ACC00D58}" type="pres">
      <dgm:prSet presAssocID="{B967D0E0-F78B-4F49-8F60-25729A8166EC}" presName="node" presStyleLbl="node1" presStyleIdx="0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5BCB4136-0642-492A-9E46-F0AB80DD4F02}" type="pres">
      <dgm:prSet presAssocID="{5CDD037B-98C5-4D6C-87E4-DC6497B7D463}" presName="Name9" presStyleLbl="parChTrans1D2" presStyleIdx="1" presStyleCnt="13"/>
      <dgm:spPr/>
      <dgm:t>
        <a:bodyPr/>
        <a:lstStyle/>
        <a:p>
          <a:endParaRPr lang="en-US"/>
        </a:p>
      </dgm:t>
    </dgm:pt>
    <dgm:pt modelId="{0D03802B-97F4-45C6-AACB-19A1FC29C26F}" type="pres">
      <dgm:prSet presAssocID="{5CDD037B-98C5-4D6C-87E4-DC6497B7D463}" presName="connTx" presStyleLbl="parChTrans1D2" presStyleIdx="1" presStyleCnt="13"/>
      <dgm:spPr/>
      <dgm:t>
        <a:bodyPr/>
        <a:lstStyle/>
        <a:p>
          <a:endParaRPr lang="en-US"/>
        </a:p>
      </dgm:t>
    </dgm:pt>
    <dgm:pt modelId="{2FC32E98-DA3C-4C51-8C5E-0978FE64E635}" type="pres">
      <dgm:prSet presAssocID="{8A1F86B7-5F1D-4A55-B42F-AD51E5620EB9}" presName="node" presStyleLbl="node1" presStyleIdx="1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75C5CC6-51F2-49B2-85C3-0B4534A20D68}" type="pres">
      <dgm:prSet presAssocID="{527A662F-551F-4539-BB10-D725EB9B2DB8}" presName="Name9" presStyleLbl="parChTrans1D2" presStyleIdx="2" presStyleCnt="13"/>
      <dgm:spPr/>
      <dgm:t>
        <a:bodyPr/>
        <a:lstStyle/>
        <a:p>
          <a:endParaRPr lang="en-US"/>
        </a:p>
      </dgm:t>
    </dgm:pt>
    <dgm:pt modelId="{C297DD21-0507-4202-B663-073393804A30}" type="pres">
      <dgm:prSet presAssocID="{527A662F-551F-4539-BB10-D725EB9B2DB8}" presName="connTx" presStyleLbl="parChTrans1D2" presStyleIdx="2" presStyleCnt="13"/>
      <dgm:spPr/>
      <dgm:t>
        <a:bodyPr/>
        <a:lstStyle/>
        <a:p>
          <a:endParaRPr lang="en-US"/>
        </a:p>
      </dgm:t>
    </dgm:pt>
    <dgm:pt modelId="{597E68E4-F18D-4877-8D20-FDA480B5F4E4}" type="pres">
      <dgm:prSet presAssocID="{A0FF9518-A1C0-4619-AA3E-171980A85158}" presName="node" presStyleLbl="node1" presStyleIdx="2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9D1AF2B7-0199-4081-AF16-3E861AF30E0D}" type="pres">
      <dgm:prSet presAssocID="{DD139AD0-7ABD-45B4-9874-CB6504B61847}" presName="Name9" presStyleLbl="parChTrans1D2" presStyleIdx="3" presStyleCnt="13"/>
      <dgm:spPr/>
      <dgm:t>
        <a:bodyPr/>
        <a:lstStyle/>
        <a:p>
          <a:endParaRPr lang="en-US"/>
        </a:p>
      </dgm:t>
    </dgm:pt>
    <dgm:pt modelId="{62D6E35C-AD10-459A-96EE-A345B99F5EF2}" type="pres">
      <dgm:prSet presAssocID="{DD139AD0-7ABD-45B4-9874-CB6504B61847}" presName="connTx" presStyleLbl="parChTrans1D2" presStyleIdx="3" presStyleCnt="13"/>
      <dgm:spPr/>
      <dgm:t>
        <a:bodyPr/>
        <a:lstStyle/>
        <a:p>
          <a:endParaRPr lang="en-US"/>
        </a:p>
      </dgm:t>
    </dgm:pt>
    <dgm:pt modelId="{EDFD4A18-3606-452A-B392-83AF014BDA43}" type="pres">
      <dgm:prSet presAssocID="{BB2B5445-4C19-4C9B-B06D-F2F968EE76C8}" presName="node" presStyleLbl="node1" presStyleIdx="3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8675DD5D-58CE-4463-836C-E0E9642E1DFF}" type="pres">
      <dgm:prSet presAssocID="{6672126A-D420-4251-9F10-0CF06CE64669}" presName="Name9" presStyleLbl="parChTrans1D2" presStyleIdx="4" presStyleCnt="13"/>
      <dgm:spPr/>
      <dgm:t>
        <a:bodyPr/>
        <a:lstStyle/>
        <a:p>
          <a:endParaRPr lang="en-US"/>
        </a:p>
      </dgm:t>
    </dgm:pt>
    <dgm:pt modelId="{E72051BD-E5BB-470C-8C39-810CA9449932}" type="pres">
      <dgm:prSet presAssocID="{6672126A-D420-4251-9F10-0CF06CE64669}" presName="connTx" presStyleLbl="parChTrans1D2" presStyleIdx="4" presStyleCnt="13"/>
      <dgm:spPr/>
      <dgm:t>
        <a:bodyPr/>
        <a:lstStyle/>
        <a:p>
          <a:endParaRPr lang="en-US"/>
        </a:p>
      </dgm:t>
    </dgm:pt>
    <dgm:pt modelId="{9CC7204E-4DAD-4DD6-869E-2059E42311F9}" type="pres">
      <dgm:prSet presAssocID="{2CE42590-D9BE-4CF6-96D3-81460535705E}" presName="node" presStyleLbl="node1" presStyleIdx="4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F3EDCEB-A78E-4217-B152-DDB2A390D8BA}" type="pres">
      <dgm:prSet presAssocID="{620EF14E-D5C2-4468-AC32-43E00054C45B}" presName="Name9" presStyleLbl="parChTrans1D2" presStyleIdx="5" presStyleCnt="13"/>
      <dgm:spPr/>
      <dgm:t>
        <a:bodyPr/>
        <a:lstStyle/>
        <a:p>
          <a:endParaRPr lang="en-US"/>
        </a:p>
      </dgm:t>
    </dgm:pt>
    <dgm:pt modelId="{4175E2F5-D23C-4EF4-B720-19E5E509D44D}" type="pres">
      <dgm:prSet presAssocID="{620EF14E-D5C2-4468-AC32-43E00054C45B}" presName="connTx" presStyleLbl="parChTrans1D2" presStyleIdx="5" presStyleCnt="13"/>
      <dgm:spPr/>
      <dgm:t>
        <a:bodyPr/>
        <a:lstStyle/>
        <a:p>
          <a:endParaRPr lang="en-US"/>
        </a:p>
      </dgm:t>
    </dgm:pt>
    <dgm:pt modelId="{D07CDDCE-762E-4C4D-BB2B-DE1BC46918F4}" type="pres">
      <dgm:prSet presAssocID="{348ED3EB-BEB3-4635-82A8-E811F545CE71}" presName="node" presStyleLbl="node1" presStyleIdx="5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EA2009F5-F395-4693-814F-7021E246982B}" type="pres">
      <dgm:prSet presAssocID="{6D81B8EF-5A96-4C73-8D41-BD1A977464BE}" presName="Name9" presStyleLbl="parChTrans1D2" presStyleIdx="6" presStyleCnt="13"/>
      <dgm:spPr/>
      <dgm:t>
        <a:bodyPr/>
        <a:lstStyle/>
        <a:p>
          <a:endParaRPr lang="en-US"/>
        </a:p>
      </dgm:t>
    </dgm:pt>
    <dgm:pt modelId="{6B5FEF06-C024-4689-ADA4-2160B663580D}" type="pres">
      <dgm:prSet presAssocID="{6D81B8EF-5A96-4C73-8D41-BD1A977464BE}" presName="connTx" presStyleLbl="parChTrans1D2" presStyleIdx="6" presStyleCnt="13"/>
      <dgm:spPr/>
      <dgm:t>
        <a:bodyPr/>
        <a:lstStyle/>
        <a:p>
          <a:endParaRPr lang="en-US"/>
        </a:p>
      </dgm:t>
    </dgm:pt>
    <dgm:pt modelId="{4EB7895F-E5CF-4F55-97BE-0D40869EFD7C}" type="pres">
      <dgm:prSet presAssocID="{CC5558EF-F366-476A-B7F2-313433FAE944}" presName="node" presStyleLbl="node1" presStyleIdx="6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A6BDB017-52DE-437D-BF98-F23861667852}" type="pres">
      <dgm:prSet presAssocID="{21868B99-0ACB-4394-95FE-6429FE74F74F}" presName="Name9" presStyleLbl="parChTrans1D2" presStyleIdx="7" presStyleCnt="13"/>
      <dgm:spPr/>
      <dgm:t>
        <a:bodyPr/>
        <a:lstStyle/>
        <a:p>
          <a:endParaRPr lang="en-US"/>
        </a:p>
      </dgm:t>
    </dgm:pt>
    <dgm:pt modelId="{D8EC1EA1-2F2D-4DFE-B608-6FE0C05E31CE}" type="pres">
      <dgm:prSet presAssocID="{21868B99-0ACB-4394-95FE-6429FE74F74F}" presName="connTx" presStyleLbl="parChTrans1D2" presStyleIdx="7" presStyleCnt="13"/>
      <dgm:spPr/>
      <dgm:t>
        <a:bodyPr/>
        <a:lstStyle/>
        <a:p>
          <a:endParaRPr lang="en-US"/>
        </a:p>
      </dgm:t>
    </dgm:pt>
    <dgm:pt modelId="{DBD775CE-87B3-41D4-AA44-711AE0E1E1D2}" type="pres">
      <dgm:prSet presAssocID="{B1E94E5C-55AB-4DC0-88F9-BB2F8E03E488}" presName="node" presStyleLbl="node1" presStyleIdx="7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A57B5F82-952C-4EE4-932E-7E46A1C8CF31}" type="pres">
      <dgm:prSet presAssocID="{BDF6E691-92A4-469A-885B-3EEC7325298C}" presName="Name9" presStyleLbl="parChTrans1D2" presStyleIdx="8" presStyleCnt="13"/>
      <dgm:spPr/>
      <dgm:t>
        <a:bodyPr/>
        <a:lstStyle/>
        <a:p>
          <a:endParaRPr lang="en-US"/>
        </a:p>
      </dgm:t>
    </dgm:pt>
    <dgm:pt modelId="{1AA504B5-10DC-41F2-8182-D8DA6479142C}" type="pres">
      <dgm:prSet presAssocID="{BDF6E691-92A4-469A-885B-3EEC7325298C}" presName="connTx" presStyleLbl="parChTrans1D2" presStyleIdx="8" presStyleCnt="13"/>
      <dgm:spPr/>
      <dgm:t>
        <a:bodyPr/>
        <a:lstStyle/>
        <a:p>
          <a:endParaRPr lang="en-US"/>
        </a:p>
      </dgm:t>
    </dgm:pt>
    <dgm:pt modelId="{EACF4419-2B8B-4E1C-BAB4-72CCC596BC55}" type="pres">
      <dgm:prSet presAssocID="{943110E7-C38A-4F98-9406-79987FE4E042}" presName="node" presStyleLbl="node1" presStyleIdx="8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1CB90B51-7B14-4875-84FC-81D0594D109F}" type="pres">
      <dgm:prSet presAssocID="{DE5F747F-FCA0-466A-9112-5F04FD6A69C7}" presName="Name9" presStyleLbl="parChTrans1D2" presStyleIdx="9" presStyleCnt="13"/>
      <dgm:spPr/>
      <dgm:t>
        <a:bodyPr/>
        <a:lstStyle/>
        <a:p>
          <a:endParaRPr lang="en-US"/>
        </a:p>
      </dgm:t>
    </dgm:pt>
    <dgm:pt modelId="{DF2EB81C-2688-4197-8291-2ACC4070293C}" type="pres">
      <dgm:prSet presAssocID="{DE5F747F-FCA0-466A-9112-5F04FD6A69C7}" presName="connTx" presStyleLbl="parChTrans1D2" presStyleIdx="9" presStyleCnt="13"/>
      <dgm:spPr/>
      <dgm:t>
        <a:bodyPr/>
        <a:lstStyle/>
        <a:p>
          <a:endParaRPr lang="en-US"/>
        </a:p>
      </dgm:t>
    </dgm:pt>
    <dgm:pt modelId="{A5396056-E11D-4DFF-95E8-B353B20EC5AE}" type="pres">
      <dgm:prSet presAssocID="{C1594897-E361-4CF0-97C6-5B451A13DBAE}" presName="node" presStyleLbl="node1" presStyleIdx="9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3996841F-378A-410F-B6DA-EBA9DA41CA65}" type="pres">
      <dgm:prSet presAssocID="{A65AD88B-7D67-4718-9035-ED0AD7BF707F}" presName="Name9" presStyleLbl="parChTrans1D2" presStyleIdx="10" presStyleCnt="13"/>
      <dgm:spPr/>
      <dgm:t>
        <a:bodyPr/>
        <a:lstStyle/>
        <a:p>
          <a:endParaRPr lang="en-US"/>
        </a:p>
      </dgm:t>
    </dgm:pt>
    <dgm:pt modelId="{72446097-DF98-4949-9FCD-7BAE14A14123}" type="pres">
      <dgm:prSet presAssocID="{A65AD88B-7D67-4718-9035-ED0AD7BF707F}" presName="connTx" presStyleLbl="parChTrans1D2" presStyleIdx="10" presStyleCnt="13"/>
      <dgm:spPr/>
      <dgm:t>
        <a:bodyPr/>
        <a:lstStyle/>
        <a:p>
          <a:endParaRPr lang="en-US"/>
        </a:p>
      </dgm:t>
    </dgm:pt>
    <dgm:pt modelId="{AF23717A-03BE-4DC7-A26D-8CD550474E25}" type="pres">
      <dgm:prSet presAssocID="{BB9F9A5F-7160-4B3A-A987-0067CADD3440}" presName="node" presStyleLbl="node1" presStyleIdx="10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C4A8E2ED-9875-4E60-A678-53CF7013FD13}" type="pres">
      <dgm:prSet presAssocID="{BD6FDB0D-A3AB-461F-B3D5-9B55C4BE7400}" presName="Name9" presStyleLbl="parChTrans1D2" presStyleIdx="11" presStyleCnt="13"/>
      <dgm:spPr/>
      <dgm:t>
        <a:bodyPr/>
        <a:lstStyle/>
        <a:p>
          <a:endParaRPr lang="en-US"/>
        </a:p>
      </dgm:t>
    </dgm:pt>
    <dgm:pt modelId="{DA5EEEB0-095C-48D2-966F-73B33FE6CA9D}" type="pres">
      <dgm:prSet presAssocID="{BD6FDB0D-A3AB-461F-B3D5-9B55C4BE7400}" presName="connTx" presStyleLbl="parChTrans1D2" presStyleIdx="11" presStyleCnt="13"/>
      <dgm:spPr/>
      <dgm:t>
        <a:bodyPr/>
        <a:lstStyle/>
        <a:p>
          <a:endParaRPr lang="en-US"/>
        </a:p>
      </dgm:t>
    </dgm:pt>
    <dgm:pt modelId="{42C0F508-5655-4970-BB50-9CFF97926268}" type="pres">
      <dgm:prSet presAssocID="{C25C173D-1792-4471-8EB9-01B5D2AD1488}" presName="node" presStyleLbl="node1" presStyleIdx="11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EB3EF88E-5360-4177-9ED4-BDA1A72E6C37}" type="pres">
      <dgm:prSet presAssocID="{CE41CC26-D670-4E59-8983-49E34D0FDE80}" presName="Name9" presStyleLbl="parChTrans1D2" presStyleIdx="12" presStyleCnt="13"/>
      <dgm:spPr/>
      <dgm:t>
        <a:bodyPr/>
        <a:lstStyle/>
        <a:p>
          <a:endParaRPr lang="en-US"/>
        </a:p>
      </dgm:t>
    </dgm:pt>
    <dgm:pt modelId="{02D081B5-F1EB-4B87-BB65-56A6E60576CB}" type="pres">
      <dgm:prSet presAssocID="{CE41CC26-D670-4E59-8983-49E34D0FDE80}" presName="connTx" presStyleLbl="parChTrans1D2" presStyleIdx="12" presStyleCnt="13"/>
      <dgm:spPr/>
      <dgm:t>
        <a:bodyPr/>
        <a:lstStyle/>
        <a:p>
          <a:endParaRPr lang="en-US"/>
        </a:p>
      </dgm:t>
    </dgm:pt>
    <dgm:pt modelId="{D44FB5B6-F58D-4194-9370-8580DCEA3689}" type="pres">
      <dgm:prSet presAssocID="{E5CBD351-E6C5-414D-B466-6C2F7522ACDD}" presName="node" presStyleLbl="node1" presStyleIdx="12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</dgm:ptLst>
  <dgm:cxnLst>
    <dgm:cxn modelId="{4236B0AD-998E-48F0-84F3-3FAFAA1FC43F}" type="presOf" srcId="{527A662F-551F-4539-BB10-D725EB9B2DB8}" destId="{D75C5CC6-51F2-49B2-85C3-0B4534A20D68}" srcOrd="0" destOrd="0" presId="urn:microsoft.com/office/officeart/2005/8/layout/radial1"/>
    <dgm:cxn modelId="{69DD1258-F80C-49C3-BABD-E1580A6FEA44}" type="presOf" srcId="{A65AD88B-7D67-4718-9035-ED0AD7BF707F}" destId="{72446097-DF98-4949-9FCD-7BAE14A14123}" srcOrd="1" destOrd="0" presId="urn:microsoft.com/office/officeart/2005/8/layout/radial1"/>
    <dgm:cxn modelId="{84D1D55C-61A5-47C1-86C8-139A906071AD}" type="presOf" srcId="{5CDD037B-98C5-4D6C-87E4-DC6497B7D463}" destId="{5BCB4136-0642-492A-9E46-F0AB80DD4F02}" srcOrd="0" destOrd="0" presId="urn:microsoft.com/office/officeart/2005/8/layout/radial1"/>
    <dgm:cxn modelId="{1E9232F9-37CF-44D5-BE8F-88C63A0BC12D}" srcId="{453C5B09-B0BE-4416-A7C2-06E372A3EED9}" destId="{E5CBD351-E6C5-414D-B466-6C2F7522ACDD}" srcOrd="12" destOrd="0" parTransId="{CE41CC26-D670-4E59-8983-49E34D0FDE80}" sibTransId="{ECD90D70-7553-4BAB-8EC8-8F2E5AC4C24F}"/>
    <dgm:cxn modelId="{9E5D520E-5DBE-4C06-B36F-3C7AA9533B75}" type="presOf" srcId="{E5CBD351-E6C5-414D-B466-6C2F7522ACDD}" destId="{D44FB5B6-F58D-4194-9370-8580DCEA3689}" srcOrd="0" destOrd="0" presId="urn:microsoft.com/office/officeart/2005/8/layout/radial1"/>
    <dgm:cxn modelId="{7A965499-9379-4871-AF2E-98379711C548}" type="presOf" srcId="{BD6FDB0D-A3AB-461F-B3D5-9B55C4BE7400}" destId="{C4A8E2ED-9875-4E60-A678-53CF7013FD13}" srcOrd="0" destOrd="0" presId="urn:microsoft.com/office/officeart/2005/8/layout/radial1"/>
    <dgm:cxn modelId="{A06F6B6A-32C5-453D-95F3-F622F363C509}" type="presOf" srcId="{21868B99-0ACB-4394-95FE-6429FE74F74F}" destId="{D8EC1EA1-2F2D-4DFE-B608-6FE0C05E31CE}" srcOrd="1" destOrd="0" presId="urn:microsoft.com/office/officeart/2005/8/layout/radial1"/>
    <dgm:cxn modelId="{1A436DBD-FC0A-4D17-9415-2A5D8DCF3FA7}" srcId="{453C5B09-B0BE-4416-A7C2-06E372A3EED9}" destId="{8A1F86B7-5F1D-4A55-B42F-AD51E5620EB9}" srcOrd="1" destOrd="0" parTransId="{5CDD037B-98C5-4D6C-87E4-DC6497B7D463}" sibTransId="{03D6A9B1-959E-4069-8B5A-7C9D5CFDB275}"/>
    <dgm:cxn modelId="{47F51BCD-FF49-4DCD-8DD8-951F7B60CFFE}" type="presOf" srcId="{B967D0E0-F78B-4F49-8F60-25729A8166EC}" destId="{107B7A9B-1A96-4F54-8F57-B229ACC00D58}" srcOrd="0" destOrd="0" presId="urn:microsoft.com/office/officeart/2005/8/layout/radial1"/>
    <dgm:cxn modelId="{99782050-DA84-4F26-B901-A5B05FB7B1C9}" type="presOf" srcId="{DE5F747F-FCA0-466A-9112-5F04FD6A69C7}" destId="{1CB90B51-7B14-4875-84FC-81D0594D109F}" srcOrd="0" destOrd="0" presId="urn:microsoft.com/office/officeart/2005/8/layout/radial1"/>
    <dgm:cxn modelId="{D09C2A5D-C551-4DFB-BDB5-9BE6DDB4DE60}" type="presOf" srcId="{CC5558EF-F366-476A-B7F2-313433FAE944}" destId="{4EB7895F-E5CF-4F55-97BE-0D40869EFD7C}" srcOrd="0" destOrd="0" presId="urn:microsoft.com/office/officeart/2005/8/layout/radial1"/>
    <dgm:cxn modelId="{5815D1B4-1E6E-46FB-B30F-D4E71F8B3797}" type="presOf" srcId="{DD139AD0-7ABD-45B4-9874-CB6504B61847}" destId="{9D1AF2B7-0199-4081-AF16-3E861AF30E0D}" srcOrd="0" destOrd="0" presId="urn:microsoft.com/office/officeart/2005/8/layout/radial1"/>
    <dgm:cxn modelId="{F440AA7A-E207-44F3-A095-EBCC02E5947F}" type="presOf" srcId="{BDF6E691-92A4-469A-885B-3EEC7325298C}" destId="{1AA504B5-10DC-41F2-8182-D8DA6479142C}" srcOrd="1" destOrd="0" presId="urn:microsoft.com/office/officeart/2005/8/layout/radial1"/>
    <dgm:cxn modelId="{A7160358-07FB-4FCC-8D25-6F13E4950E25}" srcId="{453C5B09-B0BE-4416-A7C2-06E372A3EED9}" destId="{C25C173D-1792-4471-8EB9-01B5D2AD1488}" srcOrd="11" destOrd="0" parTransId="{BD6FDB0D-A3AB-461F-B3D5-9B55C4BE7400}" sibTransId="{409F9213-4005-4AC0-A3AA-822AA559D1C6}"/>
    <dgm:cxn modelId="{746F7AEF-0AD0-44B2-9D11-C569B70E85A0}" type="presOf" srcId="{A65AD88B-7D67-4718-9035-ED0AD7BF707F}" destId="{3996841F-378A-410F-B6DA-EBA9DA41CA65}" srcOrd="0" destOrd="0" presId="urn:microsoft.com/office/officeart/2005/8/layout/radial1"/>
    <dgm:cxn modelId="{1484245E-EABE-4969-98A4-3DB24F4E3F31}" type="presOf" srcId="{6672126A-D420-4251-9F10-0CF06CE64669}" destId="{E72051BD-E5BB-470C-8C39-810CA9449932}" srcOrd="1" destOrd="0" presId="urn:microsoft.com/office/officeart/2005/8/layout/radial1"/>
    <dgm:cxn modelId="{C4F6C701-4FB6-4496-9089-D710D0D53C83}" type="presOf" srcId="{527A662F-551F-4539-BB10-D725EB9B2DB8}" destId="{C297DD21-0507-4202-B663-073393804A30}" srcOrd="1" destOrd="0" presId="urn:microsoft.com/office/officeart/2005/8/layout/radial1"/>
    <dgm:cxn modelId="{E6146C02-456B-4B78-987A-579D7F2256D2}" type="presOf" srcId="{C1594897-E361-4CF0-97C6-5B451A13DBAE}" destId="{A5396056-E11D-4DFF-95E8-B353B20EC5AE}" srcOrd="0" destOrd="0" presId="urn:microsoft.com/office/officeart/2005/8/layout/radial1"/>
    <dgm:cxn modelId="{8FB36998-DAA0-4F41-9EDF-A0E9E1BD5F5F}" type="presOf" srcId="{C25C173D-1792-4471-8EB9-01B5D2AD1488}" destId="{42C0F508-5655-4970-BB50-9CFF97926268}" srcOrd="0" destOrd="0" presId="urn:microsoft.com/office/officeart/2005/8/layout/radial1"/>
    <dgm:cxn modelId="{615AD9C2-0721-4EE7-A8C6-B857DF273C73}" type="presOf" srcId="{6D81B8EF-5A96-4C73-8D41-BD1A977464BE}" destId="{EA2009F5-F395-4693-814F-7021E246982B}" srcOrd="0" destOrd="0" presId="urn:microsoft.com/office/officeart/2005/8/layout/radial1"/>
    <dgm:cxn modelId="{A2C8383B-4CE0-4239-9F9F-DB42D4163CF6}" srcId="{453C5B09-B0BE-4416-A7C2-06E372A3EED9}" destId="{BB2B5445-4C19-4C9B-B06D-F2F968EE76C8}" srcOrd="3" destOrd="0" parTransId="{DD139AD0-7ABD-45B4-9874-CB6504B61847}" sibTransId="{60FFF01E-5605-41E1-AE4C-BD264A4F548B}"/>
    <dgm:cxn modelId="{FECA60F2-6D2D-4F58-B049-87938ED36AF6}" srcId="{453C5B09-B0BE-4416-A7C2-06E372A3EED9}" destId="{B1E94E5C-55AB-4DC0-88F9-BB2F8E03E488}" srcOrd="7" destOrd="0" parTransId="{21868B99-0ACB-4394-95FE-6429FE74F74F}" sibTransId="{3A067A22-1664-4E7D-9315-92DFC27D03E5}"/>
    <dgm:cxn modelId="{C54EE2AA-18F4-41E4-9609-A532160B3DC2}" type="presOf" srcId="{620EF14E-D5C2-4468-AC32-43E00054C45B}" destId="{4175E2F5-D23C-4EF4-B720-19E5E509D44D}" srcOrd="1" destOrd="0" presId="urn:microsoft.com/office/officeart/2005/8/layout/radial1"/>
    <dgm:cxn modelId="{87488A5E-F25C-4107-9274-038A0116BA06}" type="presOf" srcId="{BB2B5445-4C19-4C9B-B06D-F2F968EE76C8}" destId="{EDFD4A18-3606-452A-B392-83AF014BDA43}" srcOrd="0" destOrd="0" presId="urn:microsoft.com/office/officeart/2005/8/layout/radial1"/>
    <dgm:cxn modelId="{F9C96CCA-662E-42B8-B265-D2D5CC33F9AA}" srcId="{453C5B09-B0BE-4416-A7C2-06E372A3EED9}" destId="{C1594897-E361-4CF0-97C6-5B451A13DBAE}" srcOrd="9" destOrd="0" parTransId="{DE5F747F-FCA0-466A-9112-5F04FD6A69C7}" sibTransId="{D67BA296-856B-4BEA-8D9C-5022A3E69D61}"/>
    <dgm:cxn modelId="{F8EDE770-5C55-4622-A38A-4D2DBE16F51B}" type="presOf" srcId="{2CE42590-D9BE-4CF6-96D3-81460535705E}" destId="{9CC7204E-4DAD-4DD6-869E-2059E42311F9}" srcOrd="0" destOrd="0" presId="urn:microsoft.com/office/officeart/2005/8/layout/radial1"/>
    <dgm:cxn modelId="{E2C7AB58-2915-4234-B530-A46E95F4B2D8}" type="presOf" srcId="{CE41CC26-D670-4E59-8983-49E34D0FDE80}" destId="{02D081B5-F1EB-4B87-BB65-56A6E60576CB}" srcOrd="1" destOrd="0" presId="urn:microsoft.com/office/officeart/2005/8/layout/radial1"/>
    <dgm:cxn modelId="{8C7E1FE6-36CA-48D9-983B-96592263CB34}" type="presOf" srcId="{348ED3EB-BEB3-4635-82A8-E811F545CE71}" destId="{D07CDDCE-762E-4C4D-BB2B-DE1BC46918F4}" srcOrd="0" destOrd="0" presId="urn:microsoft.com/office/officeart/2005/8/layout/radial1"/>
    <dgm:cxn modelId="{45C48BBD-C070-4495-8F9B-BB324F10F06F}" srcId="{453C5B09-B0BE-4416-A7C2-06E372A3EED9}" destId="{B967D0E0-F78B-4F49-8F60-25729A8166EC}" srcOrd="0" destOrd="0" parTransId="{17B75026-CED6-46FA-8AF2-9787FCCA5460}" sibTransId="{0B9D14C3-4FC2-48CD-82EB-45983D6945CB}"/>
    <dgm:cxn modelId="{914CBF01-3C5E-4CBA-92F0-F9640A398747}" type="presOf" srcId="{21868B99-0ACB-4394-95FE-6429FE74F74F}" destId="{A6BDB017-52DE-437D-BF98-F23861667852}" srcOrd="0" destOrd="0" presId="urn:microsoft.com/office/officeart/2005/8/layout/radial1"/>
    <dgm:cxn modelId="{1D7DC67F-EF26-438B-823B-A28AE8B44533}" type="presOf" srcId="{620EF14E-D5C2-4468-AC32-43E00054C45B}" destId="{DF3EDCEB-A78E-4217-B152-DDB2A390D8BA}" srcOrd="0" destOrd="0" presId="urn:microsoft.com/office/officeart/2005/8/layout/radial1"/>
    <dgm:cxn modelId="{93ECB056-F01F-422C-8B8A-CF1BBDE46E87}" srcId="{453C5B09-B0BE-4416-A7C2-06E372A3EED9}" destId="{348ED3EB-BEB3-4635-82A8-E811F545CE71}" srcOrd="5" destOrd="0" parTransId="{620EF14E-D5C2-4468-AC32-43E00054C45B}" sibTransId="{C0E63F2B-55F1-41B7-BE8D-C36F97AE174D}"/>
    <dgm:cxn modelId="{1791E66B-CC34-4152-91B0-AB37C528D757}" type="presOf" srcId="{8A1F86B7-5F1D-4A55-B42F-AD51E5620EB9}" destId="{2FC32E98-DA3C-4C51-8C5E-0978FE64E635}" srcOrd="0" destOrd="0" presId="urn:microsoft.com/office/officeart/2005/8/layout/radial1"/>
    <dgm:cxn modelId="{35C56927-F52A-468E-8643-75DBC43C8129}" srcId="{5A224803-1FDD-44FF-BF4F-5C392E815807}" destId="{453C5B09-B0BE-4416-A7C2-06E372A3EED9}" srcOrd="0" destOrd="0" parTransId="{496816C0-DB38-4EDC-9356-1FF5BD7500F6}" sibTransId="{B76F3524-6DDD-4D32-88A2-C5BACB44E3BE}"/>
    <dgm:cxn modelId="{302B5C2C-962B-4C66-AC45-0D97F8A6CDF9}" type="presOf" srcId="{6672126A-D420-4251-9F10-0CF06CE64669}" destId="{8675DD5D-58CE-4463-836C-E0E9642E1DFF}" srcOrd="0" destOrd="0" presId="urn:microsoft.com/office/officeart/2005/8/layout/radial1"/>
    <dgm:cxn modelId="{CC306F0B-58F4-4020-87D3-E54F17FFC60F}" type="presOf" srcId="{5CDD037B-98C5-4D6C-87E4-DC6497B7D463}" destId="{0D03802B-97F4-45C6-AACB-19A1FC29C26F}" srcOrd="1" destOrd="0" presId="urn:microsoft.com/office/officeart/2005/8/layout/radial1"/>
    <dgm:cxn modelId="{1FF690A7-40D1-45B0-BB5A-1FEFF889AC37}" type="presOf" srcId="{453C5B09-B0BE-4416-A7C2-06E372A3EED9}" destId="{F8822F17-4859-494F-8B95-EA1190945AB7}" srcOrd="0" destOrd="0" presId="urn:microsoft.com/office/officeart/2005/8/layout/radial1"/>
    <dgm:cxn modelId="{DF15DD4F-E624-44C9-A6CE-7B484EFD7998}" type="presOf" srcId="{B1E94E5C-55AB-4DC0-88F9-BB2F8E03E488}" destId="{DBD775CE-87B3-41D4-AA44-711AE0E1E1D2}" srcOrd="0" destOrd="0" presId="urn:microsoft.com/office/officeart/2005/8/layout/radial1"/>
    <dgm:cxn modelId="{3FAE3745-1AB8-4E66-8DD2-C73B143DEB87}" type="presOf" srcId="{DE5F747F-FCA0-466A-9112-5F04FD6A69C7}" destId="{DF2EB81C-2688-4197-8291-2ACC4070293C}" srcOrd="1" destOrd="0" presId="urn:microsoft.com/office/officeart/2005/8/layout/radial1"/>
    <dgm:cxn modelId="{959EB676-8DD3-4BFE-9132-19F4AFCDF2A1}" srcId="{453C5B09-B0BE-4416-A7C2-06E372A3EED9}" destId="{CC5558EF-F366-476A-B7F2-313433FAE944}" srcOrd="6" destOrd="0" parTransId="{6D81B8EF-5A96-4C73-8D41-BD1A977464BE}" sibTransId="{1861D272-BDDA-499A-A4F0-4B843ED9D400}"/>
    <dgm:cxn modelId="{E56A8400-35C2-487C-A639-60E3521394B5}" type="presOf" srcId="{6D81B8EF-5A96-4C73-8D41-BD1A977464BE}" destId="{6B5FEF06-C024-4689-ADA4-2160B663580D}" srcOrd="1" destOrd="0" presId="urn:microsoft.com/office/officeart/2005/8/layout/radial1"/>
    <dgm:cxn modelId="{BFC194EE-E372-47A9-844D-66E5BA3FB797}" type="presOf" srcId="{943110E7-C38A-4F98-9406-79987FE4E042}" destId="{EACF4419-2B8B-4E1C-BAB4-72CCC596BC55}" srcOrd="0" destOrd="0" presId="urn:microsoft.com/office/officeart/2005/8/layout/radial1"/>
    <dgm:cxn modelId="{3EB22E16-1788-4EFE-8664-3DBCFB19E56B}" srcId="{453C5B09-B0BE-4416-A7C2-06E372A3EED9}" destId="{943110E7-C38A-4F98-9406-79987FE4E042}" srcOrd="8" destOrd="0" parTransId="{BDF6E691-92A4-469A-885B-3EEC7325298C}" sibTransId="{3190DEE7-1148-40DB-9BFD-F1BA1037DC1A}"/>
    <dgm:cxn modelId="{B72B893B-CFE1-4F02-9BA6-B27C351A6499}" srcId="{453C5B09-B0BE-4416-A7C2-06E372A3EED9}" destId="{2CE42590-D9BE-4CF6-96D3-81460535705E}" srcOrd="4" destOrd="0" parTransId="{6672126A-D420-4251-9F10-0CF06CE64669}" sibTransId="{DD0FDE50-6086-4D96-80FF-CF646AA3DB91}"/>
    <dgm:cxn modelId="{72F8D57A-C09A-4EAF-8199-572343CAA74A}" type="presOf" srcId="{BDF6E691-92A4-469A-885B-3EEC7325298C}" destId="{A57B5F82-952C-4EE4-932E-7E46A1C8CF31}" srcOrd="0" destOrd="0" presId="urn:microsoft.com/office/officeart/2005/8/layout/radial1"/>
    <dgm:cxn modelId="{F6A1EE98-964E-4967-B49B-0D4EF320A5BC}" type="presOf" srcId="{BD6FDB0D-A3AB-461F-B3D5-9B55C4BE7400}" destId="{DA5EEEB0-095C-48D2-966F-73B33FE6CA9D}" srcOrd="1" destOrd="0" presId="urn:microsoft.com/office/officeart/2005/8/layout/radial1"/>
    <dgm:cxn modelId="{D81592EC-1946-49D5-B892-8A1AF5D4D8F2}" type="presOf" srcId="{CE41CC26-D670-4E59-8983-49E34D0FDE80}" destId="{EB3EF88E-5360-4177-9ED4-BDA1A72E6C37}" srcOrd="0" destOrd="0" presId="urn:microsoft.com/office/officeart/2005/8/layout/radial1"/>
    <dgm:cxn modelId="{F1778CFF-F4C2-4B96-8AA0-3063C54A8C60}" type="presOf" srcId="{DD139AD0-7ABD-45B4-9874-CB6504B61847}" destId="{62D6E35C-AD10-459A-96EE-A345B99F5EF2}" srcOrd="1" destOrd="0" presId="urn:microsoft.com/office/officeart/2005/8/layout/radial1"/>
    <dgm:cxn modelId="{178073B6-44F2-4A21-8437-5A15FF2AC890}" type="presOf" srcId="{BB9F9A5F-7160-4B3A-A987-0067CADD3440}" destId="{AF23717A-03BE-4DC7-A26D-8CD550474E25}" srcOrd="0" destOrd="0" presId="urn:microsoft.com/office/officeart/2005/8/layout/radial1"/>
    <dgm:cxn modelId="{CCAC3D45-7099-402A-AEB5-9DEC42640BFD}" srcId="{453C5B09-B0BE-4416-A7C2-06E372A3EED9}" destId="{A0FF9518-A1C0-4619-AA3E-171980A85158}" srcOrd="2" destOrd="0" parTransId="{527A662F-551F-4539-BB10-D725EB9B2DB8}" sibTransId="{5D6CC404-5E86-45C8-905E-4B361FF101F9}"/>
    <dgm:cxn modelId="{93903E3E-91A6-4766-9607-F195C586E0CD}" type="presOf" srcId="{17B75026-CED6-46FA-8AF2-9787FCCA5460}" destId="{AC9CE57C-C419-498C-8A87-24F4F6F6A87C}" srcOrd="0" destOrd="0" presId="urn:microsoft.com/office/officeart/2005/8/layout/radial1"/>
    <dgm:cxn modelId="{C5FCC7BB-EB6A-4883-B0EF-699A6BFB1B31}" type="presOf" srcId="{A0FF9518-A1C0-4619-AA3E-171980A85158}" destId="{597E68E4-F18D-4877-8D20-FDA480B5F4E4}" srcOrd="0" destOrd="0" presId="urn:microsoft.com/office/officeart/2005/8/layout/radial1"/>
    <dgm:cxn modelId="{F66E1449-E683-488D-AB35-2723F06D76FC}" srcId="{453C5B09-B0BE-4416-A7C2-06E372A3EED9}" destId="{BB9F9A5F-7160-4B3A-A987-0067CADD3440}" srcOrd="10" destOrd="0" parTransId="{A65AD88B-7D67-4718-9035-ED0AD7BF707F}" sibTransId="{12ACFF27-0FED-4380-A0FD-A724353DB4FE}"/>
    <dgm:cxn modelId="{94D545CE-F526-4D25-84BB-DF47C092080B}" type="presOf" srcId="{5A224803-1FDD-44FF-BF4F-5C392E815807}" destId="{341D8703-9351-4359-9D24-68B8DCE5CDE0}" srcOrd="0" destOrd="0" presId="urn:microsoft.com/office/officeart/2005/8/layout/radial1"/>
    <dgm:cxn modelId="{B8A22FC0-FD6B-4231-8875-4E8AF93228AF}" type="presOf" srcId="{17B75026-CED6-46FA-8AF2-9787FCCA5460}" destId="{CAB2AFAD-429C-44AC-B19B-DB593D8030C8}" srcOrd="1" destOrd="0" presId="urn:microsoft.com/office/officeart/2005/8/layout/radial1"/>
    <dgm:cxn modelId="{B3B16098-4242-4B22-A4A1-D48A517E9C75}" type="presParOf" srcId="{341D8703-9351-4359-9D24-68B8DCE5CDE0}" destId="{F8822F17-4859-494F-8B95-EA1190945AB7}" srcOrd="0" destOrd="0" presId="urn:microsoft.com/office/officeart/2005/8/layout/radial1"/>
    <dgm:cxn modelId="{A3C94E12-B4BD-4AD2-A916-4E407FBF1C5B}" type="presParOf" srcId="{341D8703-9351-4359-9D24-68B8DCE5CDE0}" destId="{AC9CE57C-C419-498C-8A87-24F4F6F6A87C}" srcOrd="1" destOrd="0" presId="urn:microsoft.com/office/officeart/2005/8/layout/radial1"/>
    <dgm:cxn modelId="{4E909464-DFB6-4BAD-95FA-EBB8004D83BB}" type="presParOf" srcId="{AC9CE57C-C419-498C-8A87-24F4F6F6A87C}" destId="{CAB2AFAD-429C-44AC-B19B-DB593D8030C8}" srcOrd="0" destOrd="0" presId="urn:microsoft.com/office/officeart/2005/8/layout/radial1"/>
    <dgm:cxn modelId="{18F8F534-C458-4840-BA59-7245B6E06A0E}" type="presParOf" srcId="{341D8703-9351-4359-9D24-68B8DCE5CDE0}" destId="{107B7A9B-1A96-4F54-8F57-B229ACC00D58}" srcOrd="2" destOrd="0" presId="urn:microsoft.com/office/officeart/2005/8/layout/radial1"/>
    <dgm:cxn modelId="{45DCA9BC-8DD7-4E03-B8E7-986B8DD7C06E}" type="presParOf" srcId="{341D8703-9351-4359-9D24-68B8DCE5CDE0}" destId="{5BCB4136-0642-492A-9E46-F0AB80DD4F02}" srcOrd="3" destOrd="0" presId="urn:microsoft.com/office/officeart/2005/8/layout/radial1"/>
    <dgm:cxn modelId="{4359D247-B6A5-4052-B07D-E32B37F9A828}" type="presParOf" srcId="{5BCB4136-0642-492A-9E46-F0AB80DD4F02}" destId="{0D03802B-97F4-45C6-AACB-19A1FC29C26F}" srcOrd="0" destOrd="0" presId="urn:microsoft.com/office/officeart/2005/8/layout/radial1"/>
    <dgm:cxn modelId="{ED5163AA-55B3-4D95-AEB3-0535A13B283A}" type="presParOf" srcId="{341D8703-9351-4359-9D24-68B8DCE5CDE0}" destId="{2FC32E98-DA3C-4C51-8C5E-0978FE64E635}" srcOrd="4" destOrd="0" presId="urn:microsoft.com/office/officeart/2005/8/layout/radial1"/>
    <dgm:cxn modelId="{8F19A058-4E8B-4806-BFBA-0458EA7BA5F6}" type="presParOf" srcId="{341D8703-9351-4359-9D24-68B8DCE5CDE0}" destId="{D75C5CC6-51F2-49B2-85C3-0B4534A20D68}" srcOrd="5" destOrd="0" presId="urn:microsoft.com/office/officeart/2005/8/layout/radial1"/>
    <dgm:cxn modelId="{B8E92CFC-E018-4B9A-AB97-3BF83D729976}" type="presParOf" srcId="{D75C5CC6-51F2-49B2-85C3-0B4534A20D68}" destId="{C297DD21-0507-4202-B663-073393804A30}" srcOrd="0" destOrd="0" presId="urn:microsoft.com/office/officeart/2005/8/layout/radial1"/>
    <dgm:cxn modelId="{A89587DC-C11E-46D7-B430-A8F68D38224E}" type="presParOf" srcId="{341D8703-9351-4359-9D24-68B8DCE5CDE0}" destId="{597E68E4-F18D-4877-8D20-FDA480B5F4E4}" srcOrd="6" destOrd="0" presId="urn:microsoft.com/office/officeart/2005/8/layout/radial1"/>
    <dgm:cxn modelId="{49945B00-E115-456A-8DE6-3A0C57469AA6}" type="presParOf" srcId="{341D8703-9351-4359-9D24-68B8DCE5CDE0}" destId="{9D1AF2B7-0199-4081-AF16-3E861AF30E0D}" srcOrd="7" destOrd="0" presId="urn:microsoft.com/office/officeart/2005/8/layout/radial1"/>
    <dgm:cxn modelId="{C7C0951C-2710-4142-9C87-B0C1441F721F}" type="presParOf" srcId="{9D1AF2B7-0199-4081-AF16-3E861AF30E0D}" destId="{62D6E35C-AD10-459A-96EE-A345B99F5EF2}" srcOrd="0" destOrd="0" presId="urn:microsoft.com/office/officeart/2005/8/layout/radial1"/>
    <dgm:cxn modelId="{CDF9C95B-4E2B-4AC3-8222-C77995C8BB7D}" type="presParOf" srcId="{341D8703-9351-4359-9D24-68B8DCE5CDE0}" destId="{EDFD4A18-3606-452A-B392-83AF014BDA43}" srcOrd="8" destOrd="0" presId="urn:microsoft.com/office/officeart/2005/8/layout/radial1"/>
    <dgm:cxn modelId="{930EBCC0-7DC4-4878-92B2-45F1DC560104}" type="presParOf" srcId="{341D8703-9351-4359-9D24-68B8DCE5CDE0}" destId="{8675DD5D-58CE-4463-836C-E0E9642E1DFF}" srcOrd="9" destOrd="0" presId="urn:microsoft.com/office/officeart/2005/8/layout/radial1"/>
    <dgm:cxn modelId="{D8CBEBB7-FFEC-431D-AF26-220E299447DE}" type="presParOf" srcId="{8675DD5D-58CE-4463-836C-E0E9642E1DFF}" destId="{E72051BD-E5BB-470C-8C39-810CA9449932}" srcOrd="0" destOrd="0" presId="urn:microsoft.com/office/officeart/2005/8/layout/radial1"/>
    <dgm:cxn modelId="{6D6B9F31-4685-4A37-ABE3-2A3CD4B0181D}" type="presParOf" srcId="{341D8703-9351-4359-9D24-68B8DCE5CDE0}" destId="{9CC7204E-4DAD-4DD6-869E-2059E42311F9}" srcOrd="10" destOrd="0" presId="urn:microsoft.com/office/officeart/2005/8/layout/radial1"/>
    <dgm:cxn modelId="{A70F7928-4D90-447B-9D0E-7D3FAB106750}" type="presParOf" srcId="{341D8703-9351-4359-9D24-68B8DCE5CDE0}" destId="{DF3EDCEB-A78E-4217-B152-DDB2A390D8BA}" srcOrd="11" destOrd="0" presId="urn:microsoft.com/office/officeart/2005/8/layout/radial1"/>
    <dgm:cxn modelId="{3BC1B28C-78D9-444A-9B1A-8DC66D868D5B}" type="presParOf" srcId="{DF3EDCEB-A78E-4217-B152-DDB2A390D8BA}" destId="{4175E2F5-D23C-4EF4-B720-19E5E509D44D}" srcOrd="0" destOrd="0" presId="urn:microsoft.com/office/officeart/2005/8/layout/radial1"/>
    <dgm:cxn modelId="{C29A2B7B-E645-4B9F-9BC5-EF48F3505647}" type="presParOf" srcId="{341D8703-9351-4359-9D24-68B8DCE5CDE0}" destId="{D07CDDCE-762E-4C4D-BB2B-DE1BC46918F4}" srcOrd="12" destOrd="0" presId="urn:microsoft.com/office/officeart/2005/8/layout/radial1"/>
    <dgm:cxn modelId="{A5139BFA-D3B6-4A03-8A78-D7EC1D20BEEF}" type="presParOf" srcId="{341D8703-9351-4359-9D24-68B8DCE5CDE0}" destId="{EA2009F5-F395-4693-814F-7021E246982B}" srcOrd="13" destOrd="0" presId="urn:microsoft.com/office/officeart/2005/8/layout/radial1"/>
    <dgm:cxn modelId="{E2264670-7674-42AA-8AE9-26C0C3E1CEE5}" type="presParOf" srcId="{EA2009F5-F395-4693-814F-7021E246982B}" destId="{6B5FEF06-C024-4689-ADA4-2160B663580D}" srcOrd="0" destOrd="0" presId="urn:microsoft.com/office/officeart/2005/8/layout/radial1"/>
    <dgm:cxn modelId="{9F201C61-A3F2-48A0-939E-A15D8D67A179}" type="presParOf" srcId="{341D8703-9351-4359-9D24-68B8DCE5CDE0}" destId="{4EB7895F-E5CF-4F55-97BE-0D40869EFD7C}" srcOrd="14" destOrd="0" presId="urn:microsoft.com/office/officeart/2005/8/layout/radial1"/>
    <dgm:cxn modelId="{23D577B6-3656-407F-96F5-892F336CF7B7}" type="presParOf" srcId="{341D8703-9351-4359-9D24-68B8DCE5CDE0}" destId="{A6BDB017-52DE-437D-BF98-F23861667852}" srcOrd="15" destOrd="0" presId="urn:microsoft.com/office/officeart/2005/8/layout/radial1"/>
    <dgm:cxn modelId="{916A1CFA-6061-42D1-85BF-12318CAFBCE0}" type="presParOf" srcId="{A6BDB017-52DE-437D-BF98-F23861667852}" destId="{D8EC1EA1-2F2D-4DFE-B608-6FE0C05E31CE}" srcOrd="0" destOrd="0" presId="urn:microsoft.com/office/officeart/2005/8/layout/radial1"/>
    <dgm:cxn modelId="{4049408B-6D92-4905-9F3F-F11091F80ADC}" type="presParOf" srcId="{341D8703-9351-4359-9D24-68B8DCE5CDE0}" destId="{DBD775CE-87B3-41D4-AA44-711AE0E1E1D2}" srcOrd="16" destOrd="0" presId="urn:microsoft.com/office/officeart/2005/8/layout/radial1"/>
    <dgm:cxn modelId="{CFC51493-5890-48B3-9562-8540F9C4637B}" type="presParOf" srcId="{341D8703-9351-4359-9D24-68B8DCE5CDE0}" destId="{A57B5F82-952C-4EE4-932E-7E46A1C8CF31}" srcOrd="17" destOrd="0" presId="urn:microsoft.com/office/officeart/2005/8/layout/radial1"/>
    <dgm:cxn modelId="{0F066362-C3C8-49D2-AFF6-C830C2806ED1}" type="presParOf" srcId="{A57B5F82-952C-4EE4-932E-7E46A1C8CF31}" destId="{1AA504B5-10DC-41F2-8182-D8DA6479142C}" srcOrd="0" destOrd="0" presId="urn:microsoft.com/office/officeart/2005/8/layout/radial1"/>
    <dgm:cxn modelId="{DFF27A75-8369-44DD-ABA1-53076A5C155B}" type="presParOf" srcId="{341D8703-9351-4359-9D24-68B8DCE5CDE0}" destId="{EACF4419-2B8B-4E1C-BAB4-72CCC596BC55}" srcOrd="18" destOrd="0" presId="urn:microsoft.com/office/officeart/2005/8/layout/radial1"/>
    <dgm:cxn modelId="{FD1C3D03-A385-4EAB-99BD-669167477728}" type="presParOf" srcId="{341D8703-9351-4359-9D24-68B8DCE5CDE0}" destId="{1CB90B51-7B14-4875-84FC-81D0594D109F}" srcOrd="19" destOrd="0" presId="urn:microsoft.com/office/officeart/2005/8/layout/radial1"/>
    <dgm:cxn modelId="{47168E37-571C-4B42-B0CE-1077FC94D5FE}" type="presParOf" srcId="{1CB90B51-7B14-4875-84FC-81D0594D109F}" destId="{DF2EB81C-2688-4197-8291-2ACC4070293C}" srcOrd="0" destOrd="0" presId="urn:microsoft.com/office/officeart/2005/8/layout/radial1"/>
    <dgm:cxn modelId="{230E45BB-FFC6-483F-9B6E-803CC7256430}" type="presParOf" srcId="{341D8703-9351-4359-9D24-68B8DCE5CDE0}" destId="{A5396056-E11D-4DFF-95E8-B353B20EC5AE}" srcOrd="20" destOrd="0" presId="urn:microsoft.com/office/officeart/2005/8/layout/radial1"/>
    <dgm:cxn modelId="{80205DBC-910D-4A36-9465-AF723E9FEB49}" type="presParOf" srcId="{341D8703-9351-4359-9D24-68B8DCE5CDE0}" destId="{3996841F-378A-410F-B6DA-EBA9DA41CA65}" srcOrd="21" destOrd="0" presId="urn:microsoft.com/office/officeart/2005/8/layout/radial1"/>
    <dgm:cxn modelId="{A2635CFC-5736-4CF2-988C-D0E39FEA58C5}" type="presParOf" srcId="{3996841F-378A-410F-B6DA-EBA9DA41CA65}" destId="{72446097-DF98-4949-9FCD-7BAE14A14123}" srcOrd="0" destOrd="0" presId="urn:microsoft.com/office/officeart/2005/8/layout/radial1"/>
    <dgm:cxn modelId="{E3853059-1653-4528-B63D-940F4007B71A}" type="presParOf" srcId="{341D8703-9351-4359-9D24-68B8DCE5CDE0}" destId="{AF23717A-03BE-4DC7-A26D-8CD550474E25}" srcOrd="22" destOrd="0" presId="urn:microsoft.com/office/officeart/2005/8/layout/radial1"/>
    <dgm:cxn modelId="{1DC3D687-C50C-4035-983D-0B386BFF8CD2}" type="presParOf" srcId="{341D8703-9351-4359-9D24-68B8DCE5CDE0}" destId="{C4A8E2ED-9875-4E60-A678-53CF7013FD13}" srcOrd="23" destOrd="0" presId="urn:microsoft.com/office/officeart/2005/8/layout/radial1"/>
    <dgm:cxn modelId="{C3A28F33-CE67-4346-99D8-DABC56543F05}" type="presParOf" srcId="{C4A8E2ED-9875-4E60-A678-53CF7013FD13}" destId="{DA5EEEB0-095C-48D2-966F-73B33FE6CA9D}" srcOrd="0" destOrd="0" presId="urn:microsoft.com/office/officeart/2005/8/layout/radial1"/>
    <dgm:cxn modelId="{6A626168-A7D3-4737-B890-44410BF2F7B3}" type="presParOf" srcId="{341D8703-9351-4359-9D24-68B8DCE5CDE0}" destId="{42C0F508-5655-4970-BB50-9CFF97926268}" srcOrd="24" destOrd="0" presId="urn:microsoft.com/office/officeart/2005/8/layout/radial1"/>
    <dgm:cxn modelId="{9FF85506-9139-490C-905A-915A2C6825E6}" type="presParOf" srcId="{341D8703-9351-4359-9D24-68B8DCE5CDE0}" destId="{EB3EF88E-5360-4177-9ED4-BDA1A72E6C37}" srcOrd="25" destOrd="0" presId="urn:microsoft.com/office/officeart/2005/8/layout/radial1"/>
    <dgm:cxn modelId="{E122797D-B41E-4C4B-B5F2-9CF6E3A041BD}" type="presParOf" srcId="{EB3EF88E-5360-4177-9ED4-BDA1A72E6C37}" destId="{02D081B5-F1EB-4B87-BB65-56A6E60576CB}" srcOrd="0" destOrd="0" presId="urn:microsoft.com/office/officeart/2005/8/layout/radial1"/>
    <dgm:cxn modelId="{BB763AD0-04F4-4DA7-9737-0DA218BB7529}" type="presParOf" srcId="{341D8703-9351-4359-9D24-68B8DCE5CDE0}" destId="{D44FB5B6-F58D-4194-9370-8580DCEA3689}" srcOrd="26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22F17-4859-494F-8B95-EA1190945AB7}">
      <dsp:nvSpPr>
        <dsp:cNvPr id="0" name=""/>
        <dsp:cNvSpPr/>
      </dsp:nvSpPr>
      <dsp:spPr>
        <a:xfrm>
          <a:off x="4949384" y="3244769"/>
          <a:ext cx="2141980" cy="21419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200" b="1" kern="1200" dirty="0" smtClean="0"/>
            <a:t>Information management</a:t>
          </a:r>
          <a:endParaRPr lang="en-US" sz="1200" b="1" kern="1200" dirty="0"/>
        </a:p>
      </dsp:txBody>
      <dsp:txXfrm>
        <a:off x="5263070" y="3558455"/>
        <a:ext cx="1514608" cy="1514608"/>
      </dsp:txXfrm>
    </dsp:sp>
    <dsp:sp modelId="{AC9CE57C-C419-498C-8A87-24F4F6F6A87C}">
      <dsp:nvSpPr>
        <dsp:cNvPr id="0" name=""/>
        <dsp:cNvSpPr/>
      </dsp:nvSpPr>
      <dsp:spPr>
        <a:xfrm rot="16200000">
          <a:off x="5188762" y="2403216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78793" y="2371577"/>
        <a:ext cx="83161" cy="83161"/>
      </dsp:txXfrm>
    </dsp:sp>
    <dsp:sp modelId="{107B7A9B-1A96-4F54-8F57-B229ACC00D58}">
      <dsp:nvSpPr>
        <dsp:cNvPr id="0" name=""/>
        <dsp:cNvSpPr/>
      </dsp:nvSpPr>
      <dsp:spPr>
        <a:xfrm>
          <a:off x="5135258" y="-18868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WB</a:t>
          </a:r>
          <a:endParaRPr lang="en-US" sz="1000" kern="1200" dirty="0"/>
        </a:p>
      </dsp:txBody>
      <dsp:txXfrm>
        <a:off x="5577816" y="253872"/>
        <a:ext cx="885116" cy="885116"/>
      </dsp:txXfrm>
    </dsp:sp>
    <dsp:sp modelId="{5BCB4136-0642-492A-9E46-F0AB80DD4F02}">
      <dsp:nvSpPr>
        <dsp:cNvPr id="0" name=""/>
        <dsp:cNvSpPr/>
      </dsp:nvSpPr>
      <dsp:spPr>
        <a:xfrm rot="17861538">
          <a:off x="6072945" y="2621148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62977" y="2589508"/>
        <a:ext cx="83161" cy="83161"/>
      </dsp:txXfrm>
    </dsp:sp>
    <dsp:sp modelId="{2FC32E98-DA3C-4C51-8C5E-0978FE64E635}">
      <dsp:nvSpPr>
        <dsp:cNvPr id="0" name=""/>
        <dsp:cNvSpPr/>
      </dsp:nvSpPr>
      <dsp:spPr>
        <a:xfrm>
          <a:off x="6817245" y="22588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Ministry of </a:t>
          </a:r>
          <a:r>
            <a:rPr lang="en-US" sz="1000" kern="1200" dirty="0" smtClean="0"/>
            <a:t> Construction</a:t>
          </a:r>
          <a:r>
            <a:rPr lang="sr-Latn-RS" sz="1000" kern="1200" dirty="0" smtClean="0"/>
            <a:t>and Urbanism</a:t>
          </a:r>
          <a:endParaRPr lang="en-US" sz="1000" kern="1200" dirty="0"/>
        </a:p>
      </dsp:txBody>
      <dsp:txXfrm>
        <a:off x="7259803" y="668444"/>
        <a:ext cx="885116" cy="885116"/>
      </dsp:txXfrm>
    </dsp:sp>
    <dsp:sp modelId="{D75C5CC6-51F2-49B2-85C3-0B4534A20D68}">
      <dsp:nvSpPr>
        <dsp:cNvPr id="0" name=""/>
        <dsp:cNvSpPr/>
      </dsp:nvSpPr>
      <dsp:spPr>
        <a:xfrm rot="19523077">
          <a:off x="6754573" y="322501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544605" y="3193378"/>
        <a:ext cx="83161" cy="83161"/>
      </dsp:txXfrm>
    </dsp:sp>
    <dsp:sp modelId="{597E68E4-F18D-4877-8D20-FDA480B5F4E4}">
      <dsp:nvSpPr>
        <dsp:cNvPr id="0" name=""/>
        <dsp:cNvSpPr/>
      </dsp:nvSpPr>
      <dsp:spPr>
        <a:xfrm>
          <a:off x="8113909" y="1374629"/>
          <a:ext cx="1770232" cy="1770232"/>
        </a:xfrm>
        <a:prstGeom prst="flowChartDecis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Ministry of Energ</a:t>
          </a:r>
          <a:r>
            <a:rPr lang="en-US" sz="1000" kern="1200" dirty="0" smtClean="0"/>
            <a:t>y</a:t>
          </a:r>
          <a:endParaRPr lang="en-US" sz="1000" kern="1200" dirty="0"/>
        </a:p>
      </dsp:txBody>
      <dsp:txXfrm>
        <a:off x="8556467" y="1817187"/>
        <a:ext cx="885116" cy="885116"/>
      </dsp:txXfrm>
    </dsp:sp>
    <dsp:sp modelId="{9D1AF2B7-0199-4081-AF16-3E861AF30E0D}">
      <dsp:nvSpPr>
        <dsp:cNvPr id="0" name=""/>
        <dsp:cNvSpPr/>
      </dsp:nvSpPr>
      <dsp:spPr>
        <a:xfrm rot="21184615">
          <a:off x="7077492" y="407648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867524" y="4044846"/>
        <a:ext cx="83161" cy="83161"/>
      </dsp:txXfrm>
    </dsp:sp>
    <dsp:sp modelId="{EDFD4A18-3606-452A-B392-83AF014BDA43}">
      <dsp:nvSpPr>
        <dsp:cNvPr id="0" name=""/>
        <dsp:cNvSpPr/>
      </dsp:nvSpPr>
      <dsp:spPr>
        <a:xfrm>
          <a:off x="8728199" y="299438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Energy Agency</a:t>
          </a:r>
          <a:endParaRPr lang="en-US" sz="1000" kern="1200" dirty="0"/>
        </a:p>
      </dsp:txBody>
      <dsp:txXfrm>
        <a:off x="9170757" y="3436939"/>
        <a:ext cx="885116" cy="885116"/>
      </dsp:txXfrm>
    </dsp:sp>
    <dsp:sp modelId="{8675DD5D-58CE-4463-836C-E0E9642E1DFF}">
      <dsp:nvSpPr>
        <dsp:cNvPr id="0" name=""/>
        <dsp:cNvSpPr/>
      </dsp:nvSpPr>
      <dsp:spPr>
        <a:xfrm rot="1246154">
          <a:off x="6967726" y="4980490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757758" y="4948851"/>
        <a:ext cx="83161" cy="83161"/>
      </dsp:txXfrm>
    </dsp:sp>
    <dsp:sp modelId="{9CC7204E-4DAD-4DD6-869E-2059E42311F9}">
      <dsp:nvSpPr>
        <dsp:cNvPr id="0" name=""/>
        <dsp:cNvSpPr/>
      </dsp:nvSpPr>
      <dsp:spPr>
        <a:xfrm>
          <a:off x="8519391" y="471407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IPA</a:t>
          </a:r>
          <a:endParaRPr lang="en-US" sz="1000" kern="1200" dirty="0"/>
        </a:p>
      </dsp:txBody>
      <dsp:txXfrm>
        <a:off x="8961949" y="5156634"/>
        <a:ext cx="885116" cy="885116"/>
      </dsp:txXfrm>
    </dsp:sp>
    <dsp:sp modelId="{DF3EDCEB-A78E-4217-B152-DDB2A390D8BA}">
      <dsp:nvSpPr>
        <dsp:cNvPr id="0" name=""/>
        <dsp:cNvSpPr/>
      </dsp:nvSpPr>
      <dsp:spPr>
        <a:xfrm rot="2907692">
          <a:off x="6450421" y="572993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240452" y="5698297"/>
        <a:ext cx="83161" cy="83161"/>
      </dsp:txXfrm>
    </dsp:sp>
    <dsp:sp modelId="{D07CDDCE-762E-4C4D-BB2B-DE1BC46918F4}">
      <dsp:nvSpPr>
        <dsp:cNvPr id="0" name=""/>
        <dsp:cNvSpPr/>
      </dsp:nvSpPr>
      <dsp:spPr>
        <a:xfrm>
          <a:off x="7535318" y="613975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GIZ</a:t>
          </a:r>
          <a:endParaRPr lang="en-US" sz="1000" kern="1200" dirty="0"/>
        </a:p>
      </dsp:txBody>
      <dsp:txXfrm>
        <a:off x="7977876" y="6582309"/>
        <a:ext cx="885116" cy="885116"/>
      </dsp:txXfrm>
    </dsp:sp>
    <dsp:sp modelId="{EA2009F5-F395-4693-814F-7021E246982B}">
      <dsp:nvSpPr>
        <dsp:cNvPr id="0" name=""/>
        <dsp:cNvSpPr/>
      </dsp:nvSpPr>
      <dsp:spPr>
        <a:xfrm rot="4569231">
          <a:off x="5644085" y="615313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434116" y="6121495"/>
        <a:ext cx="83161" cy="83161"/>
      </dsp:txXfrm>
    </dsp:sp>
    <dsp:sp modelId="{4EB7895F-E5CF-4F55-97BE-0D40869EFD7C}">
      <dsp:nvSpPr>
        <dsp:cNvPr id="0" name=""/>
        <dsp:cNvSpPr/>
      </dsp:nvSpPr>
      <dsp:spPr>
        <a:xfrm>
          <a:off x="6001420" y="6944803"/>
          <a:ext cx="1770232" cy="1770232"/>
        </a:xfrm>
        <a:prstGeom prst="flowChartDecis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Professional Circles</a:t>
          </a:r>
          <a:endParaRPr lang="en-US" sz="1000" kern="1200" dirty="0"/>
        </a:p>
      </dsp:txBody>
      <dsp:txXfrm>
        <a:off x="6443978" y="7387361"/>
        <a:ext cx="885116" cy="885116"/>
      </dsp:txXfrm>
    </dsp:sp>
    <dsp:sp modelId="{A6BDB017-52DE-437D-BF98-F23861667852}">
      <dsp:nvSpPr>
        <dsp:cNvPr id="0" name=""/>
        <dsp:cNvSpPr/>
      </dsp:nvSpPr>
      <dsp:spPr>
        <a:xfrm rot="6230769">
          <a:off x="4733439" y="615313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523471" y="6121495"/>
        <a:ext cx="83161" cy="83161"/>
      </dsp:txXfrm>
    </dsp:sp>
    <dsp:sp modelId="{DBD775CE-87B3-41D4-AA44-711AE0E1E1D2}">
      <dsp:nvSpPr>
        <dsp:cNvPr id="0" name=""/>
        <dsp:cNvSpPr/>
      </dsp:nvSpPr>
      <dsp:spPr>
        <a:xfrm>
          <a:off x="4269095" y="6944803"/>
          <a:ext cx="1770232" cy="1770232"/>
        </a:xfrm>
        <a:prstGeom prst="flowChartDecis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Certifiers</a:t>
          </a:r>
          <a:endParaRPr lang="en-US" sz="1000" kern="1200" dirty="0"/>
        </a:p>
      </dsp:txBody>
      <dsp:txXfrm>
        <a:off x="4711653" y="7387361"/>
        <a:ext cx="885116" cy="885116"/>
      </dsp:txXfrm>
    </dsp:sp>
    <dsp:sp modelId="{A57B5F82-952C-4EE4-932E-7E46A1C8CF31}">
      <dsp:nvSpPr>
        <dsp:cNvPr id="0" name=""/>
        <dsp:cNvSpPr/>
      </dsp:nvSpPr>
      <dsp:spPr>
        <a:xfrm rot="7892308">
          <a:off x="3927103" y="572993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717135" y="5698297"/>
        <a:ext cx="83161" cy="83161"/>
      </dsp:txXfrm>
    </dsp:sp>
    <dsp:sp modelId="{EACF4419-2B8B-4E1C-BAB4-72CCC596BC55}">
      <dsp:nvSpPr>
        <dsp:cNvPr id="0" name=""/>
        <dsp:cNvSpPr/>
      </dsp:nvSpPr>
      <dsp:spPr>
        <a:xfrm>
          <a:off x="2735198" y="613975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Investors</a:t>
          </a:r>
          <a:endParaRPr lang="en-US" sz="1000" kern="1200" dirty="0"/>
        </a:p>
      </dsp:txBody>
      <dsp:txXfrm>
        <a:off x="3177756" y="6582309"/>
        <a:ext cx="885116" cy="885116"/>
      </dsp:txXfrm>
    </dsp:sp>
    <dsp:sp modelId="{1CB90B51-7B14-4875-84FC-81D0594D109F}">
      <dsp:nvSpPr>
        <dsp:cNvPr id="0" name=""/>
        <dsp:cNvSpPr/>
      </dsp:nvSpPr>
      <dsp:spPr>
        <a:xfrm rot="9553846">
          <a:off x="3409798" y="4980490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99829" y="4948851"/>
        <a:ext cx="83161" cy="83161"/>
      </dsp:txXfrm>
    </dsp:sp>
    <dsp:sp modelId="{A5396056-E11D-4DFF-95E8-B353B20EC5AE}">
      <dsp:nvSpPr>
        <dsp:cNvPr id="0" name=""/>
        <dsp:cNvSpPr/>
      </dsp:nvSpPr>
      <dsp:spPr>
        <a:xfrm>
          <a:off x="1751125" y="471407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Companies</a:t>
          </a:r>
          <a:endParaRPr lang="en-US" sz="1000" kern="1200" dirty="0"/>
        </a:p>
      </dsp:txBody>
      <dsp:txXfrm>
        <a:off x="2193683" y="5156634"/>
        <a:ext cx="885116" cy="885116"/>
      </dsp:txXfrm>
    </dsp:sp>
    <dsp:sp modelId="{3996841F-378A-410F-B6DA-EBA9DA41CA65}">
      <dsp:nvSpPr>
        <dsp:cNvPr id="0" name=""/>
        <dsp:cNvSpPr/>
      </dsp:nvSpPr>
      <dsp:spPr>
        <a:xfrm rot="11215385">
          <a:off x="3300032" y="407648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090063" y="4044846"/>
        <a:ext cx="83161" cy="83161"/>
      </dsp:txXfrm>
    </dsp:sp>
    <dsp:sp modelId="{AF23717A-03BE-4DC7-A26D-8CD550474E25}">
      <dsp:nvSpPr>
        <dsp:cNvPr id="0" name=""/>
        <dsp:cNvSpPr/>
      </dsp:nvSpPr>
      <dsp:spPr>
        <a:xfrm>
          <a:off x="1542316" y="299438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noProof="0" dirty="0" smtClean="0"/>
            <a:t>Real Estate Companies</a:t>
          </a:r>
        </a:p>
      </dsp:txBody>
      <dsp:txXfrm>
        <a:off x="1984874" y="3436939"/>
        <a:ext cx="885116" cy="885116"/>
      </dsp:txXfrm>
    </dsp:sp>
    <dsp:sp modelId="{C4A8E2ED-9875-4E60-A678-53CF7013FD13}">
      <dsp:nvSpPr>
        <dsp:cNvPr id="0" name=""/>
        <dsp:cNvSpPr/>
      </dsp:nvSpPr>
      <dsp:spPr>
        <a:xfrm rot="12876923">
          <a:off x="3622951" y="322501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412982" y="3193378"/>
        <a:ext cx="83161" cy="83161"/>
      </dsp:txXfrm>
    </dsp:sp>
    <dsp:sp modelId="{42C0F508-5655-4970-BB50-9CFF97926268}">
      <dsp:nvSpPr>
        <dsp:cNvPr id="0" name=""/>
        <dsp:cNvSpPr/>
      </dsp:nvSpPr>
      <dsp:spPr>
        <a:xfrm>
          <a:off x="2156607" y="1374629"/>
          <a:ext cx="1770232" cy="1770232"/>
        </a:xfrm>
        <a:prstGeom prst="flowChartDecis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Local Governments</a:t>
          </a:r>
          <a:endParaRPr lang="en-US" sz="1000" kern="1200" dirty="0"/>
        </a:p>
      </dsp:txBody>
      <dsp:txXfrm>
        <a:off x="2599165" y="1817187"/>
        <a:ext cx="885116" cy="885116"/>
      </dsp:txXfrm>
    </dsp:sp>
    <dsp:sp modelId="{EB3EF88E-5360-4177-9ED4-BDA1A72E6C37}">
      <dsp:nvSpPr>
        <dsp:cNvPr id="0" name=""/>
        <dsp:cNvSpPr/>
      </dsp:nvSpPr>
      <dsp:spPr>
        <a:xfrm rot="14538462">
          <a:off x="4304579" y="2621148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094610" y="2589508"/>
        <a:ext cx="83161" cy="83161"/>
      </dsp:txXfrm>
    </dsp:sp>
    <dsp:sp modelId="{D44FB5B6-F58D-4194-9370-8580DCEA3689}">
      <dsp:nvSpPr>
        <dsp:cNvPr id="0" name=""/>
        <dsp:cNvSpPr/>
      </dsp:nvSpPr>
      <dsp:spPr>
        <a:xfrm>
          <a:off x="3453271" y="22588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Public sector</a:t>
          </a:r>
          <a:endParaRPr lang="en-US" sz="1000" kern="1200" dirty="0"/>
        </a:p>
      </dsp:txBody>
      <dsp:txXfrm>
        <a:off x="3895829" y="668444"/>
        <a:ext cx="885116" cy="885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50838"/>
          </a:xfrm>
          <a:prstGeom prst="rect">
            <a:avLst/>
          </a:prstGeom>
        </p:spPr>
        <p:txBody>
          <a:bodyPr vert="horz" lIns="64557" tIns="32278" rIns="64557" bIns="32278" rtlCol="0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64557" tIns="32278" rIns="64557" bIns="32278" rtlCol="0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F6506EC7-572F-4055-A2D5-C3AA5859A1ED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7488" cy="350838"/>
          </a:xfrm>
          <a:prstGeom prst="rect">
            <a:avLst/>
          </a:prstGeom>
        </p:spPr>
        <p:txBody>
          <a:bodyPr vert="horz" lIns="64557" tIns="32278" rIns="64557" bIns="32278" rtlCol="0" anchor="b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64557" tIns="32278" rIns="64557" bIns="32278" rtlCol="0" anchor="b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4D2ECCDB-C676-4BEE-98A2-0259D818F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32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83153B-EF3E-4622-AB1D-49A540CC0B1B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8DE8BD-8F9E-4033-9380-BB6F32AA8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35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79525" fontAlgn="base">
              <a:spcBef>
                <a:spcPct val="0"/>
              </a:spcBef>
              <a:spcAft>
                <a:spcPct val="0"/>
              </a:spcAft>
              <a:defRPr/>
            </a:pPr>
            <a:fld id="{06211981-1F97-444F-BE0B-14E4758A6A36}" type="slidenum">
              <a:rPr lang="en-US" smtClean="0"/>
              <a:pPr defTabSz="1279525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6C27-7F02-4F4D-9A8B-B5299D87F5DB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9C3CB-5FD6-4907-B462-B61E55A12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3076D-2CC4-4C10-A0D9-1D636EFB255D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30972-E7B1-4AE7-9FB0-6065AC28D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9AAE6-D639-4267-8D0C-FA6748C1E7D8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C8E1A-1EA2-45F5-9B24-80A99D66F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5FF39-743C-4C40-977A-C456FED98D71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92592-1E3F-4B9E-A0AD-D2DA0249A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7DD9D-F786-42BD-A599-E623F251E6F8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935C0-1139-4534-8519-8245DFE6D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3851B-865C-4AF7-A9B5-3D067FBBB36A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5E11D-963A-4BC4-A9AD-0306B8170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484D6-E141-495E-8273-D6D40D9B0313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24BA-2B26-4B3A-BADD-724748307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E042-07E2-43E2-A4A7-7B89B52BC96C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163A3-BC88-4D5E-B0CD-88C812A5C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28AD-5F6D-4D2E-9F73-554DE5E0F36D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1DE0-DFDD-4934-9547-F52AF2E70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CE4F-506C-4BE5-A45E-60CDB21C6965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9CBB2-6346-4500-B989-5C8AE4DF0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430ED-EB66-451E-920D-AAD92F8954D2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B965C-6342-4EFE-AFB6-58DD61CA5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F05E23-B0E9-4D57-85C6-B3D46A6AE872}" type="datetimeFigureOut">
              <a:rPr lang="en-US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CC7E2D-812C-466F-998A-897AD5E6D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sminka.pavlovic@mgu.gov.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1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1847850"/>
            <a:ext cx="10880725" cy="3192463"/>
          </a:xfrm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sr-Latn-RS" sz="6600" b="1" dirty="0" smtClean="0">
                <a:solidFill>
                  <a:schemeClr val="accent3">
                    <a:lumMod val="50000"/>
                  </a:schemeClr>
                </a:solidFill>
              </a:rPr>
              <a:t>S</a:t>
            </a:r>
            <a:r>
              <a:rPr lang="en-US" sz="6600" b="1" dirty="0" smtClean="0">
                <a:solidFill>
                  <a:schemeClr val="accent3">
                    <a:lumMod val="50000"/>
                  </a:schemeClr>
                </a:solidFill>
              </a:rPr>
              <a:t>ERBIA ON THE ROAD OF IMPLEMENTATION OF ENERGY EFFICIENCY IN BUILDINGS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RS" sz="3200" dirty="0" smtClean="0">
                <a:solidFill>
                  <a:schemeClr val="accent3">
                    <a:lumMod val="50000"/>
                  </a:schemeClr>
                </a:solidFill>
              </a:rPr>
              <a:t>MINIST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RY OF CONSTRUCTION AND URBANISM</a:t>
            </a:r>
            <a:endParaRPr lang="sr-Latn-RS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defTabSz="128016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RS" sz="2000" dirty="0" smtClean="0">
                <a:solidFill>
                  <a:schemeClr val="accent3">
                    <a:lumMod val="75000"/>
                  </a:schemeClr>
                </a:solidFill>
              </a:rPr>
              <a:t>JASMINKA PAVLOVIĆ</a:t>
            </a:r>
          </a:p>
          <a:p>
            <a:pPr defTabSz="128016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RS" sz="2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jasminka.pavlovic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@mgu.gov.rs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defTabSz="128016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 defTabSz="128016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Belgrade , 1</a:t>
            </a:r>
            <a:r>
              <a:rPr lang="en-US" sz="2000" baseline="30000" dirty="0" smtClean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October, 2013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1325" y="996950"/>
            <a:ext cx="8280400" cy="828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6"/>
          <p:cNvSpPr txBox="1">
            <a:spLocks noChangeArrowheads="1"/>
          </p:cNvSpPr>
          <p:nvPr/>
        </p:nvSpPr>
        <p:spPr bwMode="auto">
          <a:xfrm>
            <a:off x="4144963" y="2787650"/>
            <a:ext cx="3803650" cy="18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TECHNICAL STANDARDS</a:t>
            </a:r>
            <a:br>
              <a:rPr lang="en-US" sz="2800" b="1">
                <a:latin typeface="Calibri" pitchFamily="34" charset="0"/>
              </a:rPr>
            </a:br>
            <a:r>
              <a:rPr lang="en-US" sz="2800" b="1">
                <a:latin typeface="Calibri" pitchFamily="34" charset="0"/>
              </a:rPr>
              <a:t>(EU – SERBIA)</a:t>
            </a:r>
          </a:p>
          <a:p>
            <a:pPr algn="ctr"/>
            <a:r>
              <a:rPr lang="en-US" sz="2800" b="1">
                <a:latin typeface="Calibri" pitchFamily="34" charset="0"/>
              </a:rPr>
              <a:t>STRANDARD </a:t>
            </a:r>
          </a:p>
          <a:p>
            <a:pPr algn="ctr"/>
            <a:r>
              <a:rPr lang="en-US" sz="2800" b="1">
                <a:latin typeface="Calibri" pitchFamily="34" charset="0"/>
              </a:rPr>
              <a:t>OF LIVING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2286000" y="4664075"/>
            <a:ext cx="27432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algn="ctr"/>
            <a:r>
              <a:rPr lang="en-US" sz="2800" b="1">
                <a:latin typeface="Calibri" pitchFamily="34" charset="0"/>
              </a:rPr>
              <a:t>LEGISLATION AND </a:t>
            </a:r>
            <a:br>
              <a:rPr lang="en-US" sz="2800" b="1">
                <a:latin typeface="Calibri" pitchFamily="34" charset="0"/>
              </a:rPr>
            </a:br>
            <a:r>
              <a:rPr lang="en-US" sz="2800" b="1">
                <a:latin typeface="Calibri" pitchFamily="34" charset="0"/>
              </a:rPr>
              <a:t>REGULATIONS</a:t>
            </a:r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4603546" y="6477000"/>
            <a:ext cx="2872197" cy="228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pPr algn="ctr"/>
            <a:r>
              <a:rPr lang="en-US" sz="2800" b="1" dirty="0">
                <a:latin typeface="Calibri" pitchFamily="34" charset="0"/>
              </a:rPr>
              <a:t>EDUCATION AND </a:t>
            </a:r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b="1" dirty="0" smtClean="0">
                <a:latin typeface="Calibri" pitchFamily="34" charset="0"/>
              </a:rPr>
              <a:t>INFORMATION</a:t>
            </a:r>
          </a:p>
          <a:p>
            <a:pPr algn="ctr"/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>
                <a:latin typeface="Calibri" pitchFamily="34" charset="0"/>
              </a:rPr>
              <a:t>ON </a:t>
            </a:r>
          </a:p>
          <a:p>
            <a:pPr algn="ctr"/>
            <a:r>
              <a:rPr lang="en-US" sz="2800" b="1" dirty="0">
                <a:latin typeface="Calibri" pitchFamily="34" charset="0"/>
              </a:rPr>
              <a:t>THE ECONOMIC </a:t>
            </a:r>
          </a:p>
          <a:p>
            <a:pPr algn="ctr"/>
            <a:r>
              <a:rPr lang="en-US" sz="2800" b="1" dirty="0">
                <a:latin typeface="Calibri" pitchFamily="34" charset="0"/>
              </a:rPr>
              <a:t>POTENTIALS</a:t>
            </a:r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6257925" y="4664075"/>
            <a:ext cx="34036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DATA </a:t>
            </a:r>
            <a:endParaRPr lang="en-US" sz="2800" b="1" dirty="0">
              <a:latin typeface="Calibri" pitchFamily="34" charset="0"/>
            </a:endParaRPr>
          </a:p>
          <a:p>
            <a:pPr algn="ctr"/>
            <a:r>
              <a:rPr lang="en-US" sz="2800" b="1" dirty="0">
                <a:latin typeface="Calibri" pitchFamily="34" charset="0"/>
              </a:rPr>
              <a:t>AND FINANCIAL</a:t>
            </a:r>
          </a:p>
          <a:p>
            <a:pPr algn="ctr"/>
            <a:r>
              <a:rPr lang="en-US" sz="2800" b="1" dirty="0">
                <a:latin typeface="Calibri" pitchFamily="34" charset="0"/>
              </a:rPr>
              <a:t> RESOURCES</a:t>
            </a:r>
          </a:p>
        </p:txBody>
      </p:sp>
      <p:sp>
        <p:nvSpPr>
          <p:cNvPr id="11" name="Title 7"/>
          <p:cNvSpPr txBox="1">
            <a:spLocks/>
          </p:cNvSpPr>
          <p:nvPr/>
        </p:nvSpPr>
        <p:spPr>
          <a:xfrm>
            <a:off x="639763" y="0"/>
            <a:ext cx="11522075" cy="946150"/>
          </a:xfrm>
          <a:prstGeom prst="rect">
            <a:avLst/>
          </a:prstGeom>
        </p:spPr>
        <p:txBody>
          <a:bodyPr lIns="128016" tIns="64008" rIns="128016" bIns="64008" anchor="ctr"/>
          <a:lstStyle/>
          <a:p>
            <a:pPr algn="ctr" defTabSz="1280160" fontAlgn="auto">
              <a:spcAft>
                <a:spcPts val="0"/>
              </a:spcAft>
              <a:defRPr/>
            </a:pPr>
            <a:r>
              <a:rPr lang="en-US" sz="3900" b="1" dirty="0">
                <a:latin typeface="+mj-lt"/>
                <a:ea typeface="+mj-ea"/>
                <a:cs typeface="+mj-cs"/>
              </a:rPr>
              <a:t>STEPS ON THE </a:t>
            </a:r>
            <a:r>
              <a:rPr lang="en-US" sz="3900" b="1" dirty="0" smtClean="0">
                <a:latin typeface="+mj-lt"/>
                <a:ea typeface="+mj-ea"/>
                <a:cs typeface="+mj-cs"/>
              </a:rPr>
              <a:t>ROAD OF </a:t>
            </a:r>
            <a:r>
              <a:rPr lang="sr-Latn-RS" sz="3900" b="1" dirty="0">
                <a:latin typeface="+mj-lt"/>
                <a:ea typeface="+mj-ea"/>
                <a:cs typeface="+mj-cs"/>
              </a:rPr>
              <a:t>I</a:t>
            </a:r>
            <a:r>
              <a:rPr lang="en-US" sz="3900" b="1" dirty="0">
                <a:latin typeface="+mj-lt"/>
                <a:ea typeface="+mj-ea"/>
                <a:cs typeface="+mj-cs"/>
              </a:rPr>
              <a:t>MPLEMENTATION OF </a:t>
            </a:r>
            <a:r>
              <a:rPr lang="sr-Latn-RS" sz="3900" b="1" dirty="0">
                <a:latin typeface="+mj-lt"/>
                <a:ea typeface="+mj-ea"/>
                <a:cs typeface="+mj-cs"/>
              </a:rPr>
              <a:t>E</a:t>
            </a:r>
            <a:r>
              <a:rPr lang="en-US" sz="3900" b="1" dirty="0">
                <a:latin typeface="+mj-lt"/>
                <a:ea typeface="+mj-ea"/>
                <a:cs typeface="+mj-cs"/>
              </a:rPr>
              <a:t>NERGY </a:t>
            </a:r>
            <a:r>
              <a:rPr lang="sr-Latn-RS" sz="3900" b="1" dirty="0">
                <a:latin typeface="+mj-lt"/>
                <a:ea typeface="+mj-ea"/>
                <a:cs typeface="+mj-cs"/>
              </a:rPr>
              <a:t>E</a:t>
            </a:r>
            <a:r>
              <a:rPr lang="en-US" sz="3900" b="1" dirty="0">
                <a:latin typeface="+mj-lt"/>
                <a:ea typeface="+mj-ea"/>
                <a:cs typeface="+mj-cs"/>
              </a:rPr>
              <a:t>FFICIENCY </a:t>
            </a:r>
            <a:r>
              <a:rPr lang="en-US" sz="3900" b="1" dirty="0" smtClean="0">
                <a:latin typeface="+mj-lt"/>
                <a:ea typeface="+mj-ea"/>
                <a:cs typeface="+mj-cs"/>
              </a:rPr>
              <a:t>IN </a:t>
            </a:r>
            <a:r>
              <a:rPr lang="sr-Latn-RS" sz="3900" b="1" dirty="0" smtClean="0">
                <a:latin typeface="+mj-lt"/>
                <a:ea typeface="+mj-ea"/>
                <a:cs typeface="+mj-cs"/>
              </a:rPr>
              <a:t>B</a:t>
            </a:r>
            <a:r>
              <a:rPr lang="en-US" sz="3900" b="1" dirty="0" smtClean="0">
                <a:latin typeface="+mj-lt"/>
                <a:ea typeface="+mj-ea"/>
                <a:cs typeface="+mj-cs"/>
              </a:rPr>
              <a:t>UILDINGS</a:t>
            </a:r>
            <a:endParaRPr lang="sr-Latn-RS" sz="3900" b="1" dirty="0">
              <a:latin typeface="+mj-lt"/>
              <a:ea typeface="+mj-ea"/>
              <a:cs typeface="+mj-cs"/>
            </a:endParaRPr>
          </a:p>
        </p:txBody>
      </p:sp>
      <p:sp>
        <p:nvSpPr>
          <p:cNvPr id="3080" name="TextBox 11"/>
          <p:cNvSpPr txBox="1">
            <a:spLocks noChangeArrowheads="1"/>
          </p:cNvSpPr>
          <p:nvPr/>
        </p:nvSpPr>
        <p:spPr bwMode="auto">
          <a:xfrm>
            <a:off x="3487738" y="3586163"/>
            <a:ext cx="769937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4500">
                <a:latin typeface="Calibri" pitchFamily="34" charset="0"/>
                <a:sym typeface="Wingdings" pitchFamily="2" charset="2"/>
              </a:rPr>
              <a:t></a:t>
            </a:r>
            <a:endParaRPr lang="en-US" sz="4500">
              <a:latin typeface="Calibri" pitchFamily="34" charset="0"/>
            </a:endParaRPr>
          </a:p>
        </p:txBody>
      </p:sp>
      <p:sp>
        <p:nvSpPr>
          <p:cNvPr id="3081" name="TextBox 12"/>
          <p:cNvSpPr txBox="1">
            <a:spLocks noChangeArrowheads="1"/>
          </p:cNvSpPr>
          <p:nvPr/>
        </p:nvSpPr>
        <p:spPr bwMode="auto">
          <a:xfrm>
            <a:off x="5487988" y="5543550"/>
            <a:ext cx="769937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4500">
                <a:latin typeface="Calibri" pitchFamily="34" charset="0"/>
                <a:sym typeface="Wingdings" pitchFamily="2" charset="2"/>
              </a:rPr>
              <a:t></a:t>
            </a:r>
            <a:endParaRPr lang="en-US" sz="4500">
              <a:latin typeface="Calibri" pitchFamily="34" charset="0"/>
            </a:endParaRPr>
          </a:p>
        </p:txBody>
      </p:sp>
      <p:sp>
        <p:nvSpPr>
          <p:cNvPr id="3082" name="TextBox 13"/>
          <p:cNvSpPr txBox="1">
            <a:spLocks noChangeArrowheads="1"/>
          </p:cNvSpPr>
          <p:nvPr/>
        </p:nvSpPr>
        <p:spPr bwMode="auto">
          <a:xfrm>
            <a:off x="7829550" y="3624263"/>
            <a:ext cx="76993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4500">
                <a:latin typeface="Calibri" pitchFamily="34" charset="0"/>
                <a:sym typeface="Wingdings" pitchFamily="2" charset="2"/>
              </a:rPr>
              <a:t></a:t>
            </a:r>
            <a:endParaRPr lang="en-US" sz="4500">
              <a:latin typeface="Calibri" pitchFamily="34" charset="0"/>
            </a:endParaRP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4144963" y="2057400"/>
            <a:ext cx="3502025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algn="ctr"/>
            <a:r>
              <a:rPr lang="en-US" sz="3400" b="1">
                <a:solidFill>
                  <a:srgbClr val="008000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>
          <a:xfrm>
            <a:off x="611188" y="6219825"/>
            <a:ext cx="2520950" cy="822325"/>
          </a:xfrm>
          <a:prstGeom prst="roundRect">
            <a:avLst>
              <a:gd name="adj" fmla="val 2367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>
                <a:solidFill>
                  <a:schemeClr val="tx1"/>
                </a:solidFill>
              </a:rPr>
              <a:t>THE LAW ON PLANNING AND CONSTRUCTION </a:t>
            </a:r>
            <a:br>
              <a:rPr lang="sr-Latn-RS" sz="1400" b="1" dirty="0">
                <a:solidFill>
                  <a:schemeClr val="tx1"/>
                </a:solidFill>
              </a:rPr>
            </a:br>
            <a:r>
              <a:rPr lang="sr-Latn-RS" sz="1400" dirty="0">
                <a:solidFill>
                  <a:schemeClr val="tx1"/>
                </a:solidFill>
              </a:rPr>
              <a:t>(Official Gazette of RS, no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sr-Latn-RS" sz="1400" dirty="0">
                <a:solidFill>
                  <a:schemeClr val="tx1"/>
                </a:solidFill>
              </a:rPr>
              <a:t>.72/09</a:t>
            </a:r>
            <a:r>
              <a:rPr lang="en-US" sz="1400" dirty="0">
                <a:solidFill>
                  <a:schemeClr val="tx1"/>
                </a:solidFill>
              </a:rPr>
              <a:t>, 81-09, 64/10-US I 24/11 </a:t>
            </a:r>
            <a:r>
              <a:rPr lang="sr-Latn-R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25475" y="7162800"/>
            <a:ext cx="2520950" cy="8382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>
                <a:solidFill>
                  <a:schemeClr val="tx1"/>
                </a:solidFill>
              </a:rPr>
              <a:t>THE </a:t>
            </a:r>
            <a:r>
              <a:rPr lang="sr-Latn-RS" sz="1400" b="1" dirty="0" smtClean="0">
                <a:solidFill>
                  <a:schemeClr val="tx1"/>
                </a:solidFill>
              </a:rPr>
              <a:t>RULEBOOK </a:t>
            </a:r>
            <a:r>
              <a:rPr lang="sr-Latn-RS" sz="1400" b="1" dirty="0">
                <a:solidFill>
                  <a:schemeClr val="tx1"/>
                </a:solidFill>
              </a:rPr>
              <a:t>ON THE ENERGY EFFICIENCY OF BUILDINGS</a:t>
            </a:r>
            <a:br>
              <a:rPr lang="sr-Latn-RS" sz="1400" b="1" dirty="0">
                <a:solidFill>
                  <a:schemeClr val="tx1"/>
                </a:solidFill>
              </a:rPr>
            </a:br>
            <a:r>
              <a:rPr lang="sr-Latn-RS" sz="1400" dirty="0">
                <a:solidFill>
                  <a:schemeClr val="tx1"/>
                </a:solidFill>
              </a:rPr>
              <a:t>(Official Gazette of RS, no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sr-Latn-RS" sz="1400" dirty="0">
                <a:solidFill>
                  <a:schemeClr val="tx1"/>
                </a:solidFill>
              </a:rPr>
              <a:t>. 61/2011)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25475" y="8061325"/>
            <a:ext cx="2662238" cy="121602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>
                <a:solidFill>
                  <a:schemeClr val="tx1"/>
                </a:solidFill>
              </a:rPr>
              <a:t>The </a:t>
            </a:r>
            <a:r>
              <a:rPr lang="sr-Latn-RS" sz="1400" b="1" dirty="0" smtClean="0">
                <a:solidFill>
                  <a:schemeClr val="tx1"/>
                </a:solidFill>
              </a:rPr>
              <a:t>Rulebook </a:t>
            </a:r>
            <a:r>
              <a:rPr lang="sr-Latn-RS" sz="1400" b="1" dirty="0">
                <a:solidFill>
                  <a:schemeClr val="tx1"/>
                </a:solidFill>
              </a:rPr>
              <a:t>on the conditions, content and way of issuing of the certificates on the </a:t>
            </a:r>
            <a:r>
              <a:rPr lang="en-US" sz="1400" b="1" dirty="0">
                <a:solidFill>
                  <a:schemeClr val="tx1"/>
                </a:solidFill>
              </a:rPr>
              <a:t>energy</a:t>
            </a:r>
            <a:r>
              <a:rPr lang="sr-Latn-R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performances</a:t>
            </a:r>
            <a:r>
              <a:rPr lang="sr-Latn-RS" sz="1400" b="1" dirty="0">
                <a:solidFill>
                  <a:schemeClr val="tx1"/>
                </a:solidFill>
              </a:rPr>
              <a:t> of buildings </a:t>
            </a:r>
            <a:br>
              <a:rPr lang="sr-Latn-RS" sz="1400" b="1" dirty="0">
                <a:solidFill>
                  <a:schemeClr val="tx1"/>
                </a:solidFill>
              </a:rPr>
            </a:br>
            <a:r>
              <a:rPr lang="sr-Latn-RS" sz="1400" dirty="0">
                <a:solidFill>
                  <a:schemeClr val="tx1"/>
                </a:solidFill>
              </a:rPr>
              <a:t>((Official Gazette of RS, no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sr-Latn-RS" sz="1400" dirty="0">
                <a:solidFill>
                  <a:schemeClr val="tx1"/>
                </a:solidFill>
              </a:rPr>
              <a:t>. 69/2012)</a:t>
            </a:r>
          </a:p>
        </p:txBody>
      </p:sp>
      <p:pic>
        <p:nvPicPr>
          <p:cNvPr id="31" name="Picture 30" descr="romici-0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61550" y="3914775"/>
            <a:ext cx="2144713" cy="23050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102" name="Title 7"/>
          <p:cNvSpPr>
            <a:spLocks noGrp="1"/>
          </p:cNvSpPr>
          <p:nvPr>
            <p:ph type="title"/>
          </p:nvPr>
        </p:nvSpPr>
        <p:spPr>
          <a:xfrm>
            <a:off x="639763" y="0"/>
            <a:ext cx="11522075" cy="1298575"/>
          </a:xfrm>
        </p:spPr>
        <p:txBody>
          <a:bodyPr/>
          <a:lstStyle/>
          <a:p>
            <a:pPr eaLnBrk="1" hangingPunct="1"/>
            <a:r>
              <a:rPr lang="en-US" sz="3900" b="1" dirty="0" smtClean="0"/>
              <a:t>THE ROAD TO </a:t>
            </a:r>
            <a:r>
              <a:rPr lang="sr-Latn-CS" sz="3900" b="1" dirty="0" smtClean="0"/>
              <a:t>E</a:t>
            </a:r>
            <a:r>
              <a:rPr lang="en-US" sz="3900" b="1" dirty="0" smtClean="0"/>
              <a:t>NERGY </a:t>
            </a:r>
            <a:r>
              <a:rPr lang="sr-Latn-CS" sz="3900" b="1" dirty="0" smtClean="0"/>
              <a:t>E</a:t>
            </a:r>
            <a:r>
              <a:rPr lang="en-US" sz="3900" b="1" dirty="0" smtClean="0"/>
              <a:t>FFICIENCY IN </a:t>
            </a:r>
            <a:r>
              <a:rPr lang="sr-Latn-CS" sz="3900" b="1" dirty="0" smtClean="0"/>
              <a:t>B</a:t>
            </a:r>
            <a:r>
              <a:rPr lang="en-US" sz="3900" b="1" dirty="0" smtClean="0"/>
              <a:t>UILDINGS </a:t>
            </a:r>
            <a:br>
              <a:rPr lang="en-US" sz="3900" b="1" dirty="0" smtClean="0"/>
            </a:br>
            <a:r>
              <a:rPr lang="en-US" sz="3900" b="1" dirty="0" smtClean="0"/>
              <a:t>IN SERBIA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" y="1477535"/>
            <a:ext cx="566309" cy="1514030"/>
          </a:xfrm>
          <a:prstGeom prst="rect">
            <a:avLst/>
          </a:prstGeom>
          <a:noFill/>
        </p:spPr>
        <p:txBody>
          <a:bodyPr vert="vert270" lIns="128016" tIns="64008" rIns="128016" bIns="64008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  <a:cs typeface="+mn-cs"/>
              </a:rPr>
              <a:t>INTENDED</a:t>
            </a:r>
            <a:endParaRPr lang="sr-Latn-RS" sz="2000" b="1" dirty="0">
              <a:latin typeface="+mn-lt"/>
              <a:cs typeface="+mn-cs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986088" y="5054600"/>
            <a:ext cx="2390775" cy="1587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" y="6880838"/>
            <a:ext cx="566309" cy="1478033"/>
          </a:xfrm>
          <a:prstGeom prst="rect">
            <a:avLst/>
          </a:prstGeom>
          <a:noFill/>
        </p:spPr>
        <p:txBody>
          <a:bodyPr vert="vert270" lIns="128016" tIns="64008" rIns="128016" bIns="64008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  <a:cs typeface="+mn-cs"/>
              </a:rPr>
              <a:t>COMPLETED</a:t>
            </a:r>
            <a:endParaRPr lang="sr-Latn-RS" sz="2000" b="1" dirty="0">
              <a:latin typeface="+mn-lt"/>
              <a:cs typeface="+mn-cs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493000" y="5084763"/>
            <a:ext cx="2390775" cy="1587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romici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638" y="3914775"/>
            <a:ext cx="2146300" cy="23050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 descr="romici-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2575" y="3914775"/>
            <a:ext cx="2144713" cy="23050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109" name="Rectangle 31"/>
          <p:cNvSpPr>
            <a:spLocks noChangeArrowheads="1"/>
          </p:cNvSpPr>
          <p:nvPr/>
        </p:nvSpPr>
        <p:spPr bwMode="auto">
          <a:xfrm>
            <a:off x="5540374" y="4618038"/>
            <a:ext cx="1851025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EDUCATION AND </a:t>
            </a:r>
            <a:r>
              <a:rPr lang="en-US" sz="2000" b="1" dirty="0" smtClean="0">
                <a:latin typeface="Calibri" pitchFamily="34" charset="0"/>
              </a:rPr>
              <a:t>INFORMATION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4110" name="Rectangle 32"/>
          <p:cNvSpPr>
            <a:spLocks noChangeArrowheads="1"/>
          </p:cNvSpPr>
          <p:nvPr/>
        </p:nvSpPr>
        <p:spPr bwMode="auto">
          <a:xfrm>
            <a:off x="10145713" y="4618038"/>
            <a:ext cx="1546225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DATA </a:t>
            </a:r>
            <a:r>
              <a:rPr lang="en-US" sz="2000" b="1" dirty="0">
                <a:latin typeface="Calibri" pitchFamily="34" charset="0"/>
              </a:rPr>
              <a:t>AND FINANCIAL RESOURCES</a:t>
            </a:r>
          </a:p>
        </p:txBody>
      </p:sp>
      <p:sp>
        <p:nvSpPr>
          <p:cNvPr id="4111" name="Rectangle 33"/>
          <p:cNvSpPr>
            <a:spLocks noChangeArrowheads="1"/>
          </p:cNvSpPr>
          <p:nvPr/>
        </p:nvSpPr>
        <p:spPr bwMode="auto">
          <a:xfrm>
            <a:off x="782638" y="4679950"/>
            <a:ext cx="20320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LEGISLATION AND REGULATIONS</a:t>
            </a:r>
          </a:p>
        </p:txBody>
      </p:sp>
      <p:pic>
        <p:nvPicPr>
          <p:cNvPr id="4112" name="Picture 35" descr="svi simboli-02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4638" y="7237413"/>
            <a:ext cx="6334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ounded Rectangle 39"/>
          <p:cNvSpPr/>
          <p:nvPr/>
        </p:nvSpPr>
        <p:spPr>
          <a:xfrm>
            <a:off x="625475" y="3078163"/>
            <a:ext cx="2520950" cy="760412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Rulebook </a:t>
            </a:r>
            <a:r>
              <a:rPr lang="en-US" sz="1400" dirty="0">
                <a:solidFill>
                  <a:schemeClr val="tx1"/>
                </a:solidFill>
              </a:rPr>
              <a:t>amendment and improvement  procedure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5475" y="2012950"/>
            <a:ext cx="2520950" cy="89535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  <a:cs typeface="Times New Roman" pitchFamily="18" charset="0"/>
              </a:rPr>
              <a:t>Rulebook </a:t>
            </a:r>
            <a:r>
              <a:rPr lang="en-US" sz="1400" b="1" dirty="0">
                <a:solidFill>
                  <a:schemeClr val="tx1"/>
                </a:solidFill>
                <a:cs typeface="Times New Roman" pitchFamily="18" charset="0"/>
              </a:rPr>
              <a:t>implementation  </a:t>
            </a:r>
            <a:r>
              <a:rPr lang="en-US" sz="1400" dirty="0">
                <a:solidFill>
                  <a:schemeClr val="tx1"/>
                </a:solidFill>
                <a:cs typeface="Times New Roman" pitchFamily="18" charset="0"/>
              </a:rPr>
              <a:t>through the project of  first energy passports</a:t>
            </a:r>
            <a:endParaRPr lang="sr-Latn-RS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443288" y="2255838"/>
            <a:ext cx="2720975" cy="73501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National image campaign</a:t>
            </a:r>
            <a:r>
              <a:rPr lang="sr-Latn-R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for the promotion of the energy passport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443288" y="2990850"/>
            <a:ext cx="2720975" cy="847725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Preparation </a:t>
            </a:r>
            <a:r>
              <a:rPr lang="en-US" sz="1400" b="1" dirty="0">
                <a:solidFill>
                  <a:schemeClr val="tx1"/>
                </a:solidFill>
              </a:rPr>
              <a:t>of professional </a:t>
            </a:r>
            <a:r>
              <a:rPr lang="en-US" sz="1400" b="1" dirty="0" smtClean="0">
                <a:solidFill>
                  <a:schemeClr val="tx1"/>
                </a:solidFill>
              </a:rPr>
              <a:t>publications</a:t>
            </a:r>
            <a:r>
              <a:rPr lang="sr-Latn-RS" sz="1400" b="1" dirty="0" smtClean="0">
                <a:solidFill>
                  <a:schemeClr val="tx1"/>
                </a:solidFill>
              </a:rPr>
              <a:t> </a:t>
            </a:r>
            <a:r>
              <a:rPr lang="sr-Latn-RS" sz="1400" dirty="0">
                <a:solidFill>
                  <a:schemeClr val="tx1"/>
                </a:solidFill>
              </a:rPr>
              <a:t>– </a:t>
            </a:r>
            <a:r>
              <a:rPr lang="en-US" sz="1400" dirty="0">
                <a:solidFill>
                  <a:schemeClr val="tx1"/>
                </a:solidFill>
              </a:rPr>
              <a:t> A Handbook on </a:t>
            </a:r>
            <a:r>
              <a:rPr lang="en-US" sz="1400" dirty="0" smtClean="0">
                <a:solidFill>
                  <a:schemeClr val="tx1"/>
                </a:solidFill>
              </a:rPr>
              <a:t>issuing </a:t>
            </a:r>
            <a:r>
              <a:rPr lang="en-US" sz="1400" dirty="0">
                <a:solidFill>
                  <a:schemeClr val="tx1"/>
                </a:solidFill>
              </a:rPr>
              <a:t>of energy passports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641725" y="6219825"/>
            <a:ext cx="2522538" cy="787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i="1" dirty="0">
                <a:solidFill>
                  <a:schemeClr val="tx1"/>
                </a:solidFill>
              </a:rPr>
              <a:t>Training </a:t>
            </a:r>
            <a:r>
              <a:rPr lang="sr-Latn-RS" sz="1400" b="1" dirty="0">
                <a:solidFill>
                  <a:schemeClr val="tx1"/>
                </a:solidFill>
              </a:rPr>
              <a:t>and education </a:t>
            </a:r>
            <a:r>
              <a:rPr lang="sr-Latn-RS" sz="1400" dirty="0">
                <a:solidFill>
                  <a:schemeClr val="tx1"/>
                </a:solidFill>
              </a:rPr>
              <a:t>of engineers on energy efficiency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641725" y="7086600"/>
            <a:ext cx="2522538" cy="135255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i="1" dirty="0">
                <a:solidFill>
                  <a:schemeClr val="tx1"/>
                </a:solidFill>
              </a:rPr>
              <a:t>Program of the seminar: </a:t>
            </a:r>
            <a:r>
              <a:rPr lang="sr-Latn-RS" sz="1400" i="1" dirty="0">
                <a:solidFill>
                  <a:schemeClr val="tx1"/>
                </a:solidFill>
              </a:rPr>
              <a:t>Techniques, Technologies and Products </a:t>
            </a:r>
            <a:r>
              <a:rPr lang="en-US" sz="1400" i="1" dirty="0" smtClean="0">
                <a:solidFill>
                  <a:schemeClr val="tx1"/>
                </a:solidFill>
              </a:rPr>
              <a:t>regarding</a:t>
            </a:r>
            <a:r>
              <a:rPr lang="sr-Latn-RS" sz="1400" i="1" dirty="0" smtClean="0">
                <a:solidFill>
                  <a:schemeClr val="tx1"/>
                </a:solidFill>
              </a:rPr>
              <a:t> </a:t>
            </a:r>
            <a:r>
              <a:rPr lang="sr-Latn-RS" sz="1400" i="1" dirty="0">
                <a:solidFill>
                  <a:schemeClr val="tx1"/>
                </a:solidFill>
              </a:rPr>
              <a:t>Energy Efficiency </a:t>
            </a: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chemeClr val="tx1"/>
                </a:solidFill>
              </a:rPr>
              <a:t>I</a:t>
            </a:r>
            <a:r>
              <a:rPr lang="sr-Latn-RS" sz="1400" i="1" dirty="0">
                <a:solidFill>
                  <a:schemeClr val="tx1"/>
                </a:solidFill>
              </a:rPr>
              <a:t>n </a:t>
            </a:r>
            <a:r>
              <a:rPr lang="sr-Latn-RS" sz="1400" i="1" dirty="0" smtClean="0">
                <a:solidFill>
                  <a:schemeClr val="tx1"/>
                </a:solidFill>
              </a:rPr>
              <a:t>Building</a:t>
            </a:r>
            <a:r>
              <a:rPr lang="en-US" sz="1400" i="1" dirty="0" smtClean="0">
                <a:solidFill>
                  <a:schemeClr val="tx1"/>
                </a:solidFill>
              </a:rPr>
              <a:t>s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577013" y="6308725"/>
            <a:ext cx="3024187" cy="156845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i="1" dirty="0">
                <a:solidFill>
                  <a:schemeClr val="tx1"/>
                </a:solidFill>
              </a:rPr>
              <a:t>Eta towns – </a:t>
            </a:r>
            <a:r>
              <a:rPr lang="sr-Latn-RS" sz="1400" i="1" dirty="0">
                <a:solidFill>
                  <a:schemeClr val="tx1"/>
                </a:solidFill>
              </a:rPr>
              <a:t>Forming of the association of  30  towns in Serbia  in order to implement the project of energy certification of </a:t>
            </a:r>
            <a:r>
              <a:rPr lang="en-US" sz="1400" i="1" dirty="0" smtClean="0">
                <a:solidFill>
                  <a:schemeClr val="tx1"/>
                </a:solidFill>
              </a:rPr>
              <a:t>constructions</a:t>
            </a:r>
            <a:endParaRPr lang="sr-Latn-RS" sz="1400" b="1" i="1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577013" y="1341438"/>
            <a:ext cx="2947987" cy="822325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chemeClr val="tx1"/>
                </a:solidFill>
              </a:rPr>
              <a:t>Campaign on Social </a:t>
            </a:r>
            <a:r>
              <a:rPr lang="en-US" sz="1400" b="1" i="1" dirty="0" smtClean="0">
                <a:solidFill>
                  <a:schemeClr val="tx1"/>
                </a:solidFill>
              </a:rPr>
              <a:t>Networks</a:t>
            </a: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i="1" dirty="0" smtClean="0">
                <a:solidFill>
                  <a:schemeClr val="tx1"/>
                </a:solidFill>
              </a:rPr>
              <a:t> </a:t>
            </a:r>
            <a:r>
              <a:rPr lang="sr-Latn-RS" sz="1400" b="1" i="1" dirty="0">
                <a:solidFill>
                  <a:schemeClr val="tx1"/>
                </a:solidFill>
              </a:rPr>
              <a:t>– </a:t>
            </a:r>
            <a:r>
              <a:rPr lang="sr-Latn-RS" sz="1400" dirty="0">
                <a:solidFill>
                  <a:schemeClr val="tx1"/>
                </a:solidFill>
              </a:rPr>
              <a:t>energ</a:t>
            </a:r>
            <a:r>
              <a:rPr lang="en-US" sz="1400" dirty="0">
                <a:solidFill>
                  <a:schemeClr val="tx1"/>
                </a:solidFill>
              </a:rPr>
              <a:t>y dialogue in Serbia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688138" y="2255838"/>
            <a:ext cx="2913062" cy="73501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Public Exhibition</a:t>
            </a:r>
            <a:r>
              <a:rPr lang="sr-Latn-RS" sz="1400" b="1" dirty="0">
                <a:solidFill>
                  <a:schemeClr val="tx1"/>
                </a:solidFill>
              </a:rPr>
              <a:t> – </a:t>
            </a:r>
            <a:r>
              <a:rPr lang="sr-Latn-RS" sz="1400" dirty="0">
                <a:solidFill>
                  <a:schemeClr val="tx1"/>
                </a:solidFill>
              </a:rPr>
              <a:t>Energ</a:t>
            </a:r>
            <a:r>
              <a:rPr lang="en-US" sz="1400" dirty="0">
                <a:solidFill>
                  <a:schemeClr val="tx1"/>
                </a:solidFill>
              </a:rPr>
              <a:t>y Atlas</a:t>
            </a:r>
            <a:r>
              <a:rPr lang="sr-Latn-RS" sz="1400" dirty="0">
                <a:solidFill>
                  <a:schemeClr val="tx1"/>
                </a:solidFill>
              </a:rPr>
              <a:t> </a:t>
            </a:r>
            <a:br>
              <a:rPr lang="sr-Latn-R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of Belgrade</a:t>
            </a:r>
            <a:endParaRPr lang="sr-Latn-RS" sz="1400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705600" y="3078163"/>
            <a:ext cx="2895600" cy="76041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Events and press conferences</a:t>
            </a:r>
            <a:r>
              <a:rPr lang="sr-Latn-RS" sz="1400" b="1" dirty="0">
                <a:solidFill>
                  <a:schemeClr val="tx1"/>
                </a:solidFill>
              </a:rPr>
              <a:t> – </a:t>
            </a:r>
            <a:r>
              <a:rPr lang="sr-Latn-RS" sz="1400" dirty="0">
                <a:solidFill>
                  <a:schemeClr val="tx1"/>
                </a:solidFill>
              </a:rPr>
              <a:t>energ</a:t>
            </a:r>
            <a:r>
              <a:rPr lang="en-US" sz="1400" dirty="0">
                <a:solidFill>
                  <a:schemeClr val="tx1"/>
                </a:solidFill>
              </a:rPr>
              <a:t>y efficiency in </a:t>
            </a:r>
            <a:r>
              <a:rPr lang="en-US" sz="1400" dirty="0" smtClean="0">
                <a:solidFill>
                  <a:schemeClr val="tx1"/>
                </a:solidFill>
              </a:rPr>
              <a:t>buildings in </a:t>
            </a:r>
            <a:r>
              <a:rPr lang="en-US" sz="1400" dirty="0">
                <a:solidFill>
                  <a:schemeClr val="tx1"/>
                </a:solidFill>
              </a:rPr>
              <a:t>Serbia</a:t>
            </a:r>
            <a:endParaRPr lang="sr-Latn-RS" sz="1400" b="1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3448050" y="1341438"/>
            <a:ext cx="2738438" cy="82232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>
                <a:solidFill>
                  <a:schemeClr val="tx1"/>
                </a:solidFill>
              </a:rPr>
              <a:t>Eta </a:t>
            </a:r>
            <a:r>
              <a:rPr lang="en-US" sz="1400" b="1" dirty="0">
                <a:solidFill>
                  <a:schemeClr val="tx1"/>
                </a:solidFill>
              </a:rPr>
              <a:t>towns</a:t>
            </a:r>
            <a:r>
              <a:rPr lang="sr-Latn-RS" sz="1400" b="1" dirty="0">
                <a:solidFill>
                  <a:schemeClr val="tx1"/>
                </a:solidFill>
              </a:rPr>
              <a:t> –</a:t>
            </a:r>
            <a:r>
              <a:rPr lang="en-US" sz="1400" dirty="0">
                <a:solidFill>
                  <a:schemeClr val="tx1"/>
                </a:solidFill>
              </a:rPr>
              <a:t>public exhibitions and debates on energy efficiency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9693275" y="1298575"/>
            <a:ext cx="2520950" cy="865188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>
                <a:solidFill>
                  <a:schemeClr val="tx1"/>
                </a:solidFill>
              </a:rPr>
              <a:t>National database on the energy efficiency in </a:t>
            </a:r>
            <a:r>
              <a:rPr lang="sr-Latn-RS" sz="1400" b="1" dirty="0" smtClean="0">
                <a:solidFill>
                  <a:schemeClr val="tx1"/>
                </a:solidFill>
              </a:rPr>
              <a:t>building</a:t>
            </a:r>
            <a:r>
              <a:rPr lang="en-US" sz="1400" b="1" dirty="0" smtClean="0">
                <a:solidFill>
                  <a:schemeClr val="tx1"/>
                </a:solidFill>
              </a:rPr>
              <a:t>s</a:t>
            </a:r>
            <a:r>
              <a:rPr lang="sr-Latn-R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in </a:t>
            </a: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smtClean="0">
                <a:solidFill>
                  <a:schemeClr val="tx1"/>
                </a:solidFill>
              </a:rPr>
              <a:t>Serbia</a:t>
            </a:r>
            <a:endParaRPr lang="sr-Latn-RS" sz="1400" b="1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9661525" y="2249488"/>
            <a:ext cx="2803525" cy="74136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i="1" dirty="0">
                <a:solidFill>
                  <a:schemeClr val="tx1"/>
                </a:solidFill>
              </a:rPr>
              <a:t>Regional conference on the  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i="1" dirty="0" smtClean="0">
                <a:solidFill>
                  <a:schemeClr val="tx1"/>
                </a:solidFill>
              </a:rPr>
              <a:t>TABULA</a:t>
            </a:r>
            <a:r>
              <a:rPr lang="en-US" sz="1400" b="1" i="1" dirty="0" smtClean="0">
                <a:solidFill>
                  <a:schemeClr val="tx1"/>
                </a:solidFill>
              </a:rPr>
              <a:t> </a:t>
            </a:r>
            <a:r>
              <a:rPr lang="sr-Latn-RS" sz="1400" b="1" i="1" dirty="0" smtClean="0">
                <a:solidFill>
                  <a:schemeClr val="tx1"/>
                </a:solidFill>
              </a:rPr>
              <a:t>catalogue</a:t>
            </a:r>
            <a:endParaRPr lang="sr-Latn-RS" sz="1400" b="1" i="1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9685338" y="6340475"/>
            <a:ext cx="3116262" cy="82232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i="1" dirty="0">
                <a:solidFill>
                  <a:schemeClr val="tx1"/>
                </a:solidFill>
              </a:rPr>
              <a:t>Statistical data – Catalogization of Buildings in Serbia</a:t>
            </a:r>
            <a:br>
              <a:rPr lang="sr-Latn-RS" sz="1400" b="1" i="1" dirty="0">
                <a:solidFill>
                  <a:schemeClr val="tx1"/>
                </a:solidFill>
              </a:rPr>
            </a:br>
            <a:r>
              <a:rPr lang="sr-Latn-RS" sz="1400" b="1" dirty="0">
                <a:solidFill>
                  <a:schemeClr val="tx1"/>
                </a:solidFill>
              </a:rPr>
              <a:t>(</a:t>
            </a:r>
            <a:r>
              <a:rPr lang="sr-Latn-RS" sz="1400" dirty="0">
                <a:solidFill>
                  <a:schemeClr val="tx1"/>
                </a:solidFill>
              </a:rPr>
              <a:t>technical data and market potentials</a:t>
            </a:r>
            <a:r>
              <a:rPr lang="sr-Latn-RS" sz="14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9693275" y="7269163"/>
            <a:ext cx="3108325" cy="89693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>
                <a:solidFill>
                  <a:schemeClr val="tx1"/>
                </a:solidFill>
              </a:rPr>
              <a:t>Draft concept of a public discussion on the possible financial models</a:t>
            </a:r>
          </a:p>
        </p:txBody>
      </p:sp>
      <p:pic>
        <p:nvPicPr>
          <p:cNvPr id="4128" name="Picture 36" descr="svi simboli-02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4638" y="3198813"/>
            <a:ext cx="6334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9" name="Picture 37" descr="svi simboli-17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6400800"/>
            <a:ext cx="63182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0" name="Picture 38" descr="svi simboli-02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8458200"/>
            <a:ext cx="6334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1" name="Picture 47" descr="svi simboli-22-20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2514600"/>
            <a:ext cx="66833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2" name="Picture 51" descr="svi simboli-18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32475" y="7526338"/>
            <a:ext cx="63341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3" name="Picture 55" descr="svi simboli-13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3600" y="6400800"/>
            <a:ext cx="633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4" name="Picture 56" descr="svi simboli-24-22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848725" y="1373188"/>
            <a:ext cx="6699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5" name="Picture 58" descr="svi simboli-25-23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839200" y="2438400"/>
            <a:ext cx="66992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6" name="Picture 59" descr="svi simboli-26-24.pn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991600" y="3657600"/>
            <a:ext cx="66992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7" name="Picture 62" descr="svi simboli-12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15400" y="7086600"/>
            <a:ext cx="63182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8" name="Picture 67" descr="svi simboli-08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168188" y="7281863"/>
            <a:ext cx="633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9" name="Picture 69" descr="svi simboli-06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582400" y="1524000"/>
            <a:ext cx="63182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0" name="Picture 63" descr="edukacija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19800" y="3200400"/>
            <a:ext cx="66833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1" name="Picture 64" descr="svi simboli-28-23.pn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803525" y="2265363"/>
            <a:ext cx="63976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2" name="TextBox 72"/>
          <p:cNvSpPr txBox="1">
            <a:spLocks noChangeArrowheads="1"/>
          </p:cNvSpPr>
          <p:nvPr/>
        </p:nvSpPr>
        <p:spPr bwMode="auto">
          <a:xfrm>
            <a:off x="1557338" y="4070350"/>
            <a:ext cx="642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3400">
                <a:latin typeface="Calibri" pitchFamily="34" charset="0"/>
                <a:sym typeface="Wingdings" pitchFamily="2" charset="2"/>
              </a:rPr>
              <a:t></a:t>
            </a:r>
            <a:endParaRPr lang="en-US" sz="3400">
              <a:latin typeface="Calibri" pitchFamily="34" charset="0"/>
            </a:endParaRPr>
          </a:p>
        </p:txBody>
      </p:sp>
      <p:sp>
        <p:nvSpPr>
          <p:cNvPr id="4143" name="TextBox 73"/>
          <p:cNvSpPr txBox="1">
            <a:spLocks noChangeArrowheads="1"/>
          </p:cNvSpPr>
          <p:nvPr/>
        </p:nvSpPr>
        <p:spPr bwMode="auto">
          <a:xfrm>
            <a:off x="6086475" y="4070350"/>
            <a:ext cx="642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3400">
                <a:latin typeface="Calibri" pitchFamily="34" charset="0"/>
                <a:sym typeface="Wingdings" pitchFamily="2" charset="2"/>
              </a:rPr>
              <a:t></a:t>
            </a:r>
            <a:endParaRPr lang="en-US" sz="3400">
              <a:latin typeface="Calibri" pitchFamily="34" charset="0"/>
            </a:endParaRPr>
          </a:p>
        </p:txBody>
      </p:sp>
      <p:sp>
        <p:nvSpPr>
          <p:cNvPr id="4144" name="TextBox 74"/>
          <p:cNvSpPr txBox="1">
            <a:spLocks noChangeArrowheads="1"/>
          </p:cNvSpPr>
          <p:nvPr/>
        </p:nvSpPr>
        <p:spPr bwMode="auto">
          <a:xfrm>
            <a:off x="10591800" y="4046538"/>
            <a:ext cx="641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3400">
                <a:latin typeface="Calibri" pitchFamily="34" charset="0"/>
                <a:sym typeface="Wingdings" pitchFamily="2" charset="2"/>
              </a:rPr>
              <a:t></a:t>
            </a:r>
            <a:endParaRPr lang="en-US" sz="3400">
              <a:latin typeface="Calibri" pitchFamily="34" charset="0"/>
            </a:endParaRPr>
          </a:p>
        </p:txBody>
      </p:sp>
      <p:pic>
        <p:nvPicPr>
          <p:cNvPr id="4145" name="Picture 76" descr="svi simboli-12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91200" y="1600200"/>
            <a:ext cx="6334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Rounded Rectangle 71"/>
          <p:cNvSpPr/>
          <p:nvPr/>
        </p:nvSpPr>
        <p:spPr>
          <a:xfrm>
            <a:off x="9693275" y="3078163"/>
            <a:ext cx="2520950" cy="803275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>
                <a:solidFill>
                  <a:schemeClr val="tx1"/>
                </a:solidFill>
              </a:rPr>
              <a:t>Public discussion on the financial models </a:t>
            </a:r>
            <a:r>
              <a:rPr lang="sr-Latn-RS" sz="1400" dirty="0">
                <a:solidFill>
                  <a:schemeClr val="tx1"/>
                </a:solidFill>
              </a:rPr>
              <a:t>of </a:t>
            </a:r>
            <a:r>
              <a:rPr lang="en-US" sz="1400" dirty="0" smtClean="0">
                <a:solidFill>
                  <a:schemeClr val="tx1"/>
                </a:solidFill>
              </a:rPr>
              <a:t>rehabilitation of</a:t>
            </a:r>
            <a:r>
              <a:rPr lang="sr-Latn-R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residential buildings</a:t>
            </a:r>
            <a:r>
              <a:rPr lang="sr-Latn-RS" sz="1400" dirty="0" smtClean="0">
                <a:solidFill>
                  <a:schemeClr val="tx1"/>
                </a:solidFill>
              </a:rPr>
              <a:t> </a:t>
            </a:r>
            <a:r>
              <a:rPr lang="sr-Latn-RS" sz="1400" dirty="0">
                <a:solidFill>
                  <a:schemeClr val="tx1"/>
                </a:solidFill>
              </a:rPr>
              <a:t>in the field of EE</a:t>
            </a:r>
          </a:p>
        </p:txBody>
      </p:sp>
      <p:pic>
        <p:nvPicPr>
          <p:cNvPr id="4147" name="Picture 77" descr="svi simboli-08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658600" y="3505200"/>
            <a:ext cx="6334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8" name="Picture 78" descr="svi simboli-11-11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2265025" y="6343650"/>
            <a:ext cx="633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9" name="Picture 79" descr="svi simboli-11-11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1734800" y="2514600"/>
            <a:ext cx="633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4"/>
          <p:cNvGrpSpPr>
            <a:grpSpLocks noChangeAspect="1"/>
          </p:cNvGrpSpPr>
          <p:nvPr/>
        </p:nvGrpSpPr>
        <p:grpSpPr bwMode="auto">
          <a:xfrm>
            <a:off x="2614613" y="1455738"/>
            <a:ext cx="8099425" cy="8162925"/>
            <a:chOff x="2614430" y="528951"/>
            <a:chExt cx="9003619" cy="9072249"/>
          </a:xfrm>
        </p:grpSpPr>
        <p:pic>
          <p:nvPicPr>
            <p:cNvPr id="5137" name="Picture 15" descr="kucice za projekte-05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5400000">
              <a:off x="2540052" y="673868"/>
              <a:ext cx="4645745" cy="4496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8" name="Picture 20" descr="kucice za projekte-05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72304" y="528951"/>
              <a:ext cx="4645745" cy="4496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9" name="Picture 21" descr="kucice za projekte-05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 flipV="1">
              <a:off x="2540052" y="4995524"/>
              <a:ext cx="4645745" cy="4496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0" name="Picture 22" descr="kucice za projekte-05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V="1">
              <a:off x="6972304" y="5104211"/>
              <a:ext cx="4645745" cy="4496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2711450" y="2420938"/>
            <a:ext cx="3832225" cy="2879725"/>
          </a:xfrm>
        </p:spPr>
        <p:txBody>
          <a:bodyPr/>
          <a:lstStyle/>
          <a:p>
            <a:pPr eaLnBrk="1" hangingPunct="1"/>
            <a:r>
              <a:rPr lang="en-US" sz="1500" dirty="0" smtClean="0">
                <a:ea typeface="Calibri" pitchFamily="34" charset="0"/>
                <a:cs typeface="Calibri" pitchFamily="34" charset="0"/>
              </a:rPr>
              <a:t>Intended for professionals</a:t>
            </a:r>
            <a:r>
              <a:rPr lang="en-US" sz="15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1" hangingPunct="1"/>
            <a:r>
              <a:rPr lang="en-US" sz="1500" dirty="0" smtClean="0">
                <a:ea typeface="Calibri" pitchFamily="34" charset="0"/>
                <a:cs typeface="Calibri" pitchFamily="34" charset="0"/>
              </a:rPr>
              <a:t>Involves</a:t>
            </a:r>
            <a:r>
              <a:rPr lang="en-US" sz="15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sz="1500" dirty="0" smtClean="0">
                <a:ea typeface="Calibri" pitchFamily="34" charset="0"/>
                <a:cs typeface="Calibri" pitchFamily="34" charset="0"/>
              </a:rPr>
              <a:t>A single national database and information on: the process  and methodology of certification; issued EE certificates; training materials and programs;  laws and bylaws; catalogization and typologization of the building stock in Serbia; market potentials</a:t>
            </a:r>
            <a:endParaRPr lang="en-US" sz="15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15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Benefi</a:t>
            </a:r>
            <a:r>
              <a:rPr lang="en-US" sz="1500" b="1" dirty="0" smtClean="0">
                <a:ea typeface="Calibri" pitchFamily="34" charset="0"/>
                <a:cs typeface="Calibri" pitchFamily="34" charset="0"/>
              </a:rPr>
              <a:t>ts</a:t>
            </a:r>
            <a:r>
              <a:rPr lang="en-US" sz="15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sz="1500" b="1" dirty="0" smtClean="0">
                <a:ea typeface="Calibri" pitchFamily="34" charset="0"/>
                <a:cs typeface="Calibri" pitchFamily="34" charset="0"/>
              </a:rPr>
              <a:t>Enables information management and quality communication with donors.</a:t>
            </a:r>
            <a:endParaRPr lang="en-US" sz="1500" b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/>
            <a:endParaRPr lang="en-US" sz="1500" dirty="0" smtClean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5124" name="Content Placeholder 16"/>
          <p:cNvSpPr txBox="1">
            <a:spLocks/>
          </p:cNvSpPr>
          <p:nvPr/>
        </p:nvSpPr>
        <p:spPr bwMode="auto">
          <a:xfrm>
            <a:off x="6686550" y="2349500"/>
            <a:ext cx="392906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479425" indent="-479425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500" smtClean="0">
                <a:latin typeface="+mj-lt"/>
              </a:rPr>
              <a:t>Aimed at stimulating the activities of local governments in the implementation of legislation and projects in the field of energy efficiency</a:t>
            </a:r>
            <a:br>
              <a:rPr lang="en-US" sz="1500" smtClean="0">
                <a:latin typeface="+mj-lt"/>
              </a:rPr>
            </a:br>
            <a:r>
              <a:rPr lang="en-US" sz="1500" smtClean="0">
                <a:latin typeface="+mj-lt"/>
              </a:rPr>
              <a:t>Contents: Forming of the association of 30 cities in which the project of energy certification of buildings is implemented. After piloting the certification process a professional and public debate on EE is initiated. </a:t>
            </a:r>
          </a:p>
          <a:p>
            <a:pPr marL="479425" indent="-479425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500" b="1" smtClean="0">
                <a:latin typeface="+mj-lt"/>
              </a:rPr>
              <a:t>Benefits:</a:t>
            </a:r>
            <a:r>
              <a:rPr lang="en-US" sz="1500" smtClean="0">
                <a:latin typeface="+mj-lt"/>
              </a:rPr>
              <a:t> </a:t>
            </a:r>
            <a:r>
              <a:rPr lang="en-US" sz="1500" b="1" smtClean="0">
                <a:latin typeface="+mj-lt"/>
              </a:rPr>
              <a:t>Taking steps towards the realization of the potential of EE independently. </a:t>
            </a:r>
          </a:p>
          <a:p>
            <a:pPr marL="479425" indent="-479425">
              <a:spcBef>
                <a:spcPct val="20000"/>
              </a:spcBef>
              <a:buFont typeface="Arial" charset="0"/>
              <a:buChar char="•"/>
              <a:defRPr/>
            </a:pPr>
            <a:endParaRPr lang="en-US" sz="1500">
              <a:latin typeface="Calibri" pitchFamily="34" charset="0"/>
            </a:endParaRPr>
          </a:p>
        </p:txBody>
      </p:sp>
      <p:sp>
        <p:nvSpPr>
          <p:cNvPr id="5125" name="Content Placeholder 16"/>
          <p:cNvSpPr txBox="1">
            <a:spLocks/>
          </p:cNvSpPr>
          <p:nvPr/>
        </p:nvSpPr>
        <p:spPr bwMode="auto">
          <a:xfrm>
            <a:off x="2686050" y="6564313"/>
            <a:ext cx="38957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479425" indent="-47942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500">
                <a:latin typeface="+mn-lt"/>
              </a:rPr>
              <a:t>Designed for professional circles and </a:t>
            </a:r>
            <a:r>
              <a:rPr lang="en-US" sz="1500" smtClean="0">
                <a:latin typeface="+mn-lt"/>
              </a:rPr>
              <a:t>general </a:t>
            </a:r>
            <a:r>
              <a:rPr lang="en-US" sz="1500">
                <a:latin typeface="+mn-lt"/>
              </a:rPr>
              <a:t>public</a:t>
            </a:r>
            <a:br>
              <a:rPr lang="en-US" sz="1500">
                <a:latin typeface="+mn-lt"/>
              </a:rPr>
            </a:br>
            <a:r>
              <a:rPr lang="en-US" sz="1500">
                <a:latin typeface="+mn-lt"/>
              </a:rPr>
              <a:t>• Content: A campaign focused on creating the awareness of the benefits of energy certification and  the image of the energy passport quality</a:t>
            </a:r>
            <a:br>
              <a:rPr lang="en-US" sz="1500">
                <a:latin typeface="+mn-lt"/>
              </a:rPr>
            </a:br>
            <a:r>
              <a:rPr lang="en-US" sz="1500">
                <a:latin typeface="+mn-lt"/>
              </a:rPr>
              <a:t>• </a:t>
            </a:r>
            <a:r>
              <a:rPr lang="en-US" sz="1500" b="1">
                <a:latin typeface="+mn-lt"/>
              </a:rPr>
              <a:t>Benefits:</a:t>
            </a:r>
            <a:r>
              <a:rPr lang="en-US" sz="1500">
                <a:latin typeface="+mn-lt"/>
              </a:rPr>
              <a:t> </a:t>
            </a:r>
            <a:r>
              <a:rPr lang="en-US" sz="1500" b="1">
                <a:latin typeface="+mn-lt"/>
              </a:rPr>
              <a:t>Energy passport that becomes the driving force of development of the construction industry in Serbia and a market instrument for regulating the real estate.</a:t>
            </a:r>
          </a:p>
        </p:txBody>
      </p:sp>
      <p:sp>
        <p:nvSpPr>
          <p:cNvPr id="5126" name="Content Placeholder 16"/>
          <p:cNvSpPr txBox="1">
            <a:spLocks/>
          </p:cNvSpPr>
          <p:nvPr/>
        </p:nvSpPr>
        <p:spPr bwMode="auto">
          <a:xfrm>
            <a:off x="6753225" y="6564313"/>
            <a:ext cx="386238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479425" indent="-47942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500" smtClean="0">
                <a:latin typeface="+mn-lt"/>
              </a:rPr>
              <a:t>Intended to promote public dialogue amongstprofessional circles and the general public on energy efficiency in buildings. </a:t>
            </a:r>
            <a:br>
              <a:rPr lang="en-US" sz="1500" smtClean="0">
                <a:latin typeface="+mn-lt"/>
              </a:rPr>
            </a:br>
            <a:r>
              <a:rPr lang="en-US" sz="1500" smtClean="0">
                <a:latin typeface="+mn-lt"/>
              </a:rPr>
              <a:t>Content: Creation of a Web site, Facebook profile, LinkedIn profile, Twitter profile and internet forums in order to create an "energy network of Serbia“</a:t>
            </a:r>
          </a:p>
          <a:p>
            <a:pPr marL="479425" indent="-47942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500" b="1" smtClean="0">
                <a:latin typeface="+mn-lt"/>
              </a:rPr>
              <a:t>Benefits:</a:t>
            </a:r>
            <a:r>
              <a:rPr lang="en-US" sz="1500" smtClean="0">
                <a:latin typeface="+mn-lt"/>
              </a:rPr>
              <a:t> </a:t>
            </a:r>
            <a:r>
              <a:rPr lang="en-US" sz="1500" b="1" smtClean="0">
                <a:latin typeface="+mn-lt"/>
              </a:rPr>
              <a:t>Creation of a positive climate in terms of energy efficiency in buildings. </a:t>
            </a:r>
            <a:endParaRPr lang="en-US" sz="1500" b="1">
              <a:latin typeface="+mn-lt"/>
            </a:endParaRPr>
          </a:p>
        </p:txBody>
      </p:sp>
      <p:pic>
        <p:nvPicPr>
          <p:cNvPr id="5127" name="Picture 23" descr="LOGO nacionalni program EE-01.png"/>
          <p:cNvPicPr>
            <a:picLocks noChangeAspect="1"/>
          </p:cNvPicPr>
          <p:nvPr/>
        </p:nvPicPr>
        <p:blipFill>
          <a:blip r:embed="rId3" cstate="print"/>
          <a:srcRect l="11247" t="9750" r="58060" b="59683"/>
          <a:stretch>
            <a:fillRect/>
          </a:stretch>
        </p:blipFill>
        <p:spPr bwMode="auto">
          <a:xfrm>
            <a:off x="2854325" y="1690688"/>
            <a:ext cx="1331913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24" descr="LOGO nacionalni program EE-01.png"/>
          <p:cNvPicPr>
            <a:picLocks noChangeAspect="1"/>
          </p:cNvPicPr>
          <p:nvPr/>
        </p:nvPicPr>
        <p:blipFill>
          <a:blip r:embed="rId3" cstate="print"/>
          <a:srcRect l="62091" t="12044" r="11198" b="60448"/>
          <a:stretch>
            <a:fillRect/>
          </a:stretch>
        </p:blipFill>
        <p:spPr bwMode="auto">
          <a:xfrm>
            <a:off x="9428163" y="1644650"/>
            <a:ext cx="11160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25" descr="LOGO nacionalni program EE-01.png"/>
          <p:cNvPicPr>
            <a:picLocks noChangeAspect="1"/>
          </p:cNvPicPr>
          <p:nvPr/>
        </p:nvPicPr>
        <p:blipFill>
          <a:blip r:embed="rId3" cstate="print"/>
          <a:srcRect l="17104" t="60567" r="64854" b="11160"/>
          <a:stretch>
            <a:fillRect/>
          </a:stretch>
        </p:blipFill>
        <p:spPr bwMode="auto">
          <a:xfrm>
            <a:off x="2828925" y="5729288"/>
            <a:ext cx="828675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6" descr="LOGO nacionalni program EE-01.png"/>
          <p:cNvPicPr>
            <a:picLocks noChangeAspect="1"/>
          </p:cNvPicPr>
          <p:nvPr/>
        </p:nvPicPr>
        <p:blipFill>
          <a:blip r:embed="rId3" cstate="print"/>
          <a:srcRect l="65840" t="57127" r="14244" b="10013"/>
          <a:stretch>
            <a:fillRect/>
          </a:stretch>
        </p:blipFill>
        <p:spPr bwMode="auto">
          <a:xfrm>
            <a:off x="9607550" y="5729288"/>
            <a:ext cx="93662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7" descr="Svi projekti zajedno za prezentaciju-0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8" y="442913"/>
            <a:ext cx="2395537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2" name="Title 7"/>
          <p:cNvSpPr>
            <a:spLocks noGrp="1"/>
          </p:cNvSpPr>
          <p:nvPr>
            <p:ph type="title"/>
          </p:nvPr>
        </p:nvSpPr>
        <p:spPr>
          <a:xfrm>
            <a:off x="639763" y="0"/>
            <a:ext cx="11522075" cy="946150"/>
          </a:xfrm>
        </p:spPr>
        <p:txBody>
          <a:bodyPr/>
          <a:lstStyle/>
          <a:p>
            <a:pPr eaLnBrk="1" hangingPunct="1"/>
            <a:r>
              <a:rPr lang="en-US" sz="3900" b="1" smtClean="0"/>
              <a:t/>
            </a:r>
            <a:br>
              <a:rPr lang="en-US" sz="3900" b="1" smtClean="0"/>
            </a:br>
            <a:r>
              <a:rPr lang="en-US" sz="3900" b="1" smtClean="0"/>
              <a:t>Further Steps in the Implementation of the Regulations on Energy Efficiency in Buildings</a:t>
            </a:r>
            <a:endParaRPr lang="en-US" sz="3900" b="1" smtClean="0"/>
          </a:p>
        </p:txBody>
      </p:sp>
      <p:pic>
        <p:nvPicPr>
          <p:cNvPr id="5133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2057400"/>
            <a:ext cx="199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48800" y="2133600"/>
            <a:ext cx="1085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6162675"/>
            <a:ext cx="6858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601200" y="6248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ta gradovi za prezentaciju ministarstvo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11630025" cy="960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8534400"/>
            <a:ext cx="19050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7338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828800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1066800"/>
            <a:ext cx="8667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5791200"/>
            <a:ext cx="1485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15400" y="5791200"/>
            <a:ext cx="12192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515600" y="5791200"/>
            <a:ext cx="12192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26263" y="7443788"/>
            <a:ext cx="17113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839200" y="7620000"/>
            <a:ext cx="1123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1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439400" y="7620000"/>
            <a:ext cx="12954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10600" y="9296400"/>
            <a:ext cx="1352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1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25000" y="7923213"/>
            <a:ext cx="3810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3345331" y="2161785"/>
            <a:ext cx="6048000" cy="6048000"/>
          </a:xfrm>
          <a:prstGeom prst="rect">
            <a:avLst/>
          </a:prstGeom>
          <a:noFill/>
        </p:spPr>
        <p:txBody>
          <a:bodyPr lIns="128016" tIns="64008" rIns="128016" bIns="64008">
            <a:prstTxWarp prst="textCirclePour">
              <a:avLst/>
            </a:prstTxWarp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8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REGULATIVE ZAKON  INVESTICIJE  PROIZVODI  PROJEKTI  FINANSIJSKI MODELI   TRŽIŠTE   DONACIJE   INVESTICIJE   SERTIFIKATI   PROGRAMI OBUKE   PRIRUČNICI   PRAVILNICI   KONTROLA   STANDARDI   TABULA   KATALOGIZACIJA   EKONOMSKI POTENCIJAL   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71" name="Title 7"/>
          <p:cNvSpPr>
            <a:spLocks noGrp="1"/>
          </p:cNvSpPr>
          <p:nvPr>
            <p:ph type="title"/>
          </p:nvPr>
        </p:nvSpPr>
        <p:spPr>
          <a:xfrm>
            <a:off x="639763" y="0"/>
            <a:ext cx="11522075" cy="946150"/>
          </a:xfrm>
        </p:spPr>
        <p:txBody>
          <a:bodyPr/>
          <a:lstStyle/>
          <a:p>
            <a:pPr eaLnBrk="1" hangingPunct="1"/>
            <a:r>
              <a:rPr lang="en-US" sz="3900" b="1" smtClean="0"/>
              <a:t>Key to a Successful Implementation of the EE program</a:t>
            </a:r>
          </a:p>
        </p:txBody>
      </p:sp>
      <p:graphicFrame>
        <p:nvGraphicFramePr>
          <p:cNvPr id="29" name="Diagram 28"/>
          <p:cNvGraphicFramePr/>
          <p:nvPr/>
        </p:nvGraphicFramePr>
        <p:xfrm>
          <a:off x="374393" y="881621"/>
          <a:ext cx="12040749" cy="8526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1400" y="0"/>
            <a:ext cx="24558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195" name="Group 23"/>
          <p:cNvGrpSpPr>
            <a:grpSpLocks/>
          </p:cNvGrpSpPr>
          <p:nvPr/>
        </p:nvGrpSpPr>
        <p:grpSpPr bwMode="auto">
          <a:xfrm>
            <a:off x="1981200" y="995363"/>
            <a:ext cx="8515350" cy="8605837"/>
            <a:chOff x="1331679" y="808373"/>
            <a:chExt cx="6081491" cy="6147601"/>
          </a:xfrm>
        </p:grpSpPr>
        <p:pic>
          <p:nvPicPr>
            <p:cNvPr id="8199" name="Picture 7" descr="romici-01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31679" y="827312"/>
              <a:ext cx="2887072" cy="3101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0" name="Rectangle 15"/>
            <p:cNvSpPr>
              <a:spLocks noChangeArrowheads="1"/>
            </p:cNvSpPr>
            <p:nvPr/>
          </p:nvSpPr>
          <p:spPr bwMode="auto">
            <a:xfrm>
              <a:off x="1937660" y="1892666"/>
              <a:ext cx="1948540" cy="1297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latin typeface="Calibri" pitchFamily="34" charset="0"/>
                </a:rPr>
                <a:t>STATISTICAL </a:t>
              </a:r>
              <a:r>
                <a:rPr lang="en-US" sz="1600" b="1" smtClean="0">
                  <a:latin typeface="Calibri" pitchFamily="34" charset="0"/>
                </a:rPr>
                <a:t>DATABASE– TYPOLOGIZATION AND </a:t>
              </a:r>
              <a:r>
                <a:rPr lang="sr-Latn-CS" sz="1600" b="1" smtClean="0">
                  <a:latin typeface="Calibri" pitchFamily="34" charset="0"/>
                </a:rPr>
                <a:t>CATALOGIZATION</a:t>
              </a:r>
              <a:r>
                <a:rPr lang="en-US" sz="1600" b="1" smtClean="0">
                  <a:latin typeface="Calibri" pitchFamily="34" charset="0"/>
                </a:rPr>
                <a:t> OF CONSTRUCTIONS IN </a:t>
              </a:r>
              <a:r>
                <a:rPr lang="en-US" sz="1600" b="1" dirty="0">
                  <a:latin typeface="Calibri" pitchFamily="34" charset="0"/>
                </a:rPr>
                <a:t>SERBIA</a:t>
              </a:r>
            </a:p>
            <a:p>
              <a:r>
                <a:rPr lang="en-US" sz="1600" b="1" dirty="0">
                  <a:latin typeface="Calibri" pitchFamily="34" charset="0"/>
                </a:rPr>
                <a:t>THEORETICAL MODELS OF CALCULATION </a:t>
              </a:r>
              <a:r>
                <a:rPr lang="en-US" sz="1600" b="1" dirty="0" smtClean="0">
                  <a:latin typeface="Calibri" pitchFamily="34" charset="0"/>
                </a:rPr>
                <a:t>OF </a:t>
              </a:r>
              <a:r>
                <a:rPr lang="en-US" sz="1600" b="1" dirty="0">
                  <a:latin typeface="Calibri" pitchFamily="34" charset="0"/>
                </a:rPr>
                <a:t>ENERGY EFFICIENCY</a:t>
              </a:r>
            </a:p>
          </p:txBody>
        </p:sp>
        <p:pic>
          <p:nvPicPr>
            <p:cNvPr id="8201" name="Picture 16" descr="romici-03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8611" y="808373"/>
              <a:ext cx="2887072" cy="3101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2" name="Rectangle 17"/>
            <p:cNvSpPr>
              <a:spLocks noChangeArrowheads="1"/>
            </p:cNvSpPr>
            <p:nvPr/>
          </p:nvSpPr>
          <p:spPr bwMode="auto">
            <a:xfrm>
              <a:off x="4822372" y="1925324"/>
              <a:ext cx="1948540" cy="769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latin typeface="Calibri" pitchFamily="34" charset="0"/>
                </a:rPr>
                <a:t>REGISTRIES OF LAWS, REGULATIONS, RULE BOOKS AND  BYLAWS ON ENERGY EFFICIENCY IN </a:t>
              </a:r>
              <a:r>
                <a:rPr lang="en-US" sz="1600" b="1" dirty="0" smtClean="0">
                  <a:latin typeface="Calibri" pitchFamily="34" charset="0"/>
                </a:rPr>
                <a:t>BUILDINGS</a:t>
              </a:r>
              <a:endParaRPr lang="en-US" sz="1600" b="1" dirty="0">
                <a:latin typeface="Calibri" pitchFamily="34" charset="0"/>
              </a:endParaRPr>
            </a:p>
          </p:txBody>
        </p:sp>
        <p:pic>
          <p:nvPicPr>
            <p:cNvPr id="8203" name="Picture 18" descr="romici-02.png"/>
            <p:cNvPicPr>
              <a:picLocks noChangeAspect="1"/>
            </p:cNvPicPr>
            <p:nvPr/>
          </p:nvPicPr>
          <p:blipFill>
            <a:blip r:embed="rId5" cstate="print"/>
            <a:srcRect b="1547"/>
            <a:stretch>
              <a:fillRect/>
            </a:stretch>
          </p:blipFill>
          <p:spPr bwMode="auto">
            <a:xfrm>
              <a:off x="1432125" y="3902317"/>
              <a:ext cx="2887072" cy="3053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4" name="Rectangle 19"/>
            <p:cNvSpPr>
              <a:spLocks noChangeArrowheads="1"/>
            </p:cNvSpPr>
            <p:nvPr/>
          </p:nvSpPr>
          <p:spPr bwMode="auto">
            <a:xfrm>
              <a:off x="1926774" y="5093073"/>
              <a:ext cx="1948540" cy="945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latin typeface="Calibri" pitchFamily="34" charset="0"/>
                </a:rPr>
                <a:t>TRAINING MATERIALS AND PROGRAMS</a:t>
              </a:r>
            </a:p>
            <a:p>
              <a:r>
                <a:rPr lang="en-US" sz="1600" b="1">
                  <a:latin typeface="Calibri" pitchFamily="34" charset="0"/>
                </a:rPr>
                <a:t> GUIDE BOOKS AND OPERATION MATERIALS </a:t>
              </a:r>
              <a:r>
                <a:rPr lang="sr-Latn-CS" sz="1600" b="1">
                  <a:latin typeface="Calibri" pitchFamily="34" charset="0"/>
                </a:rPr>
                <a:t>ON</a:t>
              </a:r>
              <a:r>
                <a:rPr lang="en-US" sz="1600" b="1">
                  <a:latin typeface="Calibri" pitchFamily="34" charset="0"/>
                </a:rPr>
                <a:t> ENERGY CERTIFICATION</a:t>
              </a:r>
            </a:p>
          </p:txBody>
        </p:sp>
        <p:pic>
          <p:nvPicPr>
            <p:cNvPr id="8205" name="Picture 20" descr="romici-04-01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52842" y="3965013"/>
              <a:ext cx="2860328" cy="2860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6" name="Rectangle 21"/>
            <p:cNvSpPr>
              <a:spLocks noChangeArrowheads="1"/>
            </p:cNvSpPr>
            <p:nvPr/>
          </p:nvSpPr>
          <p:spPr bwMode="auto">
            <a:xfrm>
              <a:off x="4996544" y="4864467"/>
              <a:ext cx="1948540" cy="1297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latin typeface="Calibri" pitchFamily="34" charset="0"/>
                </a:rPr>
                <a:t>REGISTRY OF ISSUED ENERGY CERTIFICATES</a:t>
              </a:r>
            </a:p>
            <a:p>
              <a:r>
                <a:rPr lang="en-US" sz="1600" b="1" dirty="0" smtClean="0">
                  <a:latin typeface="Calibri" pitchFamily="34" charset="0"/>
                </a:rPr>
                <a:t>PROCEDURES </a:t>
              </a:r>
              <a:r>
                <a:rPr lang="en-US" sz="1600" b="1" dirty="0">
                  <a:latin typeface="Calibri" pitchFamily="34" charset="0"/>
                </a:rPr>
                <a:t>AND CALCULATIONS OF ENERGY EFFICIENCY FOR THE </a:t>
              </a:r>
              <a:r>
                <a:rPr lang="en-US" sz="1600" b="1" dirty="0" smtClean="0">
                  <a:latin typeface="Calibri" pitchFamily="34" charset="0"/>
                </a:rPr>
                <a:t>ISSUING </a:t>
              </a:r>
              <a:r>
                <a:rPr lang="en-US" sz="1600" b="1" dirty="0">
                  <a:latin typeface="Calibri" pitchFamily="34" charset="0"/>
                </a:rPr>
                <a:t>OF </a:t>
              </a:r>
              <a:r>
                <a:rPr lang="en-US" sz="1600" b="1" dirty="0" smtClean="0">
                  <a:latin typeface="Calibri" pitchFamily="34" charset="0"/>
                </a:rPr>
                <a:t>ENERGY </a:t>
              </a:r>
              <a:r>
                <a:rPr lang="en-US" sz="1600" b="1" dirty="0">
                  <a:latin typeface="Calibri" pitchFamily="34" charset="0"/>
                </a:rPr>
                <a:t>CERTIFICATE</a:t>
              </a:r>
            </a:p>
            <a:p>
              <a:pPr algn="r"/>
              <a:endParaRPr lang="en-US" sz="1600" b="1" dirty="0">
                <a:latin typeface="Calibri" pitchFamily="34" charset="0"/>
              </a:endParaRPr>
            </a:p>
          </p:txBody>
        </p:sp>
        <p:pic>
          <p:nvPicPr>
            <p:cNvPr id="8207" name="Picture 12" descr="GRB MINISTARSTVA za prezentaciju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873826" y="2426891"/>
              <a:ext cx="2950582" cy="2950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5237163" y="1474788"/>
            <a:ext cx="18351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b="1" dirty="0">
                <a:latin typeface="Calibri" pitchFamily="34" charset="0"/>
              </a:rPr>
              <a:t>STRUCTURE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257800" y="5105400"/>
            <a:ext cx="1844675" cy="8309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The Ministry of Construction and Urbanism</a:t>
            </a:r>
            <a:endParaRPr kumimoji="0" lang="sr-Latn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3084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4495800" y="762000"/>
            <a:ext cx="2971800" cy="6857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Cyrl-C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THE NATIONAL BASE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Cyrl-C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ENERGY EFFICIENCY IN BUILDINGS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-706438"/>
            <a:ext cx="2455863" cy="141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42925" y="1639888"/>
          <a:ext cx="11287126" cy="132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563"/>
                <a:gridCol w="5643563"/>
              </a:tblGrid>
              <a:tr h="66119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500" dirty="0" smtClean="0">
                          <a:solidFill>
                            <a:schemeClr val="tx1"/>
                          </a:solidFill>
                        </a:rPr>
                        <a:t>NECESSARY</a:t>
                      </a:r>
                      <a:r>
                        <a:rPr lang="en-US" sz="3500" baseline="0" dirty="0" smtClean="0">
                          <a:solidFill>
                            <a:schemeClr val="tx1"/>
                          </a:solidFill>
                        </a:rPr>
                        <a:t> RESOURCES</a:t>
                      </a:r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5" marR="128015" marT="63986" marB="639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1194">
                <a:tc>
                  <a:txBody>
                    <a:bodyPr/>
                    <a:lstStyle/>
                    <a:p>
                      <a:pPr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5" marR="128015" marT="63986" marB="639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4"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5" marR="128015" marT="63986" marB="639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23" name="Picture 25" descr="svi simboli-0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0100" y="2657475"/>
            <a:ext cx="2325688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6" descr="svi simboli-0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7863" y="3805238"/>
            <a:ext cx="2325687" cy="235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7" descr="svi simboli-10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0250" y="6080125"/>
            <a:ext cx="2325688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8" descr="svi simboli-19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7575" y="5021263"/>
            <a:ext cx="2325688" cy="235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Rectangle 29"/>
          <p:cNvSpPr>
            <a:spLocks noChangeArrowheads="1"/>
          </p:cNvSpPr>
          <p:nvPr/>
        </p:nvSpPr>
        <p:spPr bwMode="auto">
          <a:xfrm>
            <a:off x="8115300" y="4729163"/>
            <a:ext cx="17764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en-US">
                <a:latin typeface="Calibri" pitchFamily="34" charset="0"/>
              </a:rPr>
              <a:t>12 MONTHS</a:t>
            </a:r>
          </a:p>
        </p:txBody>
      </p:sp>
      <p:sp>
        <p:nvSpPr>
          <p:cNvPr id="9228" name="Rectangle 30"/>
          <p:cNvSpPr>
            <a:spLocks noChangeArrowheads="1"/>
          </p:cNvSpPr>
          <p:nvPr/>
        </p:nvSpPr>
        <p:spPr bwMode="auto">
          <a:xfrm>
            <a:off x="8115300" y="6015038"/>
            <a:ext cx="20367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en-US">
                <a:latin typeface="Calibri" pitchFamily="34" charset="0"/>
              </a:rPr>
              <a:t>4-10 MONTHS</a:t>
            </a:r>
          </a:p>
        </p:txBody>
      </p:sp>
      <p:sp>
        <p:nvSpPr>
          <p:cNvPr id="9229" name="Rectangle 31"/>
          <p:cNvSpPr>
            <a:spLocks noChangeArrowheads="1"/>
          </p:cNvSpPr>
          <p:nvPr/>
        </p:nvSpPr>
        <p:spPr bwMode="auto">
          <a:xfrm>
            <a:off x="8115300" y="7158038"/>
            <a:ext cx="187483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en-US">
                <a:latin typeface="Calibri" pitchFamily="34" charset="0"/>
              </a:rPr>
              <a:t>1-2 MONTHS</a:t>
            </a:r>
          </a:p>
        </p:txBody>
      </p:sp>
      <p:sp>
        <p:nvSpPr>
          <p:cNvPr id="20" name="Flowchart: Connector 19"/>
          <p:cNvSpPr>
            <a:spLocks noChangeAspect="1"/>
          </p:cNvSpPr>
          <p:nvPr/>
        </p:nvSpPr>
        <p:spPr>
          <a:xfrm>
            <a:off x="1081088" y="3449638"/>
            <a:ext cx="576262" cy="576262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1" name="Rectangle 21"/>
          <p:cNvSpPr>
            <a:spLocks noChangeArrowheads="1"/>
          </p:cNvSpPr>
          <p:nvPr/>
        </p:nvSpPr>
        <p:spPr bwMode="auto">
          <a:xfrm>
            <a:off x="2041525" y="4586288"/>
            <a:ext cx="2516188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en-US" dirty="0">
                <a:latin typeface="Calibri" pitchFamily="34" charset="0"/>
              </a:rPr>
              <a:t>DBA - SA</a:t>
            </a:r>
          </a:p>
          <a:p>
            <a:pPr algn="r" fontAlgn="t"/>
            <a:r>
              <a:rPr lang="en-US" sz="1800" b="1" dirty="0" smtClean="0">
                <a:latin typeface="Calibri" pitchFamily="34" charset="0"/>
              </a:rPr>
              <a:t>Database </a:t>
            </a:r>
            <a:r>
              <a:rPr lang="en-US" sz="1800" b="1" dirty="0">
                <a:latin typeface="Calibri" pitchFamily="34" charset="0"/>
              </a:rPr>
              <a:t>administrator</a:t>
            </a:r>
            <a:br>
              <a:rPr lang="en-US" sz="1800" b="1" dirty="0">
                <a:latin typeface="Calibri" pitchFamily="34" charset="0"/>
              </a:rPr>
            </a:br>
            <a:r>
              <a:rPr lang="en-US" sz="1800" b="1" dirty="0">
                <a:latin typeface="Calibri" pitchFamily="34" charset="0"/>
              </a:rPr>
              <a:t> System administrator</a:t>
            </a:r>
          </a:p>
        </p:txBody>
      </p:sp>
      <p:sp>
        <p:nvSpPr>
          <p:cNvPr id="9232" name="TextBox 22"/>
          <p:cNvSpPr txBox="1">
            <a:spLocks noChangeArrowheads="1"/>
          </p:cNvSpPr>
          <p:nvPr/>
        </p:nvSpPr>
        <p:spPr bwMode="auto">
          <a:xfrm>
            <a:off x="1042988" y="3425825"/>
            <a:ext cx="6540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3900" b="1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</a:t>
            </a:r>
            <a:endParaRPr lang="en-US" sz="39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233" name="Rectangle 23"/>
          <p:cNvSpPr>
            <a:spLocks noChangeArrowheads="1"/>
          </p:cNvSpPr>
          <p:nvPr/>
        </p:nvSpPr>
        <p:spPr bwMode="auto">
          <a:xfrm>
            <a:off x="2922588" y="6015038"/>
            <a:ext cx="16351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en-US">
                <a:latin typeface="Calibri" pitchFamily="34" charset="0"/>
              </a:rPr>
              <a:t>SOFTWARE</a:t>
            </a:r>
          </a:p>
        </p:txBody>
      </p:sp>
      <p:sp>
        <p:nvSpPr>
          <p:cNvPr id="9234" name="Rectangle 36"/>
          <p:cNvSpPr>
            <a:spLocks noChangeArrowheads="1"/>
          </p:cNvSpPr>
          <p:nvPr/>
        </p:nvSpPr>
        <p:spPr bwMode="auto">
          <a:xfrm>
            <a:off x="1889125" y="7158038"/>
            <a:ext cx="2668588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en-US">
                <a:latin typeface="Calibri" pitchFamily="34" charset="0"/>
              </a:rPr>
              <a:t>DMS</a:t>
            </a:r>
          </a:p>
          <a:p>
            <a:pPr algn="r" fontAlgn="t"/>
            <a:r>
              <a:rPr lang="en-US" sz="1800" b="1">
                <a:latin typeface="Calibri" pitchFamily="34" charset="0"/>
              </a:rPr>
              <a:t>Data management system</a:t>
            </a:r>
          </a:p>
        </p:txBody>
      </p:sp>
      <p:sp>
        <p:nvSpPr>
          <p:cNvPr id="9235" name="Rectangle 37"/>
          <p:cNvSpPr>
            <a:spLocks noChangeArrowheads="1"/>
          </p:cNvSpPr>
          <p:nvPr/>
        </p:nvSpPr>
        <p:spPr bwMode="auto">
          <a:xfrm>
            <a:off x="2828925" y="3536950"/>
            <a:ext cx="17287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en-US">
                <a:latin typeface="Calibri" pitchFamily="34" charset="0"/>
              </a:rPr>
              <a:t>HARDWARE</a:t>
            </a:r>
          </a:p>
        </p:txBody>
      </p:sp>
      <p:sp>
        <p:nvSpPr>
          <p:cNvPr id="39" name="Flowchart: Connector 38"/>
          <p:cNvSpPr>
            <a:spLocks noChangeAspect="1"/>
          </p:cNvSpPr>
          <p:nvPr/>
        </p:nvSpPr>
        <p:spPr>
          <a:xfrm>
            <a:off x="1081088" y="4826000"/>
            <a:ext cx="576262" cy="576263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7" name="TextBox 39"/>
          <p:cNvSpPr txBox="1">
            <a:spLocks noChangeArrowheads="1"/>
          </p:cNvSpPr>
          <p:nvPr/>
        </p:nvSpPr>
        <p:spPr bwMode="auto">
          <a:xfrm>
            <a:off x="1103313" y="4729163"/>
            <a:ext cx="511175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3900" b="1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‒</a:t>
            </a:r>
            <a:endParaRPr lang="en-US" sz="39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" name="Flowchart: Connector 40"/>
          <p:cNvSpPr>
            <a:spLocks noChangeAspect="1"/>
          </p:cNvSpPr>
          <p:nvPr/>
        </p:nvSpPr>
        <p:spPr>
          <a:xfrm>
            <a:off x="1109663" y="5953125"/>
            <a:ext cx="576262" cy="576263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9" name="TextBox 41"/>
          <p:cNvSpPr txBox="1">
            <a:spLocks noChangeArrowheads="1"/>
          </p:cNvSpPr>
          <p:nvPr/>
        </p:nvSpPr>
        <p:spPr bwMode="auto">
          <a:xfrm>
            <a:off x="1130300" y="5857875"/>
            <a:ext cx="512763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3900" b="1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‒</a:t>
            </a:r>
            <a:endParaRPr lang="en-US" sz="39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" name="Flowchart: Connector 42"/>
          <p:cNvSpPr>
            <a:spLocks noChangeAspect="1"/>
          </p:cNvSpPr>
          <p:nvPr/>
        </p:nvSpPr>
        <p:spPr>
          <a:xfrm>
            <a:off x="1138238" y="7096125"/>
            <a:ext cx="576262" cy="576263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41" name="TextBox 43"/>
          <p:cNvSpPr txBox="1">
            <a:spLocks noChangeArrowheads="1"/>
          </p:cNvSpPr>
          <p:nvPr/>
        </p:nvSpPr>
        <p:spPr bwMode="auto">
          <a:xfrm>
            <a:off x="1158875" y="7000875"/>
            <a:ext cx="511175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8016" tIns="64008" rIns="128016" bIns="64008">
            <a:spAutoFit/>
          </a:bodyPr>
          <a:lstStyle/>
          <a:p>
            <a:r>
              <a:rPr lang="en-US" sz="3900" b="1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‒</a:t>
            </a:r>
            <a:endParaRPr lang="en-US" sz="39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495800" y="152401"/>
            <a:ext cx="29718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Cyrl-C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THE NATIONAL BASE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Cyrl-C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ENERGY EFFICIENCY IN BUILDINGS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8" descr="svi simboli-0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4700" y="4579938"/>
            <a:ext cx="2092325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19" descr="svi simboli-0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4700" y="6461125"/>
            <a:ext cx="2092325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20" descr="svi simboli-2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4700" y="2662238"/>
            <a:ext cx="2092325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1" descr="svi simboli-08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3238" y="5514975"/>
            <a:ext cx="2092325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23" descr="svi simboli-16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0538" y="7467600"/>
            <a:ext cx="2093912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TextBox 24"/>
          <p:cNvSpPr txBox="1">
            <a:spLocks noChangeArrowheads="1"/>
          </p:cNvSpPr>
          <p:nvPr/>
        </p:nvSpPr>
        <p:spPr bwMode="auto">
          <a:xfrm>
            <a:off x="217488" y="3522663"/>
            <a:ext cx="4478337" cy="520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algn="r" fontAlgn="t"/>
            <a:r>
              <a:rPr lang="en-US" dirty="0">
                <a:latin typeface="Calibri" pitchFamily="34" charset="0"/>
              </a:rPr>
              <a:t>TIME SAVING</a:t>
            </a:r>
          </a:p>
          <a:p>
            <a:pPr algn="r" fontAlgn="ctr">
              <a:lnSpc>
                <a:spcPts val="16800"/>
              </a:lnSpc>
            </a:pPr>
            <a:r>
              <a:rPr lang="en-US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LESS HUMAN </a:t>
            </a:r>
            <a:r>
              <a:rPr lang="en-US" sz="2000" dirty="0" smtClean="0">
                <a:latin typeface="Calibri" pitchFamily="34" charset="0"/>
              </a:rPr>
              <a:t>RESOURCES NEEDED</a:t>
            </a:r>
            <a:endParaRPr lang="en-US" sz="2000" dirty="0">
              <a:latin typeface="Calibri" pitchFamily="34" charset="0"/>
            </a:endParaRPr>
          </a:p>
          <a:p>
            <a:pPr algn="r">
              <a:lnSpc>
                <a:spcPts val="16800"/>
              </a:lnSpc>
            </a:pPr>
            <a:r>
              <a:rPr lang="en-US" sz="2000" dirty="0">
                <a:latin typeface="Calibri" pitchFamily="34" charset="0"/>
              </a:rPr>
              <a:t>LESS FINANCIAL </a:t>
            </a:r>
            <a:r>
              <a:rPr lang="en-US" sz="2000" dirty="0" smtClean="0">
                <a:latin typeface="Calibri" pitchFamily="34" charset="0"/>
              </a:rPr>
              <a:t>RESOURCES NEEDED</a:t>
            </a:r>
            <a:endParaRPr lang="en-US" sz="2000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10248" name="TextBox 25"/>
          <p:cNvSpPr txBox="1">
            <a:spLocks noChangeArrowheads="1"/>
          </p:cNvSpPr>
          <p:nvPr/>
        </p:nvSpPr>
        <p:spPr bwMode="auto">
          <a:xfrm>
            <a:off x="7680325" y="4473575"/>
            <a:ext cx="4940300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fontAlgn="ctr"/>
            <a:r>
              <a:rPr lang="en-US">
                <a:latin typeface="Calibri" pitchFamily="34" charset="0"/>
              </a:rPr>
              <a:t>MORE QUALITY INFORMATION</a:t>
            </a:r>
          </a:p>
          <a:p>
            <a:pPr fontAlgn="ctr">
              <a:lnSpc>
                <a:spcPts val="16800"/>
              </a:lnSpc>
            </a:pPr>
            <a:r>
              <a:rPr lang="en-US">
                <a:latin typeface="Calibri" pitchFamily="34" charset="0"/>
              </a:rPr>
              <a:t>MORE INVESTMENT</a:t>
            </a:r>
          </a:p>
          <a:p>
            <a:pPr>
              <a:lnSpc>
                <a:spcPts val="16800"/>
              </a:lnSpc>
            </a:pPr>
            <a:r>
              <a:rPr lang="en-US">
                <a:latin typeface="Calibri" pitchFamily="34" charset="0"/>
              </a:rPr>
              <a:t>POSITIVE IMAGE</a:t>
            </a:r>
          </a:p>
          <a:p>
            <a:pPr algn="r"/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84225" y="2003425"/>
          <a:ext cx="10712450" cy="1322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8483"/>
                <a:gridCol w="5673967"/>
              </a:tblGrid>
              <a:tr h="66119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500" dirty="0" smtClean="0">
                          <a:solidFill>
                            <a:schemeClr val="tx1"/>
                          </a:solidFill>
                        </a:rPr>
                        <a:t>BENE</a:t>
                      </a:r>
                      <a:r>
                        <a:rPr lang="sr-Latn-RS" sz="35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sz="3500" dirty="0" smtClean="0">
                          <a:solidFill>
                            <a:schemeClr val="tx1"/>
                          </a:solidFill>
                        </a:rPr>
                        <a:t>ITS</a:t>
                      </a:r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8" marR="128018" marT="63987" marB="639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1194">
                <a:tc>
                  <a:txBody>
                    <a:bodyPr/>
                    <a:lstStyle/>
                    <a:p>
                      <a:pPr lvl="4"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8" marR="128018" marT="63987" marB="639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3"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8" marR="128018" marT="63987" marB="639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53" name="Picture 13" descr="svi simboli-15-13-13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9588" y="3613150"/>
            <a:ext cx="220980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1400" y="0"/>
            <a:ext cx="24558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495800" y="762000"/>
            <a:ext cx="2971800" cy="6857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Cyrl-C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THE NATIONAL BASE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Cyrl-C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ENERGY EFFICIENCY IN BUILDINGS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592</Words>
  <Application>Microsoft Office PowerPoint</Application>
  <PresentationFormat>A3 Paper (297x420 mm)</PresentationFormat>
  <Paragraphs>117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SERBIA ON THE ROAD OF IMPLEMENTATION OF ENERGY EFFICIENCY IN BUILDINGS</vt:lpstr>
      <vt:lpstr>PowerPoint Presentation</vt:lpstr>
      <vt:lpstr>THE ROAD TO ENERGY EFFICIENCY IN BUILDINGS  IN SERBIA</vt:lpstr>
      <vt:lpstr> Further Steps in the Implementation of the Regulations on Energy Efficiency in Buildings</vt:lpstr>
      <vt:lpstr>PowerPoint Presentation</vt:lpstr>
      <vt:lpstr>Key to a Successful Implementation of the EE program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Dejan Radosavljevic</dc:creator>
  <cp:lastModifiedBy>Jasminka Pavlovic</cp:lastModifiedBy>
  <cp:revision>88</cp:revision>
  <cp:lastPrinted>2012-10-30T08:47:14Z</cp:lastPrinted>
  <dcterms:created xsi:type="dcterms:W3CDTF">2012-09-20T08:17:23Z</dcterms:created>
  <dcterms:modified xsi:type="dcterms:W3CDTF">2013-09-30T14:14:36Z</dcterms:modified>
</cp:coreProperties>
</file>