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BA98-4399-405A-92DD-4BDECD6CC254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4F8-AD95-4E75-8D37-B7551E686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BA98-4399-405A-92DD-4BDECD6CC254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4F8-AD95-4E75-8D37-B7551E686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BA98-4399-405A-92DD-4BDECD6CC254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4F8-AD95-4E75-8D37-B7551E686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BA98-4399-405A-92DD-4BDECD6CC254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4F8-AD95-4E75-8D37-B7551E686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BA98-4399-405A-92DD-4BDECD6CC254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4F8-AD95-4E75-8D37-B7551E686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BA98-4399-405A-92DD-4BDECD6CC254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4F8-AD95-4E75-8D37-B7551E686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BA98-4399-405A-92DD-4BDECD6CC254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4F8-AD95-4E75-8D37-B7551E686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BA98-4399-405A-92DD-4BDECD6CC254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4F8-AD95-4E75-8D37-B7551E686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BA98-4399-405A-92DD-4BDECD6CC254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4F8-AD95-4E75-8D37-B7551E686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BA98-4399-405A-92DD-4BDECD6CC254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4F8-AD95-4E75-8D37-B7551E686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BA98-4399-405A-92DD-4BDECD6CC254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4F8-AD95-4E75-8D37-B7551E686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4BA98-4399-405A-92DD-4BDECD6CC254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514F8-AD95-4E75-8D37-B7551E686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48768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Lead </a:t>
            </a:r>
            <a:r>
              <a:rPr lang="en-US" sz="1200" dirty="0" smtClean="0"/>
              <a:t>uptake increases drought tolerance of wild type and</a:t>
            </a:r>
          </a:p>
          <a:p>
            <a:pPr algn="just"/>
            <a:r>
              <a:rPr lang="en-US" sz="1200" dirty="0" smtClean="0"/>
              <a:t>transgenic poplar (</a:t>
            </a:r>
            <a:r>
              <a:rPr lang="en-US" sz="1200" dirty="0" err="1" smtClean="0"/>
              <a:t>Populus</a:t>
            </a:r>
            <a:r>
              <a:rPr lang="en-US" sz="1200" dirty="0" smtClean="0"/>
              <a:t> </a:t>
            </a:r>
            <a:r>
              <a:rPr lang="en-US" sz="1200" dirty="0" err="1" smtClean="0"/>
              <a:t>tremula</a:t>
            </a:r>
            <a:r>
              <a:rPr lang="en-US" sz="1200" dirty="0" smtClean="0"/>
              <a:t> x P. alba) </a:t>
            </a:r>
            <a:r>
              <a:rPr lang="en-US" sz="1200" dirty="0" err="1" smtClean="0"/>
              <a:t>overexpressing</a:t>
            </a:r>
            <a:r>
              <a:rPr lang="en-US" sz="1200" dirty="0" smtClean="0"/>
              <a:t> </a:t>
            </a:r>
            <a:r>
              <a:rPr lang="en-US" sz="1200" dirty="0" err="1" smtClean="0"/>
              <a:t>gsh</a:t>
            </a:r>
            <a:r>
              <a:rPr lang="en-US" sz="1200" dirty="0" smtClean="0"/>
              <a:t> 1</a:t>
            </a:r>
          </a:p>
          <a:p>
            <a:pPr algn="just"/>
            <a:r>
              <a:rPr lang="en-US" sz="1200" dirty="0" smtClean="0"/>
              <a:t>Article Type: Research Paper</a:t>
            </a:r>
          </a:p>
          <a:p>
            <a:pPr algn="just"/>
            <a:r>
              <a:rPr lang="en-US" sz="1200" dirty="0" smtClean="0"/>
              <a:t>Keywords: </a:t>
            </a:r>
            <a:r>
              <a:rPr lang="en-US" sz="1200" dirty="0" err="1" smtClean="0"/>
              <a:t>Pb</a:t>
            </a:r>
            <a:r>
              <a:rPr lang="en-US" sz="1200" dirty="0" smtClean="0"/>
              <a:t>; water deprivation; ROS; re-watering; glutathione;</a:t>
            </a:r>
          </a:p>
          <a:p>
            <a:pPr algn="just"/>
            <a:r>
              <a:rPr lang="en-US" sz="1200" dirty="0" err="1" smtClean="0"/>
              <a:t>phytoremediation</a:t>
            </a:r>
            <a:r>
              <a:rPr lang="en-US" sz="1200" dirty="0" smtClean="0"/>
              <a:t>.</a:t>
            </a:r>
          </a:p>
          <a:p>
            <a:pPr algn="just"/>
            <a:endParaRPr lang="sr-Latn-RS" sz="1200" dirty="0" smtClean="0"/>
          </a:p>
          <a:p>
            <a:pPr algn="just"/>
            <a:r>
              <a:rPr lang="en-US" sz="1200" dirty="0" err="1" smtClean="0"/>
              <a:t>Sladjana</a:t>
            </a:r>
            <a:r>
              <a:rPr lang="en-US" sz="1200" dirty="0" smtClean="0"/>
              <a:t> </a:t>
            </a:r>
            <a:r>
              <a:rPr lang="en-US" sz="1200" dirty="0" err="1" smtClean="0"/>
              <a:t>Samuilov</a:t>
            </a:r>
            <a:r>
              <a:rPr lang="en-US" sz="1200" dirty="0" smtClean="0"/>
              <a:t>; </a:t>
            </a:r>
            <a:r>
              <a:rPr lang="en-US" sz="1200" dirty="0" err="1" smtClean="0"/>
              <a:t>Friedericke</a:t>
            </a:r>
            <a:r>
              <a:rPr lang="en-US" sz="1200" dirty="0" smtClean="0"/>
              <a:t> Lang; Matilda </a:t>
            </a:r>
            <a:r>
              <a:rPr lang="en-US" sz="1200" dirty="0" err="1" smtClean="0"/>
              <a:t>Djukic</a:t>
            </a:r>
            <a:r>
              <a:rPr lang="en-US" sz="1200" dirty="0" smtClean="0"/>
              <a:t>;</a:t>
            </a:r>
          </a:p>
          <a:p>
            <a:pPr algn="just"/>
            <a:r>
              <a:rPr lang="en-US" sz="1200" dirty="0" err="1" smtClean="0"/>
              <a:t>Danijela</a:t>
            </a:r>
            <a:r>
              <a:rPr lang="en-US" sz="1200" dirty="0" smtClean="0"/>
              <a:t> </a:t>
            </a:r>
            <a:r>
              <a:rPr lang="en-US" sz="1200" dirty="0" err="1" smtClean="0"/>
              <a:t>Djunisijevic-Bojovic</a:t>
            </a:r>
            <a:r>
              <a:rPr lang="en-US" sz="1200" dirty="0" smtClean="0"/>
              <a:t>; Heinz </a:t>
            </a:r>
            <a:r>
              <a:rPr lang="en-US" sz="1200" dirty="0" err="1" smtClean="0"/>
              <a:t>Rennenberg</a:t>
            </a:r>
            <a:endParaRPr lang="en-US" sz="1200" dirty="0" smtClean="0"/>
          </a:p>
          <a:p>
            <a:pPr algn="just"/>
            <a:endParaRPr lang="sr-Latn-RS" sz="1200" dirty="0" smtClean="0"/>
          </a:p>
          <a:p>
            <a:pPr algn="just"/>
            <a:r>
              <a:rPr lang="en-US" sz="1200" dirty="0" smtClean="0"/>
              <a:t>Abstract: Growth and development of plants largely depends of their</a:t>
            </a:r>
          </a:p>
          <a:p>
            <a:pPr algn="just"/>
            <a:r>
              <a:rPr lang="en-US" sz="1200" dirty="0" smtClean="0"/>
              <a:t>adaptation ability in a changing climate. This is particularly true on</a:t>
            </a:r>
          </a:p>
          <a:p>
            <a:pPr algn="just"/>
            <a:r>
              <a:rPr lang="en-US" sz="1200" dirty="0" smtClean="0"/>
              <a:t>heavy metal contaminated soils, but the interaction of heavy metal stress</a:t>
            </a:r>
          </a:p>
          <a:p>
            <a:pPr algn="just"/>
            <a:r>
              <a:rPr lang="en-US" sz="1200" dirty="0" smtClean="0"/>
              <a:t>and climate on plant performance has not been intensively investigated.</a:t>
            </a:r>
          </a:p>
          <a:p>
            <a:pPr algn="just"/>
            <a:r>
              <a:rPr lang="en-US" sz="1200" dirty="0" smtClean="0"/>
              <a:t>The aim of the present study was to elucidate if transgenic poplars</a:t>
            </a:r>
          </a:p>
          <a:p>
            <a:pPr algn="just"/>
            <a:r>
              <a:rPr lang="en-US" sz="1200" dirty="0" smtClean="0"/>
              <a:t>(</a:t>
            </a:r>
            <a:r>
              <a:rPr lang="en-US" sz="1200" i="1" dirty="0" err="1" smtClean="0"/>
              <a:t>Populus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tremula</a:t>
            </a:r>
            <a:r>
              <a:rPr lang="en-US" sz="1200" i="1" dirty="0" smtClean="0"/>
              <a:t> </a:t>
            </a:r>
            <a:r>
              <a:rPr lang="en-US" sz="1200" dirty="0" smtClean="0"/>
              <a:t>x </a:t>
            </a:r>
            <a:r>
              <a:rPr lang="en-US" sz="1200" i="1" dirty="0" smtClean="0"/>
              <a:t>P. alba</a:t>
            </a:r>
            <a:r>
              <a:rPr lang="en-US" sz="1200" dirty="0" smtClean="0"/>
              <a:t>) with enhanced glutathione content possess an</a:t>
            </a:r>
          </a:p>
          <a:p>
            <a:pPr algn="just"/>
            <a:r>
              <a:rPr lang="en-US" sz="1200" dirty="0" smtClean="0"/>
              <a:t>enhanced tolerance to drought and lead (</a:t>
            </a:r>
            <a:r>
              <a:rPr lang="en-US" sz="1200" dirty="0" err="1" smtClean="0"/>
              <a:t>Pb</a:t>
            </a:r>
            <a:r>
              <a:rPr lang="en-US" sz="1200" dirty="0" smtClean="0"/>
              <a:t>) exposure (single and in</a:t>
            </a:r>
          </a:p>
          <a:p>
            <a:pPr algn="just"/>
            <a:r>
              <a:rPr lang="en-US" sz="1200" dirty="0" smtClean="0"/>
              <a:t>combination of both) and if they are good candidates for </a:t>
            </a:r>
            <a:r>
              <a:rPr lang="en-US" sz="1200" dirty="0" err="1" smtClean="0"/>
              <a:t>phytoremediation</a:t>
            </a:r>
            <a:endParaRPr lang="en-US" sz="1200" dirty="0" smtClean="0"/>
          </a:p>
          <a:p>
            <a:pPr algn="just"/>
            <a:r>
              <a:rPr lang="en-US" sz="1200" dirty="0" smtClean="0"/>
              <a:t>of </a:t>
            </a:r>
            <a:r>
              <a:rPr lang="en-US" sz="1200" dirty="0" err="1" smtClean="0"/>
              <a:t>Pb</a:t>
            </a:r>
            <a:r>
              <a:rPr lang="en-US" sz="1200" dirty="0" smtClean="0"/>
              <a:t> contaminated soil. Lead exposure reduced growth and biomass</a:t>
            </a:r>
          </a:p>
          <a:p>
            <a:pPr algn="just"/>
            <a:r>
              <a:rPr lang="en-US" sz="1200" dirty="0" smtClean="0"/>
              <a:t>accumulation only in above-ground tissue of wild type poplar, although</a:t>
            </a:r>
          </a:p>
          <a:p>
            <a:pPr algn="just"/>
            <a:r>
              <a:rPr lang="en-US" sz="1200" dirty="0" smtClean="0"/>
              <a:t>most of lead accumulated in the roots. Mild drought caused a decline of</a:t>
            </a:r>
          </a:p>
          <a:p>
            <a:pPr algn="just"/>
            <a:r>
              <a:rPr lang="en-US" sz="1200" dirty="0" smtClean="0"/>
              <a:t>the water content rather than reduced biomass production, while </a:t>
            </a:r>
            <a:r>
              <a:rPr lang="en-US" sz="1200" dirty="0" err="1" smtClean="0"/>
              <a:t>Pb</a:t>
            </a:r>
            <a:endParaRPr lang="en-US" sz="1200" dirty="0" smtClean="0"/>
          </a:p>
          <a:p>
            <a:pPr algn="just"/>
            <a:r>
              <a:rPr lang="en-US" sz="1200" dirty="0" smtClean="0"/>
              <a:t>counteracted this decline in the combined exposure. Apparently, metals</a:t>
            </a:r>
          </a:p>
          <a:p>
            <a:pPr algn="just"/>
            <a:r>
              <a:rPr lang="en-US" sz="1200" dirty="0" smtClean="0"/>
              <a:t>such as </a:t>
            </a:r>
            <a:r>
              <a:rPr lang="en-US" sz="1200" dirty="0" err="1" smtClean="0"/>
              <a:t>Pb</a:t>
            </a:r>
            <a:r>
              <a:rPr lang="en-US" sz="1200" dirty="0" smtClean="0"/>
              <a:t> possess a protective function against drought, because they</a:t>
            </a:r>
          </a:p>
          <a:p>
            <a:pPr algn="just"/>
            <a:r>
              <a:rPr lang="en-US" sz="1200" dirty="0" smtClean="0"/>
              <a:t>interact with </a:t>
            </a:r>
            <a:r>
              <a:rPr lang="en-US" sz="1200" dirty="0" err="1" smtClean="0"/>
              <a:t>abscisic</a:t>
            </a:r>
            <a:r>
              <a:rPr lang="en-US" sz="1200" dirty="0" smtClean="0"/>
              <a:t> acid dependent </a:t>
            </a:r>
            <a:r>
              <a:rPr lang="en-US" sz="1200" dirty="0" err="1" smtClean="0"/>
              <a:t>stomatal</a:t>
            </a:r>
            <a:r>
              <a:rPr lang="en-US" sz="1200" dirty="0" smtClean="0"/>
              <a:t> closure. Lead exposure</a:t>
            </a:r>
          </a:p>
          <a:p>
            <a:pPr algn="just"/>
            <a:r>
              <a:rPr lang="en-US" sz="1200" dirty="0" smtClean="0"/>
              <a:t>decrease while drought increase glutathione content in leaves of both</a:t>
            </a:r>
          </a:p>
          <a:p>
            <a:pPr algn="just"/>
            <a:r>
              <a:rPr lang="en-US" sz="1200" dirty="0" smtClean="0"/>
              <a:t>plant type. Lead accumulation was higher in the roots of transgenic</a:t>
            </a:r>
          </a:p>
          <a:p>
            <a:pPr algn="just"/>
            <a:r>
              <a:rPr lang="en-US" sz="1200" dirty="0" smtClean="0"/>
              <a:t>plants, presumably as a result of </a:t>
            </a:r>
            <a:r>
              <a:rPr lang="en-US" sz="1200" dirty="0" err="1" smtClean="0"/>
              <a:t>chelation</a:t>
            </a:r>
            <a:r>
              <a:rPr lang="en-US" sz="1200" dirty="0" smtClean="0"/>
              <a:t> by glutathione. Water</a:t>
            </a:r>
          </a:p>
          <a:p>
            <a:pPr algn="just"/>
            <a:r>
              <a:rPr lang="en-US" sz="1200" dirty="0" smtClean="0"/>
              <a:t>deprivation enhanced </a:t>
            </a:r>
            <a:r>
              <a:rPr lang="en-US" sz="1200" dirty="0" err="1" smtClean="0"/>
              <a:t>Pb</a:t>
            </a:r>
            <a:r>
              <a:rPr lang="en-US" sz="1200" dirty="0" smtClean="0"/>
              <a:t> accumulation in the roots, but </a:t>
            </a:r>
            <a:r>
              <a:rPr lang="en-US" sz="1200" dirty="0" err="1" smtClean="0"/>
              <a:t>Pb</a:t>
            </a:r>
            <a:r>
              <a:rPr lang="en-US" sz="1200" dirty="0" smtClean="0"/>
              <a:t> was subject to</a:t>
            </a:r>
          </a:p>
          <a:p>
            <a:pPr algn="just"/>
            <a:r>
              <a:rPr lang="en-US" sz="1200" dirty="0" smtClean="0"/>
              <a:t>leakage out of the roots after re-watering. Transgenic plants showed</a:t>
            </a:r>
          </a:p>
          <a:p>
            <a:pPr algn="just"/>
            <a:r>
              <a:rPr lang="en-US" sz="1200" dirty="0" smtClean="0"/>
              <a:t>better adaptation under mild drought plus </a:t>
            </a:r>
            <a:r>
              <a:rPr lang="en-US" sz="1200" dirty="0" err="1" smtClean="0"/>
              <a:t>Pb</a:t>
            </a:r>
            <a:r>
              <a:rPr lang="en-US" sz="1200" dirty="0" smtClean="0"/>
              <a:t> exposure partially due to</a:t>
            </a:r>
          </a:p>
          <a:p>
            <a:pPr algn="just"/>
            <a:r>
              <a:rPr lang="en-US" sz="1200" dirty="0" smtClean="0"/>
              <a:t>improved glutathione synthesis. However, the transgenic plants cannot be</a:t>
            </a:r>
          </a:p>
          <a:p>
            <a:pPr algn="just"/>
            <a:r>
              <a:rPr lang="en-US" sz="1200" dirty="0" smtClean="0"/>
              <a:t>considered as a good candidate for </a:t>
            </a:r>
            <a:r>
              <a:rPr lang="en-US" sz="1200" dirty="0" err="1" smtClean="0"/>
              <a:t>phytoremediation</a:t>
            </a:r>
            <a:r>
              <a:rPr lang="en-US" sz="1200" dirty="0" smtClean="0"/>
              <a:t> of lead, due to its</a:t>
            </a:r>
          </a:p>
          <a:p>
            <a:pPr algn="just"/>
            <a:r>
              <a:rPr lang="en-US" sz="1200" dirty="0" smtClean="0"/>
              <a:t>small translocation to the shoots and its leakage out of the roots upon</a:t>
            </a:r>
          </a:p>
          <a:p>
            <a:pPr algn="just"/>
            <a:endParaRPr lang="en-US" sz="1200" dirty="0"/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5029200" y="2130425"/>
            <a:ext cx="3429000" cy="1470025"/>
          </a:xfrm>
        </p:spPr>
        <p:txBody>
          <a:bodyPr>
            <a:noAutofit/>
          </a:bodyPr>
          <a:lstStyle/>
          <a:p>
            <a:r>
              <a:rPr lang="en-US" sz="2000" b="1" dirty="0"/>
              <a:t>Wild type poplar (</a:t>
            </a:r>
            <a:r>
              <a:rPr lang="en-US" sz="2000" b="1" i="1" dirty="0" err="1"/>
              <a:t>Populus</a:t>
            </a:r>
            <a:r>
              <a:rPr lang="en-US" sz="2000" b="1" i="1" dirty="0"/>
              <a:t> </a:t>
            </a:r>
            <a:r>
              <a:rPr lang="en-US" sz="2000" b="1" i="1" dirty="0" err="1"/>
              <a:t>tremula</a:t>
            </a:r>
            <a:r>
              <a:rPr lang="en-US" sz="2000" b="1" i="1" dirty="0"/>
              <a:t> x P. alba) of the INRA female clone 717 1-B4 </a:t>
            </a:r>
            <a:r>
              <a:rPr lang="sr-Latn-RS" sz="2000" b="1" i="1" dirty="0" smtClean="0"/>
              <a:t/>
            </a:r>
            <a:br>
              <a:rPr lang="sr-Latn-RS" sz="2000" b="1" i="1" dirty="0" smtClean="0"/>
            </a:br>
            <a:r>
              <a:rPr lang="en-US" sz="2000" b="1" i="1" dirty="0" smtClean="0"/>
              <a:t>and </a:t>
            </a:r>
            <a:r>
              <a:rPr lang="en-US" sz="2000" b="1" i="1" dirty="0"/>
              <a:t>its</a:t>
            </a:r>
            <a:br>
              <a:rPr lang="en-US" sz="2000" b="1" i="1" dirty="0"/>
            </a:br>
            <a:r>
              <a:rPr lang="en-US" sz="2000" b="1" dirty="0"/>
              <a:t>172 transgenic line ggs28 </a:t>
            </a:r>
            <a:r>
              <a:rPr lang="en-US" sz="2000" b="1" dirty="0" err="1"/>
              <a:t>overexpresing</a:t>
            </a:r>
            <a:r>
              <a:rPr lang="en-US" sz="2000" b="1" dirty="0"/>
              <a:t> the bacterial gene </a:t>
            </a:r>
            <a:r>
              <a:rPr lang="en-US" sz="2000" b="1" dirty="0" err="1"/>
              <a:t>gshI</a:t>
            </a:r>
            <a:endParaRPr lang="en-US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43750" t="28148" r="25000" b="32593"/>
          <a:stretch>
            <a:fillRect/>
          </a:stretch>
        </p:blipFill>
        <p:spPr bwMode="auto">
          <a:xfrm>
            <a:off x="11582400" y="-3505200"/>
            <a:ext cx="5715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 l="43750" t="32423" r="26492" b="36049"/>
          <a:stretch>
            <a:fillRect/>
          </a:stretch>
        </p:blipFill>
        <p:spPr bwMode="auto">
          <a:xfrm>
            <a:off x="762000" y="0"/>
            <a:ext cx="7543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52400" y="4953000"/>
            <a:ext cx="86868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/>
              <a:t>Figure 3. Effect of </a:t>
            </a:r>
            <a:r>
              <a:rPr lang="en-US" sz="1400" b="1" dirty="0" err="1"/>
              <a:t>Pb</a:t>
            </a:r>
            <a:r>
              <a:rPr lang="en-US" sz="1400" b="1" dirty="0"/>
              <a:t> and drought on total carbon content in wild type and transgenic line.</a:t>
            </a:r>
          </a:p>
          <a:p>
            <a:pPr algn="just"/>
            <a:r>
              <a:rPr lang="en-US" sz="1400" dirty="0" smtClean="0"/>
              <a:t>Significant </a:t>
            </a:r>
            <a:r>
              <a:rPr lang="en-US" sz="1400" dirty="0"/>
              <a:t>differences are indicated at p&lt;0.05. X indicates significant differences between </a:t>
            </a:r>
            <a:r>
              <a:rPr lang="en-US" sz="1400" dirty="0" smtClean="0"/>
              <a:t>different</a:t>
            </a:r>
            <a:endParaRPr lang="sr-Latn-RS" sz="1400" dirty="0" smtClean="0"/>
          </a:p>
          <a:p>
            <a:pPr algn="just"/>
            <a:r>
              <a:rPr lang="en-US" sz="1400" dirty="0" smtClean="0"/>
              <a:t> </a:t>
            </a:r>
            <a:r>
              <a:rPr lang="en-US" sz="1400" dirty="0"/>
              <a:t>treatments within the same plant type and at the same time point. Small letters indicate significant</a:t>
            </a:r>
          </a:p>
          <a:p>
            <a:pPr algn="just"/>
            <a:r>
              <a:rPr lang="en-US" sz="1400" dirty="0" smtClean="0"/>
              <a:t>differences </a:t>
            </a:r>
            <a:r>
              <a:rPr lang="en-US" sz="1400" dirty="0"/>
              <a:t>between different plant types within the same treatment and at the same time point.</a:t>
            </a:r>
          </a:p>
          <a:p>
            <a:pPr algn="just"/>
            <a:r>
              <a:rPr lang="en-US" sz="1400" dirty="0" smtClean="0"/>
              <a:t>Capital </a:t>
            </a:r>
            <a:r>
              <a:rPr lang="en-US" sz="1400" dirty="0"/>
              <a:t>letters indicate significant differences between different time points within the same plant type</a:t>
            </a:r>
          </a:p>
          <a:p>
            <a:pPr algn="just"/>
            <a:r>
              <a:rPr lang="en-US" sz="1400" dirty="0" smtClean="0"/>
              <a:t>and </a:t>
            </a:r>
            <a:r>
              <a:rPr lang="en-US" sz="1400" dirty="0"/>
              <a:t>the same treatment. Greek letters indicate significant differences between different type of leaves</a:t>
            </a:r>
          </a:p>
          <a:p>
            <a:pPr algn="just"/>
            <a:r>
              <a:rPr lang="en-US" sz="1400" dirty="0" smtClean="0"/>
              <a:t>within </a:t>
            </a:r>
            <a:r>
              <a:rPr lang="en-US" sz="1400" dirty="0"/>
              <a:t>same plan type and same treatment. All values are means ± standard deviation of 3 plants each.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39583" t="32716" r="29167" b="35185"/>
          <a:stretch>
            <a:fillRect/>
          </a:stretch>
        </p:blipFill>
        <p:spPr bwMode="auto">
          <a:xfrm>
            <a:off x="457200" y="0"/>
            <a:ext cx="6858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04800" y="4876800"/>
            <a:ext cx="85344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Figure 5. Effect of drought and re-watering on total </a:t>
            </a:r>
            <a:r>
              <a:rPr lang="en-US" sz="1400" b="1" dirty="0" err="1"/>
              <a:t>Pb</a:t>
            </a:r>
            <a:r>
              <a:rPr lang="en-US" sz="1400" b="1" dirty="0"/>
              <a:t> content on total plant level (root + stem +</a:t>
            </a:r>
          </a:p>
          <a:p>
            <a:r>
              <a:rPr lang="en-US" sz="1400" dirty="0" smtClean="0"/>
              <a:t>leaves</a:t>
            </a:r>
            <a:r>
              <a:rPr lang="en-US" sz="1400" dirty="0"/>
              <a:t>) (a) and total root (b), stem (c), leaves (d) of wild type and transgenic line. Significant</a:t>
            </a:r>
          </a:p>
          <a:p>
            <a:r>
              <a:rPr lang="en-US" sz="1400" dirty="0" smtClean="0"/>
              <a:t>differences </a:t>
            </a:r>
            <a:r>
              <a:rPr lang="en-US" sz="1400" dirty="0"/>
              <a:t>are indicated at p&lt;0.05. X indicates significant differences between different treatments</a:t>
            </a:r>
          </a:p>
          <a:p>
            <a:r>
              <a:rPr lang="en-US" sz="1400" dirty="0" smtClean="0"/>
              <a:t> </a:t>
            </a:r>
            <a:r>
              <a:rPr lang="en-US" sz="1400" dirty="0"/>
              <a:t>within the same plant type and at the same time point. Small letters indicate significant differences</a:t>
            </a:r>
          </a:p>
          <a:p>
            <a:r>
              <a:rPr lang="en-US" sz="1400" dirty="0" smtClean="0"/>
              <a:t> </a:t>
            </a:r>
            <a:r>
              <a:rPr lang="en-US" sz="1400" dirty="0"/>
              <a:t>between different plant types within the same treatment and at the same time point. Capital letters</a:t>
            </a:r>
          </a:p>
          <a:p>
            <a:r>
              <a:rPr lang="en-US" sz="1400" dirty="0" smtClean="0"/>
              <a:t>indicate </a:t>
            </a:r>
            <a:r>
              <a:rPr lang="en-US" sz="1400" dirty="0"/>
              <a:t>significant differences between different time points within the same plant type and the same</a:t>
            </a:r>
          </a:p>
          <a:p>
            <a:r>
              <a:rPr lang="en-US" sz="1400" smtClean="0"/>
              <a:t>treatment</a:t>
            </a:r>
            <a:r>
              <a:rPr lang="en-US" sz="1400" dirty="0"/>
              <a:t>. All values are means ± standard deviation of 3 plants each.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38397" t="34919" r="24894" b="34325"/>
          <a:stretch>
            <a:fillRect/>
          </a:stretch>
        </p:blipFill>
        <p:spPr bwMode="auto">
          <a:xfrm>
            <a:off x="457200" y="228600"/>
            <a:ext cx="8143009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57200" y="4572000"/>
            <a:ext cx="84582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/>
              <a:t>Figure 6. Effect of </a:t>
            </a:r>
            <a:r>
              <a:rPr lang="en-US" sz="1400" b="1" dirty="0" err="1"/>
              <a:t>Pb</a:t>
            </a:r>
            <a:r>
              <a:rPr lang="en-US" sz="1400" b="1" dirty="0"/>
              <a:t> and drought on total glutathione content in wild 822 type and transgenic line.</a:t>
            </a:r>
          </a:p>
          <a:p>
            <a:pPr algn="just"/>
            <a:r>
              <a:rPr lang="en-US" sz="1400" dirty="0" smtClean="0"/>
              <a:t> </a:t>
            </a:r>
            <a:r>
              <a:rPr lang="en-US" sz="1400" dirty="0"/>
              <a:t>Significant differences are indicated at p&lt;0.05. X indicates significant differences between </a:t>
            </a:r>
            <a:r>
              <a:rPr lang="en-US" sz="1400" dirty="0" err="1" smtClean="0"/>
              <a:t>differenttreatments</a:t>
            </a:r>
            <a:r>
              <a:rPr lang="en-US" sz="1400" dirty="0" smtClean="0"/>
              <a:t> </a:t>
            </a:r>
            <a:r>
              <a:rPr lang="en-US" sz="1400" dirty="0"/>
              <a:t>within the same plant type and at the same time point. Small letters indicate significant</a:t>
            </a:r>
          </a:p>
          <a:p>
            <a:pPr algn="just"/>
            <a:r>
              <a:rPr lang="en-US" sz="1400" dirty="0" smtClean="0"/>
              <a:t>differences </a:t>
            </a:r>
            <a:r>
              <a:rPr lang="en-US" sz="1400" dirty="0"/>
              <a:t>between different plant types within the same treatment and at the same time point.</a:t>
            </a:r>
          </a:p>
          <a:p>
            <a:pPr algn="just"/>
            <a:r>
              <a:rPr lang="en-US" sz="1400" dirty="0" smtClean="0"/>
              <a:t>Capital </a:t>
            </a:r>
            <a:r>
              <a:rPr lang="en-US" sz="1400" dirty="0"/>
              <a:t>letters indicate significant differences between different time points within the same plant type</a:t>
            </a:r>
          </a:p>
          <a:p>
            <a:pPr algn="just"/>
            <a:r>
              <a:rPr lang="en-US" sz="1400" dirty="0" smtClean="0"/>
              <a:t> </a:t>
            </a:r>
            <a:r>
              <a:rPr lang="en-US" sz="1400" dirty="0"/>
              <a:t>and the same treatment. Greek letters indicate significant differences between different type of leaves</a:t>
            </a:r>
          </a:p>
          <a:p>
            <a:pPr algn="just"/>
            <a:r>
              <a:rPr lang="en-US" sz="1400" dirty="0" smtClean="0"/>
              <a:t> </a:t>
            </a:r>
            <a:r>
              <a:rPr lang="en-US" sz="1400" dirty="0"/>
              <a:t>within same plan type and same treatment. All values are means ± standard deviation of 3 plants each.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716</Words>
  <Application>Microsoft Office PowerPoint</Application>
  <PresentationFormat>On-screen Show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Wild type poplar (Populus tremula x P. alba) of the INRA female clone 717 1-B4  and its 172 transgenic line ggs28 overexpresing the bacterial gene gshI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Danijela</cp:lastModifiedBy>
  <cp:revision>5</cp:revision>
  <dcterms:created xsi:type="dcterms:W3CDTF">2016-12-26T09:33:34Z</dcterms:created>
  <dcterms:modified xsi:type="dcterms:W3CDTF">2016-12-30T20:12:21Z</dcterms:modified>
</cp:coreProperties>
</file>