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7" r:id="rId16"/>
    <p:sldId id="276" r:id="rId17"/>
    <p:sldId id="268" r:id="rId18"/>
    <p:sldId id="269" r:id="rId19"/>
    <p:sldId id="270" r:id="rId20"/>
    <p:sldId id="272" r:id="rId21"/>
    <p:sldId id="273" r:id="rId22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4599" autoAdjust="0"/>
  </p:normalViewPr>
  <p:slideViewPr>
    <p:cSldViewPr>
      <p:cViewPr varScale="1">
        <p:scale>
          <a:sx n="81" d="100"/>
          <a:sy n="81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noProof="0" smtClean="0"/>
              <a:t>Click to edit Master text styles</a:t>
            </a:r>
          </a:p>
          <a:p>
            <a:pPr lvl="1"/>
            <a:r>
              <a:rPr lang="sr-Latn-CS" noProof="0" smtClean="0"/>
              <a:t>Second level</a:t>
            </a:r>
          </a:p>
          <a:p>
            <a:pPr lvl="2"/>
            <a:r>
              <a:rPr lang="sr-Latn-CS" noProof="0" smtClean="0"/>
              <a:t>Third level</a:t>
            </a:r>
          </a:p>
          <a:p>
            <a:pPr lvl="3"/>
            <a:r>
              <a:rPr lang="sr-Latn-CS" noProof="0" smtClean="0"/>
              <a:t>Fourth level</a:t>
            </a:r>
          </a:p>
          <a:p>
            <a:pPr lvl="4"/>
            <a:r>
              <a:rPr lang="sr-Latn-C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D0589D-43A6-4B3E-AE93-0AC5EF521B3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3EA23-0597-43F5-AD14-A9298F5A3430}" type="slidenum">
              <a:rPr lang="sr-Latn-CS" smtClean="0"/>
              <a:pPr/>
              <a:t>13</a:t>
            </a:fld>
            <a:endParaRPr lang="sr-Latn-C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sr-Latn-C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r-Latn-C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8FAE0ED-9503-43AE-9392-39EEE999EC2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F3D0-857F-46B4-AE36-05E4C26E4D4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6469-6D9F-405A-A004-6AB5394ACC6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9239F-F26A-4F50-B2A9-BA5DDDC1860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57E0-A542-4F8C-9462-BB4AFA875D5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030B-DF48-4266-B468-5AC5B05393C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1598-62B3-49C3-84ED-9CB27A4278B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7AA2F-C8AF-4752-AC25-F6E0CB7896E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E099E-DE5E-4EED-9E03-D81985F9600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36808-5051-48BA-8473-CF0CDF75DAC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428CB-94D3-463B-AC38-513833A203F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82F0-DB0B-4FE4-8DF7-805D76760E9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363E6-0B05-4C02-9B9B-B7F43468A1A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19CF-C681-4C95-A18D-CEEBC26BBF9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8357DE-ABBD-4226-839A-68D71E728D0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6477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OPRUGE</a:t>
            </a:r>
            <a:endParaRPr lang="sr-Latn-CS" sz="4000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196975"/>
            <a:ext cx="7559675" cy="5184775"/>
          </a:xfrm>
        </p:spPr>
        <p:txBody>
          <a:bodyPr/>
          <a:lstStyle/>
          <a:p>
            <a:pPr algn="just" eaLnBrk="1" hangingPunct="1"/>
            <a:r>
              <a:rPr lang="en-US" sz="2800" smtClean="0">
                <a:latin typeface="YU Times New Roman" pitchFamily="18" charset="0"/>
              </a:rPr>
              <a:t>	Opruge</a:t>
            </a:r>
            <a:r>
              <a:rPr lang="en-US" sz="2800" b="1" smtClean="0">
                <a:latin typeface="YU Times New Roman" pitchFamily="18" charset="0"/>
              </a:rPr>
              <a:t> s</a:t>
            </a:r>
            <a:r>
              <a:rPr lang="en-US" sz="2800" smtClean="0">
                <a:latin typeface="YU Times New Roman" pitchFamily="18" charset="0"/>
              </a:rPr>
              <a:t>lu`e za elasti~no vezivanje ma{inskih elemenata.  Primenjuju se i za:</a:t>
            </a:r>
          </a:p>
          <a:p>
            <a:pPr algn="just" eaLnBrk="1" hangingPunct="1">
              <a:buFont typeface="Wingdings" pitchFamily="2" charset="2"/>
              <a:buChar char="n"/>
            </a:pPr>
            <a:r>
              <a:rPr lang="en-US" sz="2800" smtClean="0">
                <a:latin typeface="YU Times New Roman" pitchFamily="18" charset="0"/>
              </a:rPr>
              <a:t> merenje sile, mase ili momenta kod: dinamometara, vaga i momentnih klju~eva</a:t>
            </a:r>
          </a:p>
          <a:p>
            <a:pPr algn="just" eaLnBrk="1" hangingPunct="1">
              <a:buFont typeface="Wingdings" pitchFamily="2" charset="2"/>
              <a:buChar char="n"/>
            </a:pPr>
            <a:r>
              <a:rPr lang="en-US" sz="2800" smtClean="0">
                <a:latin typeface="YU Times New Roman" pitchFamily="18" charset="0"/>
              </a:rPr>
              <a:t> za elasti~no medjusobno pritiskanje delova kod: brava, kliza~a, poklopaca i sl.</a:t>
            </a:r>
          </a:p>
          <a:p>
            <a:pPr algn="just" eaLnBrk="1" hangingPunct="1">
              <a:buFont typeface="Wingdings" pitchFamily="2" charset="2"/>
              <a:buChar char="n"/>
            </a:pPr>
            <a:r>
              <a:rPr lang="en-US" sz="2800" smtClean="0">
                <a:latin typeface="YU Times New Roman" pitchFamily="18" charset="0"/>
              </a:rPr>
              <a:t> za akumulaciju energije kod: ~asovnika, oru`ja, igra~aka i dr.</a:t>
            </a:r>
          </a:p>
          <a:p>
            <a:pPr algn="just" eaLnBrk="1" hangingPunct="1">
              <a:buFont typeface="Wingdings" pitchFamily="2" charset="2"/>
              <a:buChar char="n"/>
            </a:pPr>
            <a:r>
              <a:rPr lang="en-US" sz="2800" smtClean="0">
                <a:latin typeface="YU Times New Roman" pitchFamily="18" charset="0"/>
              </a:rPr>
              <a:t> za ograni~enje najve}e sile tj. pritiska kod npr. ventila sigurnosti ili momenta uvijanja kod spojnica sigurnosti.</a:t>
            </a:r>
            <a:endParaRPr lang="sr-Latn-CS" sz="2800" smtClean="0">
              <a:latin typeface="YU 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98562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YU Times New Roman" pitchFamily="18" charset="0"/>
              </a:rPr>
              <a:t>Geometrijske mere cilindri~nih zup~anika</a:t>
            </a:r>
            <a:r>
              <a:rPr lang="en-US" sz="4000" smtClean="0"/>
              <a:t> </a:t>
            </a:r>
            <a:endParaRPr lang="sr-Latn-CS" sz="400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084763"/>
            <a:ext cx="8229600" cy="1582737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YU Times New Roman" pitchFamily="18" charset="0"/>
              </a:rPr>
              <a:t>Linija koju opisuje ta~ka dodira profila zubaca u toku sprezanja naziva se </a:t>
            </a:r>
            <a:r>
              <a:rPr lang="en-US" sz="2800" u="sng" smtClean="0">
                <a:latin typeface="YU Times New Roman" pitchFamily="18" charset="0"/>
              </a:rPr>
              <a:t>dodirnica profila </a:t>
            </a:r>
            <a:r>
              <a:rPr lang="en-US" sz="2800" smtClean="0">
                <a:latin typeface="YU Times New Roman" pitchFamily="18" charset="0"/>
              </a:rPr>
              <a:t> (na sl. ta~kasti deo linije do ta~ke K)</a:t>
            </a:r>
            <a:r>
              <a:rPr lang="sr-Latn-CS" sz="2800" smtClean="0">
                <a:latin typeface="YU Times New Roman" pitchFamily="18" charset="0"/>
              </a:rPr>
              <a:t> </a:t>
            </a:r>
          </a:p>
        </p:txBody>
      </p:sp>
      <p:pic>
        <p:nvPicPr>
          <p:cNvPr id="18436" name="Picture 6" descr="17zupcanici-sprezanj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533525"/>
            <a:ext cx="6153150" cy="35433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60350"/>
            <a:ext cx="7905750" cy="6408738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YU Times New Roman" pitchFamily="18" charset="0"/>
              </a:rPr>
              <a:t>Modul</a:t>
            </a:r>
            <a:r>
              <a:rPr lang="en-US" sz="2400" dirty="0" smtClean="0">
                <a:latin typeface="YU Times New Roman" pitchFamily="18" charset="0"/>
              </a:rPr>
              <a:t> (m) je </a:t>
            </a:r>
            <a:r>
              <a:rPr lang="en-US" sz="2400" dirty="0" err="1" smtClean="0">
                <a:latin typeface="YU Times New Roman" pitchFamily="18" charset="0"/>
              </a:rPr>
              <a:t>polazni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podatak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za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odredjivanje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geometrijske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veli~ine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zup~anika</a:t>
            </a:r>
            <a:r>
              <a:rPr lang="en-US" sz="2400" dirty="0" smtClean="0">
                <a:latin typeface="YU Times New Roman" pitchFamily="18" charset="0"/>
              </a:rPr>
              <a:t>. </a:t>
            </a:r>
            <a:r>
              <a:rPr lang="en-US" sz="2400" dirty="0" err="1" smtClean="0">
                <a:latin typeface="YU Times New Roman" pitchFamily="18" charset="0"/>
              </a:rPr>
              <a:t>Mogu</a:t>
            </a:r>
            <a:r>
              <a:rPr lang="en-US" sz="2400" dirty="0" smtClean="0">
                <a:latin typeface="YU Times New Roman" pitchFamily="18" charset="0"/>
              </a:rPr>
              <a:t> se </a:t>
            </a:r>
            <a:r>
              <a:rPr lang="en-US" sz="2400" dirty="0" err="1" smtClean="0">
                <a:latin typeface="YU Times New Roman" pitchFamily="18" charset="0"/>
              </a:rPr>
              <a:t>sprezati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samo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zup~anici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istih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modula</a:t>
            </a:r>
            <a:r>
              <a:rPr lang="en-US" sz="2400" dirty="0" smtClean="0">
                <a:latin typeface="YU Times New Roman" pitchFamily="18" charset="0"/>
              </a:rPr>
              <a:t>. </a:t>
            </a:r>
            <a:r>
              <a:rPr lang="en-US" sz="2400" dirty="0" err="1" smtClean="0">
                <a:latin typeface="YU Times New Roman" pitchFamily="18" charset="0"/>
              </a:rPr>
              <a:t>Standardni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moduli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dati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su</a:t>
            </a:r>
            <a:r>
              <a:rPr lang="en-US" sz="2400" dirty="0" smtClean="0">
                <a:latin typeface="YU Times New Roman" pitchFamily="18" charset="0"/>
              </a:rPr>
              <a:t> u </a:t>
            </a:r>
            <a:r>
              <a:rPr lang="en-US" sz="2400" dirty="0" smtClean="0">
                <a:latin typeface="YU Times New Roman" pitchFamily="18" charset="0"/>
              </a:rPr>
              <a:t>SRPS </a:t>
            </a:r>
            <a:r>
              <a:rPr lang="en-US" sz="2400" dirty="0" smtClean="0">
                <a:latin typeface="YU Times New Roman" pitchFamily="18" charset="0"/>
              </a:rPr>
              <a:t>M.C1.015.</a:t>
            </a:r>
          </a:p>
          <a:p>
            <a:pPr eaLnBrk="1" hangingPunct="1"/>
            <a:r>
              <a:rPr lang="en-US" sz="2400" dirty="0" smtClean="0">
                <a:latin typeface="YU Times New Roman" pitchFamily="18" charset="0"/>
              </a:rPr>
              <a:t>	</a:t>
            </a:r>
            <a:r>
              <a:rPr lang="en-US" sz="2400" dirty="0" err="1" smtClean="0">
                <a:latin typeface="YU Times New Roman" pitchFamily="18" charset="0"/>
              </a:rPr>
              <a:t>Korak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profila</a:t>
            </a:r>
            <a:r>
              <a:rPr lang="en-US" sz="2400" dirty="0" smtClean="0">
                <a:latin typeface="YU Times New Roman" pitchFamily="18" charset="0"/>
              </a:rPr>
              <a:t> (t</a:t>
            </a:r>
            <a:r>
              <a:rPr lang="en-US" sz="2400" baseline="-25000" dirty="0" smtClean="0">
                <a:latin typeface="YU Times New Roman" pitchFamily="18" charset="0"/>
              </a:rPr>
              <a:t>0</a:t>
            </a:r>
            <a:r>
              <a:rPr lang="en-US" sz="2400" dirty="0" smtClean="0">
                <a:latin typeface="YU Times New Roman" pitchFamily="18" charset="0"/>
              </a:rPr>
              <a:t>) je </a:t>
            </a:r>
            <a:r>
              <a:rPr lang="en-US" sz="2400" dirty="0" err="1" smtClean="0">
                <a:latin typeface="YU Times New Roman" pitchFamily="18" charset="0"/>
              </a:rPr>
              <a:t>rastojanje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istog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mesta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na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profilu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dva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susedna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zupca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mereno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po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podeonom</a:t>
            </a:r>
            <a:r>
              <a:rPr lang="en-US" sz="2400" dirty="0" smtClean="0">
                <a:latin typeface="YU Times New Roman" pitchFamily="18" charset="0"/>
              </a:rPr>
              <a:t> </a:t>
            </a:r>
            <a:r>
              <a:rPr lang="en-US" sz="2400" dirty="0" err="1" smtClean="0">
                <a:latin typeface="YU Times New Roman" pitchFamily="18" charset="0"/>
              </a:rPr>
              <a:t>krugu</a:t>
            </a:r>
            <a:r>
              <a:rPr lang="en-US" sz="2400" dirty="0" smtClean="0">
                <a:latin typeface="YU Times New Roman" pitchFamily="18" charset="0"/>
              </a:rPr>
              <a:t> ~</a:t>
            </a:r>
            <a:r>
              <a:rPr lang="en-US" sz="2400" dirty="0" err="1" smtClean="0">
                <a:latin typeface="YU Times New Roman" pitchFamily="18" charset="0"/>
              </a:rPr>
              <a:t>iji</a:t>
            </a:r>
            <a:r>
              <a:rPr lang="en-US" sz="2400" dirty="0" smtClean="0">
                <a:latin typeface="YU Times New Roman" pitchFamily="18" charset="0"/>
              </a:rPr>
              <a:t> je </a:t>
            </a:r>
            <a:r>
              <a:rPr lang="en-US" sz="2400" dirty="0" err="1" smtClean="0">
                <a:latin typeface="YU Times New Roman" pitchFamily="18" charset="0"/>
              </a:rPr>
              <a:t>pre~nik</a:t>
            </a:r>
            <a:r>
              <a:rPr lang="en-US" sz="2400" dirty="0" smtClean="0">
                <a:latin typeface="YU Times New Roman" pitchFamily="18" charset="0"/>
              </a:rPr>
              <a:t> (d</a:t>
            </a:r>
            <a:r>
              <a:rPr lang="en-US" sz="2400" baseline="-25000" dirty="0" smtClean="0">
                <a:latin typeface="YU Times New Roman" pitchFamily="18" charset="0"/>
              </a:rPr>
              <a:t>0</a:t>
            </a:r>
            <a:r>
              <a:rPr lang="en-US" sz="2400" dirty="0" smtClean="0">
                <a:latin typeface="YU Times New Roman" pitchFamily="18" charset="0"/>
              </a:rPr>
              <a:t>=2r</a:t>
            </a:r>
            <a:r>
              <a:rPr lang="en-US" sz="2400" baseline="-25000" dirty="0" smtClean="0">
                <a:latin typeface="YU Times New Roman" pitchFamily="18" charset="0"/>
              </a:rPr>
              <a:t>0</a:t>
            </a:r>
            <a:r>
              <a:rPr lang="en-US" sz="2400" dirty="0" smtClean="0">
                <a:latin typeface="YU Times New Roman" pitchFamily="18" charset="0"/>
              </a:rPr>
              <a:t>). </a:t>
            </a:r>
          </a:p>
          <a:p>
            <a:pPr eaLnBrk="1" hangingPunct="1"/>
            <a:r>
              <a:rPr lang="en-US" sz="2000" dirty="0" err="1" smtClean="0">
                <a:latin typeface="YU Times New Roman" pitchFamily="18" charset="0"/>
              </a:rPr>
              <a:t>Sada</a:t>
            </a:r>
            <a:r>
              <a:rPr lang="en-US" sz="2000" dirty="0" smtClean="0">
                <a:latin typeface="YU Times New Roman" pitchFamily="18" charset="0"/>
              </a:rPr>
              <a:t> je:</a:t>
            </a:r>
          </a:p>
          <a:p>
            <a:pPr eaLnBrk="1" hangingPunct="1"/>
            <a:endParaRPr lang="en-US" sz="2000" dirty="0" smtClean="0">
              <a:latin typeface="YU 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YU Times New Roman" pitchFamily="18" charset="0"/>
              </a:rPr>
              <a:t>- </a:t>
            </a:r>
            <a:r>
              <a:rPr lang="en-US" sz="2000" dirty="0" err="1" smtClean="0">
                <a:latin typeface="YU Times New Roman" pitchFamily="18" charset="0"/>
              </a:rPr>
              <a:t>pre~nik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temena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zubaca</a:t>
            </a:r>
            <a:r>
              <a:rPr lang="en-US" sz="2000" dirty="0" smtClean="0">
                <a:latin typeface="YU Times New Roman" pitchFamily="18" charset="0"/>
              </a:rPr>
              <a:t>	</a:t>
            </a:r>
            <a:r>
              <a:rPr lang="en-US" sz="2000" dirty="0" err="1" smtClean="0">
                <a:latin typeface="YU Times New Roman" pitchFamily="18" charset="0"/>
              </a:rPr>
              <a:t>d</a:t>
            </a:r>
            <a:r>
              <a:rPr lang="en-US" sz="2000" baseline="-25000" dirty="0" err="1" smtClean="0">
                <a:latin typeface="YU Times New Roman" pitchFamily="18" charset="0"/>
              </a:rPr>
              <a:t>t</a:t>
            </a:r>
            <a:r>
              <a:rPr lang="en-US" sz="2000" dirty="0" smtClean="0">
                <a:latin typeface="YU Times New Roman" pitchFamily="18" charset="0"/>
              </a:rPr>
              <a:t> = d</a:t>
            </a:r>
            <a:r>
              <a:rPr lang="en-US" sz="2000" baseline="-25000" dirty="0" smtClean="0">
                <a:latin typeface="YU Times New Roman" pitchFamily="18" charset="0"/>
              </a:rPr>
              <a:t>0 </a:t>
            </a:r>
            <a:r>
              <a:rPr lang="en-US" sz="2000" dirty="0" smtClean="0">
                <a:latin typeface="YU Times New Roman" pitchFamily="18" charset="0"/>
              </a:rPr>
              <a:t>+ 2m</a:t>
            </a:r>
          </a:p>
          <a:p>
            <a:pPr eaLnBrk="1" hangingPunct="1"/>
            <a:r>
              <a:rPr lang="en-US" sz="2000" dirty="0" smtClean="0">
                <a:latin typeface="YU Times New Roman" pitchFamily="18" charset="0"/>
              </a:rPr>
              <a:t>- </a:t>
            </a:r>
            <a:r>
              <a:rPr lang="en-US" sz="2000" dirty="0" err="1" smtClean="0">
                <a:latin typeface="YU Times New Roman" pitchFamily="18" charset="0"/>
              </a:rPr>
              <a:t>pre~nik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podno`ja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zubaca</a:t>
            </a:r>
            <a:r>
              <a:rPr lang="en-US" sz="2000" dirty="0" smtClean="0">
                <a:latin typeface="YU Times New Roman" pitchFamily="18" charset="0"/>
              </a:rPr>
              <a:t>	</a:t>
            </a:r>
            <a:r>
              <a:rPr lang="en-US" sz="2000" dirty="0" err="1" smtClean="0">
                <a:latin typeface="YU Times New Roman" pitchFamily="18" charset="0"/>
              </a:rPr>
              <a:t>d</a:t>
            </a:r>
            <a:r>
              <a:rPr lang="en-US" sz="2000" baseline="-25000" dirty="0" err="1" smtClean="0">
                <a:latin typeface="YU Times New Roman" pitchFamily="18" charset="0"/>
              </a:rPr>
              <a:t>p</a:t>
            </a:r>
            <a:r>
              <a:rPr lang="en-US" sz="2000" baseline="-25000" dirty="0" smtClean="0">
                <a:latin typeface="YU Times New Roman" pitchFamily="18" charset="0"/>
              </a:rPr>
              <a:t> </a:t>
            </a:r>
            <a:r>
              <a:rPr lang="en-US" sz="2000" dirty="0" smtClean="0">
                <a:latin typeface="YU Times New Roman" pitchFamily="18" charset="0"/>
              </a:rPr>
              <a:t>= d</a:t>
            </a:r>
            <a:r>
              <a:rPr lang="en-US" sz="2000" baseline="-25000" dirty="0" smtClean="0">
                <a:latin typeface="YU Times New Roman" pitchFamily="18" charset="0"/>
              </a:rPr>
              <a:t>0 </a:t>
            </a:r>
            <a:r>
              <a:rPr lang="en-US" sz="2000" dirty="0" smtClean="0">
                <a:latin typeface="YU Times New Roman" pitchFamily="18" charset="0"/>
              </a:rPr>
              <a:t>- 2,4m</a:t>
            </a:r>
          </a:p>
          <a:p>
            <a:pPr eaLnBrk="1" hangingPunct="1"/>
            <a:r>
              <a:rPr lang="en-US" sz="2000" dirty="0" smtClean="0">
                <a:latin typeface="YU Times New Roman" pitchFamily="18" charset="0"/>
              </a:rPr>
              <a:t>- </a:t>
            </a:r>
            <a:r>
              <a:rPr lang="en-US" sz="2000" dirty="0" err="1" smtClean="0">
                <a:latin typeface="YU Times New Roman" pitchFamily="18" charset="0"/>
              </a:rPr>
              <a:t>osnovni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pre~nik</a:t>
            </a:r>
            <a:r>
              <a:rPr lang="en-US" sz="2000" dirty="0" smtClean="0">
                <a:latin typeface="YU Times New Roman" pitchFamily="18" charset="0"/>
              </a:rPr>
              <a:t> 		d</a:t>
            </a:r>
            <a:r>
              <a:rPr lang="en-US" sz="2000" baseline="-25000" dirty="0" smtClean="0">
                <a:latin typeface="YU Times New Roman" pitchFamily="18" charset="0"/>
              </a:rPr>
              <a:t>b</a:t>
            </a:r>
            <a:r>
              <a:rPr lang="en-US" sz="2000" dirty="0" smtClean="0">
                <a:latin typeface="YU Times New Roman" pitchFamily="18" charset="0"/>
              </a:rPr>
              <a:t>= d</a:t>
            </a:r>
            <a:r>
              <a:rPr lang="en-US" sz="2000" baseline="-25000" dirty="0" smtClean="0">
                <a:latin typeface="YU Times New Roman" pitchFamily="18" charset="0"/>
              </a:rPr>
              <a:t>0</a:t>
            </a:r>
            <a:r>
              <a:rPr lang="en-US" sz="2000" dirty="0" smtClean="0">
                <a:latin typeface="YU Times New Roman" pitchFamily="18" charset="0"/>
                <a:sym typeface="Symbol" pitchFamily="18" charset="2"/>
              </a:rPr>
              <a:t></a:t>
            </a:r>
            <a:r>
              <a:rPr lang="en-US" sz="2000" dirty="0" smtClean="0">
                <a:latin typeface="YU Times New Roman" pitchFamily="18" charset="0"/>
              </a:rPr>
              <a:t>cos</a:t>
            </a:r>
            <a:r>
              <a:rPr lang="en-US" sz="2000" dirty="0" smtClean="0">
                <a:latin typeface="YU Times New Roman" pitchFamily="18" charset="0"/>
                <a:sym typeface="Symbol" pitchFamily="18" charset="2"/>
              </a:rPr>
              <a:t></a:t>
            </a:r>
            <a:r>
              <a:rPr lang="en-US" sz="2000" baseline="-25000" dirty="0" smtClean="0">
                <a:latin typeface="YU Times New Roman" pitchFamily="18" charset="0"/>
              </a:rPr>
              <a:t>0</a:t>
            </a:r>
          </a:p>
          <a:p>
            <a:pPr eaLnBrk="1" hangingPunct="1"/>
            <a:r>
              <a:rPr lang="en-US" sz="2000" dirty="0" smtClean="0">
                <a:latin typeface="YU Times New Roman" pitchFamily="18" charset="0"/>
              </a:rPr>
              <a:t> ~</a:t>
            </a:r>
            <a:r>
              <a:rPr lang="en-US" sz="2000" dirty="0" err="1" smtClean="0">
                <a:latin typeface="YU Times New Roman" pitchFamily="18" charset="0"/>
              </a:rPr>
              <a:t>ija</a:t>
            </a:r>
            <a:r>
              <a:rPr lang="en-US" sz="2000" dirty="0" smtClean="0">
                <a:latin typeface="YU Times New Roman" pitchFamily="18" charset="0"/>
              </a:rPr>
              <a:t> je </a:t>
            </a:r>
            <a:r>
              <a:rPr lang="en-US" sz="2000" dirty="0" err="1" smtClean="0">
                <a:latin typeface="YU Times New Roman" pitchFamily="18" charset="0"/>
              </a:rPr>
              <a:t>tangenta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dodirnica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profila</a:t>
            </a:r>
            <a:r>
              <a:rPr lang="en-US" sz="2000" dirty="0" smtClean="0">
                <a:latin typeface="YU Times New Roman" pitchFamily="18" charset="0"/>
              </a:rPr>
              <a:t>, a (</a:t>
            </a:r>
            <a:r>
              <a:rPr lang="en-US" sz="2000" dirty="0" smtClean="0">
                <a:latin typeface="YU Times New Roman" pitchFamily="18" charset="0"/>
                <a:sym typeface="Symbol" pitchFamily="18" charset="2"/>
              </a:rPr>
              <a:t></a:t>
            </a:r>
            <a:r>
              <a:rPr lang="en-US" sz="2000" baseline="-25000" dirty="0" smtClean="0">
                <a:latin typeface="YU Times New Roman" pitchFamily="18" charset="0"/>
              </a:rPr>
              <a:t>0</a:t>
            </a:r>
            <a:r>
              <a:rPr lang="en-US" sz="2000" dirty="0" smtClean="0">
                <a:latin typeface="YU Times New Roman" pitchFamily="18" charset="0"/>
              </a:rPr>
              <a:t>) </a:t>
            </a:r>
            <a:r>
              <a:rPr lang="en-US" sz="2000" dirty="0" err="1" smtClean="0">
                <a:latin typeface="YU Times New Roman" pitchFamily="18" charset="0"/>
              </a:rPr>
              <a:t>ugao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dodirnice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za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standardni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profil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smtClean="0">
                <a:latin typeface="YU Times New Roman" pitchFamily="18" charset="0"/>
                <a:sym typeface="Symbol" pitchFamily="18" charset="2"/>
              </a:rPr>
              <a:t></a:t>
            </a:r>
            <a:r>
              <a:rPr lang="en-US" sz="2000" baseline="-25000" dirty="0" smtClean="0">
                <a:latin typeface="YU Times New Roman" pitchFamily="18" charset="0"/>
              </a:rPr>
              <a:t>n</a:t>
            </a:r>
            <a:r>
              <a:rPr lang="en-US" sz="2000" dirty="0" smtClean="0">
                <a:latin typeface="YU Times New Roman" pitchFamily="18" charset="0"/>
              </a:rPr>
              <a:t>=20</a:t>
            </a:r>
            <a:r>
              <a:rPr lang="en-US" sz="2000" baseline="30000" dirty="0" smtClean="0">
                <a:latin typeface="YU Times New Roman" pitchFamily="18" charset="0"/>
              </a:rPr>
              <a:t>0</a:t>
            </a:r>
            <a:r>
              <a:rPr lang="en-US" sz="2000" dirty="0" smtClean="0">
                <a:latin typeface="YU Times New Roman" pitchFamily="18" charset="0"/>
              </a:rPr>
              <a:t>.</a:t>
            </a:r>
          </a:p>
          <a:p>
            <a:pPr eaLnBrk="1" hangingPunct="1"/>
            <a:r>
              <a:rPr lang="en-US" sz="2000" dirty="0" err="1" smtClean="0">
                <a:latin typeface="YU Times New Roman" pitchFamily="18" charset="0"/>
              </a:rPr>
              <a:t>Osno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rastojanje</a:t>
            </a:r>
            <a:r>
              <a:rPr lang="en-US" sz="2000" dirty="0" smtClean="0">
                <a:latin typeface="YU Times New Roman" pitchFamily="18" charset="0"/>
              </a:rPr>
              <a:t>:</a:t>
            </a:r>
          </a:p>
          <a:p>
            <a:pPr eaLnBrk="1" hangingPunct="1"/>
            <a:r>
              <a:rPr lang="en-US" sz="2000" dirty="0" err="1" smtClean="0">
                <a:latin typeface="YU Times New Roman" pitchFamily="18" charset="0"/>
              </a:rPr>
              <a:t>gde</a:t>
            </a:r>
            <a:r>
              <a:rPr lang="en-US" sz="2000" dirty="0" smtClean="0">
                <a:latin typeface="YU Times New Roman" pitchFamily="18" charset="0"/>
              </a:rPr>
              <a:t> je:</a:t>
            </a:r>
          </a:p>
          <a:p>
            <a:pPr eaLnBrk="1" hangingPunct="1"/>
            <a:r>
              <a:rPr lang="en-US" sz="2000" dirty="0" smtClean="0">
                <a:latin typeface="YU Times New Roman" pitchFamily="18" charset="0"/>
              </a:rPr>
              <a:t>+ - </a:t>
            </a:r>
            <a:r>
              <a:rPr lang="en-US" sz="2000" dirty="0" err="1" smtClean="0">
                <a:latin typeface="YU Times New Roman" pitchFamily="18" charset="0"/>
              </a:rPr>
              <a:t>za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sprezanje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zup~anika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sa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spolja</a:t>
            </a:r>
            <a:r>
              <a:rPr lang="en-US" sz="2000" dirty="0" smtClean="0">
                <a:latin typeface="YU Times New Roman" pitchFamily="18" charset="0"/>
              </a:rPr>
              <a:t>{</a:t>
            </a:r>
            <a:r>
              <a:rPr lang="en-US" sz="2000" dirty="0" err="1" smtClean="0">
                <a:latin typeface="YU Times New Roman" pitchFamily="18" charset="0"/>
              </a:rPr>
              <a:t>njim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ozubljenjem</a:t>
            </a:r>
            <a:endParaRPr lang="en-US" sz="2000" dirty="0" smtClean="0">
              <a:latin typeface="YU 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YU Times New Roman" pitchFamily="18" charset="0"/>
              </a:rPr>
              <a:t>- - </a:t>
            </a:r>
            <a:r>
              <a:rPr lang="en-US" sz="2000" dirty="0" err="1" smtClean="0">
                <a:latin typeface="YU Times New Roman" pitchFamily="18" charset="0"/>
              </a:rPr>
              <a:t>sprezanje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zup~anika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sa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jednim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spolja</a:t>
            </a:r>
            <a:r>
              <a:rPr lang="en-US" sz="2000" dirty="0" smtClean="0">
                <a:latin typeface="YU Times New Roman" pitchFamily="18" charset="0"/>
              </a:rPr>
              <a:t>{</a:t>
            </a:r>
            <a:r>
              <a:rPr lang="en-US" sz="2000" dirty="0" err="1" smtClean="0">
                <a:latin typeface="YU Times New Roman" pitchFamily="18" charset="0"/>
              </a:rPr>
              <a:t>njim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jednim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unutra</a:t>
            </a:r>
            <a:r>
              <a:rPr lang="en-US" sz="2000" dirty="0" smtClean="0">
                <a:latin typeface="YU Times New Roman" pitchFamily="18" charset="0"/>
              </a:rPr>
              <a:t>{</a:t>
            </a:r>
            <a:r>
              <a:rPr lang="en-US" sz="2000" dirty="0" err="1" smtClean="0">
                <a:latin typeface="YU Times New Roman" pitchFamily="18" charset="0"/>
              </a:rPr>
              <a:t>njim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ozubljenjem</a:t>
            </a:r>
            <a:endParaRPr lang="sr-Latn-CS" sz="2000" dirty="0" smtClean="0">
              <a:latin typeface="YU 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185988" y="2565400"/>
          <a:ext cx="3332162" cy="749300"/>
        </p:xfrm>
        <a:graphic>
          <a:graphicData uri="http://schemas.openxmlformats.org/presentationml/2006/ole">
            <p:oleObj spid="_x0000_s2050" name="Equation" r:id="rId3" imgW="1028520" imgH="393480" progId="Equation.3">
              <p:embed/>
            </p:oleObj>
          </a:graphicData>
        </a:graphic>
      </p:graphicFrame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3203575" y="4797425"/>
          <a:ext cx="2952750" cy="863600"/>
        </p:xfrm>
        <a:graphic>
          <a:graphicData uri="http://schemas.openxmlformats.org/presentationml/2006/ole">
            <p:oleObj spid="_x0000_s2051" name="Equation" r:id="rId4" imgW="850531" imgH="406224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414462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YU Times New Roman" pitchFamily="18" charset="0"/>
              </a:rPr>
              <a:t>Analiza optere}enja kod cilindri~nih zup~anika sa pravim zupcima</a:t>
            </a:r>
            <a:r>
              <a:rPr lang="en-US" sz="4000" smtClean="0"/>
              <a:t> </a:t>
            </a:r>
            <a:endParaRPr lang="sr-Latn-CS" sz="4000" smtClean="0"/>
          </a:p>
        </p:txBody>
      </p:sp>
      <p:sp>
        <p:nvSpPr>
          <p:cNvPr id="308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Ft – tangencijalna</a:t>
            </a:r>
            <a:r>
              <a:rPr lang="en-US" sz="2800" smtClean="0"/>
              <a:t> sila</a:t>
            </a:r>
          </a:p>
          <a:p>
            <a:pPr eaLnBrk="1" hangingPunct="1"/>
            <a:r>
              <a:rPr lang="en-US" sz="2800" smtClean="0"/>
              <a:t>Fr – radijalna sila</a:t>
            </a:r>
            <a:endParaRPr lang="sr-Latn-CS" sz="2800" smtClean="0"/>
          </a:p>
        </p:txBody>
      </p:sp>
      <p:pic>
        <p:nvPicPr>
          <p:cNvPr id="3081" name="Picture 7" descr="17'zupcanici-sil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1857375"/>
            <a:ext cx="4214812" cy="4857750"/>
          </a:xfrm>
          <a:noFill/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1619250" y="2924175"/>
          <a:ext cx="1168400" cy="598488"/>
        </p:xfrm>
        <a:graphic>
          <a:graphicData uri="http://schemas.openxmlformats.org/presentationml/2006/ole">
            <p:oleObj spid="_x0000_s3074" name="Equation" r:id="rId4" imgW="533160" imgH="228600" progId="Equation.3">
              <p:embed/>
            </p:oleObj>
          </a:graphicData>
        </a:graphic>
      </p:graphicFrame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755650" y="3860800"/>
          <a:ext cx="3168650" cy="868363"/>
        </p:xfrm>
        <a:graphic>
          <a:graphicData uri="http://schemas.openxmlformats.org/presentationml/2006/ole">
            <p:oleObj spid="_x0000_s3075" name="Equation" r:id="rId5" imgW="1549080" imgH="431640" progId="Equation.3">
              <p:embed/>
            </p:oleObj>
          </a:graphicData>
        </a:graphic>
      </p:graphicFrame>
      <p:sp>
        <p:nvSpPr>
          <p:cNvPr id="3085" name="Rectangle 1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14"/>
          <p:cNvGraphicFramePr>
            <a:graphicFrameLocks noChangeAspect="1"/>
          </p:cNvGraphicFramePr>
          <p:nvPr/>
        </p:nvGraphicFramePr>
        <p:xfrm>
          <a:off x="1547813" y="4941888"/>
          <a:ext cx="1368425" cy="515937"/>
        </p:xfrm>
        <a:graphic>
          <a:graphicData uri="http://schemas.openxmlformats.org/presentationml/2006/ole">
            <p:oleObj spid="_x0000_s3076" name="Equation" r:id="rId6" imgW="583693" imgH="215713" progId="Equation.3">
              <p:embed/>
            </p:oleObj>
          </a:graphicData>
        </a:graphic>
      </p:graphicFrame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7" name="Object 16"/>
          <p:cNvGraphicFramePr>
            <a:graphicFrameLocks noChangeAspect="1"/>
          </p:cNvGraphicFramePr>
          <p:nvPr/>
        </p:nvGraphicFramePr>
        <p:xfrm>
          <a:off x="695325" y="5734050"/>
          <a:ext cx="1562100" cy="574675"/>
        </p:xfrm>
        <a:graphic>
          <a:graphicData uri="http://schemas.openxmlformats.org/presentationml/2006/ole">
            <p:oleObj spid="_x0000_s3077" name="Equation" r:id="rId7" imgW="939600" imgH="228600" progId="Equation.3">
              <p:embed/>
            </p:oleObj>
          </a:graphicData>
        </a:graphic>
      </p:graphicFrame>
      <p:sp>
        <p:nvSpPr>
          <p:cNvPr id="3087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8" name="Object 18"/>
          <p:cNvGraphicFramePr>
            <a:graphicFrameLocks noChangeAspect="1"/>
          </p:cNvGraphicFramePr>
          <p:nvPr/>
        </p:nvGraphicFramePr>
        <p:xfrm>
          <a:off x="2771775" y="5734050"/>
          <a:ext cx="1584325" cy="503238"/>
        </p:xfrm>
        <a:graphic>
          <a:graphicData uri="http://schemas.openxmlformats.org/presentationml/2006/ole">
            <p:oleObj spid="_x0000_s3078" name="Equation" r:id="rId8" imgW="97776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7345362" cy="1081088"/>
          </a:xfrm>
        </p:spPr>
        <p:txBody>
          <a:bodyPr/>
          <a:lstStyle/>
          <a:p>
            <a:pPr algn="ctr" eaLnBrk="1" hangingPunct="1"/>
            <a:r>
              <a:rPr lang="en-US" sz="3200" smtClean="0">
                <a:latin typeface="YU Times New Roman" pitchFamily="18" charset="0"/>
              </a:rPr>
              <a:t>Analiza optere}enja kod cilindri~nih zup~anika sa kosim zupcima</a:t>
            </a:r>
            <a:r>
              <a:rPr lang="sr-Latn-CS" sz="4000" smtClean="0"/>
              <a:t> </a:t>
            </a:r>
          </a:p>
        </p:txBody>
      </p:sp>
      <p:pic>
        <p:nvPicPr>
          <p:cNvPr id="4102" name="Picture 4" descr="kosizup5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088" y="2060575"/>
            <a:ext cx="4248150" cy="3960813"/>
          </a:xfrm>
          <a:noFill/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5072063" y="3857625"/>
          <a:ext cx="3743325" cy="809625"/>
        </p:xfrm>
        <a:graphic>
          <a:graphicData uri="http://schemas.openxmlformats.org/presentationml/2006/ole">
            <p:oleObj spid="_x0000_s4098" name="Equation" r:id="rId5" imgW="1638300" imgH="41910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589588" y="5173663"/>
          <a:ext cx="2789237" cy="614362"/>
        </p:xfrm>
        <a:graphic>
          <a:graphicData uri="http://schemas.openxmlformats.org/presentationml/2006/ole">
            <p:oleObj spid="_x0000_s4099" name="Equation" r:id="rId6" imgW="774360" imgH="228600" progId="Equation.3">
              <p:embed/>
            </p:oleObj>
          </a:graphicData>
        </a:graphic>
      </p:graphicFrame>
      <p:sp>
        <p:nvSpPr>
          <p:cNvPr id="4103" name="Rectangle 8"/>
          <p:cNvSpPr>
            <a:spLocks noChangeArrowheads="1"/>
          </p:cNvSpPr>
          <p:nvPr/>
        </p:nvSpPr>
        <p:spPr bwMode="auto">
          <a:xfrm flipV="1">
            <a:off x="395288" y="4365625"/>
            <a:ext cx="8280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395288" y="4437063"/>
            <a:ext cx="82089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 flipV="1">
            <a:off x="179388" y="4437063"/>
            <a:ext cx="87137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5000625" y="2571750"/>
          <a:ext cx="3602038" cy="796925"/>
        </p:xfrm>
        <a:graphic>
          <a:graphicData uri="http://schemas.openxmlformats.org/presentationml/2006/ole">
            <p:oleObj spid="_x0000_s4100" name="Equation" r:id="rId7" imgW="166356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14313"/>
            <a:ext cx="5472112" cy="550862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latin typeface="YU Times New Roman" pitchFamily="18" charset="0"/>
              </a:rPr>
              <a:t>Konusni zup~asti parovi</a:t>
            </a:r>
            <a:endParaRPr lang="sr-Latn-CS" sz="3200" b="1" smtClean="0">
              <a:latin typeface="YU Times New Roman" pitchFamily="18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981075"/>
            <a:ext cx="7983538" cy="5688013"/>
          </a:xfrm>
        </p:spPr>
        <p:txBody>
          <a:bodyPr/>
          <a:lstStyle/>
          <a:p>
            <a:pPr eaLnBrk="1" hangingPunct="1"/>
            <a:r>
              <a:rPr lang="en-US" smtClean="0"/>
              <a:t>ose vratila se seku</a:t>
            </a:r>
            <a:r>
              <a:rPr lang="sr-Latn-CS" smtClean="0"/>
              <a:t> </a:t>
            </a:r>
            <a:endParaRPr lang="en-US" smtClean="0"/>
          </a:p>
          <a:p>
            <a:pPr eaLnBrk="1" hangingPunct="1"/>
            <a:r>
              <a:rPr lang="en-US" smtClean="0">
                <a:latin typeface="YU Times New Roman" pitchFamily="18" charset="0"/>
                <a:sym typeface="Symbol" pitchFamily="18" charset="2"/>
              </a:rPr>
              <a:t></a:t>
            </a:r>
            <a:r>
              <a:rPr lang="es-ES" smtClean="0">
                <a:latin typeface="YU Times New Roman" pitchFamily="18" charset="0"/>
              </a:rPr>
              <a:t> - ugao izmedju osa i kad su normalne iznosi </a:t>
            </a:r>
            <a:r>
              <a:rPr lang="en-US" smtClean="0">
                <a:latin typeface="YU Times New Roman" pitchFamily="18" charset="0"/>
                <a:sym typeface="Symbol" pitchFamily="18" charset="2"/>
              </a:rPr>
              <a:t></a:t>
            </a:r>
            <a:r>
              <a:rPr lang="es-ES" smtClean="0">
                <a:latin typeface="YU Times New Roman" pitchFamily="18" charset="0"/>
              </a:rPr>
              <a:t>=90</a:t>
            </a:r>
            <a:r>
              <a:rPr lang="es-ES" baseline="30000" smtClean="0">
                <a:latin typeface="YU Times New Roman" pitchFamily="18" charset="0"/>
              </a:rPr>
              <a:t>0</a:t>
            </a:r>
            <a:r>
              <a:rPr lang="es-ES" smtClean="0"/>
              <a:t>.</a:t>
            </a:r>
            <a:endParaRPr lang="sr-Latn-CS" smtClean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88938" y="3068638"/>
          <a:ext cx="4695825" cy="1728787"/>
        </p:xfrm>
        <a:graphic>
          <a:graphicData uri="http://schemas.openxmlformats.org/presentationml/2006/ole">
            <p:oleObj spid="_x0000_s5122" name="Equation" r:id="rId3" imgW="1765080" imgH="444240" progId="Equation.3">
              <p:embed/>
            </p:oleObj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5148263" y="971550"/>
          <a:ext cx="2232025" cy="571500"/>
        </p:xfrm>
        <a:graphic>
          <a:graphicData uri="http://schemas.openxmlformats.org/presentationml/2006/ole">
            <p:oleObj spid="_x0000_s5123" name="Equation" r:id="rId4" imgW="723586" imgH="215806" progId="Equation.3">
              <p:embed/>
            </p:oleObj>
          </a:graphicData>
        </a:graphic>
      </p:graphicFrame>
      <p:pic>
        <p:nvPicPr>
          <p:cNvPr id="5128" name="Picture 8" descr="18zupcanici-konus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2205038"/>
            <a:ext cx="34559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1792288" y="5732463"/>
            <a:ext cx="5486400" cy="504825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Sprezanje i primena konusnih zupčanika</a:t>
            </a:r>
          </a:p>
        </p:txBody>
      </p:sp>
      <p:pic>
        <p:nvPicPr>
          <p:cNvPr id="19459" name="Picture Placeholder 6" descr="konusni zupcanici0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2" r="9412"/>
          <a:stretch>
            <a:fillRect/>
          </a:stretch>
        </p:blipFill>
        <p:spPr>
          <a:xfrm>
            <a:off x="1419225" y="333375"/>
            <a:ext cx="7488238" cy="5616575"/>
          </a:xfrm>
        </p:spPr>
      </p:pic>
      <p:sp>
        <p:nvSpPr>
          <p:cNvPr id="19460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6308725"/>
            <a:ext cx="5486400" cy="14446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88913"/>
            <a:ext cx="5689600" cy="863600"/>
          </a:xfrm>
        </p:spPr>
        <p:txBody>
          <a:bodyPr/>
          <a:lstStyle/>
          <a:p>
            <a:pPr algn="ctr" eaLnBrk="1" hangingPunct="1"/>
            <a:r>
              <a:rPr lang="es-ES" sz="4000" smtClean="0">
                <a:latin typeface="YU Times New Roman" pitchFamily="18" charset="0"/>
              </a:rPr>
              <a:t>Pu`ni par</a:t>
            </a:r>
            <a:r>
              <a:rPr lang="sr-Latn-CS" smtClean="0"/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341438"/>
            <a:ext cx="7772400" cy="4791075"/>
          </a:xfrm>
        </p:spPr>
        <p:txBody>
          <a:bodyPr/>
          <a:lstStyle/>
          <a:p>
            <a:pPr eaLnBrk="1" hangingPunct="1"/>
            <a:r>
              <a:rPr lang="es-ES" smtClean="0"/>
              <a:t>ose vratila se mimoilaze,</a:t>
            </a:r>
            <a:r>
              <a:rPr lang="sr-Latn-CS" smtClean="0"/>
              <a:t> </a:t>
            </a:r>
            <a:r>
              <a:rPr lang="es-ES" smtClean="0"/>
              <a:t>i &gt; 5</a:t>
            </a:r>
            <a:r>
              <a:rPr lang="sr-Latn-CS" smtClean="0"/>
              <a:t>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443663" y="2060575"/>
          <a:ext cx="2449512" cy="1176338"/>
        </p:xfrm>
        <a:graphic>
          <a:graphicData uri="http://schemas.openxmlformats.org/presentationml/2006/ole">
            <p:oleObj spid="_x0000_s6146" name="Equation" r:id="rId3" imgW="1129810" imgH="444307" progId="Equation.3">
              <p:embed/>
            </p:oleObj>
          </a:graphicData>
        </a:graphic>
      </p:graphicFrame>
      <p:pic>
        <p:nvPicPr>
          <p:cNvPr id="6150" name="Picture 6" descr="19zupcanici-pu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276475"/>
            <a:ext cx="54006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latin typeface="YU Times New Roman" pitchFamily="18" charset="0"/>
              </a:rPr>
              <a:t>IZRADA ZUP^ANIKA</a:t>
            </a:r>
            <a:r>
              <a:rPr lang="sr-Latn-CS" smtClean="0"/>
              <a:t> 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229600" cy="2447925"/>
          </a:xfrm>
        </p:spPr>
        <p:txBody>
          <a:bodyPr/>
          <a:lstStyle/>
          <a:p>
            <a:pPr algn="just" eaLnBrk="1" hangingPunct="1"/>
            <a:r>
              <a:rPr lang="es-ES" sz="2400" smtClean="0">
                <a:latin typeface="YU Times New Roman" pitchFamily="18" charset="0"/>
              </a:rPr>
              <a:t>Postoje dva osnovna na~ina: glodanje i rendisanje.</a:t>
            </a:r>
          </a:p>
          <a:p>
            <a:pPr algn="just" eaLnBrk="1" hangingPunct="1"/>
            <a:r>
              <a:rPr lang="es-ES" sz="2400" smtClean="0">
                <a:latin typeface="YU Times New Roman" pitchFamily="18" charset="0"/>
              </a:rPr>
              <a:t>	Glodanjem tako {to se alat (glodalo) okre}e u mestu, a predmet rada (zup~anik u nastajanju) zajedno sa podeonim aparatom koji defini{e uglovno pomeranje okre}e za jedan korak profila posle svakog prolaza gloda~a.</a:t>
            </a:r>
            <a:endParaRPr lang="sr-Latn-CS" sz="2400" smtClean="0">
              <a:latin typeface="YU Times New Roman" pitchFamily="18" charset="0"/>
            </a:endParaRPr>
          </a:p>
        </p:txBody>
      </p:sp>
      <p:pic>
        <p:nvPicPr>
          <p:cNvPr id="20484" name="Picture 6" descr="21zupcaizrglo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3500438"/>
            <a:ext cx="5976938" cy="316865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7951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Rendisanjem postoje dve metode:</a:t>
            </a:r>
            <a:r>
              <a:rPr lang="en-US" sz="4000" b="1" smtClean="0"/>
              <a:t> </a:t>
            </a:r>
            <a:r>
              <a:rPr lang="en-US" sz="4000" smtClean="0"/>
              <a:t/>
            </a:r>
            <a:br>
              <a:rPr lang="en-US" sz="4000" smtClean="0"/>
            </a:br>
            <a:endParaRPr lang="sr-Latn-CS" sz="4000" smtClean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3827463" cy="50784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smtClean="0">
                <a:latin typeface="YU Times New Roman" pitchFamily="18" charset="0"/>
              </a:rPr>
              <a:t>1) </a:t>
            </a:r>
            <a:r>
              <a:rPr lang="en-US" sz="2800" b="1" smtClean="0">
                <a:latin typeface="YU Times New Roman" pitchFamily="18" charset="0"/>
              </a:rPr>
              <a:t>po metodi Fellows</a:t>
            </a:r>
            <a:r>
              <a:rPr lang="en-US" sz="2800" smtClean="0">
                <a:latin typeface="YU Times New Roman" pitchFamily="18" charset="0"/>
              </a:rPr>
              <a:t> - alat (rende) oblika zup~anika se kre}e vertikalno nani`e u radnom hodu izvode}i rezanje  prethodno se radijalno primakav{i do odredjene dubine. </a:t>
            </a:r>
            <a:r>
              <a:rPr lang="es-ES" sz="2800" smtClean="0">
                <a:latin typeface="YU Times New Roman" pitchFamily="18" charset="0"/>
              </a:rPr>
              <a:t>Pre povratnog hoda predmet rada se radijalno odmi~e od alata da se ne bi o{tetila obradjena povr{ina.</a:t>
            </a:r>
            <a:endParaRPr lang="sr-Latn-CS" sz="2800" smtClean="0">
              <a:latin typeface="YU Times New Roman" pitchFamily="18" charset="0"/>
            </a:endParaRPr>
          </a:p>
        </p:txBody>
      </p:sp>
      <p:pic>
        <p:nvPicPr>
          <p:cNvPr id="21508" name="Picture 7" descr="22zupizrenfel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981075"/>
            <a:ext cx="4464050" cy="547211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latin typeface="YU Times New Roman" pitchFamily="18" charset="0"/>
              </a:rPr>
              <a:t>IZRADA ZUP^ANIKA</a:t>
            </a:r>
            <a:endParaRPr lang="sr-Latn-CS" sz="3200" smtClean="0">
              <a:latin typeface="YU Times New Roman" pitchFamily="18" charset="0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27487" cy="5184775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</a:pPr>
            <a:r>
              <a:rPr lang="en-US" sz="2400" smtClean="0">
                <a:latin typeface="YU Times New Roman" pitchFamily="18" charset="0"/>
              </a:rPr>
              <a:t>2) </a:t>
            </a:r>
            <a:r>
              <a:rPr lang="en-US" sz="2400" b="1" smtClean="0">
                <a:latin typeface="YU Times New Roman" pitchFamily="18" charset="0"/>
              </a:rPr>
              <a:t>po metodi Maag-a</a:t>
            </a:r>
            <a:r>
              <a:rPr lang="en-US" sz="2400" smtClean="0">
                <a:latin typeface="YU Times New Roman" pitchFamily="18" charset="0"/>
              </a:rPr>
              <a:t> - alat je zup~asta letva koja horizontalno obavlja radni hod vr{e}i rezanje kod pravih, a pod uglom za kose zubce. </a:t>
            </a:r>
            <a:r>
              <a:rPr lang="es-ES" sz="2400" smtClean="0">
                <a:latin typeface="YU Times New Roman" pitchFamily="18" charset="0"/>
              </a:rPr>
              <a:t>Obradak izvodi lagano obrtno pri istovremenom translatornom kretanju du` alata. Tako se ostvaruje relativno kotrljanje izmedju zubaca alata i obratka {to omogu}uje rezanje.</a:t>
            </a:r>
            <a:endParaRPr lang="sr-Latn-CS" sz="2400" smtClean="0">
              <a:latin typeface="YU Times New Roman" pitchFamily="18" charset="0"/>
            </a:endParaRPr>
          </a:p>
        </p:txBody>
      </p:sp>
      <p:pic>
        <p:nvPicPr>
          <p:cNvPr id="22532" name="Picture 7" descr="23zupizrenma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700213"/>
            <a:ext cx="3889375" cy="432117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1150938" y="0"/>
            <a:ext cx="7793037" cy="214313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29600" cy="287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YU Times New Roman" pitchFamily="18" charset="0"/>
              </a:rPr>
              <a:t>U zavisnosti od oblika i na~ina optere}enja opruge mogu biti izlo`ene: savijanju (fleksiji), uvijanju (torziji) ili povr{inskom pritisku. Otuda i podela opruga na: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YU Times New Roman" pitchFamily="18" charset="0"/>
              </a:rPr>
              <a:t>fleksione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YU Times New Roman" pitchFamily="18" charset="0"/>
              </a:rPr>
              <a:t>torzione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YU Times New Roman" pitchFamily="18" charset="0"/>
              </a:rPr>
              <a:t>prstenaste</a:t>
            </a:r>
            <a:endParaRPr lang="sr-Latn-CS" sz="2800" smtClean="0">
              <a:latin typeface="YU Times New Roman" pitchFamily="18" charset="0"/>
            </a:endParaRPr>
          </a:p>
        </p:txBody>
      </p:sp>
      <p:pic>
        <p:nvPicPr>
          <p:cNvPr id="11268" name="Picture 7" descr="15opruge-vrst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1500188"/>
            <a:ext cx="6446837" cy="5357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01700"/>
          </a:xfrm>
        </p:spPr>
        <p:txBody>
          <a:bodyPr/>
          <a:lstStyle/>
          <a:p>
            <a:pPr eaLnBrk="1" hangingPunct="1"/>
            <a:r>
              <a:rPr lang="en-US" sz="4000" smtClean="0"/>
              <a:t> NORTONOV PRENOSNIK</a:t>
            </a:r>
            <a:r>
              <a:rPr lang="sr-Latn-CS" sz="4000" smtClean="0"/>
              <a:t> 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78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latin typeface="YU Times New Roman" pitchFamily="18" charset="0"/>
              </a:rPr>
              <a:t>Slu`i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za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kaskadno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menjanje</a:t>
            </a:r>
            <a:r>
              <a:rPr lang="en-US" sz="2000" dirty="0" smtClean="0">
                <a:latin typeface="YU Times New Roman" pitchFamily="18" charset="0"/>
              </a:rPr>
              <a:t> br. </a:t>
            </a:r>
            <a:r>
              <a:rPr lang="en-US" sz="2000" dirty="0" err="1" smtClean="0">
                <a:latin typeface="YU Times New Roman" pitchFamily="18" charset="0"/>
              </a:rPr>
              <a:t>obrta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gonjenog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vratila</a:t>
            </a:r>
            <a:r>
              <a:rPr lang="en-US" sz="2000" dirty="0" smtClean="0">
                <a:latin typeface="YU Times New Roman" pitchFamily="18" charset="0"/>
              </a:rPr>
              <a:t>. </a:t>
            </a:r>
            <a:r>
              <a:rPr lang="en-US" sz="2000" dirty="0" err="1" smtClean="0">
                <a:latin typeface="YU Times New Roman" pitchFamily="18" charset="0"/>
              </a:rPr>
              <a:t>Primena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kod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regulisanja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brzine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pomo</a:t>
            </a:r>
            <a:r>
              <a:rPr lang="en-US" sz="2000" dirty="0" smtClean="0">
                <a:latin typeface="YU Times New Roman" pitchFamily="18" charset="0"/>
              </a:rPr>
              <a:t>}</a:t>
            </a:r>
            <a:r>
              <a:rPr lang="en-US" sz="2000" dirty="0" err="1" smtClean="0">
                <a:latin typeface="YU Times New Roman" pitchFamily="18" charset="0"/>
              </a:rPr>
              <a:t>nog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obrtnog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kretanja</a:t>
            </a:r>
            <a:r>
              <a:rPr lang="en-US" sz="2000" dirty="0" smtClean="0">
                <a:latin typeface="YU 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YU Times New Roman" pitchFamily="18" charset="0"/>
              </a:rPr>
              <a:t>Na </a:t>
            </a:r>
            <a:r>
              <a:rPr lang="en-US" sz="2000" dirty="0" err="1" smtClean="0">
                <a:latin typeface="YU Times New Roman" pitchFamily="18" charset="0"/>
              </a:rPr>
              <a:t>vratilu</a:t>
            </a:r>
            <a:r>
              <a:rPr lang="en-US" sz="2000" dirty="0" smtClean="0">
                <a:latin typeface="YU Times New Roman" pitchFamily="18" charset="0"/>
              </a:rPr>
              <a:t> I </a:t>
            </a:r>
            <a:r>
              <a:rPr lang="en-US" sz="2000" dirty="0" err="1" smtClean="0">
                <a:latin typeface="YU Times New Roman" pitchFamily="18" charset="0"/>
              </a:rPr>
              <a:t>nalazi</a:t>
            </a:r>
            <a:r>
              <a:rPr lang="en-US" sz="2000" dirty="0" smtClean="0">
                <a:latin typeface="YU Times New Roman" pitchFamily="18" charset="0"/>
              </a:rPr>
              <a:t> se </a:t>
            </a:r>
            <a:r>
              <a:rPr lang="en-US" sz="2000" dirty="0" err="1" smtClean="0">
                <a:latin typeface="YU Times New Roman" pitchFamily="18" charset="0"/>
              </a:rPr>
              <a:t>grupa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zup~anika</a:t>
            </a:r>
            <a:r>
              <a:rPr lang="en-US" sz="2000" dirty="0" smtClean="0">
                <a:latin typeface="YU Times New Roman" pitchFamily="18" charset="0"/>
              </a:rPr>
              <a:t> (u </a:t>
            </a:r>
            <a:r>
              <a:rPr lang="en-US" sz="2000" dirty="0" err="1" smtClean="0">
                <a:latin typeface="YU Times New Roman" pitchFamily="18" charset="0"/>
              </a:rPr>
              <a:t>slu~aju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na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slici</a:t>
            </a:r>
            <a:r>
              <a:rPr lang="en-US" sz="2000" dirty="0" smtClean="0">
                <a:latin typeface="YU Times New Roman" pitchFamily="18" charset="0"/>
              </a:rPr>
              <a:t>), </a:t>
            </a:r>
            <a:r>
              <a:rPr lang="en-US" sz="2000" dirty="0" err="1" smtClean="0">
                <a:latin typeface="YU Times New Roman" pitchFamily="18" charset="0"/>
              </a:rPr>
              <a:t>koji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su</a:t>
            </a:r>
            <a:r>
              <a:rPr lang="en-US" sz="2000" dirty="0" smtClean="0">
                <a:latin typeface="YU Times New Roman" pitchFamily="18" charset="0"/>
              </a:rPr>
              <a:t> ~</a:t>
            </a:r>
            <a:r>
              <a:rPr lang="en-US" sz="2000" dirty="0" err="1" smtClean="0">
                <a:latin typeface="YU Times New Roman" pitchFamily="18" charset="0"/>
              </a:rPr>
              <a:t>vrsto</a:t>
            </a:r>
            <a:r>
              <a:rPr lang="en-US" sz="2000" dirty="0" smtClean="0">
                <a:latin typeface="YU Times New Roman" pitchFamily="18" charset="0"/>
              </a:rPr>
              <a:t> (</a:t>
            </a:r>
            <a:r>
              <a:rPr lang="en-US" sz="2000" dirty="0" err="1" smtClean="0">
                <a:latin typeface="YU Times New Roman" pitchFamily="18" charset="0"/>
              </a:rPr>
              <a:t>klinom</a:t>
            </a:r>
            <a:r>
              <a:rPr lang="en-US" sz="2000" dirty="0" smtClean="0">
                <a:latin typeface="YU Times New Roman" pitchFamily="18" charset="0"/>
              </a:rPr>
              <a:t>) </a:t>
            </a:r>
            <a:r>
              <a:rPr lang="en-US" sz="2000" dirty="0" err="1" smtClean="0">
                <a:latin typeface="YU Times New Roman" pitchFamily="18" charset="0"/>
              </a:rPr>
              <a:t>vezani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za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njega</a:t>
            </a:r>
            <a:r>
              <a:rPr lang="en-US" sz="2000" dirty="0" smtClean="0">
                <a:latin typeface="YU Times New Roman" pitchFamily="18" charset="0"/>
              </a:rPr>
              <a:t>. Na </a:t>
            </a:r>
            <a:r>
              <a:rPr lang="en-US" sz="2000" dirty="0" err="1" smtClean="0">
                <a:latin typeface="YU Times New Roman" pitchFamily="18" charset="0"/>
              </a:rPr>
              <a:t>vratilu</a:t>
            </a:r>
            <a:r>
              <a:rPr lang="en-US" sz="2000" dirty="0" smtClean="0">
                <a:latin typeface="YU Times New Roman" pitchFamily="18" charset="0"/>
              </a:rPr>
              <a:t> II je </a:t>
            </a:r>
            <a:r>
              <a:rPr lang="en-US" sz="2000" dirty="0" err="1" smtClean="0">
                <a:latin typeface="YU Times New Roman" pitchFamily="18" charset="0"/>
              </a:rPr>
              <a:t>zup~anik</a:t>
            </a:r>
            <a:r>
              <a:rPr lang="en-US" sz="2000" dirty="0" smtClean="0">
                <a:latin typeface="YU Times New Roman" pitchFamily="18" charset="0"/>
              </a:rPr>
              <a:t> Z5, </a:t>
            </a:r>
            <a:r>
              <a:rPr lang="en-US" sz="2000" dirty="0" err="1" smtClean="0">
                <a:latin typeface="YU Times New Roman" pitchFamily="18" charset="0"/>
              </a:rPr>
              <a:t>koji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mo`e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da</a:t>
            </a:r>
            <a:r>
              <a:rPr lang="en-US" sz="2000" dirty="0" smtClean="0">
                <a:latin typeface="YU Times New Roman" pitchFamily="18" charset="0"/>
              </a:rPr>
              <a:t> se </a:t>
            </a:r>
            <a:r>
              <a:rPr lang="en-US" sz="2000" dirty="0" err="1" smtClean="0">
                <a:latin typeface="YU Times New Roman" pitchFamily="18" charset="0"/>
              </a:rPr>
              <a:t>pomera</a:t>
            </a:r>
            <a:r>
              <a:rPr lang="en-US" sz="2000" dirty="0" smtClean="0">
                <a:latin typeface="YU Times New Roman" pitchFamily="18" charset="0"/>
              </a:rPr>
              <a:t> du` </a:t>
            </a:r>
            <a:r>
              <a:rPr lang="en-US" sz="2000" dirty="0" err="1" smtClean="0">
                <a:latin typeface="YU Times New Roman" pitchFamily="18" charset="0"/>
              </a:rPr>
              <a:t>njega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po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uzdu`nom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klinu</a:t>
            </a:r>
            <a:r>
              <a:rPr lang="en-US" sz="2000" dirty="0" smtClean="0">
                <a:latin typeface="YU Times New Roman" pitchFamily="18" charset="0"/>
              </a:rPr>
              <a:t>. Z5 je u </a:t>
            </a:r>
            <a:r>
              <a:rPr lang="en-US" sz="2000" dirty="0" err="1" smtClean="0">
                <a:latin typeface="YU Times New Roman" pitchFamily="18" charset="0"/>
              </a:rPr>
              <a:t>vezi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sa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zup~anikom</a:t>
            </a:r>
            <a:r>
              <a:rPr lang="en-US" sz="2000" dirty="0" smtClean="0">
                <a:latin typeface="YU Times New Roman" pitchFamily="18" charset="0"/>
              </a:rPr>
              <a:t> Z6 </a:t>
            </a:r>
            <a:r>
              <a:rPr lang="en-US" sz="2000" dirty="0" err="1" smtClean="0">
                <a:latin typeface="YU Times New Roman" pitchFamily="18" charset="0"/>
              </a:rPr>
              <a:t>preko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zajedni~kog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okova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sa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ru~icom</a:t>
            </a:r>
            <a:r>
              <a:rPr lang="en-US" sz="2000" dirty="0" smtClean="0">
                <a:latin typeface="YU Times New Roman" pitchFamily="18" charset="0"/>
              </a:rPr>
              <a:t>, </a:t>
            </a:r>
            <a:r>
              <a:rPr lang="en-US" sz="2000" dirty="0" err="1" smtClean="0">
                <a:latin typeface="YU Times New Roman" pitchFamily="18" charset="0"/>
              </a:rPr>
              <a:t>tako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da</a:t>
            </a:r>
            <a:r>
              <a:rPr lang="en-US" sz="2000" dirty="0" smtClean="0">
                <a:latin typeface="YU Times New Roman" pitchFamily="18" charset="0"/>
              </a:rPr>
              <a:t> se ova </a:t>
            </a:r>
            <a:r>
              <a:rPr lang="en-US" sz="2000" dirty="0" err="1" smtClean="0">
                <a:latin typeface="YU Times New Roman" pitchFamily="18" charset="0"/>
              </a:rPr>
              <a:t>grupa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pomera</a:t>
            </a:r>
            <a:r>
              <a:rPr lang="en-US" sz="2000" dirty="0" smtClean="0">
                <a:latin typeface="YU Times New Roman" pitchFamily="18" charset="0"/>
              </a:rPr>
              <a:t> du` </a:t>
            </a:r>
            <a:r>
              <a:rPr lang="en-US" sz="2000" dirty="0" err="1" smtClean="0">
                <a:latin typeface="YU Times New Roman" pitchFamily="18" charset="0"/>
              </a:rPr>
              <a:t>vratila</a:t>
            </a:r>
            <a:r>
              <a:rPr lang="en-US" sz="2000" dirty="0" smtClean="0">
                <a:latin typeface="YU Times New Roman" pitchFamily="18" charset="0"/>
              </a:rPr>
              <a:t> II. </a:t>
            </a:r>
            <a:r>
              <a:rPr lang="en-US" sz="2000" dirty="0" err="1" smtClean="0">
                <a:latin typeface="YU Times New Roman" pitchFamily="18" charset="0"/>
              </a:rPr>
              <a:t>Prebacivanjem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ru~ice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navi</a:t>
            </a:r>
            <a:r>
              <a:rPr lang="en-US" sz="2000" dirty="0" smtClean="0">
                <a:latin typeface="YU Times New Roman" pitchFamily="18" charset="0"/>
              </a:rPr>
              <a:t>{e </a:t>
            </a:r>
            <a:r>
              <a:rPr lang="en-US" sz="2000" dirty="0" err="1" smtClean="0">
                <a:latin typeface="YU Times New Roman" pitchFamily="18" charset="0"/>
              </a:rPr>
              <a:t>zup~anik</a:t>
            </a:r>
            <a:r>
              <a:rPr lang="en-US" sz="2000" dirty="0" smtClean="0">
                <a:latin typeface="YU Times New Roman" pitchFamily="18" charset="0"/>
              </a:rPr>
              <a:t> Z6 se </a:t>
            </a:r>
            <a:r>
              <a:rPr lang="en-US" sz="2000" dirty="0" err="1" smtClean="0">
                <a:latin typeface="YU Times New Roman" pitchFamily="18" charset="0"/>
              </a:rPr>
              <a:t>mo`e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dovesti</a:t>
            </a:r>
            <a:r>
              <a:rPr lang="en-US" sz="2000" dirty="0" smtClean="0">
                <a:latin typeface="YU Times New Roman" pitchFamily="18" charset="0"/>
              </a:rPr>
              <a:t> u </a:t>
            </a:r>
            <a:r>
              <a:rPr lang="en-US" sz="2000" dirty="0" err="1" smtClean="0">
                <a:latin typeface="YU Times New Roman" pitchFamily="18" charset="0"/>
              </a:rPr>
              <a:t>vezu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sa</a:t>
            </a:r>
            <a:r>
              <a:rPr lang="en-US" sz="2000" dirty="0" smtClean="0">
                <a:latin typeface="YU Times New Roman" pitchFamily="18" charset="0"/>
              </a:rPr>
              <a:t> ma </a:t>
            </a:r>
            <a:r>
              <a:rPr lang="en-US" sz="2000" dirty="0" err="1" smtClean="0">
                <a:latin typeface="YU Times New Roman" pitchFamily="18" charset="0"/>
              </a:rPr>
              <a:t>kojim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od</a:t>
            </a:r>
            <a:r>
              <a:rPr lang="en-US" sz="2000" dirty="0" smtClean="0">
                <a:latin typeface="YU Times New Roman" pitchFamily="18" charset="0"/>
              </a:rPr>
              <a:t> 4 </a:t>
            </a:r>
            <a:r>
              <a:rPr lang="en-US" sz="2000" dirty="0" err="1" smtClean="0">
                <a:latin typeface="YU Times New Roman" pitchFamily="18" charset="0"/>
              </a:rPr>
              <a:t>zup~anika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na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vratilu</a:t>
            </a:r>
            <a:r>
              <a:rPr lang="en-US" sz="2000" dirty="0" smtClean="0">
                <a:latin typeface="YU Times New Roman" pitchFamily="18" charset="0"/>
              </a:rPr>
              <a:t> I, </a:t>
            </a:r>
            <a:r>
              <a:rPr lang="en-US" sz="2000" dirty="0" err="1" smtClean="0">
                <a:latin typeface="YU Times New Roman" pitchFamily="18" charset="0"/>
              </a:rPr>
              <a:t>i</a:t>
            </a:r>
            <a:r>
              <a:rPr lang="en-US" sz="2000" dirty="0" smtClean="0">
                <a:latin typeface="YU Times New Roman" pitchFamily="18" charset="0"/>
              </a:rPr>
              <a:t> time se </a:t>
            </a:r>
            <a:r>
              <a:rPr lang="en-US" sz="2000" dirty="0" err="1" smtClean="0">
                <a:latin typeface="YU Times New Roman" pitchFamily="18" charset="0"/>
              </a:rPr>
              <a:t>dobijaju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razli~iti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prenosni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odnosi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na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koje</a:t>
            </a:r>
            <a:r>
              <a:rPr lang="en-US" sz="2000" dirty="0" smtClean="0">
                <a:latin typeface="YU Times New Roman" pitchFamily="18" charset="0"/>
              </a:rPr>
              <a:t> ne </a:t>
            </a:r>
            <a:r>
              <a:rPr lang="en-US" sz="2000" dirty="0" err="1" smtClean="0">
                <a:latin typeface="YU Times New Roman" pitchFamily="18" charset="0"/>
              </a:rPr>
              <a:t>uti~e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umetnuti</a:t>
            </a:r>
            <a:r>
              <a:rPr lang="en-US" sz="2000" dirty="0" smtClean="0">
                <a:latin typeface="YU Times New Roman" pitchFamily="18" charset="0"/>
              </a:rPr>
              <a:t> </a:t>
            </a:r>
            <a:r>
              <a:rPr lang="en-US" sz="2000" dirty="0" err="1" smtClean="0">
                <a:latin typeface="YU Times New Roman" pitchFamily="18" charset="0"/>
              </a:rPr>
              <a:t>zup~anik</a:t>
            </a:r>
            <a:r>
              <a:rPr lang="en-US" sz="2000" dirty="0" smtClean="0">
                <a:latin typeface="YU Times New Roman" pitchFamily="18" charset="0"/>
              </a:rPr>
              <a:t> Z6. </a:t>
            </a:r>
            <a:r>
              <a:rPr lang="es-ES" sz="2000" dirty="0" smtClean="0">
                <a:latin typeface="YU Times New Roman" pitchFamily="18" charset="0"/>
              </a:rPr>
              <a:t>Da </a:t>
            </a:r>
            <a:r>
              <a:rPr lang="es-ES" sz="2000" dirty="0" err="1" smtClean="0">
                <a:latin typeface="YU Times New Roman" pitchFamily="18" charset="0"/>
              </a:rPr>
              <a:t>bi</a:t>
            </a:r>
            <a:r>
              <a:rPr lang="es-ES" sz="2000" dirty="0" smtClean="0">
                <a:latin typeface="YU Times New Roman" pitchFamily="18" charset="0"/>
              </a:rPr>
              <a:t> se </a:t>
            </a:r>
            <a:r>
              <a:rPr lang="es-ES" sz="2000" dirty="0" err="1" smtClean="0">
                <a:latin typeface="YU Times New Roman" pitchFamily="18" charset="0"/>
              </a:rPr>
              <a:t>ru~ica</a:t>
            </a:r>
            <a:r>
              <a:rPr lang="es-ES" sz="2000" dirty="0" smtClean="0">
                <a:latin typeface="YU Times New Roman" pitchFamily="18" charset="0"/>
              </a:rPr>
              <a:t> </a:t>
            </a:r>
            <a:r>
              <a:rPr lang="es-ES" sz="2000" dirty="0" err="1" smtClean="0">
                <a:latin typeface="YU Times New Roman" pitchFamily="18" charset="0"/>
              </a:rPr>
              <a:t>sa</a:t>
            </a:r>
            <a:r>
              <a:rPr lang="es-ES" sz="2000" dirty="0" smtClean="0">
                <a:latin typeface="YU Times New Roman" pitchFamily="18" charset="0"/>
              </a:rPr>
              <a:t> Z6 </a:t>
            </a:r>
            <a:r>
              <a:rPr lang="es-ES" sz="2000" dirty="0" err="1" smtClean="0">
                <a:latin typeface="YU Times New Roman" pitchFamily="18" charset="0"/>
              </a:rPr>
              <a:t>lak</a:t>
            </a:r>
            <a:r>
              <a:rPr lang="es-ES" sz="2000" dirty="0" smtClean="0">
                <a:latin typeface="YU Times New Roman" pitchFamily="18" charset="0"/>
              </a:rPr>
              <a:t>{e dovela u `</a:t>
            </a:r>
            <a:r>
              <a:rPr lang="es-ES" sz="2000" dirty="0" err="1" smtClean="0">
                <a:latin typeface="YU Times New Roman" pitchFamily="18" charset="0"/>
              </a:rPr>
              <a:t>eljeni</a:t>
            </a:r>
            <a:r>
              <a:rPr lang="es-ES" sz="2000" dirty="0" smtClean="0">
                <a:latin typeface="YU Times New Roman" pitchFamily="18" charset="0"/>
              </a:rPr>
              <a:t> </a:t>
            </a:r>
            <a:r>
              <a:rPr lang="es-ES" sz="2000" dirty="0" err="1" smtClean="0">
                <a:latin typeface="YU Times New Roman" pitchFamily="18" charset="0"/>
              </a:rPr>
              <a:t>polo`aj</a:t>
            </a:r>
            <a:r>
              <a:rPr lang="es-ES" sz="2000" dirty="0" smtClean="0">
                <a:latin typeface="YU Times New Roman" pitchFamily="18" charset="0"/>
              </a:rPr>
              <a:t> i </a:t>
            </a:r>
            <a:r>
              <a:rPr lang="es-ES" sz="2000" dirty="0" err="1" smtClean="0">
                <a:latin typeface="YU Times New Roman" pitchFamily="18" charset="0"/>
              </a:rPr>
              <a:t>osigurala</a:t>
            </a:r>
            <a:r>
              <a:rPr lang="es-ES" sz="2000" dirty="0" smtClean="0">
                <a:latin typeface="YU Times New Roman" pitchFamily="18" charset="0"/>
              </a:rPr>
              <a:t> u </a:t>
            </a:r>
            <a:r>
              <a:rPr lang="es-ES" sz="2000" dirty="0" err="1" smtClean="0">
                <a:latin typeface="YU Times New Roman" pitchFamily="18" charset="0"/>
              </a:rPr>
              <a:t>njemu</a:t>
            </a:r>
            <a:r>
              <a:rPr lang="es-ES" sz="2000" dirty="0" smtClean="0">
                <a:latin typeface="YU Times New Roman" pitchFamily="18" charset="0"/>
              </a:rPr>
              <a:t>, </a:t>
            </a:r>
            <a:r>
              <a:rPr lang="es-ES" sz="2000" dirty="0" err="1" smtClean="0">
                <a:latin typeface="YU Times New Roman" pitchFamily="18" charset="0"/>
              </a:rPr>
              <a:t>postoji</a:t>
            </a:r>
            <a:r>
              <a:rPr lang="es-ES" sz="2000" dirty="0" smtClean="0">
                <a:latin typeface="YU Times New Roman" pitchFamily="18" charset="0"/>
              </a:rPr>
              <a:t> </a:t>
            </a:r>
            <a:r>
              <a:rPr lang="es-ES" sz="2000" dirty="0" err="1" smtClean="0">
                <a:latin typeface="YU Times New Roman" pitchFamily="18" charset="0"/>
              </a:rPr>
              <a:t>otvor</a:t>
            </a:r>
            <a:r>
              <a:rPr lang="es-ES" sz="2000" dirty="0" smtClean="0">
                <a:latin typeface="YU Times New Roman" pitchFamily="18" charset="0"/>
              </a:rPr>
              <a:t> </a:t>
            </a:r>
            <a:r>
              <a:rPr lang="es-ES" sz="2000" dirty="0" err="1" smtClean="0">
                <a:latin typeface="YU Times New Roman" pitchFamily="18" charset="0"/>
              </a:rPr>
              <a:t>za</a:t>
            </a:r>
            <a:r>
              <a:rPr lang="es-ES" sz="2000" dirty="0" smtClean="0">
                <a:latin typeface="YU Times New Roman" pitchFamily="18" charset="0"/>
              </a:rPr>
              <a:t> </a:t>
            </a:r>
            <a:r>
              <a:rPr lang="es-ES" sz="2000" dirty="0" err="1" smtClean="0">
                <a:latin typeface="YU Times New Roman" pitchFamily="18" charset="0"/>
              </a:rPr>
              <a:t>osigura</a:t>
            </a:r>
            <a:r>
              <a:rPr lang="es-ES" sz="2000" dirty="0" smtClean="0">
                <a:latin typeface="YU Times New Roman" pitchFamily="18" charset="0"/>
              </a:rPr>
              <a:t>~ </a:t>
            </a:r>
            <a:r>
              <a:rPr lang="es-ES" sz="2000" dirty="0" err="1" smtClean="0">
                <a:latin typeface="YU Times New Roman" pitchFamily="18" charset="0"/>
              </a:rPr>
              <a:t>ru~ice</a:t>
            </a:r>
            <a:r>
              <a:rPr lang="es-ES" sz="2000" dirty="0" smtClean="0">
                <a:latin typeface="YU Times New Roman" pitchFamily="18" charset="0"/>
              </a:rPr>
              <a:t> ~</a:t>
            </a:r>
            <a:r>
              <a:rPr lang="es-ES" sz="2000" dirty="0" err="1" smtClean="0">
                <a:latin typeface="YU Times New Roman" pitchFamily="18" charset="0"/>
              </a:rPr>
              <a:t>ime</a:t>
            </a:r>
            <a:r>
              <a:rPr lang="es-ES" sz="2000" dirty="0" smtClean="0">
                <a:latin typeface="YU Times New Roman" pitchFamily="18" charset="0"/>
              </a:rPr>
              <a:t> se </a:t>
            </a:r>
            <a:r>
              <a:rPr lang="es-ES" sz="2000" dirty="0" err="1" smtClean="0">
                <a:latin typeface="YU Times New Roman" pitchFamily="18" charset="0"/>
              </a:rPr>
              <a:t>ona</a:t>
            </a:r>
            <a:r>
              <a:rPr lang="es-ES" sz="2000" dirty="0" smtClean="0">
                <a:latin typeface="YU Times New Roman" pitchFamily="18" charset="0"/>
              </a:rPr>
              <a:t> </a:t>
            </a:r>
            <a:r>
              <a:rPr lang="es-ES" sz="2000" dirty="0" err="1" smtClean="0">
                <a:latin typeface="YU Times New Roman" pitchFamily="18" charset="0"/>
              </a:rPr>
              <a:t>fiksira</a:t>
            </a:r>
            <a:r>
              <a:rPr lang="es-ES" sz="2000" dirty="0" smtClean="0">
                <a:latin typeface="YU Times New Roman" pitchFamily="18" charset="0"/>
              </a:rPr>
              <a:t>.</a:t>
            </a:r>
            <a:endParaRPr lang="sr-Latn-CS" sz="2000" dirty="0" smtClean="0">
              <a:latin typeface="YU Times New Roman" pitchFamily="18" charset="0"/>
            </a:endParaRPr>
          </a:p>
        </p:txBody>
      </p:sp>
      <p:pic>
        <p:nvPicPr>
          <p:cNvPr id="23556" name="Picture 7" descr="20zupcaniciNorto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125538"/>
            <a:ext cx="4211637" cy="5399087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PODMAZIVANJE POKRETNIH ELEMENATA PRENOSNIKA</a:t>
            </a:r>
            <a:r>
              <a:rPr lang="en-US" sz="4000" b="1" smtClean="0"/>
              <a:t/>
            </a:r>
            <a:br>
              <a:rPr lang="en-US" sz="4000" b="1" smtClean="0"/>
            </a:br>
            <a:endParaRPr lang="sr-Latn-CS" sz="4000" b="1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YU Times New Roman" pitchFamily="18" charset="0"/>
              </a:rPr>
              <a:t>Mo`e biti potapanjem tako {to su donji delovi zup~anika uronjeni u ulje, a gornji se podmazuju njihovim bu}kanjem ili posebnim kru`nim zup~anikom uronjenim u ulje ili prskanjem kru`nom obrtnom plo~om. Potrebna koli~ina ulja je 5÷10 litara po 1kW izgubljene snage.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YU Times New Roman" pitchFamily="18" charset="0"/>
              </a:rPr>
              <a:t>	Podmazivanje uljem pod pritiskom ostvaruje se uljnom grupom koja se sastoji iz: pumpe, pre~ista~a, hladnjaka, pribora za razvodjenje i kontrolu i rezervoara. Koli~ina ulja prema {irini zup~anika ("b" u mm) ra~una se preko formule: 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YU Times New Roman" pitchFamily="18" charset="0"/>
              </a:rPr>
              <a:t> Dovod ulja ostvaruje se brizgaljkama, ~iji su najjednostavniji oblici cevi sa rupicama pre~nika</a:t>
            </a:r>
            <a:r>
              <a:rPr lang="en-US" sz="2800" smtClean="0"/>
              <a:t> </a:t>
            </a:r>
            <a:r>
              <a:rPr lang="en-US" sz="2000" smtClean="0"/>
              <a:t>2÷2,5mm.</a:t>
            </a:r>
            <a:endParaRPr lang="sr-Latn-CS" sz="200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724525" y="5229225"/>
          <a:ext cx="2051050" cy="431800"/>
        </p:xfrm>
        <a:graphic>
          <a:graphicData uri="http://schemas.openxmlformats.org/presentationml/2006/ole">
            <p:oleObj spid="_x0000_s7170" name="Equation" r:id="rId3" imgW="144756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68313" y="0"/>
            <a:ext cx="8229600" cy="69850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8913"/>
            <a:ext cx="8229600" cy="2592387"/>
          </a:xfrm>
        </p:spPr>
        <p:txBody>
          <a:bodyPr/>
          <a:lstStyle/>
          <a:p>
            <a:pPr eaLnBrk="1" hangingPunct="1"/>
            <a:r>
              <a:rPr lang="en-US" sz="2400" i="1" smtClean="0">
                <a:latin typeface="YU Times New Roman" pitchFamily="18" charset="0"/>
              </a:rPr>
              <a:t>Fleksione</a:t>
            </a:r>
            <a:r>
              <a:rPr lang="en-US" sz="2400" smtClean="0">
                <a:latin typeface="YU Times New Roman" pitchFamily="18" charset="0"/>
              </a:rPr>
              <a:t> opruge se dele na: proste lisnate –  (mala optere}enja, a velika deformabilnost), slo`ene lisnate (gibljevi-velika optere}enja kod {inskih, drumskih vozila, presa i sl.), tanjiraste (kod npr. hidrauli~nih postrojenja), zavojne (imaju ugaonu deformaciju i prisutne su kod uredjaja za navijanje: satovi, igra~ke i sl.).</a:t>
            </a:r>
            <a:r>
              <a:rPr lang="en-US" sz="2400" smtClean="0"/>
              <a:t> </a:t>
            </a:r>
            <a:endParaRPr lang="sr-Latn-CS" sz="2400" smtClean="0"/>
          </a:p>
        </p:txBody>
      </p:sp>
      <p:pic>
        <p:nvPicPr>
          <p:cNvPr id="12292" name="Picture 7" descr="14'opruge-gibnjevi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2708275"/>
            <a:ext cx="6335712" cy="381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68313"/>
            <a:ext cx="7793037" cy="27781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i="1" dirty="0" err="1" smtClean="0">
                <a:latin typeface="YU Times New Roman" pitchFamily="18" charset="0"/>
              </a:rPr>
              <a:t>Torzione</a:t>
            </a:r>
            <a:r>
              <a:rPr lang="en-US" sz="2800" i="1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obuhvataju</a:t>
            </a:r>
            <a:r>
              <a:rPr lang="en-US" sz="2800" dirty="0" smtClean="0">
                <a:latin typeface="YU Times New Roman" pitchFamily="18" charset="0"/>
              </a:rPr>
              <a:t>: {</a:t>
            </a:r>
            <a:r>
              <a:rPr lang="en-US" sz="2800" dirty="0" err="1" smtClean="0">
                <a:latin typeface="YU Times New Roman" pitchFamily="18" charset="0"/>
              </a:rPr>
              <a:t>tapove</a:t>
            </a:r>
            <a:r>
              <a:rPr lang="en-US" sz="2800" dirty="0" smtClean="0">
                <a:latin typeface="YU Times New Roman" pitchFamily="18" charset="0"/>
              </a:rPr>
              <a:t>, </a:t>
            </a:r>
            <a:r>
              <a:rPr lang="en-US" sz="2800" dirty="0" err="1" smtClean="0">
                <a:latin typeface="YU Times New Roman" pitchFamily="18" charset="0"/>
              </a:rPr>
              <a:t>navojne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opruge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i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teleskopske</a:t>
            </a:r>
            <a:r>
              <a:rPr lang="en-US" sz="2800" dirty="0" smtClean="0">
                <a:latin typeface="YU 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YU Times New Roman" pitchFamily="18" charset="0"/>
              </a:rPr>
              <a:t>{</a:t>
            </a:r>
            <a:r>
              <a:rPr lang="en-US" sz="2800" dirty="0" err="1" smtClean="0">
                <a:latin typeface="YU Times New Roman" pitchFamily="18" charset="0"/>
              </a:rPr>
              <a:t>tapovi</a:t>
            </a:r>
            <a:r>
              <a:rPr lang="en-US" sz="2800" dirty="0" smtClean="0">
                <a:latin typeface="YU Times New Roman" pitchFamily="18" charset="0"/>
              </a:rPr>
              <a:t> - </a:t>
            </a:r>
            <a:r>
              <a:rPr lang="en-US" sz="2800" dirty="0" err="1" smtClean="0">
                <a:latin typeface="YU Times New Roman" pitchFamily="18" charset="0"/>
              </a:rPr>
              <a:t>obuhvataju</a:t>
            </a:r>
            <a:r>
              <a:rPr lang="en-US" sz="2800" dirty="0" smtClean="0">
                <a:latin typeface="YU Times New Roman" pitchFamily="18" charset="0"/>
              </a:rPr>
              <a:t> male </a:t>
            </a:r>
            <a:r>
              <a:rPr lang="en-US" sz="2800" dirty="0" err="1" smtClean="0">
                <a:latin typeface="YU Times New Roman" pitchFamily="18" charset="0"/>
              </a:rPr>
              <a:t>ugaone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deformacije</a:t>
            </a:r>
            <a:endParaRPr lang="en-US" sz="2800" dirty="0" smtClean="0">
              <a:latin typeface="YU 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YU Times New Roman" pitchFamily="18" charset="0"/>
              </a:rPr>
              <a:t>zavojne</a:t>
            </a:r>
            <a:r>
              <a:rPr lang="en-US" sz="2800" dirty="0" smtClean="0">
                <a:latin typeface="YU Times New Roman" pitchFamily="18" charset="0"/>
              </a:rPr>
              <a:t> - </a:t>
            </a:r>
            <a:r>
              <a:rPr lang="en-US" sz="2800" dirty="0" err="1" smtClean="0">
                <a:latin typeface="YU Times New Roman" pitchFamily="18" charset="0"/>
              </a:rPr>
              <a:t>imaju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naj</a:t>
            </a:r>
            <a:r>
              <a:rPr lang="en-US" sz="2800" dirty="0" smtClean="0">
                <a:latin typeface="YU Times New Roman" pitchFamily="18" charset="0"/>
              </a:rPr>
              <a:t>{</a:t>
            </a:r>
            <a:r>
              <a:rPr lang="en-US" sz="2800" dirty="0" err="1" smtClean="0">
                <a:latin typeface="YU Times New Roman" pitchFamily="18" charset="0"/>
              </a:rPr>
              <a:t>iru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primenu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i</a:t>
            </a:r>
            <a:r>
              <a:rPr lang="en-US" sz="2800" dirty="0" smtClean="0">
                <a:latin typeface="YU Times New Roman" pitchFamily="18" charset="0"/>
              </a:rPr>
              <a:t> to </a:t>
            </a:r>
            <a:r>
              <a:rPr lang="en-US" sz="2800" dirty="0" err="1" smtClean="0">
                <a:latin typeface="YU Times New Roman" pitchFamily="18" charset="0"/>
              </a:rPr>
              <a:t>kod</a:t>
            </a:r>
            <a:r>
              <a:rPr lang="en-US" sz="2800" dirty="0" smtClean="0">
                <a:latin typeface="YU Times New Roman" pitchFamily="18" charset="0"/>
              </a:rPr>
              <a:t>: </a:t>
            </a:r>
            <a:r>
              <a:rPr lang="en-US" sz="2800" dirty="0" err="1" smtClean="0">
                <a:latin typeface="YU Times New Roman" pitchFamily="18" charset="0"/>
              </a:rPr>
              <a:t>spojnica</a:t>
            </a:r>
            <a:r>
              <a:rPr lang="en-US" sz="2800" dirty="0" smtClean="0">
                <a:latin typeface="YU Times New Roman" pitchFamily="18" charset="0"/>
              </a:rPr>
              <a:t>, </a:t>
            </a:r>
            <a:r>
              <a:rPr lang="en-US" sz="2800" dirty="0" err="1" smtClean="0">
                <a:latin typeface="YU Times New Roman" pitchFamily="18" charset="0"/>
              </a:rPr>
              <a:t>ventila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motora</a:t>
            </a:r>
            <a:r>
              <a:rPr lang="en-US" sz="2800" dirty="0" smtClean="0">
                <a:latin typeface="YU Times New Roman" pitchFamily="18" charset="0"/>
              </a:rPr>
              <a:t>, </a:t>
            </a:r>
            <a:r>
              <a:rPr lang="en-US" sz="2800" dirty="0" err="1" smtClean="0">
                <a:latin typeface="YU Times New Roman" pitchFamily="18" charset="0"/>
              </a:rPr>
              <a:t>uop</a:t>
            </a:r>
            <a:r>
              <a:rPr lang="en-US" sz="2800" dirty="0" smtClean="0">
                <a:latin typeface="YU Times New Roman" pitchFamily="18" charset="0"/>
              </a:rPr>
              <a:t>{</a:t>
            </a:r>
            <a:r>
              <a:rPr lang="en-US" sz="2800" dirty="0" err="1" smtClean="0">
                <a:latin typeface="YU Times New Roman" pitchFamily="18" charset="0"/>
              </a:rPr>
              <a:t>te</a:t>
            </a:r>
            <a:r>
              <a:rPr lang="en-US" sz="2800" dirty="0" smtClean="0">
                <a:latin typeface="YU Times New Roman" pitchFamily="18" charset="0"/>
              </a:rPr>
              <a:t> u </a:t>
            </a:r>
            <a:r>
              <a:rPr lang="en-US" sz="2800" dirty="0" err="1" smtClean="0">
                <a:latin typeface="YU Times New Roman" pitchFamily="18" charset="0"/>
              </a:rPr>
              <a:t>transportnim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sredstvima</a:t>
            </a:r>
            <a:endParaRPr lang="en-US" sz="2800" dirty="0" smtClean="0">
              <a:latin typeface="YU 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YU Times New Roman" pitchFamily="18" charset="0"/>
              </a:rPr>
              <a:t>teleskopske</a:t>
            </a:r>
            <a:r>
              <a:rPr lang="en-US" sz="2800" dirty="0" smtClean="0">
                <a:latin typeface="YU Times New Roman" pitchFamily="18" charset="0"/>
              </a:rPr>
              <a:t> - </a:t>
            </a:r>
            <a:r>
              <a:rPr lang="en-US" sz="2800" dirty="0" err="1" smtClean="0">
                <a:latin typeface="YU Times New Roman" pitchFamily="18" charset="0"/>
              </a:rPr>
              <a:t>za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velika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optere</a:t>
            </a:r>
            <a:r>
              <a:rPr lang="en-US" sz="2800" dirty="0" smtClean="0">
                <a:latin typeface="YU Times New Roman" pitchFamily="18" charset="0"/>
              </a:rPr>
              <a:t>}</a:t>
            </a:r>
            <a:r>
              <a:rPr lang="en-US" sz="2800" dirty="0" err="1" smtClean="0">
                <a:latin typeface="YU Times New Roman" pitchFamily="18" charset="0"/>
              </a:rPr>
              <a:t>enja</a:t>
            </a:r>
            <a:r>
              <a:rPr lang="en-US" sz="2800" dirty="0" smtClean="0">
                <a:latin typeface="YU Times New Roman" pitchFamily="18" charset="0"/>
              </a:rPr>
              <a:t> (</a:t>
            </a:r>
            <a:r>
              <a:rPr lang="en-US" sz="2800" dirty="0" err="1" smtClean="0">
                <a:latin typeface="YU Times New Roman" pitchFamily="18" charset="0"/>
              </a:rPr>
              <a:t>kod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odbojnika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vagona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i</a:t>
            </a:r>
            <a:r>
              <a:rPr lang="en-US" sz="2800" dirty="0" smtClean="0">
                <a:latin typeface="YU Times New Roman" pitchFamily="18" charset="0"/>
              </a:rPr>
              <a:t> sl.).</a:t>
            </a:r>
            <a:endParaRPr lang="en-US" sz="2800" i="1" dirty="0" smtClean="0">
              <a:latin typeface="YU 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i="1" dirty="0" err="1" smtClean="0">
                <a:latin typeface="YU Times New Roman" pitchFamily="18" charset="0"/>
              </a:rPr>
              <a:t>Prstenaste</a:t>
            </a:r>
            <a:r>
              <a:rPr lang="en-US" sz="2800" b="1" i="1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opruge</a:t>
            </a:r>
            <a:r>
              <a:rPr lang="en-US" sz="2800" i="1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slu`e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za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amortizaciju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optere</a:t>
            </a:r>
            <a:r>
              <a:rPr lang="en-US" sz="2800" dirty="0" smtClean="0">
                <a:latin typeface="YU Times New Roman" pitchFamily="18" charset="0"/>
              </a:rPr>
              <a:t>}</a:t>
            </a:r>
            <a:r>
              <a:rPr lang="en-US" sz="2800" dirty="0" err="1" smtClean="0">
                <a:latin typeface="YU Times New Roman" pitchFamily="18" charset="0"/>
              </a:rPr>
              <a:t>enja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tako</a:t>
            </a:r>
            <a:r>
              <a:rPr lang="en-US" sz="2800" dirty="0" smtClean="0">
                <a:latin typeface="YU Times New Roman" pitchFamily="18" charset="0"/>
              </a:rPr>
              <a:t> {to se pod </a:t>
            </a:r>
            <a:r>
              <a:rPr lang="en-US" sz="2800" dirty="0" err="1" smtClean="0">
                <a:latin typeface="YU Times New Roman" pitchFamily="18" charset="0"/>
              </a:rPr>
              <a:t>dejstvom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sile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pritiska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spolja</a:t>
            </a:r>
            <a:r>
              <a:rPr lang="en-US" sz="2800" dirty="0" smtClean="0">
                <a:latin typeface="YU Times New Roman" pitchFamily="18" charset="0"/>
              </a:rPr>
              <a:t>{</a:t>
            </a:r>
            <a:r>
              <a:rPr lang="en-US" sz="2800" dirty="0" err="1" smtClean="0">
                <a:latin typeface="YU Times New Roman" pitchFamily="18" charset="0"/>
              </a:rPr>
              <a:t>nji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prstenovi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iste`u</a:t>
            </a:r>
            <a:r>
              <a:rPr lang="en-US" sz="2800" dirty="0" smtClean="0">
                <a:latin typeface="YU Times New Roman" pitchFamily="18" charset="0"/>
              </a:rPr>
              <a:t>, a </a:t>
            </a:r>
            <a:r>
              <a:rPr lang="en-US" sz="2800" dirty="0" err="1" smtClean="0">
                <a:latin typeface="YU Times New Roman" pitchFamily="18" charset="0"/>
              </a:rPr>
              <a:t>unutra</a:t>
            </a:r>
            <a:r>
              <a:rPr lang="en-US" sz="2800" dirty="0" smtClean="0">
                <a:latin typeface="YU Times New Roman" pitchFamily="18" charset="0"/>
              </a:rPr>
              <a:t>{</a:t>
            </a:r>
            <a:r>
              <a:rPr lang="en-US" sz="2800" dirty="0" err="1" smtClean="0">
                <a:latin typeface="YU Times New Roman" pitchFamily="18" charset="0"/>
              </a:rPr>
              <a:t>nji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skupljaju</a:t>
            </a:r>
            <a:r>
              <a:rPr lang="en-US" sz="2800" dirty="0" smtClean="0">
                <a:latin typeface="YU 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latin typeface="YU 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YU Times New Roman" pitchFamily="18" charset="0"/>
              </a:rPr>
              <a:t>Kako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opruge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imaju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mogu</a:t>
            </a:r>
            <a:r>
              <a:rPr lang="en-US" sz="2800" dirty="0" smtClean="0">
                <a:latin typeface="YU Times New Roman" pitchFamily="18" charset="0"/>
              </a:rPr>
              <a:t>}</a:t>
            </a:r>
            <a:r>
              <a:rPr lang="en-US" sz="2800" dirty="0" err="1" smtClean="0">
                <a:latin typeface="YU Times New Roman" pitchFamily="18" charset="0"/>
              </a:rPr>
              <a:t>nost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akumulacije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energije</a:t>
            </a:r>
            <a:r>
              <a:rPr lang="en-US" sz="2800" dirty="0" smtClean="0">
                <a:latin typeface="YU Times New Roman" pitchFamily="18" charset="0"/>
              </a:rPr>
              <a:t>, </a:t>
            </a:r>
            <a:r>
              <a:rPr lang="en-US" sz="2800" dirty="0" err="1" smtClean="0">
                <a:latin typeface="YU Times New Roman" pitchFamily="18" charset="0"/>
              </a:rPr>
              <a:t>deformacioni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rad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proporcionalan</a:t>
            </a:r>
            <a:r>
              <a:rPr lang="en-US" sz="2800" dirty="0" smtClean="0">
                <a:latin typeface="YU Times New Roman" pitchFamily="18" charset="0"/>
              </a:rPr>
              <a:t> je </a:t>
            </a:r>
            <a:r>
              <a:rPr lang="en-US" sz="2800" dirty="0" err="1" smtClean="0">
                <a:latin typeface="YU Times New Roman" pitchFamily="18" charset="0"/>
              </a:rPr>
              <a:t>sili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odnosno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momentu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savijanja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ili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uvijanja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smtClean="0">
                <a:latin typeface="YU Times New Roman" pitchFamily="18" charset="0"/>
              </a:rPr>
              <a:t>(</a:t>
            </a:r>
            <a:r>
              <a:rPr lang="en-US" sz="2800" dirty="0" err="1" smtClean="0">
                <a:latin typeface="YU Times New Roman" pitchFamily="18" charset="0"/>
              </a:rPr>
              <a:t>videti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sliku</a:t>
            </a:r>
            <a:r>
              <a:rPr lang="en-US" sz="2800" dirty="0" smtClean="0">
                <a:latin typeface="YU Times New Roman" pitchFamily="18" charset="0"/>
              </a:rPr>
              <a:t>) </a:t>
            </a:r>
            <a:r>
              <a:rPr lang="en-US" sz="2800" dirty="0" err="1" smtClean="0">
                <a:latin typeface="YU Times New Roman" pitchFamily="18" charset="0"/>
              </a:rPr>
              <a:t>tako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err="1" smtClean="0">
                <a:latin typeface="YU Times New Roman" pitchFamily="18" charset="0"/>
              </a:rPr>
              <a:t>da</a:t>
            </a:r>
            <a:r>
              <a:rPr lang="en-US" sz="2800" dirty="0" smtClean="0">
                <a:latin typeface="YU Times New Roman" pitchFamily="18" charset="0"/>
              </a:rPr>
              <a:t> </a:t>
            </a:r>
            <a:r>
              <a:rPr lang="en-US" sz="2800" dirty="0" smtClean="0">
                <a:latin typeface="YU Times New Roman" pitchFamily="18" charset="0"/>
              </a:rPr>
              <a:t>je u op{tem </a:t>
            </a:r>
            <a:r>
              <a:rPr lang="en-US" sz="2800" dirty="0" err="1" smtClean="0">
                <a:latin typeface="YU Times New Roman" pitchFamily="18" charset="0"/>
              </a:rPr>
              <a:t>slu~aju</a:t>
            </a:r>
            <a:r>
              <a:rPr lang="en-US" sz="2800" dirty="0" smtClean="0">
                <a:latin typeface="YU Times New Roman" pitchFamily="18" charset="0"/>
              </a:rPr>
              <a:t>:</a:t>
            </a:r>
            <a:endParaRPr lang="sr-Latn-CS" sz="2800" dirty="0" smtClean="0">
              <a:latin typeface="YU 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635375" y="5876925"/>
          <a:ext cx="3600450" cy="704850"/>
        </p:xfrm>
        <a:graphic>
          <a:graphicData uri="http://schemas.openxmlformats.org/presentationml/2006/ole">
            <p:oleObj spid="_x0000_s1026" name="Equation" r:id="rId3" imgW="25781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539750" y="404813"/>
            <a:ext cx="8229600" cy="71437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187450" y="3860800"/>
            <a:ext cx="7772400" cy="1987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YU Times New Roman" pitchFamily="18" charset="0"/>
              </a:rPr>
              <a:t>Slika:</a:t>
            </a:r>
            <a:r>
              <a:rPr lang="en-US" sz="2000" smtClean="0">
                <a:latin typeface="YU Times New Roman" pitchFamily="18" charset="0"/>
              </a:rPr>
              <a:t> Karakteristike opruga: a) progresivna, b) pravolinijska, c) degresivna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YU 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YU Times New Roman" pitchFamily="18" charset="0"/>
              </a:rPr>
              <a:t>- Materijal za opruge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YU Times New Roman" pitchFamily="18" charset="0"/>
              </a:rPr>
              <a:t>	</a:t>
            </a:r>
            <a:r>
              <a:rPr lang="en-US" sz="2000" smtClean="0">
                <a:latin typeface="YU Times New Roman" pitchFamily="18" charset="0"/>
              </a:rPr>
              <a:t>Za izradu opruga koriste se ~elici sa velikim sadr`ajem C (do 1,1%), legirani sa: Si, Mn, Cr, Va; a da bi im se pove}ala stati~ka i dinami~ka ~vrsto}a pribegava se termi~kim obradama (kaljenju, pobolj{anju i sl.) i povr{inskim (cementacija, sa~marenje i sl.).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YU Times New Roman" pitchFamily="18" charset="0"/>
              </a:rPr>
              <a:t>	Polufabrikati su: `ice, {ipke ili trake vru}e ili hladno valjane ili hladno vu~ene.</a:t>
            </a:r>
            <a:endParaRPr lang="sr-Latn-CS" sz="2000" smtClean="0">
              <a:latin typeface="YU Times New Roman" pitchFamily="18" charset="0"/>
            </a:endParaRPr>
          </a:p>
        </p:txBody>
      </p:sp>
      <p:pic>
        <p:nvPicPr>
          <p:cNvPr id="13316" name="Picture 7" descr="14opruge-deformra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333375"/>
            <a:ext cx="6408737" cy="352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en-US" smtClean="0"/>
              <a:t>- </a:t>
            </a:r>
            <a:r>
              <a:rPr lang="en-US" b="1" smtClean="0"/>
              <a:t>Materijal za opruge</a:t>
            </a:r>
            <a:endParaRPr lang="sr-Latn-CS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/>
            <a:r>
              <a:rPr lang="en-US" sz="2800" b="1" smtClean="0"/>
              <a:t>	</a:t>
            </a:r>
            <a:r>
              <a:rPr lang="en-US" smtClean="0">
                <a:latin typeface="YU Times New Roman" pitchFamily="18" charset="0"/>
              </a:rPr>
              <a:t>Za izradu opruga koriste se ~elici sa velikim sadr`ajem C (do 1,1%), legirani sa: Si, Mn, Cr, Va; a da bi im se pove}ala stati~ka i dinami~ka ~vrsto}a pribegava se termi~kim obradama (kaljenju, pobolj{anju i sl.) i povr{inskim (cementacija, sa~marenje i sl.).</a:t>
            </a:r>
          </a:p>
          <a:p>
            <a:pPr eaLnBrk="1" hangingPunct="1"/>
            <a:endParaRPr lang="en-US" smtClean="0">
              <a:latin typeface="YU Times New Roman" pitchFamily="18" charset="0"/>
            </a:endParaRPr>
          </a:p>
          <a:p>
            <a:pPr eaLnBrk="1" hangingPunct="1"/>
            <a:r>
              <a:rPr lang="en-US" smtClean="0">
                <a:latin typeface="YU Times New Roman" pitchFamily="18" charset="0"/>
              </a:rPr>
              <a:t>	Polufabrikati su: `ice, {ipke ili trake vru}e ili</a:t>
            </a:r>
            <a:r>
              <a:rPr lang="en-US" sz="2800" smtClean="0">
                <a:latin typeface="YU Times New Roman" pitchFamily="18" charset="0"/>
              </a:rPr>
              <a:t> hladno valjane ili hladno vu~ene.</a:t>
            </a:r>
            <a:endParaRPr lang="sr-Latn-CS" sz="2800" smtClean="0">
              <a:latin typeface="YU 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14375"/>
          </a:xfrm>
        </p:spPr>
        <p:txBody>
          <a:bodyPr/>
          <a:lstStyle/>
          <a:p>
            <a:pPr eaLnBrk="1" hangingPunct="1"/>
            <a:r>
              <a:rPr lang="en-US" sz="4000" smtClean="0"/>
              <a:t>B) ELEMENTI ZA PRENOS SNAGE</a:t>
            </a:r>
            <a:r>
              <a:rPr lang="sr-Latn-CS" sz="400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143000"/>
            <a:ext cx="7772400" cy="498951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YU Times New Roman" pitchFamily="18" charset="0"/>
              </a:rPr>
              <a:t>1. Zupčani parovi</a:t>
            </a:r>
          </a:p>
          <a:p>
            <a:pPr eaLnBrk="1" hangingPunct="1"/>
            <a:endParaRPr lang="en-US" sz="2400" smtClean="0">
              <a:latin typeface="YU Times New Roman" pitchFamily="18" charset="0"/>
            </a:endParaRPr>
          </a:p>
          <a:p>
            <a:pPr eaLnBrk="1" hangingPunct="1"/>
            <a:r>
              <a:rPr lang="en-US" sz="2400" smtClean="0">
                <a:latin typeface="YU Times New Roman" pitchFamily="18" charset="0"/>
              </a:rPr>
              <a:t>Preno{enje snage ostvaruje se neposrednim dodirom pogonskog i gonjenog zup~anika. Mogu biti (vidi sl.):</a:t>
            </a:r>
          </a:p>
          <a:p>
            <a:pPr eaLnBrk="1" hangingPunct="1"/>
            <a:endParaRPr lang="en-US" sz="2400" smtClean="0">
              <a:latin typeface="YU Times New Roman" pitchFamily="18" charset="0"/>
            </a:endParaRPr>
          </a:p>
          <a:p>
            <a:pPr eaLnBrk="1" hangingPunct="1"/>
            <a:r>
              <a:rPr lang="en-US" sz="2400" smtClean="0">
                <a:latin typeface="YU Times New Roman" pitchFamily="18" charset="0"/>
              </a:rPr>
              <a:t>1)cilindri~ni - ose vratila paralelne</a:t>
            </a:r>
          </a:p>
          <a:p>
            <a:pPr eaLnBrk="1" hangingPunct="1"/>
            <a:r>
              <a:rPr lang="en-US" sz="2400" smtClean="0">
                <a:latin typeface="YU Times New Roman" pitchFamily="18" charset="0"/>
              </a:rPr>
              <a:t>2)konusni - ose vratila se seku (upravne ili pod  uglom)</a:t>
            </a:r>
            <a:endParaRPr lang="es-ES" sz="2400" smtClean="0">
              <a:latin typeface="YU Times New Roman" pitchFamily="18" charset="0"/>
            </a:endParaRPr>
          </a:p>
          <a:p>
            <a:pPr eaLnBrk="1" hangingPunct="1"/>
            <a:r>
              <a:rPr lang="es-ES" sz="2400" smtClean="0">
                <a:latin typeface="YU Times New Roman" pitchFamily="18" charset="0"/>
              </a:rPr>
              <a:t>3)pu`ni - ose vratila se mimoilaze</a:t>
            </a:r>
            <a:endParaRPr lang="en-US" sz="2400" smtClean="0">
              <a:latin typeface="YU Times New Roman" pitchFamily="18" charset="0"/>
            </a:endParaRPr>
          </a:p>
          <a:p>
            <a:pPr eaLnBrk="1" hangingPunct="1"/>
            <a:endParaRPr lang="es-ES" sz="2400" smtClean="0">
              <a:latin typeface="YU Times New Roman" pitchFamily="18" charset="0"/>
            </a:endParaRPr>
          </a:p>
          <a:p>
            <a:pPr eaLnBrk="1" hangingPunct="1"/>
            <a:r>
              <a:rPr lang="en-US" sz="2400" smtClean="0">
                <a:latin typeface="YU Times New Roman" pitchFamily="18" charset="0"/>
              </a:rPr>
              <a:t>Cilindri~ni zup~anici mogu biti sa: pravim, kosim i strelastim zubcima</a:t>
            </a:r>
            <a:r>
              <a:rPr lang="en-US" sz="2400" smtClean="0"/>
              <a:t>.</a:t>
            </a:r>
            <a:endParaRPr lang="sr-Latn-CS" sz="24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66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4975" y="333375"/>
            <a:ext cx="7439025" cy="935038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/>
            </a:r>
            <a:br>
              <a:rPr lang="en-US" sz="4000" b="1" smtClean="0"/>
            </a:br>
            <a:endParaRPr lang="sr-Latn-CS" sz="4000" b="1" smtClean="0"/>
          </a:p>
        </p:txBody>
      </p:sp>
      <p:pic>
        <p:nvPicPr>
          <p:cNvPr id="16387" name="Picture 6" descr="16zupcanici-vrste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428625"/>
            <a:ext cx="8572500" cy="61436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YU Times New Roman" pitchFamily="18" charset="0"/>
              </a:rPr>
              <a:t>Prema kinematiskoj povr{ini cilindri~ni zup~anici mogu biti: a) spolja{nji, b) unutra{nji, c) ravni</a:t>
            </a:r>
            <a:r>
              <a:rPr lang="en-US" sz="3200" smtClean="0"/>
              <a:t>.</a:t>
            </a:r>
            <a:endParaRPr lang="sr-Latn-CS" sz="3200" smtClean="0"/>
          </a:p>
        </p:txBody>
      </p:sp>
      <p:pic>
        <p:nvPicPr>
          <p:cNvPr id="17411" name="Picture 9" descr="16'zupcanici-cilindricni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700213"/>
            <a:ext cx="4537075" cy="499745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473</TotalTime>
  <Words>732</Words>
  <Application>Microsoft Office PowerPoint</Application>
  <PresentationFormat>On-screen Show (4:3)</PresentationFormat>
  <Paragraphs>78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Tahoma</vt:lpstr>
      <vt:lpstr>Arial</vt:lpstr>
      <vt:lpstr>Wingdings</vt:lpstr>
      <vt:lpstr>YU Times New Roman</vt:lpstr>
      <vt:lpstr>Symbol</vt:lpstr>
      <vt:lpstr>Blends</vt:lpstr>
      <vt:lpstr>Microsoft Equation 3.0</vt:lpstr>
      <vt:lpstr>OPRUGE</vt:lpstr>
      <vt:lpstr>Slide 2</vt:lpstr>
      <vt:lpstr>Slide 3</vt:lpstr>
      <vt:lpstr>Slide 4</vt:lpstr>
      <vt:lpstr>Slide 5</vt:lpstr>
      <vt:lpstr>- Materijal za opruge</vt:lpstr>
      <vt:lpstr>B) ELEMENTI ZA PRENOS SNAGE </vt:lpstr>
      <vt:lpstr> </vt:lpstr>
      <vt:lpstr>Prema kinematiskoj povr{ini cilindri~ni zup~anici mogu biti: a) spolja{nji, b) unutra{nji, c) ravni.</vt:lpstr>
      <vt:lpstr>Geometrijske mere cilindri~nih zup~anika </vt:lpstr>
      <vt:lpstr>Slide 11</vt:lpstr>
      <vt:lpstr>Analiza optere}enja kod cilindri~nih zup~anika sa pravim zupcima </vt:lpstr>
      <vt:lpstr>Analiza optere}enja kod cilindri~nih zup~anika sa kosim zupcima </vt:lpstr>
      <vt:lpstr>Konusni zup~asti parovi</vt:lpstr>
      <vt:lpstr>     Sprezanje i primena konusnih zupčanika</vt:lpstr>
      <vt:lpstr>Pu`ni par </vt:lpstr>
      <vt:lpstr>IZRADA ZUP^ANIKA </vt:lpstr>
      <vt:lpstr>Rendisanjem postoje dve metode:  </vt:lpstr>
      <vt:lpstr>IZRADA ZUP^ANIKA</vt:lpstr>
      <vt:lpstr> NORTONOV PRENOSNIK </vt:lpstr>
      <vt:lpstr>PODMAZIVANJE POKRETNIH ELEMENATA PRENOSNIKA 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OPRUGE</dc:title>
  <dc:creator>korisnik</dc:creator>
  <cp:lastModifiedBy>Korisnik</cp:lastModifiedBy>
  <cp:revision>22</cp:revision>
  <dcterms:created xsi:type="dcterms:W3CDTF">2007-05-17T15:53:03Z</dcterms:created>
  <dcterms:modified xsi:type="dcterms:W3CDTF">2019-12-11T11:36:13Z</dcterms:modified>
</cp:coreProperties>
</file>