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65" r:id="rId3"/>
    <p:sldId id="266" r:id="rId4"/>
    <p:sldId id="264" r:id="rId5"/>
    <p:sldId id="257" r:id="rId6"/>
    <p:sldId id="258" r:id="rId7"/>
    <p:sldId id="262" r:id="rId8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2"/>
              <a:ext cx="1856" cy="3627"/>
              <a:chOff x="3010" y="776"/>
              <a:chExt cx="1856" cy="3627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4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798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6" y="2163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8" y="973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1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1" y="1324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08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42" y="133"/>
              <a:ext cx="361" cy="608"/>
              <a:chOff x="1727" y="866"/>
              <a:chExt cx="131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8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6" y="3311"/>
              <a:ext cx="500" cy="496"/>
              <a:chOff x="1727" y="868"/>
              <a:chExt cx="129" cy="155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71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15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359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sr-Latn-CS"/>
              <a:t>Click to edit Master title style</a:t>
            </a:r>
          </a:p>
        </p:txBody>
      </p:sp>
      <p:sp>
        <p:nvSpPr>
          <p:cNvPr id="13360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sr-Latn-CS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7A237-AF21-49A4-9DBE-5F918A54426C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48EF3-3227-48B3-B186-81B44FC78EDD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D3CFB-1EBF-4F02-91A9-30A80A16BEA7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DEE09-7F58-438C-854F-48EAA20ED32D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3FF70-5A12-42E4-A131-FDCB5164F1D9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0BED1-1EC9-494B-89CC-F39B49DD6D8C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420ED-340E-4818-90E2-13840233EA9D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BAB4B-1717-4F19-B685-506AA99A164A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802D7-D745-4613-BF28-89CE693DBB4B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31D43-0A7E-46CA-B21B-BABA194DC8F2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E4CD3-A812-4CC5-B731-A87814AF0D39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2291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57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2293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294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295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2296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59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2298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299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300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301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302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2091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2304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305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306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3" y="1722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2060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2308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309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310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61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2312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313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314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62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2316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317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318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231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2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2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2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2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2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2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2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2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2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2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3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3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3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2333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title style</a:t>
            </a:r>
          </a:p>
        </p:txBody>
      </p:sp>
      <p:sp>
        <p:nvSpPr>
          <p:cNvPr id="2052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</a:p>
        </p:txBody>
      </p:sp>
      <p:sp>
        <p:nvSpPr>
          <p:cNvPr id="1233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233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233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45A9C0F-A705-4BE0-91EB-FDCCBEFEC7E4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7785100" cy="9461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TOPLOTNA PUMPA</a:t>
            </a:r>
            <a:endParaRPr lang="sr-Latn-C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9313" y="1700213"/>
            <a:ext cx="7323137" cy="460851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Teoretske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osnove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rada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toplotnih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pumpi</a:t>
            </a:r>
            <a:r>
              <a:rPr lang="en-US" sz="2400" dirty="0" smtClean="0">
                <a:latin typeface="YU Times New Roman" pitchFamily="18" charset="0"/>
              </a:rPr>
              <a:t> bile </a:t>
            </a:r>
            <a:r>
              <a:rPr lang="en-US" sz="2400" dirty="0" err="1" smtClean="0">
                <a:latin typeface="YU Times New Roman" pitchFamily="18" charset="0"/>
              </a:rPr>
              <a:t>su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poznate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jo</a:t>
            </a:r>
            <a:r>
              <a:rPr lang="en-US" sz="2400" dirty="0" smtClean="0">
                <a:latin typeface="YU Times New Roman" pitchFamily="18" charset="0"/>
              </a:rPr>
              <a:t>{ u XIX </a:t>
            </a:r>
            <a:r>
              <a:rPr lang="en-US" sz="2400" dirty="0" err="1" smtClean="0">
                <a:latin typeface="YU Times New Roman" pitchFamily="18" charset="0"/>
              </a:rPr>
              <a:t>veku</a:t>
            </a:r>
            <a:r>
              <a:rPr lang="en-US" sz="2400" dirty="0" smtClean="0">
                <a:latin typeface="YU Times New Roman" pitchFamily="18" charset="0"/>
              </a:rPr>
              <a:t>. </a:t>
            </a:r>
            <a:r>
              <a:rPr lang="en-US" sz="2400" dirty="0" err="1" smtClean="0">
                <a:latin typeface="YU Times New Roman" pitchFamily="18" charset="0"/>
              </a:rPr>
              <a:t>Medjutim</a:t>
            </a:r>
            <a:r>
              <a:rPr lang="en-US" sz="2400" dirty="0" smtClean="0">
                <a:latin typeface="YU Times New Roman" pitchFamily="18" charset="0"/>
              </a:rPr>
              <a:t>, </a:t>
            </a:r>
            <a:r>
              <a:rPr lang="en-US" sz="2400" dirty="0" err="1" smtClean="0">
                <a:latin typeface="YU Times New Roman" pitchFamily="18" charset="0"/>
              </a:rPr>
              <a:t>iako</a:t>
            </a:r>
            <a:r>
              <a:rPr lang="en-US" sz="2400" dirty="0" smtClean="0">
                <a:latin typeface="YU Times New Roman" pitchFamily="18" charset="0"/>
              </a:rPr>
              <a:t> je </a:t>
            </a:r>
            <a:r>
              <a:rPr lang="en-US" sz="2400" dirty="0" err="1" smtClean="0">
                <a:latin typeface="YU Times New Roman" pitchFamily="18" charset="0"/>
              </a:rPr>
              <a:t>prva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topotna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pumpa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kontruisana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ve</a:t>
            </a:r>
            <a:r>
              <a:rPr lang="en-US" sz="2400" dirty="0" smtClean="0">
                <a:latin typeface="YU Times New Roman" pitchFamily="18" charset="0"/>
              </a:rPr>
              <a:t>} 1920.god., </a:t>
            </a:r>
            <a:r>
              <a:rPr lang="en-US" sz="2400" dirty="0" err="1" smtClean="0">
                <a:latin typeface="YU Times New Roman" pitchFamily="18" charset="0"/>
              </a:rPr>
              <a:t>tek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sa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po~etkom</a:t>
            </a:r>
            <a:r>
              <a:rPr lang="en-US" sz="2400" dirty="0" smtClean="0">
                <a:latin typeface="YU Times New Roman" pitchFamily="18" charset="0"/>
              </a:rPr>
              <a:t> 70-ih </a:t>
            </a:r>
            <a:r>
              <a:rPr lang="en-US" sz="2400" dirty="0" err="1" smtClean="0">
                <a:latin typeface="YU Times New Roman" pitchFamily="18" charset="0"/>
              </a:rPr>
              <a:t>godina</a:t>
            </a:r>
            <a:r>
              <a:rPr lang="en-US" sz="2400" dirty="0" smtClean="0">
                <a:latin typeface="YU Times New Roman" pitchFamily="18" charset="0"/>
              </a:rPr>
              <a:t> XX </a:t>
            </a:r>
            <a:r>
              <a:rPr lang="en-US" sz="2400" dirty="0" err="1" smtClean="0">
                <a:latin typeface="YU Times New Roman" pitchFamily="18" charset="0"/>
              </a:rPr>
              <a:t>veka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zapo~inje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njihov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intenzivan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razvoj</a:t>
            </a:r>
            <a:r>
              <a:rPr lang="en-US" sz="2400" dirty="0" smtClean="0">
                <a:latin typeface="YU Times New Roman" pitchFamily="18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2400" dirty="0" smtClean="0">
                <a:latin typeface="YU Times New Roman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Toplotna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pumpa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predstavlja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toplotnu</a:t>
            </a:r>
            <a:r>
              <a:rPr lang="en-US" sz="2400" dirty="0" smtClean="0">
                <a:latin typeface="YU Times New Roman" pitchFamily="18" charset="0"/>
              </a:rPr>
              <a:t> ma{</a:t>
            </a:r>
            <a:r>
              <a:rPr lang="en-US" sz="2400" dirty="0" err="1" smtClean="0">
                <a:latin typeface="YU Times New Roman" pitchFamily="18" charset="0"/>
              </a:rPr>
              <a:t>inu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koja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za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razliku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od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ostalih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toplotnih</a:t>
            </a:r>
            <a:r>
              <a:rPr lang="en-US" sz="2400" dirty="0" smtClean="0">
                <a:latin typeface="YU Times New Roman" pitchFamily="18" charset="0"/>
              </a:rPr>
              <a:t> ma{</a:t>
            </a:r>
            <a:r>
              <a:rPr lang="en-US" sz="2400" dirty="0" err="1" smtClean="0">
                <a:latin typeface="YU Times New Roman" pitchFamily="18" charset="0"/>
              </a:rPr>
              <a:t>ina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radi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po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levokretnom</a:t>
            </a:r>
            <a:r>
              <a:rPr lang="en-US" sz="2400" dirty="0" smtClean="0">
                <a:latin typeface="YU Times New Roman" pitchFamily="18" charset="0"/>
              </a:rPr>
              <a:t> Rankin-</a:t>
            </a:r>
            <a:r>
              <a:rPr lang="en-US" sz="2400" dirty="0" err="1" smtClean="0">
                <a:latin typeface="YU Times New Roman" pitchFamily="18" charset="0"/>
              </a:rPr>
              <a:t>Klauzisovom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kru`nom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procesu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i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uz</a:t>
            </a:r>
            <a:r>
              <a:rPr lang="en-US" sz="2400" dirty="0" smtClean="0">
                <a:latin typeface="YU Times New Roman" pitchFamily="18" charset="0"/>
              </a:rPr>
              <a:t> “</a:t>
            </a:r>
            <a:r>
              <a:rPr lang="en-US" sz="2400" dirty="0" err="1" smtClean="0">
                <a:latin typeface="YU Times New Roman" pitchFamily="18" charset="0"/>
              </a:rPr>
              <a:t>stabilan</a:t>
            </a:r>
            <a:r>
              <a:rPr lang="en-US" sz="2400" dirty="0" smtClean="0">
                <a:latin typeface="YU Times New Roman" pitchFamily="18" charset="0"/>
              </a:rPr>
              <a:t>” </a:t>
            </a:r>
            <a:r>
              <a:rPr lang="en-US" sz="2400" dirty="0" err="1" smtClean="0">
                <a:latin typeface="YU Times New Roman" pitchFamily="18" charset="0"/>
              </a:rPr>
              <a:t>toplotni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izvor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konstantne</a:t>
            </a:r>
            <a:r>
              <a:rPr lang="en-US" sz="2400" dirty="0" smtClean="0">
                <a:latin typeface="YU Times New Roman" pitchFamily="18" charset="0"/>
              </a:rPr>
              <a:t> temperature </a:t>
            </a:r>
            <a:r>
              <a:rPr lang="en-US" sz="2400" dirty="0" err="1" smtClean="0">
                <a:latin typeface="YU Times New Roman" pitchFamily="18" charset="0"/>
              </a:rPr>
              <a:t>mo`e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ostvariti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visok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toplotni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u~inak</a:t>
            </a:r>
            <a:r>
              <a:rPr lang="en-US" sz="2400" dirty="0" smtClean="0">
                <a:latin typeface="YU Times New Roman" pitchFamily="18" charset="0"/>
              </a:rPr>
              <a:t>. </a:t>
            </a:r>
            <a:r>
              <a:rPr lang="en-US" sz="2400" dirty="0" err="1" smtClean="0">
                <a:latin typeface="YU Times New Roman" pitchFamily="18" charset="0"/>
              </a:rPr>
              <a:t>Naime</a:t>
            </a:r>
            <a:r>
              <a:rPr lang="en-US" sz="2400" dirty="0" smtClean="0">
                <a:latin typeface="YU Times New Roman" pitchFamily="18" charset="0"/>
              </a:rPr>
              <a:t>, </a:t>
            </a:r>
            <a:r>
              <a:rPr lang="en-US" sz="2400" dirty="0" err="1" smtClean="0">
                <a:latin typeface="YU Times New Roman" pitchFamily="18" charset="0"/>
              </a:rPr>
              <a:t>pri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ulo`enom</a:t>
            </a:r>
            <a:r>
              <a:rPr lang="en-US" sz="2400" dirty="0" smtClean="0">
                <a:latin typeface="YU Times New Roman" pitchFamily="18" charset="0"/>
              </a:rPr>
              <a:t> 1kWh </a:t>
            </a:r>
            <a:r>
              <a:rPr lang="en-US" sz="2400" dirty="0" err="1" smtClean="0">
                <a:latin typeface="YU Times New Roman" pitchFamily="18" charset="0"/>
              </a:rPr>
              <a:t>elektri~ne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energije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za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pogon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kompresora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toplotne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pumpe</a:t>
            </a:r>
            <a:r>
              <a:rPr lang="en-US" sz="2400" dirty="0" smtClean="0">
                <a:latin typeface="YU Times New Roman" pitchFamily="18" charset="0"/>
              </a:rPr>
              <a:t>, </a:t>
            </a:r>
            <a:r>
              <a:rPr lang="en-US" sz="2400" dirty="0" err="1" smtClean="0">
                <a:latin typeface="YU Times New Roman" pitchFamily="18" charset="0"/>
              </a:rPr>
              <a:t>mo`e</a:t>
            </a:r>
            <a:r>
              <a:rPr lang="en-US" sz="2400" dirty="0" smtClean="0">
                <a:latin typeface="YU Times New Roman" pitchFamily="18" charset="0"/>
              </a:rPr>
              <a:t> se </a:t>
            </a:r>
            <a:r>
              <a:rPr lang="en-US" sz="2400" dirty="0" err="1" smtClean="0">
                <a:latin typeface="YU Times New Roman" pitchFamily="18" charset="0"/>
              </a:rPr>
              <a:t>dobiti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trostruko</a:t>
            </a:r>
            <a:r>
              <a:rPr lang="en-US" sz="2400" dirty="0" smtClean="0">
                <a:latin typeface="YU Times New Roman" pitchFamily="18" charset="0"/>
              </a:rPr>
              <a:t> vi{e </a:t>
            </a:r>
            <a:r>
              <a:rPr lang="en-US" sz="2400" dirty="0" err="1" smtClean="0">
                <a:latin typeface="YU Times New Roman" pitchFamily="18" charset="0"/>
              </a:rPr>
              <a:t>toplote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potrebne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za</a:t>
            </a:r>
            <a:r>
              <a:rPr lang="en-US" sz="2400" dirty="0" smtClean="0">
                <a:latin typeface="YU Times New Roman" pitchFamily="18" charset="0"/>
              </a:rPr>
              <a:t> </a:t>
            </a:r>
            <a:r>
              <a:rPr lang="en-US" sz="2400" dirty="0" err="1" smtClean="0">
                <a:latin typeface="YU Times New Roman" pitchFamily="18" charset="0"/>
              </a:rPr>
              <a:t>grejanje</a:t>
            </a:r>
            <a:r>
              <a:rPr lang="en-US" sz="2400" dirty="0" smtClean="0">
                <a:latin typeface="YU Times New Roman" pitchFamily="18" charset="0"/>
              </a:rPr>
              <a:t>.</a:t>
            </a:r>
            <a:r>
              <a:rPr lang="sr-Latn-CS" sz="2400" dirty="0" smtClean="0">
                <a:latin typeface="YU 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22946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23657"/>
          </a:xfrm>
        </p:spPr>
        <p:txBody>
          <a:bodyPr/>
          <a:lstStyle/>
          <a:p>
            <a:pPr algn="just"/>
            <a:r>
              <a:rPr lang="vi-VN" sz="2400" b="1" dirty="0" smtClean="0"/>
              <a:t>Toplotne pumpe</a:t>
            </a:r>
            <a:r>
              <a:rPr lang="vi-VN" sz="2400" dirty="0" smtClean="0"/>
              <a:t> su uređaji koji imaju sposobnost prenosa energije. Pumpe prenose energiju koju uzimaju iz spoljašnje sredine i prebacuju je u unutrašnjost objekata odnosno na mesta u kojima je potrebno grejanje </a:t>
            </a:r>
            <a:r>
              <a:rPr lang="vi-VN" sz="2400" dirty="0" smtClean="0"/>
              <a:t>ili</a:t>
            </a:r>
            <a:r>
              <a:rPr lang="sr-Latn-RS" sz="2400" dirty="0" smtClean="0"/>
              <a:t> </a:t>
            </a:r>
            <a:r>
              <a:rPr lang="vi-VN" sz="2400" dirty="0" smtClean="0"/>
              <a:t>hlađenje</a:t>
            </a:r>
            <a:r>
              <a:rPr lang="vi-VN" sz="2400" dirty="0" smtClean="0"/>
              <a:t>.</a:t>
            </a:r>
          </a:p>
          <a:p>
            <a:r>
              <a:rPr lang="vi-VN" dirty="0" smtClean="0"/>
              <a:t/>
            </a:r>
            <a:br>
              <a:rPr lang="vi-VN" dirty="0" smtClean="0"/>
            </a:br>
            <a:endParaRPr lang="en-US" dirty="0"/>
          </a:p>
        </p:txBody>
      </p:sp>
      <p:pic>
        <p:nvPicPr>
          <p:cNvPr id="4" name="Picture 3" descr="vrste-toplotnih-pump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420888"/>
            <a:ext cx="8496944" cy="417646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22946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5795665"/>
          </a:xfrm>
        </p:spPr>
        <p:txBody>
          <a:bodyPr/>
          <a:lstStyle/>
          <a:p>
            <a:pPr algn="just"/>
            <a:r>
              <a:rPr lang="en-US" dirty="0" smtClean="0"/>
              <a:t> </a:t>
            </a:r>
            <a:r>
              <a:rPr lang="sr-Latn-RS" sz="2400" dirty="0" err="1" smtClean="0"/>
              <a:t>P</a:t>
            </a:r>
            <a:r>
              <a:rPr lang="en-US" sz="2400" dirty="0" err="1" smtClean="0"/>
              <a:t>umpe</a:t>
            </a:r>
            <a:r>
              <a:rPr lang="en-US" sz="2400" dirty="0" smtClean="0"/>
              <a:t> </a:t>
            </a:r>
            <a:r>
              <a:rPr lang="en-US" sz="2400" dirty="0" smtClean="0"/>
              <a:t>u </a:t>
            </a:r>
            <a:r>
              <a:rPr lang="en-US" sz="2400" dirty="0" err="1" smtClean="0"/>
              <a:t>svom</a:t>
            </a:r>
            <a:r>
              <a:rPr lang="en-US" sz="2400" dirty="0" smtClean="0"/>
              <a:t> </a:t>
            </a:r>
            <a:r>
              <a:rPr lang="en-US" sz="2400" dirty="0" err="1" smtClean="0"/>
              <a:t>imenu</a:t>
            </a:r>
            <a:r>
              <a:rPr lang="en-US" sz="2400" dirty="0" smtClean="0"/>
              <a:t> </a:t>
            </a:r>
            <a:r>
              <a:rPr lang="en-US" sz="2400" dirty="0" err="1" smtClean="0"/>
              <a:t>imaju</a:t>
            </a:r>
            <a:r>
              <a:rPr lang="en-US" sz="2400" dirty="0" smtClean="0"/>
              <a:t> </a:t>
            </a:r>
            <a:r>
              <a:rPr lang="en-US" sz="2400" dirty="0" err="1" smtClean="0"/>
              <a:t>kombinaciju</a:t>
            </a:r>
            <a:r>
              <a:rPr lang="en-US" sz="2400" dirty="0" smtClean="0"/>
              <a:t> </a:t>
            </a:r>
            <a:r>
              <a:rPr lang="en-US" sz="2400" dirty="0" err="1" smtClean="0"/>
              <a:t>dve</a:t>
            </a:r>
            <a:r>
              <a:rPr lang="en-US" sz="2400" dirty="0" smtClean="0"/>
              <a:t> </a:t>
            </a:r>
            <a:r>
              <a:rPr lang="en-US" sz="2400" dirty="0" err="1" smtClean="0"/>
              <a:t>sredine</a:t>
            </a:r>
            <a:r>
              <a:rPr lang="en-US" sz="2400" dirty="0" smtClean="0"/>
              <a:t>. Na primer, „</a:t>
            </a:r>
            <a:r>
              <a:rPr lang="en-US" sz="2400" dirty="0" err="1" smtClean="0"/>
              <a:t>toplotna</a:t>
            </a:r>
            <a:r>
              <a:rPr lang="en-US" sz="2400" dirty="0" smtClean="0"/>
              <a:t> </a:t>
            </a:r>
            <a:r>
              <a:rPr lang="en-US" sz="2400" dirty="0" err="1" smtClean="0"/>
              <a:t>pumpa</a:t>
            </a:r>
            <a:r>
              <a:rPr lang="en-US" sz="2400" dirty="0" smtClean="0"/>
              <a:t> </a:t>
            </a:r>
            <a:r>
              <a:rPr lang="en-US" sz="2400" dirty="0" err="1" smtClean="0"/>
              <a:t>zemlja-voda</a:t>
            </a:r>
            <a:r>
              <a:rPr lang="en-US" sz="2400" dirty="0" smtClean="0"/>
              <a:t>“. </a:t>
            </a:r>
            <a:r>
              <a:rPr lang="en-US" sz="2400" dirty="0" err="1" smtClean="0"/>
              <a:t>Prva</a:t>
            </a:r>
            <a:r>
              <a:rPr lang="en-US" sz="2400" dirty="0" smtClean="0"/>
              <a:t> </a:t>
            </a:r>
            <a:r>
              <a:rPr lang="en-US" sz="2400" dirty="0" err="1" smtClean="0"/>
              <a:t>reč</a:t>
            </a:r>
            <a:r>
              <a:rPr lang="en-US" sz="2400" dirty="0" smtClean="0"/>
              <a:t> </a:t>
            </a:r>
            <a:r>
              <a:rPr lang="en-US" sz="2400" dirty="0" err="1" smtClean="0"/>
              <a:t>označava</a:t>
            </a:r>
            <a:r>
              <a:rPr lang="en-US" sz="2400" dirty="0" smtClean="0"/>
              <a:t> </a:t>
            </a:r>
            <a:r>
              <a:rPr lang="sr-Latn-RS" sz="2400" dirty="0" smtClean="0"/>
              <a:t>sredinu u kojoj se nalazi isparivač pumpe (tj. odakle se </a:t>
            </a:r>
            <a:r>
              <a:rPr lang="en-US" sz="2400" dirty="0" err="1" smtClean="0"/>
              <a:t>koji</a:t>
            </a:r>
            <a:r>
              <a:rPr lang="en-US" sz="2400" dirty="0" smtClean="0"/>
              <a:t> se</a:t>
            </a:r>
            <a:r>
              <a:rPr lang="sr-Latn-RS" sz="2400" dirty="0" smtClean="0"/>
              <a:t> ´uzima´toplota</a:t>
            </a:r>
            <a:r>
              <a:rPr lang="sr-Latn-RS" sz="2400" dirty="0" smtClean="0"/>
              <a:t>)</a:t>
            </a:r>
            <a:r>
              <a:rPr lang="en-US" sz="2400" dirty="0" smtClean="0"/>
              <a:t>, </a:t>
            </a:r>
            <a:r>
              <a:rPr lang="en-US" sz="2400" dirty="0" smtClean="0"/>
              <a:t>a </a:t>
            </a:r>
            <a:r>
              <a:rPr lang="en-US" sz="2400" dirty="0" err="1" smtClean="0"/>
              <a:t>druga</a:t>
            </a:r>
            <a:r>
              <a:rPr lang="sr-Latn-RS" sz="2400" dirty="0" smtClean="0"/>
              <a:t> sredinu u kojoj se nalazi kondenzator pumpe (tj. gde se ´predaje´ toplota).</a:t>
            </a:r>
          </a:p>
          <a:p>
            <a:pPr algn="just"/>
            <a:endParaRPr lang="en-US" sz="2400" dirty="0"/>
          </a:p>
        </p:txBody>
      </p:sp>
      <p:pic>
        <p:nvPicPr>
          <p:cNvPr id="4" name="Picture 3" descr="Dijagram-rada-toplotne-pum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958826"/>
            <a:ext cx="8711964" cy="349450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5635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KONDENZACIONA SUŠARA ZA </a:t>
            </a:r>
            <a:r>
              <a:rPr lang="sr-Latn-RS" sz="2800" smtClean="0">
                <a:latin typeface="Times New Roman" pitchFamily="18" charset="0"/>
                <a:cs typeface="Times New Roman" pitchFamily="18" charset="0"/>
              </a:rPr>
              <a:t>DRVO ( koristi toplotnu pumpu 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vazduh-vazduh)</a:t>
            </a:r>
            <a:endParaRPr lang="en-US" sz="2800" dirty="0" smtClean="0"/>
          </a:p>
        </p:txBody>
      </p:sp>
      <p:sp>
        <p:nvSpPr>
          <p:cNvPr id="5123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124" name="Content Placeholder 8" descr="izgled susar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1412875"/>
            <a:ext cx="4064000" cy="4530725"/>
          </a:xfrm>
        </p:spPr>
      </p:pic>
      <p:sp>
        <p:nvSpPr>
          <p:cNvPr id="5125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126" name="Content Placeholder 9" descr="susara sa toplotnom pumpom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5025" y="1447800"/>
            <a:ext cx="4270375" cy="4648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333375"/>
            <a:ext cx="8243887" cy="431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>
                <a:latin typeface="YU Times New Roman" pitchFamily="18" charset="0"/>
              </a:rPr>
              <a:t>Shematski prikaz rada pumpe dat je na slici 1.:</a:t>
            </a:r>
            <a:r>
              <a:rPr lang="sr-Latn-CS" sz="4000" smtClean="0"/>
              <a:t> </a:t>
            </a:r>
          </a:p>
        </p:txBody>
      </p:sp>
      <p:pic>
        <p:nvPicPr>
          <p:cNvPr id="6147" name="Picture 4" descr="toplotna pumpa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85813" y="1600200"/>
            <a:ext cx="7570787" cy="44561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42913" y="0"/>
            <a:ext cx="8243887" cy="103188"/>
          </a:xfrm>
        </p:spPr>
        <p:txBody>
          <a:bodyPr/>
          <a:lstStyle/>
          <a:p>
            <a:pPr eaLnBrk="1" hangingPunct="1">
              <a:defRPr/>
            </a:pPr>
            <a:endParaRPr lang="en-US" sz="40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2293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sz="2400" smtClean="0">
                <a:latin typeface="YU Times New Roman" pitchFamily="18" charset="0"/>
              </a:rPr>
              <a:t>U ispariva~u (1) toplotne pumpe radni fluid prima toplotu od toplotnog izvora, pri konstantnom pritisku. Kompresor (2) povi{ava pritisak, a samim tim i temperaturu radnom fluidu koji usled toga u kondenzatoru toplotne pumpe (4) predaje toplote okolnom vazduhu (toplotnom ponoru) koga greje i na taj na~in ostvaruje svoj koristan u~inak. Ekspanzioni (prigu{ni) ventil (5)  sni`ava pritisak radnom fluidu, a time i temperaturu tako da je on opet u mogu}nosti da prima toplotu od toplotnog izvora u ispariva~u (1). Radi postizanja boljeg toplotnog u~inka u pogledu predaje toplote okolnom vazduhu iz kondenzatora (4), radni fluid koji vr{i kru`ni ciklus se mo`e naknadno zagrevati u sredi{njem razmenjiva~u toplote (6).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>
                <a:latin typeface="YU Times New Roman" pitchFamily="18" charset="0"/>
              </a:rPr>
              <a:t>Kao toplotni izvor obi~no se koristi prirodni toplotni izvor velikog i pribli`no konstantnog toplotnog kapaciteta (slojevi zemlje ispod njene povr{ine, dubina povr{inskih staja}ih voda: jezera, mora i dr., atmosferskog vazduha i sl.).  Medjutim, usled smanjenog koeficijenta grejanja u periodima kada je potreba za grejnom energijom najve}a, zemlja koja ima stalnu temperaturu tokom ~itave grejne sezone pokazala se kao najadekvatniji toplotni izvor za primenu.</a:t>
            </a:r>
            <a:endParaRPr lang="sr-Latn-CS" sz="2400" smtClean="0">
              <a:latin typeface="YU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157162"/>
          </a:xfrm>
        </p:spPr>
        <p:txBody>
          <a:bodyPr/>
          <a:lstStyle/>
          <a:p>
            <a:pPr eaLnBrk="1" hangingPunct="1">
              <a:defRPr/>
            </a:pPr>
            <a:endParaRPr lang="en-US" sz="40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229600" cy="605631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sz="2400" smtClean="0">
                <a:latin typeface="YU Times New Roman" pitchFamily="18" charset="0"/>
              </a:rPr>
              <a:t>U poslednje vreme do{lo i do unapredjenja samih toplotnih pumpi. Prakti~no je uvedena posebna konstrukcija vij~anog (</a:t>
            </a:r>
            <a:r>
              <a:rPr lang="en-US" sz="2400" i="1" smtClean="0">
                <a:latin typeface="YU Times New Roman" pitchFamily="18" charset="0"/>
              </a:rPr>
              <a:t>scroll</a:t>
            </a:r>
            <a:r>
              <a:rPr lang="en-US" sz="2400" smtClean="0">
                <a:latin typeface="YU Times New Roman" pitchFamily="18" charset="0"/>
              </a:rPr>
              <a:t>) kompresora sa ubrizgavanjem pare (EVI sistem – </a:t>
            </a:r>
            <a:r>
              <a:rPr lang="en-US" sz="2400" i="1" smtClean="0">
                <a:latin typeface="YU Times New Roman" pitchFamily="18" charset="0"/>
              </a:rPr>
              <a:t>Enhanced Vapour Injection</a:t>
            </a:r>
            <a:r>
              <a:rPr lang="en-US" sz="2400" smtClean="0">
                <a:latin typeface="YU Times New Roman" pitchFamily="18" charset="0"/>
              </a:rPr>
              <a:t>) {to omogu}ava da se ostvari ciklus sa prividno dvostepenim sabijanjem pare. Na taj na~in postignuto je dodatno pove}anje koeficijenta grejanja toplotne pumpe, {to ju je jo{ vi{e pribli`ilo njenoj upotrebi u prakti~ne svrhe.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>
                <a:latin typeface="YU Times New Roman" pitchFamily="18" charset="0"/>
              </a:rPr>
              <a:t>	U preradi drveta, toplotna pumpa na{la je svoju primenu kod kondenzacionih su{ara za drvo. Izradjeni vla`an vazduh koji izlazi iz su{are prima toplotu od kondenzatora toplotne pumpe, pri ~emu mu se temperatura povi{ava, a relativna vla`nost smanjuje. Na ovaj na~in, on se ponovo mo`e uvesti kao agens su{enja u su{aru. Medjutim, mana jedne ovakve kondenzacione su{are koja radi na principu toplotne pumpe je u tome {to se na izlazu iz pumpe ne mo`e ostvariti vi{a temperatura od oko 70</a:t>
            </a:r>
            <a:r>
              <a:rPr lang="en-US" sz="2400" baseline="30000" smtClean="0">
                <a:latin typeface="YU Times New Roman" pitchFamily="18" charset="0"/>
              </a:rPr>
              <a:t>0</a:t>
            </a:r>
            <a:r>
              <a:rPr lang="en-US" sz="2400" smtClean="0">
                <a:latin typeface="YU Times New Roman" pitchFamily="18" charset="0"/>
              </a:rPr>
              <a:t>C, a ~esto je u zavisnosti od vrste i debljine gradje za postizanje kona~ne vla`nosti potrebne temperature i do preko 90</a:t>
            </a:r>
            <a:r>
              <a:rPr lang="en-US" sz="2400" baseline="30000" smtClean="0">
                <a:latin typeface="YU Times New Roman" pitchFamily="18" charset="0"/>
              </a:rPr>
              <a:t>0</a:t>
            </a:r>
            <a:r>
              <a:rPr lang="en-US" sz="2400" smtClean="0">
                <a:latin typeface="YU Times New Roman" pitchFamily="18" charset="0"/>
              </a:rPr>
              <a:t>C. S toga je potrebno dodatno konvektivno zagrevati vazduh u su{ari ili  putem sredi{njeg razmenjiva~a toplote (6) dovesti radnom fluidu toplotu tako da }e vi{e toplote predati u kondenzatoru (4) agensu su{enja.</a:t>
            </a:r>
            <a:endParaRPr lang="sr-Latn-CS" sz="2400" smtClean="0">
              <a:latin typeface="YU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99</TotalTime>
  <Words>454</Words>
  <Application>Microsoft Office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Balloons</vt:lpstr>
      <vt:lpstr>TOPLOTNA PUMPA</vt:lpstr>
      <vt:lpstr>Slide 2</vt:lpstr>
      <vt:lpstr>Slide 3</vt:lpstr>
      <vt:lpstr>KONDENZACIONA SUŠARA ZA DRVO ( koristi toplotnu pumpu vazduh-vazduh)</vt:lpstr>
      <vt:lpstr>Shematski prikaz rada pumpe dat je na slici 1.: </vt:lpstr>
      <vt:lpstr>Slide 6</vt:lpstr>
      <vt:lpstr>Slide 7</vt:lpstr>
    </vt:vector>
  </TitlesOfParts>
  <Company>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TOPLOTNA PUMPA</dc:title>
  <dc:creator>korisnik</dc:creator>
  <cp:lastModifiedBy>Aca Dedic</cp:lastModifiedBy>
  <cp:revision>11</cp:revision>
  <dcterms:created xsi:type="dcterms:W3CDTF">2008-04-23T12:11:44Z</dcterms:created>
  <dcterms:modified xsi:type="dcterms:W3CDTF">2024-10-07T11:00:48Z</dcterms:modified>
</cp:coreProperties>
</file>