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37D3-0418-44A3-89C7-1AD39CBD986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9693-561C-433A-BA30-30F91A73DA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793037" cy="360363"/>
          </a:xfrm>
        </p:spPr>
        <p:txBody>
          <a:bodyPr>
            <a:noAutofit/>
          </a:bodyPr>
          <a:lstStyle/>
          <a:p>
            <a:pPr algn="ctr" eaLnBrk="1" hangingPunct="1"/>
            <a:r>
              <a:rPr lang="sr-Latn-RS" b="1" dirty="0">
                <a:latin typeface="YU Times New Roman" pitchFamily="18" charset="0"/>
              </a:rPr>
              <a:t>I</a:t>
            </a:r>
            <a:r>
              <a:rPr lang="en-US" b="1" dirty="0" err="1" smtClean="0">
                <a:latin typeface="YU Times New Roman" pitchFamily="18" charset="0"/>
              </a:rPr>
              <a:t>zmenjiva~i</a:t>
            </a:r>
            <a:r>
              <a:rPr lang="en-US" b="1" dirty="0" smtClean="0">
                <a:latin typeface="YU Times New Roman" pitchFamily="18" charset="0"/>
              </a:rPr>
              <a:t> </a:t>
            </a:r>
            <a:r>
              <a:rPr lang="en-US" b="1" dirty="0" err="1" smtClean="0">
                <a:latin typeface="YU Times New Roman" pitchFamily="18" charset="0"/>
              </a:rPr>
              <a:t>toplote</a:t>
            </a:r>
            <a:r>
              <a:rPr lang="sr-Latn-CS" dirty="0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763000" cy="56530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err="1" smtClean="0"/>
              <a:t>Prisutni</a:t>
            </a:r>
            <a:r>
              <a:rPr lang="en-US" sz="3600" dirty="0" smtClean="0"/>
              <a:t> </a:t>
            </a:r>
            <a:r>
              <a:rPr lang="en-US" sz="3600" dirty="0" err="1" smtClean="0"/>
              <a:t>kod</a:t>
            </a:r>
            <a:r>
              <a:rPr lang="en-US" sz="3600" dirty="0" smtClean="0"/>
              <a:t>:</a:t>
            </a:r>
            <a:endParaRPr lang="sr-Latn-CS" sz="36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57200" y="1494502"/>
            <a:ext cx="8383587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grejnih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rashladnih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uredjaja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kotlovskih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postrojenja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daljinskog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grejanja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klima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uredjaja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fri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idera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zamrziva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sl.  </a:t>
            </a:r>
          </a:p>
          <a:p>
            <a:pPr algn="just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Takodje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razmena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toplote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izmedju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fluida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prisutna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prilikom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dvokomponentnih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boja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lakova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komponente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pre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anja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nalaze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razli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itim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temperaturama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CS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1"/>
            <a:ext cx="7793037" cy="68579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RS" sz="4000" b="1" dirty="0" smtClean="0">
                <a:latin typeface="YU Times New Roman" pitchFamily="18" charset="0"/>
              </a:rPr>
              <a:t/>
            </a:r>
            <a:br>
              <a:rPr lang="sr-Latn-RS" sz="4000" b="1" dirty="0" smtClean="0">
                <a:latin typeface="YU Times New Roman" pitchFamily="18" charset="0"/>
              </a:rPr>
            </a:br>
            <a:r>
              <a:rPr lang="sr-Latn-RS" sz="4000" b="1" dirty="0">
                <a:latin typeface="YU Times New Roman" pitchFamily="18" charset="0"/>
              </a:rPr>
              <a:t/>
            </a:r>
            <a:br>
              <a:rPr lang="sr-Latn-RS" sz="4000" b="1" dirty="0">
                <a:latin typeface="YU Times New Roman" pitchFamily="18" charset="0"/>
              </a:rPr>
            </a:br>
            <a:r>
              <a:rPr lang="en-US" b="1" dirty="0" err="1" smtClean="0">
                <a:latin typeface="YU Times New Roman" pitchFamily="18" charset="0"/>
              </a:rPr>
              <a:t>Prora~un</a:t>
            </a:r>
            <a:r>
              <a:rPr lang="en-US" b="1" dirty="0" smtClean="0">
                <a:latin typeface="YU Times New Roman" pitchFamily="18" charset="0"/>
              </a:rPr>
              <a:t> </a:t>
            </a:r>
            <a:r>
              <a:rPr lang="en-US" b="1" dirty="0" err="1" smtClean="0">
                <a:latin typeface="YU Times New Roman" pitchFamily="18" charset="0"/>
              </a:rPr>
              <a:t>razmenjiva~a</a:t>
            </a:r>
            <a:r>
              <a:rPr lang="en-US" b="1" dirty="0" smtClean="0">
                <a:latin typeface="YU Times New Roman" pitchFamily="18" charset="0"/>
              </a:rPr>
              <a:t> </a:t>
            </a:r>
            <a:r>
              <a:rPr lang="en-US" b="1" dirty="0" err="1" smtClean="0">
                <a:latin typeface="YU Times New Roman" pitchFamily="18" charset="0"/>
              </a:rPr>
              <a:t>toplote</a:t>
            </a:r>
            <a:r>
              <a:rPr lang="sr-Latn-CS" dirty="0" smtClean="0"/>
              <a:t> </a:t>
            </a:r>
            <a:r>
              <a:rPr lang="sr-Latn-CS" sz="4000" dirty="0"/>
              <a:t/>
            </a:r>
            <a:br>
              <a:rPr lang="sr-Latn-CS" sz="4000" dirty="0"/>
            </a:br>
            <a:r>
              <a:rPr lang="en-US" sz="2800" dirty="0" smtClean="0">
                <a:latin typeface="YU Times New Roman" pitchFamily="18" charset="0"/>
              </a:rPr>
              <a:t>U </a:t>
            </a:r>
            <a:r>
              <a:rPr lang="en-US" sz="2800" dirty="0" err="1" smtClean="0">
                <a:latin typeface="YU Times New Roman" pitchFamily="18" charset="0"/>
              </a:rPr>
              <a:t>praksi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obi~no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nastupaju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dva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slu~aja</a:t>
            </a:r>
            <a:r>
              <a:rPr lang="en-US" sz="2800" dirty="0" smtClean="0">
                <a:latin typeface="YU Times New Roman" pitchFamily="18" charset="0"/>
              </a:rPr>
              <a:t>:</a:t>
            </a:r>
            <a:endParaRPr lang="sr-Latn-CS" sz="2800" dirty="0" smtClean="0">
              <a:latin typeface="YU Times New Roman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12875"/>
            <a:ext cx="8135937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YU Times New Roman" pitchFamily="18" charset="0"/>
              </a:rPr>
              <a:t>da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poznate</a:t>
            </a:r>
            <a:r>
              <a:rPr lang="en-US" dirty="0" smtClean="0">
                <a:latin typeface="YU Times New Roman" pitchFamily="18" charset="0"/>
              </a:rPr>
              <a:t>: temperature </a:t>
            </a:r>
            <a:r>
              <a:rPr lang="en-US" dirty="0" err="1" smtClean="0">
                <a:latin typeface="YU Times New Roman" pitchFamily="18" charset="0"/>
              </a:rPr>
              <a:t>fluida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ulazu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izlazu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iz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razmenjiva~a</a:t>
            </a:r>
            <a:r>
              <a:rPr lang="en-US" dirty="0" smtClean="0">
                <a:latin typeface="YU Times New Roman" pitchFamily="18" charset="0"/>
              </a:rPr>
              <a:t>, </a:t>
            </a:r>
            <a:r>
              <a:rPr lang="en-US" dirty="0" err="1" smtClean="0">
                <a:latin typeface="YU Times New Roman" pitchFamily="18" charset="0"/>
              </a:rPr>
              <a:t>toplotni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kapaciteti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fluida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koeficijent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prolaza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kroz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zid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povr</a:t>
            </a:r>
            <a:r>
              <a:rPr lang="en-US" dirty="0" smtClean="0">
                <a:latin typeface="YU Times New Roman" pitchFamily="18" charset="0"/>
              </a:rPr>
              <a:t>{</a:t>
            </a:r>
            <a:r>
              <a:rPr lang="en-US" dirty="0" err="1" smtClean="0">
                <a:latin typeface="YU Times New Roman" pitchFamily="18" charset="0"/>
              </a:rPr>
              <a:t>ine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koje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razdvaja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grejni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grejani</a:t>
            </a:r>
            <a:r>
              <a:rPr lang="en-US" dirty="0" smtClean="0">
                <a:latin typeface="YU Times New Roman" pitchFamily="18" charset="0"/>
              </a:rPr>
              <a:t> fluid; a </a:t>
            </a:r>
            <a:r>
              <a:rPr lang="en-US" dirty="0" err="1" smtClean="0">
                <a:latin typeface="YU Times New Roman" pitchFamily="18" charset="0"/>
              </a:rPr>
              <a:t>da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pri</a:t>
            </a:r>
            <a:r>
              <a:rPr lang="en-US" dirty="0" smtClean="0">
                <a:latin typeface="YU Times New Roman" pitchFamily="18" charset="0"/>
              </a:rPr>
              <a:t> tom </a:t>
            </a:r>
            <a:r>
              <a:rPr lang="en-US" dirty="0" err="1" smtClean="0">
                <a:latin typeface="YU Times New Roman" pitchFamily="18" charset="0"/>
              </a:rPr>
              <a:t>tra`i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grejna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povr</a:t>
            </a:r>
            <a:r>
              <a:rPr lang="en-US" dirty="0" smtClean="0">
                <a:latin typeface="YU Times New Roman" pitchFamily="18" charset="0"/>
              </a:rPr>
              <a:t>{</a:t>
            </a:r>
            <a:r>
              <a:rPr lang="en-US" dirty="0" err="1" smtClean="0">
                <a:latin typeface="YU Times New Roman" pitchFamily="18" charset="0"/>
              </a:rPr>
              <a:t>ina</a:t>
            </a:r>
            <a:r>
              <a:rPr lang="en-US" dirty="0" smtClean="0">
                <a:latin typeface="YU Times New Roman" pitchFamily="18" charset="0"/>
              </a:rPr>
              <a:t>, </a:t>
            </a:r>
            <a:r>
              <a:rPr lang="en-US" dirty="0" err="1" smtClean="0">
                <a:latin typeface="YU Times New Roman" pitchFamily="18" charset="0"/>
              </a:rPr>
              <a:t>ili</a:t>
            </a:r>
            <a:endParaRPr lang="en-US" dirty="0" smtClean="0">
              <a:latin typeface="YU 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latin typeface="YU Times New Roman" pitchFamily="18" charset="0"/>
              </a:rPr>
              <a:t>da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poznate</a:t>
            </a:r>
            <a:r>
              <a:rPr lang="en-US" dirty="0" smtClean="0">
                <a:latin typeface="YU Times New Roman" pitchFamily="18" charset="0"/>
              </a:rPr>
              <a:t>: </a:t>
            </a:r>
            <a:r>
              <a:rPr lang="en-US" dirty="0" err="1" smtClean="0">
                <a:latin typeface="YU Times New Roman" pitchFamily="18" charset="0"/>
              </a:rPr>
              <a:t>grejna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povr</a:t>
            </a:r>
            <a:r>
              <a:rPr lang="en-US" dirty="0" smtClean="0">
                <a:latin typeface="YU Times New Roman" pitchFamily="18" charset="0"/>
              </a:rPr>
              <a:t>{</a:t>
            </a:r>
            <a:r>
              <a:rPr lang="en-US" dirty="0" err="1" smtClean="0">
                <a:latin typeface="YU Times New Roman" pitchFamily="18" charset="0"/>
              </a:rPr>
              <a:t>ina</a:t>
            </a:r>
            <a:r>
              <a:rPr lang="en-US" dirty="0" smtClean="0">
                <a:latin typeface="YU Times New Roman" pitchFamily="18" charset="0"/>
              </a:rPr>
              <a:t>, </a:t>
            </a:r>
            <a:r>
              <a:rPr lang="en-US" dirty="0" err="1" smtClean="0">
                <a:latin typeface="YU Times New Roman" pitchFamily="18" charset="0"/>
              </a:rPr>
              <a:t>pomenuti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toplotni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ekvivalenti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fluida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zida</a:t>
            </a:r>
            <a:r>
              <a:rPr lang="en-US" dirty="0" smtClean="0">
                <a:latin typeface="YU Times New Roman" pitchFamily="18" charset="0"/>
              </a:rPr>
              <a:t>, temperature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ulazu</a:t>
            </a:r>
            <a:r>
              <a:rPr lang="en-US" dirty="0" smtClean="0">
                <a:latin typeface="YU Times New Roman" pitchFamily="18" charset="0"/>
              </a:rPr>
              <a:t> u </a:t>
            </a:r>
            <a:r>
              <a:rPr lang="en-US" dirty="0" err="1" smtClean="0">
                <a:latin typeface="YU Times New Roman" pitchFamily="18" charset="0"/>
              </a:rPr>
              <a:t>razmenjiva</a:t>
            </a:r>
            <a:r>
              <a:rPr lang="en-US" dirty="0" smtClean="0">
                <a:latin typeface="YU Times New Roman" pitchFamily="18" charset="0"/>
              </a:rPr>
              <a:t>~; a </a:t>
            </a:r>
            <a:r>
              <a:rPr lang="en-US" dirty="0" err="1" smtClean="0">
                <a:latin typeface="YU Times New Roman" pitchFamily="18" charset="0"/>
              </a:rPr>
              <a:t>da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tra`i</a:t>
            </a:r>
            <a:r>
              <a:rPr lang="en-US" dirty="0" smtClean="0">
                <a:latin typeface="YU Times New Roman" pitchFamily="18" charset="0"/>
              </a:rPr>
              <a:t>: </a:t>
            </a:r>
            <a:r>
              <a:rPr lang="en-US" dirty="0" err="1" smtClean="0">
                <a:latin typeface="YU Times New Roman" pitchFamily="18" charset="0"/>
              </a:rPr>
              <a:t>razmenjena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temperature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izlazu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iz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razmenjiva~a</a:t>
            </a:r>
            <a:r>
              <a:rPr lang="en-US" dirty="0" smtClean="0">
                <a:latin typeface="YU Times New Roman" pitchFamily="18" charset="0"/>
              </a:rPr>
              <a:t>.</a:t>
            </a:r>
            <a:r>
              <a:rPr lang="sr-Latn-CS" dirty="0" smtClean="0">
                <a:latin typeface="YU 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4286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smtClean="0"/>
              <a:t>Izgled razmenjivača toplote</a:t>
            </a:r>
          </a:p>
        </p:txBody>
      </p:sp>
      <p:pic>
        <p:nvPicPr>
          <p:cNvPr id="30723" name="Content Placeholder 7" descr="razmenjivac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000125"/>
            <a:ext cx="4357687" cy="2643188"/>
          </a:xfrm>
        </p:spPr>
      </p:pic>
      <p:pic>
        <p:nvPicPr>
          <p:cNvPr id="30724" name="Content Placeholder 10" descr="kalolifer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29188" y="928688"/>
            <a:ext cx="4025900" cy="2714625"/>
          </a:xfrm>
        </p:spPr>
      </p:pic>
      <p:pic>
        <p:nvPicPr>
          <p:cNvPr id="30725" name="Picture 2" descr="D:\Nasi fajlovi\Sale\Studenti\Masinstvo\prezentacije I deo\plocasti razmenjivac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3929063"/>
            <a:ext cx="44291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3" descr="D:\Nasi fajlovi\Sale\Studenti\Masinstvo\prezentacije I deo\razmenjivac sa ventilatoro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5875" y="3911600"/>
            <a:ext cx="3643313" cy="273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985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304800"/>
            <a:ext cx="8726488" cy="5827713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dirty="0" err="1" smtClean="0">
                <a:latin typeface="YU Times New Roman" pitchFamily="18" charset="0"/>
              </a:rPr>
              <a:t>Uredjaji</a:t>
            </a:r>
            <a:r>
              <a:rPr lang="en-US" dirty="0" smtClean="0">
                <a:latin typeface="YU Times New Roman" pitchFamily="18" charset="0"/>
              </a:rPr>
              <a:t> u </a:t>
            </a:r>
            <a:r>
              <a:rPr lang="en-US" dirty="0" err="1" smtClean="0">
                <a:latin typeface="YU Times New Roman" pitchFamily="18" charset="0"/>
              </a:rPr>
              <a:t>kojima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razmenjuje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izmedju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dva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fluida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pri</a:t>
            </a:r>
            <a:r>
              <a:rPr lang="en-US" dirty="0" smtClean="0">
                <a:latin typeface="YU Times New Roman" pitchFamily="18" charset="0"/>
              </a:rPr>
              <a:t> ~emu se </a:t>
            </a:r>
            <a:r>
              <a:rPr lang="en-US" dirty="0" err="1" smtClean="0">
                <a:latin typeface="YU Times New Roman" pitchFamily="18" charset="0"/>
              </a:rPr>
              <a:t>jedan</a:t>
            </a:r>
            <a:r>
              <a:rPr lang="en-US" dirty="0" smtClean="0">
                <a:latin typeface="YU Times New Roman" pitchFamily="18" charset="0"/>
              </a:rPr>
              <a:t> fluid </a:t>
            </a:r>
            <a:r>
              <a:rPr lang="en-US" dirty="0" err="1" smtClean="0">
                <a:latin typeface="YU Times New Roman" pitchFamily="18" charset="0"/>
              </a:rPr>
              <a:t>hladi</a:t>
            </a:r>
            <a:r>
              <a:rPr lang="en-US" dirty="0" smtClean="0">
                <a:latin typeface="YU Times New Roman" pitchFamily="18" charset="0"/>
              </a:rPr>
              <a:t>, a </a:t>
            </a:r>
            <a:r>
              <a:rPr lang="en-US" dirty="0" err="1" smtClean="0">
                <a:latin typeface="YU Times New Roman" pitchFamily="18" charset="0"/>
              </a:rPr>
              <a:t>drugi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greje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nazivaju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sr-Latn-RS" b="1" i="1" dirty="0">
                <a:latin typeface="YU Times New Roman" pitchFamily="18" charset="0"/>
              </a:rPr>
              <a:t>i</a:t>
            </a:r>
            <a:r>
              <a:rPr lang="en-US" b="1" i="1" dirty="0" err="1" smtClean="0">
                <a:latin typeface="YU Times New Roman" pitchFamily="18" charset="0"/>
              </a:rPr>
              <a:t>zmenjiva~i</a:t>
            </a:r>
            <a:r>
              <a:rPr lang="en-US" b="1" i="1" dirty="0" smtClean="0">
                <a:latin typeface="YU Times New Roman" pitchFamily="18" charset="0"/>
              </a:rPr>
              <a:t> </a:t>
            </a:r>
            <a:r>
              <a:rPr lang="en-US" b="1" i="1" dirty="0" err="1" smtClean="0">
                <a:latin typeface="YU Times New Roman" pitchFamily="18" charset="0"/>
              </a:rPr>
              <a:t>toplote</a:t>
            </a:r>
            <a:r>
              <a:rPr lang="en-US" b="1" i="1" dirty="0" smtClean="0">
                <a:latin typeface="YU Times New Roman" pitchFamily="18" charset="0"/>
              </a:rPr>
              <a:t>.</a:t>
            </a:r>
            <a:r>
              <a:rPr lang="en-US" dirty="0" smtClean="0"/>
              <a:t> </a:t>
            </a:r>
          </a:p>
          <a:p>
            <a:pPr algn="just" eaLnBrk="1" hangingPunct="1"/>
            <a:r>
              <a:rPr lang="en-US" dirty="0" err="1" smtClean="0">
                <a:latin typeface="YU Times New Roman" pitchFamily="18" charset="0"/>
              </a:rPr>
              <a:t>Kada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razmena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obavlja</a:t>
            </a:r>
            <a:r>
              <a:rPr lang="en-US" dirty="0" smtClean="0">
                <a:latin typeface="YU Times New Roman" pitchFamily="18" charset="0"/>
              </a:rPr>
              <a:t> u </a:t>
            </a:r>
            <a:r>
              <a:rPr lang="en-US" dirty="0" err="1" smtClean="0">
                <a:latin typeface="YU Times New Roman" pitchFamily="18" charset="0"/>
              </a:rPr>
              <a:t>svrhu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grejanja</a:t>
            </a:r>
            <a:r>
              <a:rPr lang="en-US" dirty="0" smtClean="0">
                <a:latin typeface="YU Times New Roman" pitchFamily="18" charset="0"/>
              </a:rPr>
              <a:t>, fluid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vi{</a:t>
            </a:r>
            <a:r>
              <a:rPr lang="en-US" dirty="0" err="1" smtClean="0">
                <a:latin typeface="YU Times New Roman" pitchFamily="18" charset="0"/>
              </a:rPr>
              <a:t>oj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temperaturi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naziva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i="1" u="sng" dirty="0" err="1" smtClean="0">
                <a:latin typeface="YU Times New Roman" pitchFamily="18" charset="0"/>
              </a:rPr>
              <a:t>grejni</a:t>
            </a:r>
            <a:r>
              <a:rPr lang="en-US" i="1" u="sng" dirty="0" smtClean="0">
                <a:latin typeface="YU Times New Roman" pitchFamily="18" charset="0"/>
              </a:rPr>
              <a:t> fluid </a:t>
            </a:r>
            <a:r>
              <a:rPr lang="en-US" dirty="0" smtClean="0">
                <a:latin typeface="YU Times New Roman" pitchFamily="18" charset="0"/>
              </a:rPr>
              <a:t>(fluid </a:t>
            </a:r>
            <a:r>
              <a:rPr lang="en-US" dirty="0" err="1" smtClean="0">
                <a:latin typeface="YU Times New Roman" pitchFamily="18" charset="0"/>
              </a:rPr>
              <a:t>kojim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greje</a:t>
            </a:r>
            <a:r>
              <a:rPr lang="en-US" dirty="0" smtClean="0">
                <a:latin typeface="YU Times New Roman" pitchFamily="18" charset="0"/>
              </a:rPr>
              <a:t>), a </a:t>
            </a:r>
            <a:r>
              <a:rPr lang="en-US" dirty="0" err="1" smtClean="0">
                <a:latin typeface="YU Times New Roman" pitchFamily="18" charset="0"/>
              </a:rPr>
              <a:t>onaj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ni`oj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temperaturi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naziva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i="1" u="sng" dirty="0" err="1" smtClean="0">
                <a:latin typeface="YU Times New Roman" pitchFamily="18" charset="0"/>
              </a:rPr>
              <a:t>grejani</a:t>
            </a:r>
            <a:r>
              <a:rPr lang="en-US" i="1" u="sng" dirty="0" smtClean="0">
                <a:latin typeface="YU Times New Roman" pitchFamily="18" charset="0"/>
              </a:rPr>
              <a:t> fluid </a:t>
            </a:r>
            <a:r>
              <a:rPr lang="en-US" dirty="0" smtClean="0">
                <a:latin typeface="YU Times New Roman" pitchFamily="18" charset="0"/>
              </a:rPr>
              <a:t>(fluid </a:t>
            </a:r>
            <a:r>
              <a:rPr lang="en-US" dirty="0" err="1" smtClean="0">
                <a:latin typeface="YU Times New Roman" pitchFamily="18" charset="0"/>
              </a:rPr>
              <a:t>koji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greje</a:t>
            </a:r>
            <a:r>
              <a:rPr lang="en-US" dirty="0" smtClean="0">
                <a:latin typeface="YU Times New Roman" pitchFamily="18" charset="0"/>
              </a:rPr>
              <a:t>). U </a:t>
            </a:r>
            <a:r>
              <a:rPr lang="en-US" dirty="0" err="1" smtClean="0">
                <a:latin typeface="YU Times New Roman" pitchFamily="18" charset="0"/>
              </a:rPr>
              <a:t>obrnutom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slu~aju</a:t>
            </a:r>
            <a:r>
              <a:rPr lang="en-US" dirty="0" smtClean="0">
                <a:latin typeface="YU Times New Roman" pitchFamily="18" charset="0"/>
              </a:rPr>
              <a:t>, </a:t>
            </a:r>
            <a:r>
              <a:rPr lang="en-US" dirty="0" err="1" smtClean="0">
                <a:latin typeface="YU Times New Roman" pitchFamily="18" charset="0"/>
              </a:rPr>
              <a:t>kada</a:t>
            </a:r>
            <a:r>
              <a:rPr lang="en-US" dirty="0" smtClean="0">
                <a:latin typeface="YU Times New Roman" pitchFamily="18" charset="0"/>
              </a:rPr>
              <a:t> je </a:t>
            </a:r>
            <a:r>
              <a:rPr lang="en-US" dirty="0" err="1" smtClean="0">
                <a:latin typeface="YU Times New Roman" pitchFamily="18" charset="0"/>
              </a:rPr>
              <a:t>cilj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razmene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hladjenje</a:t>
            </a:r>
            <a:r>
              <a:rPr lang="en-US" dirty="0" smtClean="0">
                <a:latin typeface="YU Times New Roman" pitchFamily="18" charset="0"/>
              </a:rPr>
              <a:t>, </a:t>
            </a:r>
            <a:r>
              <a:rPr lang="en-US" dirty="0" err="1" smtClean="0">
                <a:latin typeface="YU Times New Roman" pitchFamily="18" charset="0"/>
              </a:rPr>
              <a:t>onaj</a:t>
            </a:r>
            <a:r>
              <a:rPr lang="en-US" dirty="0" smtClean="0">
                <a:latin typeface="YU Times New Roman" pitchFamily="18" charset="0"/>
              </a:rPr>
              <a:t> fluid </a:t>
            </a:r>
            <a:r>
              <a:rPr lang="en-US" dirty="0" err="1" smtClean="0">
                <a:latin typeface="YU Times New Roman" pitchFamily="18" charset="0"/>
              </a:rPr>
              <a:t>kojim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hladi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naziva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i="1" u="sng" dirty="0" err="1" smtClean="0">
                <a:latin typeface="YU Times New Roman" pitchFamily="18" charset="0"/>
              </a:rPr>
              <a:t>rashladni</a:t>
            </a:r>
            <a:r>
              <a:rPr lang="en-US" i="1" u="sng" dirty="0" smtClean="0">
                <a:latin typeface="YU Times New Roman" pitchFamily="18" charset="0"/>
              </a:rPr>
              <a:t> fluid</a:t>
            </a:r>
            <a:r>
              <a:rPr lang="en-US" dirty="0" smtClean="0">
                <a:latin typeface="YU Times New Roman" pitchFamily="18" charset="0"/>
              </a:rPr>
              <a:t>, a </a:t>
            </a:r>
            <a:r>
              <a:rPr lang="en-US" dirty="0" err="1" smtClean="0">
                <a:latin typeface="YU Times New Roman" pitchFamily="18" charset="0"/>
              </a:rPr>
              <a:t>onaj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koji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hladi</a:t>
            </a:r>
            <a:r>
              <a:rPr lang="en-US" dirty="0" smtClean="0">
                <a:latin typeface="YU Times New Roman" pitchFamily="18" charset="0"/>
              </a:rPr>
              <a:t> – </a:t>
            </a:r>
            <a:r>
              <a:rPr lang="en-US" i="1" u="sng" dirty="0" err="1" smtClean="0">
                <a:latin typeface="YU Times New Roman" pitchFamily="18" charset="0"/>
              </a:rPr>
              <a:t>hladjeni</a:t>
            </a:r>
            <a:r>
              <a:rPr lang="en-US" i="1" u="sng" dirty="0" smtClean="0">
                <a:latin typeface="YU Times New Roman" pitchFamily="18" charset="0"/>
              </a:rPr>
              <a:t> fluid</a:t>
            </a:r>
            <a:r>
              <a:rPr lang="en-US" dirty="0" smtClean="0">
                <a:latin typeface="YU Times New Roman" pitchFamily="18" charset="0"/>
              </a:rPr>
              <a:t>.</a:t>
            </a:r>
            <a:endParaRPr lang="sr-Latn-CS" dirty="0" smtClean="0">
              <a:latin typeface="YU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14312"/>
            <a:ext cx="8258175" cy="852488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err="1" smtClean="0">
                <a:latin typeface="YU Times New Roman" pitchFamily="18" charset="0"/>
              </a:rPr>
              <a:t>Rekuperativni</a:t>
            </a:r>
            <a:r>
              <a:rPr lang="en-US" sz="4000" b="1" dirty="0" smtClean="0">
                <a:latin typeface="YU Times New Roman" pitchFamily="18" charset="0"/>
              </a:rPr>
              <a:t> </a:t>
            </a:r>
            <a:r>
              <a:rPr lang="sr-Latn-RS" sz="4000" b="1" dirty="0">
                <a:latin typeface="YU Times New Roman" pitchFamily="18" charset="0"/>
              </a:rPr>
              <a:t>i</a:t>
            </a:r>
            <a:r>
              <a:rPr lang="en-US" sz="4000" b="1" dirty="0" err="1" smtClean="0">
                <a:latin typeface="YU Times New Roman" pitchFamily="18" charset="0"/>
              </a:rPr>
              <a:t>zmenjiva~i</a:t>
            </a:r>
            <a:r>
              <a:rPr lang="en-US" sz="4000" b="1" dirty="0" smtClean="0">
                <a:latin typeface="YU Times New Roman" pitchFamily="18" charset="0"/>
              </a:rPr>
              <a:t> </a:t>
            </a:r>
            <a:r>
              <a:rPr lang="en-US" sz="4000" b="1" dirty="0" err="1" smtClean="0">
                <a:latin typeface="YU Times New Roman" pitchFamily="18" charset="0"/>
              </a:rPr>
              <a:t>toplote</a:t>
            </a:r>
            <a:r>
              <a:rPr lang="sr-Latn-CS" sz="4000" dirty="0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125538"/>
            <a:ext cx="8066087" cy="5399087"/>
          </a:xfrm>
        </p:spPr>
        <p:txBody>
          <a:bodyPr/>
          <a:lstStyle/>
          <a:p>
            <a:pPr eaLnBrk="1" hangingPunct="1"/>
            <a:r>
              <a:rPr lang="en-US" dirty="0" err="1" smtClean="0">
                <a:latin typeface="YU Times New Roman" pitchFamily="18" charset="0"/>
              </a:rPr>
              <a:t>Kod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rekuperativnih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sr-Latn-RS" dirty="0">
                <a:latin typeface="YU Times New Roman" pitchFamily="18" charset="0"/>
              </a:rPr>
              <a:t>i</a:t>
            </a:r>
            <a:r>
              <a:rPr lang="en-US" dirty="0" err="1" smtClean="0">
                <a:latin typeface="YU Times New Roman" pitchFamily="18" charset="0"/>
              </a:rPr>
              <a:t>zmenjiva~a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toplote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prilikom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njene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razmene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fluidi</a:t>
            </a:r>
            <a:r>
              <a:rPr lang="en-US" dirty="0" smtClean="0">
                <a:latin typeface="YU Times New Roman" pitchFamily="18" charset="0"/>
              </a:rPr>
              <a:t> se </a:t>
            </a:r>
            <a:r>
              <a:rPr lang="en-US" dirty="0" err="1" smtClean="0">
                <a:latin typeface="YU Times New Roman" pitchFamily="18" charset="0"/>
              </a:rPr>
              <a:t>naj~e</a:t>
            </a:r>
            <a:r>
              <a:rPr lang="en-US" dirty="0" smtClean="0">
                <a:latin typeface="YU Times New Roman" pitchFamily="18" charset="0"/>
              </a:rPr>
              <a:t>{}e </a:t>
            </a:r>
            <a:r>
              <a:rPr lang="en-US" dirty="0" err="1" smtClean="0">
                <a:latin typeface="YU Times New Roman" pitchFamily="18" charset="0"/>
              </a:rPr>
              <a:t>kre</a:t>
            </a:r>
            <a:r>
              <a:rPr lang="en-US" dirty="0" smtClean="0">
                <a:latin typeface="YU Times New Roman" pitchFamily="18" charset="0"/>
              </a:rPr>
              <a:t>}u </a:t>
            </a:r>
            <a:r>
              <a:rPr lang="en-US" dirty="0" err="1" smtClean="0">
                <a:latin typeface="YU Times New Roman" pitchFamily="18" charset="0"/>
              </a:rPr>
              <a:t>jedan</a:t>
            </a:r>
            <a:r>
              <a:rPr lang="en-US" dirty="0" smtClean="0">
                <a:latin typeface="YU Times New Roman" pitchFamily="18" charset="0"/>
              </a:rPr>
              <a:t> u </a:t>
            </a:r>
            <a:r>
              <a:rPr lang="en-US" dirty="0" err="1" smtClean="0">
                <a:latin typeface="YU Times New Roman" pitchFamily="18" charset="0"/>
              </a:rPr>
              <a:t>odnosu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drugi</a:t>
            </a:r>
            <a:r>
              <a:rPr lang="en-US" dirty="0" smtClean="0">
                <a:latin typeface="YU Times New Roman" pitchFamily="18" charset="0"/>
              </a:rPr>
              <a:t>, </a:t>
            </a:r>
            <a:r>
              <a:rPr lang="en-US" dirty="0" err="1" smtClean="0">
                <a:latin typeface="YU Times New Roman" pitchFamily="18" charset="0"/>
              </a:rPr>
              <a:t>odnosno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proti~u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kroz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sr-Latn-RS" dirty="0">
                <a:latin typeface="YU Times New Roman" pitchFamily="18" charset="0"/>
              </a:rPr>
              <a:t>i</a:t>
            </a:r>
            <a:r>
              <a:rPr lang="en-US" dirty="0" err="1" smtClean="0">
                <a:latin typeface="YU Times New Roman" pitchFamily="18" charset="0"/>
              </a:rPr>
              <a:t>zmenjiva</a:t>
            </a:r>
            <a:r>
              <a:rPr lang="en-US" dirty="0" smtClean="0">
                <a:latin typeface="YU Times New Roman" pitchFamily="18" charset="0"/>
              </a:rPr>
              <a:t>~ </a:t>
            </a:r>
            <a:r>
              <a:rPr lang="en-US" dirty="0" err="1" smtClean="0">
                <a:latin typeface="YU Times New Roman" pitchFamily="18" charset="0"/>
              </a:rPr>
              <a:t>toplote</a:t>
            </a:r>
            <a:r>
              <a:rPr lang="en-US" dirty="0" smtClean="0">
                <a:latin typeface="YU Times New Roman" pitchFamily="18" charset="0"/>
              </a:rPr>
              <a:t>. </a:t>
            </a:r>
            <a:r>
              <a:rPr lang="en-US" dirty="0" err="1" smtClean="0">
                <a:latin typeface="YU Times New Roman" pitchFamily="18" charset="0"/>
              </a:rPr>
              <a:t>Pravac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smer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kretanja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jednog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fluida</a:t>
            </a:r>
            <a:r>
              <a:rPr lang="en-US" dirty="0" smtClean="0">
                <a:latin typeface="YU Times New Roman" pitchFamily="18" charset="0"/>
              </a:rPr>
              <a:t> u </a:t>
            </a:r>
            <a:r>
              <a:rPr lang="en-US" dirty="0" err="1" smtClean="0">
                <a:latin typeface="YU Times New Roman" pitchFamily="18" charset="0"/>
              </a:rPr>
              <a:t>odnosu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drugi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defini</a:t>
            </a:r>
            <a:r>
              <a:rPr lang="en-US" dirty="0" smtClean="0">
                <a:latin typeface="YU Times New Roman" pitchFamily="18" charset="0"/>
              </a:rPr>
              <a:t>{e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podelu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ovih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sr-Latn-RS" dirty="0">
                <a:latin typeface="YU Times New Roman" pitchFamily="18" charset="0"/>
              </a:rPr>
              <a:t>i</a:t>
            </a:r>
            <a:r>
              <a:rPr lang="en-US" dirty="0" err="1" smtClean="0">
                <a:latin typeface="YU Times New Roman" pitchFamily="18" charset="0"/>
              </a:rPr>
              <a:t>zmenjiva~a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i</a:t>
            </a:r>
            <a:r>
              <a:rPr lang="en-US" dirty="0" smtClean="0">
                <a:latin typeface="YU Times New Roman" pitchFamily="18" charset="0"/>
              </a:rPr>
              <a:t> to </a:t>
            </a:r>
            <a:r>
              <a:rPr lang="en-US" dirty="0" err="1" smtClean="0">
                <a:latin typeface="YU Times New Roman" pitchFamily="18" charset="0"/>
              </a:rPr>
              <a:t>na</a:t>
            </a:r>
            <a:r>
              <a:rPr lang="en-US" dirty="0" smtClean="0">
                <a:latin typeface="YU Times New Roman" pitchFamily="18" charset="0"/>
              </a:rPr>
              <a:t>:</a:t>
            </a:r>
          </a:p>
          <a:p>
            <a:pPr eaLnBrk="1" hangingPunct="1"/>
            <a:r>
              <a:rPr lang="sr-Latn-RS" dirty="0">
                <a:latin typeface="YU Times New Roman" pitchFamily="18" charset="0"/>
              </a:rPr>
              <a:t>i</a:t>
            </a:r>
            <a:r>
              <a:rPr lang="en-US" dirty="0" err="1" smtClean="0">
                <a:latin typeface="YU Times New Roman" pitchFamily="18" charset="0"/>
              </a:rPr>
              <a:t>zmenjiva~e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paralelnim</a:t>
            </a:r>
            <a:r>
              <a:rPr lang="en-US" dirty="0" smtClean="0">
                <a:latin typeface="YU Times New Roman" pitchFamily="18" charset="0"/>
              </a:rPr>
              <a:t> (</a:t>
            </a:r>
            <a:r>
              <a:rPr lang="en-US" dirty="0" err="1" smtClean="0">
                <a:latin typeface="YU Times New Roman" pitchFamily="18" charset="0"/>
              </a:rPr>
              <a:t>istosmernim</a:t>
            </a:r>
            <a:r>
              <a:rPr lang="en-US" dirty="0" smtClean="0">
                <a:latin typeface="YU Times New Roman" pitchFamily="18" charset="0"/>
              </a:rPr>
              <a:t>) </a:t>
            </a:r>
            <a:r>
              <a:rPr lang="en-US" dirty="0" err="1" smtClean="0">
                <a:latin typeface="YU Times New Roman" pitchFamily="18" charset="0"/>
              </a:rPr>
              <a:t>tokom</a:t>
            </a:r>
            <a:endParaRPr lang="en-US" dirty="0" smtClean="0">
              <a:latin typeface="YU Times New Roman" pitchFamily="18" charset="0"/>
            </a:endParaRPr>
          </a:p>
          <a:p>
            <a:pPr eaLnBrk="1" hangingPunct="1"/>
            <a:r>
              <a:rPr lang="sr-Latn-RS" dirty="0">
                <a:latin typeface="YU Times New Roman" pitchFamily="18" charset="0"/>
              </a:rPr>
              <a:t>i</a:t>
            </a:r>
            <a:r>
              <a:rPr lang="en-US" dirty="0" err="1" smtClean="0">
                <a:latin typeface="YU Times New Roman" pitchFamily="18" charset="0"/>
              </a:rPr>
              <a:t>zmenjiva~e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suprotnosmernim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tokom</a:t>
            </a:r>
            <a:endParaRPr lang="en-US" dirty="0" smtClean="0">
              <a:latin typeface="YU Times New Roman" pitchFamily="18" charset="0"/>
            </a:endParaRPr>
          </a:p>
          <a:p>
            <a:pPr eaLnBrk="1" hangingPunct="1"/>
            <a:r>
              <a:rPr lang="sr-Latn-RS" dirty="0">
                <a:latin typeface="YU Times New Roman" pitchFamily="18" charset="0"/>
              </a:rPr>
              <a:t>i</a:t>
            </a:r>
            <a:r>
              <a:rPr lang="en-US" dirty="0" err="1" smtClean="0">
                <a:latin typeface="YU Times New Roman" pitchFamily="18" charset="0"/>
              </a:rPr>
              <a:t>zmenjiva~e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sa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unakrsnim</a:t>
            </a:r>
            <a:r>
              <a:rPr lang="en-US" dirty="0" smtClean="0">
                <a:latin typeface="YU Times New Roman" pitchFamily="18" charset="0"/>
              </a:rPr>
              <a:t> </a:t>
            </a:r>
            <a:r>
              <a:rPr lang="en-US" dirty="0" err="1" smtClean="0">
                <a:latin typeface="YU Times New Roman" pitchFamily="18" charset="0"/>
              </a:rPr>
              <a:t>tokom</a:t>
            </a:r>
            <a:endParaRPr lang="sr-Latn-CS" dirty="0" smtClean="0">
              <a:latin typeface="YU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04801"/>
            <a:ext cx="8015287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sr-Latn-RS" sz="3200" dirty="0">
                <a:latin typeface="YU Times New Roman" pitchFamily="18" charset="0"/>
              </a:rPr>
              <a:t>I</a:t>
            </a:r>
            <a:r>
              <a:rPr lang="en-US" sz="3200" dirty="0" err="1" smtClean="0">
                <a:latin typeface="YU Times New Roman" pitchFamily="18" charset="0"/>
              </a:rPr>
              <a:t>zmenjiva~i</a:t>
            </a:r>
            <a:r>
              <a:rPr lang="en-US" sz="3200" dirty="0" smtClean="0">
                <a:latin typeface="YU Times New Roman" pitchFamily="18" charset="0"/>
              </a:rPr>
              <a:t> </a:t>
            </a:r>
            <a:r>
              <a:rPr lang="en-US" sz="3200" dirty="0" err="1" smtClean="0">
                <a:latin typeface="YU Times New Roman" pitchFamily="18" charset="0"/>
              </a:rPr>
              <a:t>sa</a:t>
            </a:r>
            <a:r>
              <a:rPr lang="en-US" sz="3200" dirty="0" smtClean="0">
                <a:latin typeface="YU Times New Roman" pitchFamily="18" charset="0"/>
              </a:rPr>
              <a:t> </a:t>
            </a:r>
            <a:r>
              <a:rPr lang="en-US" sz="3200" dirty="0" err="1" smtClean="0">
                <a:latin typeface="YU Times New Roman" pitchFamily="18" charset="0"/>
              </a:rPr>
              <a:t>istosmernim</a:t>
            </a:r>
            <a:r>
              <a:rPr lang="en-US" sz="3200" dirty="0" smtClean="0">
                <a:latin typeface="YU Times New Roman" pitchFamily="18" charset="0"/>
              </a:rPr>
              <a:t> </a:t>
            </a:r>
            <a:r>
              <a:rPr lang="en-US" sz="3200" dirty="0" err="1" smtClean="0">
                <a:latin typeface="YU Times New Roman" pitchFamily="18" charset="0"/>
              </a:rPr>
              <a:t>i</a:t>
            </a:r>
            <a:r>
              <a:rPr lang="en-US" sz="3200" dirty="0" smtClean="0">
                <a:latin typeface="YU Times New Roman" pitchFamily="18" charset="0"/>
              </a:rPr>
              <a:t> </a:t>
            </a:r>
            <a:r>
              <a:rPr lang="en-US" sz="3200" dirty="0" err="1" smtClean="0">
                <a:latin typeface="YU Times New Roman" pitchFamily="18" charset="0"/>
              </a:rPr>
              <a:t>suprotnosmernim</a:t>
            </a:r>
            <a:r>
              <a:rPr lang="en-US" sz="3200" dirty="0" smtClean="0">
                <a:latin typeface="YU Times New Roman" pitchFamily="18" charset="0"/>
              </a:rPr>
              <a:t> </a:t>
            </a:r>
            <a:r>
              <a:rPr lang="en-US" sz="3200" dirty="0" err="1" smtClean="0">
                <a:latin typeface="YU Times New Roman" pitchFamily="18" charset="0"/>
              </a:rPr>
              <a:t>tokom</a:t>
            </a:r>
            <a:r>
              <a:rPr lang="sr-Latn-CS" sz="4000" dirty="0" smtClean="0"/>
              <a:t> 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1"/>
            <a:ext cx="8458200" cy="56388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1042988" y="1844675"/>
          <a:ext cx="3168650" cy="4032250"/>
        </p:xfrm>
        <a:graphic>
          <a:graphicData uri="http://schemas.openxmlformats.org/presentationml/2006/ole">
            <p:oleObj spid="_x0000_s1026" r:id="rId3" imgW="7148779" imgH="6800393" progId="CDraw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5003800" y="1989138"/>
          <a:ext cx="3313113" cy="3529012"/>
        </p:xfrm>
        <a:graphic>
          <a:graphicData uri="http://schemas.openxmlformats.org/presentationml/2006/ole">
            <p:oleObj spid="_x0000_s1027" r:id="rId4" imgW="7148779" imgH="7011619" progId="CDraw4">
              <p:embed/>
            </p:oleObj>
          </a:graphicData>
        </a:graphic>
      </p:graphicFrame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437063" y="2266950"/>
            <a:ext cx="269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200">
                <a:latin typeface="Arial" charset="0"/>
                <a:cs typeface="Times New Roman" pitchFamily="18" charset="0"/>
              </a:rPr>
              <a:t>  </a:t>
            </a:r>
            <a:endParaRPr lang="en-US" sz="1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937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latin typeface="YU Times New Roman" pitchFamily="18" charset="0"/>
              </a:rPr>
              <a:t>Razmenjiva~ toplote sa unakrsnim tokom</a:t>
            </a:r>
            <a:r>
              <a:rPr lang="sr-Latn-CS" sz="4000" smtClean="0"/>
              <a:t> </a:t>
            </a:r>
          </a:p>
        </p:txBody>
      </p:sp>
      <p:pic>
        <p:nvPicPr>
          <p:cNvPr id="29699" name="Picture 6" descr="razmenjunakrsni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55850" y="1341438"/>
            <a:ext cx="4521200" cy="50403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38" y="500063"/>
            <a:ext cx="6913562" cy="857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latin typeface="YU Times New Roman" pitchFamily="18" charset="0"/>
              </a:rPr>
              <a:t>Pri proračunu se koriste dva obrasca za  razmenjeni toplotni fluks: </a:t>
            </a:r>
            <a:endParaRPr lang="sr-Latn-CS" sz="320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785938"/>
            <a:ext cx="7772400" cy="4595812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YU Times New Roman" pitchFamily="18" charset="0"/>
              </a:rPr>
              <a:t>1) Istu koli~inu toplote u jedinici vremena grejni fluid predaje grejanom</a:t>
            </a:r>
            <a:r>
              <a:rPr lang="sr-Latn-CS" sz="2800" smtClean="0">
                <a:latin typeface="YU Times New Roman" pitchFamily="18" charset="0"/>
              </a:rPr>
              <a:t>:</a:t>
            </a:r>
            <a:endParaRPr lang="en-US" sz="2800" smtClean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071563" y="2928938"/>
          <a:ext cx="7715250" cy="3471862"/>
        </p:xfrm>
        <a:graphic>
          <a:graphicData uri="http://schemas.openxmlformats.org/presentationml/2006/ole">
            <p:oleObj spid="_x0000_s2050" name="Equation" r:id="rId3" imgW="3301920" imgH="1117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622300"/>
          </a:xfrm>
        </p:spPr>
        <p:txBody>
          <a:bodyPr/>
          <a:lstStyle/>
          <a:p>
            <a:pPr algn="ctr" eaLnBrk="1" hangingPunct="1"/>
            <a:endParaRPr lang="en-US" sz="3200" smtClean="0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415338" cy="5543550"/>
          </a:xfrm>
        </p:spPr>
        <p:txBody>
          <a:bodyPr/>
          <a:lstStyle/>
          <a:p>
            <a:pPr eaLnBrk="1" hangingPunct="1"/>
            <a:r>
              <a:rPr lang="en-US" smtClean="0">
                <a:latin typeface="YU Times New Roman" pitchFamily="18" charset="0"/>
              </a:rPr>
              <a:t>2) koristi se obrazac za ve} spomenuti </a:t>
            </a:r>
          </a:p>
          <a:p>
            <a:pPr eaLnBrk="1" hangingPunct="1"/>
            <a:r>
              <a:rPr lang="en-US" smtClean="0">
                <a:latin typeface="YU Times New Roman" pitchFamily="18" charset="0"/>
              </a:rPr>
              <a:t>razmenjeni toplotni fluks, u funkciji koef. prolaza toplote, površine razmenjivača i sred. logaritamske temperature </a:t>
            </a:r>
          </a:p>
          <a:p>
            <a:pPr eaLnBrk="1" hangingPunct="1"/>
            <a:r>
              <a:rPr lang="en-US" smtClean="0">
                <a:latin typeface="YU Times New Roman" pitchFamily="18" charset="0"/>
              </a:rPr>
              <a:t> </a:t>
            </a:r>
          </a:p>
          <a:p>
            <a:pPr eaLnBrk="1" hangingPunct="1"/>
            <a:endParaRPr lang="en-US" smtClean="0">
              <a:latin typeface="YU Times New Roman" pitchFamily="18" charset="0"/>
            </a:endParaRPr>
          </a:p>
          <a:p>
            <a:pPr eaLnBrk="1" hangingPunct="1"/>
            <a:r>
              <a:rPr lang="pl-PL" smtClean="0">
                <a:latin typeface="YU Times New Roman" pitchFamily="18" charset="0"/>
              </a:rPr>
              <a:t>Srednja logaritamska temperatura izra~unava se kao</a:t>
            </a:r>
            <a:r>
              <a:rPr lang="sr-Latn-CS" smtClean="0">
                <a:latin typeface="YU Times New Roman" pitchFamily="18" charset="0"/>
              </a:rPr>
              <a:t> </a:t>
            </a:r>
            <a:endParaRPr lang="en-US" smtClean="0">
              <a:latin typeface="YU Times New Roman" pitchFamily="18" charset="0"/>
            </a:endParaRPr>
          </a:p>
          <a:p>
            <a:pPr eaLnBrk="1" hangingPunct="1"/>
            <a:endParaRPr lang="en-US" smtClean="0">
              <a:latin typeface="YU Times New Roman" pitchFamily="18" charset="0"/>
            </a:endParaRPr>
          </a:p>
          <a:p>
            <a:pPr eaLnBrk="1" hangingPunct="1"/>
            <a:endParaRPr lang="sr-Latn-CS" smtClean="0">
              <a:latin typeface="YU Times New Roman" pitchFamily="18" charset="0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2428875" y="3071813"/>
          <a:ext cx="2881313" cy="958850"/>
        </p:xfrm>
        <a:graphic>
          <a:graphicData uri="http://schemas.openxmlformats.org/presentationml/2006/ole">
            <p:oleObj spid="_x0000_s3074" name="Equation" r:id="rId3" imgW="927100" imgH="330200" progId="Equation.3">
              <p:embed/>
            </p:oleObj>
          </a:graphicData>
        </a:graphic>
      </p:graphicFrame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1214438" y="5243513"/>
          <a:ext cx="2357437" cy="1287462"/>
        </p:xfrm>
        <a:graphic>
          <a:graphicData uri="http://schemas.openxmlformats.org/presentationml/2006/ole">
            <p:oleObj spid="_x0000_s3075" name="Equation" r:id="rId4" imgW="1587240" imgH="977760" progId="Equation.3">
              <p:embed/>
            </p:oleObj>
          </a:graphicData>
        </a:graphic>
      </p:graphicFrame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6" name="Object 8"/>
          <p:cNvGraphicFramePr>
            <a:graphicFrameLocks noChangeAspect="1"/>
          </p:cNvGraphicFramePr>
          <p:nvPr/>
        </p:nvGraphicFramePr>
        <p:xfrm>
          <a:off x="3786188" y="5214938"/>
          <a:ext cx="3527425" cy="1298575"/>
        </p:xfrm>
        <a:graphic>
          <a:graphicData uri="http://schemas.openxmlformats.org/presentationml/2006/ole">
            <p:oleObj spid="_x0000_s3076" name="Equation" r:id="rId5" imgW="1358310" imgH="72358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793037" cy="215900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sz="400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857250"/>
            <a:ext cx="8024812" cy="5595938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latin typeface="YU Times New Roman" pitchFamily="18" charset="0"/>
              </a:rPr>
              <a:t>Pomenuti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obrazac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koristi</a:t>
            </a:r>
            <a:r>
              <a:rPr lang="en-US" sz="2800" dirty="0" smtClean="0">
                <a:latin typeface="YU Times New Roman" pitchFamily="18" charset="0"/>
              </a:rPr>
              <a:t> se </a:t>
            </a:r>
            <a:r>
              <a:rPr lang="en-US" sz="2800" dirty="0" err="1" smtClean="0">
                <a:latin typeface="YU Times New Roman" pitchFamily="18" charset="0"/>
              </a:rPr>
              <a:t>i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za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slu~aj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istosmernog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i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suprotnosmernog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razmenjiva~a</a:t>
            </a:r>
            <a:r>
              <a:rPr lang="en-US" sz="2800" dirty="0" smtClean="0">
                <a:latin typeface="YU Times New Roman" pitchFamily="18" charset="0"/>
              </a:rPr>
              <a:t>, </a:t>
            </a:r>
            <a:r>
              <a:rPr lang="en-US" sz="2800" dirty="0" err="1" smtClean="0">
                <a:latin typeface="YU Times New Roman" pitchFamily="18" charset="0"/>
              </a:rPr>
              <a:t>samo</a:t>
            </a:r>
            <a:r>
              <a:rPr lang="en-US" sz="2800" dirty="0" smtClean="0">
                <a:latin typeface="YU Times New Roman" pitchFamily="18" charset="0"/>
              </a:rPr>
              <a:t> se </a:t>
            </a:r>
            <a:r>
              <a:rPr lang="en-US" sz="2800" dirty="0" err="1" smtClean="0">
                <a:latin typeface="YU Times New Roman" pitchFamily="18" charset="0"/>
              </a:rPr>
              <a:t>kod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suprotnosmernog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ulaz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i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izlaz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iz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razmenjiva~a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gleda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prema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grejnom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fluidu</a:t>
            </a:r>
            <a:r>
              <a:rPr lang="en-US" sz="2800" dirty="0" smtClean="0">
                <a:latin typeface="YU Times New Roman" pitchFamily="18" charset="0"/>
              </a:rPr>
              <a:t>.  </a:t>
            </a:r>
            <a:r>
              <a:rPr lang="pl-PL" sz="2800" dirty="0" smtClean="0">
                <a:latin typeface="YU Times New Roman" pitchFamily="18" charset="0"/>
              </a:rPr>
              <a:t>S toga su i vrednosti za  razli~ite, a samim tim i grejne povr{ine  razmenjiva~a koji treba da ostvari isti toplotni u~inak.</a:t>
            </a:r>
          </a:p>
          <a:p>
            <a:pPr eaLnBrk="1" hangingPunct="1"/>
            <a:r>
              <a:rPr lang="en-US" sz="2800" dirty="0" smtClean="0">
                <a:latin typeface="YU Times New Roman" pitchFamily="18" charset="0"/>
              </a:rPr>
              <a:t>U </a:t>
            </a:r>
            <a:r>
              <a:rPr lang="en-US" sz="2800" dirty="0" err="1" smtClean="0">
                <a:latin typeface="YU Times New Roman" pitchFamily="18" charset="0"/>
              </a:rPr>
              <a:t>slu~aju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razmenjiva~a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unakrsnim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tokom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fluida</a:t>
            </a:r>
            <a:r>
              <a:rPr lang="en-US" sz="2800" dirty="0" smtClean="0">
                <a:latin typeface="YU Times New Roman" pitchFamily="18" charset="0"/>
              </a:rPr>
              <a:t>, </a:t>
            </a:r>
            <a:r>
              <a:rPr lang="en-US" sz="2800" dirty="0" err="1" smtClean="0">
                <a:latin typeface="YU Times New Roman" pitchFamily="18" charset="0"/>
              </a:rPr>
              <a:t>odredjuje</a:t>
            </a:r>
            <a:r>
              <a:rPr lang="en-US" sz="2800" dirty="0" smtClean="0">
                <a:latin typeface="YU Times New Roman" pitchFamily="18" charset="0"/>
              </a:rPr>
              <a:t> se </a:t>
            </a:r>
            <a:r>
              <a:rPr lang="en-US" sz="2800" dirty="0" err="1" smtClean="0">
                <a:latin typeface="YU Times New Roman" pitchFamily="18" charset="0"/>
              </a:rPr>
              <a:t>srednja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logaritamska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temperatura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kao</a:t>
            </a:r>
            <a:r>
              <a:rPr lang="en-US" sz="2800" dirty="0" smtClean="0">
                <a:latin typeface="YU Times New Roman" pitchFamily="18" charset="0"/>
              </a:rPr>
              <a:t> u </a:t>
            </a:r>
            <a:r>
              <a:rPr lang="en-US" sz="2800" dirty="0" err="1" smtClean="0">
                <a:latin typeface="YU Times New Roman" pitchFamily="18" charset="0"/>
              </a:rPr>
              <a:t>slu~aju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razmenjiva~a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suprotnosmernim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tokom</a:t>
            </a:r>
            <a:r>
              <a:rPr lang="en-US" sz="2800" dirty="0" smtClean="0">
                <a:latin typeface="YU Times New Roman" pitchFamily="18" charset="0"/>
              </a:rPr>
              <a:t>, pa se </a:t>
            </a:r>
            <a:r>
              <a:rPr lang="en-US" sz="2800" dirty="0" err="1" smtClean="0">
                <a:latin typeface="YU Times New Roman" pitchFamily="18" charset="0"/>
              </a:rPr>
              <a:t>ta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vrednost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mno`i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sa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popravnim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koeficijentom</a:t>
            </a:r>
            <a:r>
              <a:rPr lang="en-US" sz="2800" dirty="0" smtClean="0">
                <a:latin typeface="YU Times New Roman" pitchFamily="18" charset="0"/>
              </a:rPr>
              <a:t> </a:t>
            </a:r>
            <a:r>
              <a:rPr lang="en-US" sz="2800" dirty="0" err="1" smtClean="0">
                <a:latin typeface="YU Times New Roman" pitchFamily="18" charset="0"/>
              </a:rPr>
              <a:t>koji</a:t>
            </a:r>
            <a:r>
              <a:rPr lang="en-US" sz="2800" dirty="0" smtClean="0">
                <a:latin typeface="YU Times New Roman" pitchFamily="18" charset="0"/>
              </a:rPr>
              <a:t> se </a:t>
            </a:r>
            <a:r>
              <a:rPr lang="en-US" sz="2800" dirty="0" err="1" smtClean="0">
                <a:latin typeface="YU Times New Roman" pitchFamily="18" charset="0"/>
              </a:rPr>
              <a:t>nalazi</a:t>
            </a:r>
            <a:r>
              <a:rPr lang="en-US" sz="2800" dirty="0" smtClean="0">
                <a:latin typeface="YU Times New Roman" pitchFamily="18" charset="0"/>
              </a:rPr>
              <a:t> u </a:t>
            </a:r>
            <a:r>
              <a:rPr lang="en-US" sz="2800" dirty="0" err="1" smtClean="0">
                <a:latin typeface="YU Times New Roman" pitchFamily="18" charset="0"/>
              </a:rPr>
              <a:t>grafikonima</a:t>
            </a:r>
            <a:r>
              <a:rPr lang="en-US" sz="2800" dirty="0" smtClean="0">
                <a:latin typeface="YU Times New Roman" pitchFamily="18" charset="0"/>
              </a:rPr>
              <a:t>.</a:t>
            </a:r>
            <a:r>
              <a:rPr lang="sr-Latn-CS" sz="2800" dirty="0" smtClean="0">
                <a:latin typeface="YU Times New Roman" pitchFamily="18" charset="0"/>
              </a:rPr>
              <a:t> 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8001000" y="2286000"/>
          <a:ext cx="406400" cy="330200"/>
        </p:xfrm>
        <a:graphic>
          <a:graphicData uri="http://schemas.openxmlformats.org/presentationml/2006/ole">
            <p:oleObj spid="_x0000_s4098" name="Equation" r:id="rId3" imgW="40608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434</Words>
  <Application>Microsoft Office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CDraw4</vt:lpstr>
      <vt:lpstr>Microsoft Equation 3.0</vt:lpstr>
      <vt:lpstr>Izmenjiva~i toplote </vt:lpstr>
      <vt:lpstr>Izgled razmenjivača toplote</vt:lpstr>
      <vt:lpstr>Slide 3</vt:lpstr>
      <vt:lpstr>Rekuperativni izmenjiva~i toplote </vt:lpstr>
      <vt:lpstr>Izmenjiva~i sa istosmernim i suprotnosmernim tokom </vt:lpstr>
      <vt:lpstr>Razmenjiva~ toplote sa unakrsnim tokom </vt:lpstr>
      <vt:lpstr>Pri proračunu se koriste dva obrasca za  razmenjeni toplotni fluks: </vt:lpstr>
      <vt:lpstr>Slide 8</vt:lpstr>
      <vt:lpstr>Slide 9</vt:lpstr>
      <vt:lpstr>  Prora~un razmenjiva~a toplote  U praksi obi~no nastupaju dva slu~aja: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Izmenjiva~i toplote </dc:title>
  <dc:creator>Aca Dedic</dc:creator>
  <cp:lastModifiedBy>Aca Dedic</cp:lastModifiedBy>
  <cp:revision>1</cp:revision>
  <dcterms:created xsi:type="dcterms:W3CDTF">2024-10-07T11:06:09Z</dcterms:created>
  <dcterms:modified xsi:type="dcterms:W3CDTF">2024-10-07T11:25:14Z</dcterms:modified>
</cp:coreProperties>
</file>