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4" r:id="rId8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0"/>
              <a:ext cx="1856" cy="3629"/>
              <a:chOff x="3010" y="774"/>
              <a:chExt cx="1856" cy="3629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2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796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7" y="2161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8" y="971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39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89" y="1321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08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2" y="133"/>
              <a:ext cx="361" cy="608"/>
              <a:chOff x="1727" y="866"/>
              <a:chExt cx="131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8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11"/>
              <a:ext cx="500" cy="496"/>
              <a:chOff x="1727" y="868"/>
              <a:chExt cx="129" cy="155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71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5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67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sr-Latn-CS"/>
              <a:t>Click to edit Master title style</a:t>
            </a:r>
          </a:p>
        </p:txBody>
      </p:sp>
      <p:sp>
        <p:nvSpPr>
          <p:cNvPr id="5168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sr-Latn-CS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F8C0E-583B-4F7E-84F0-4639BD98DBF4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53394-9877-4536-8CC0-34C6B57A81A4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183AD-5596-4ABD-8537-B78B0421FD7E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510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03663"/>
            <a:ext cx="8229600" cy="215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90491-2DBD-40EE-A12D-FD3A2FCCD060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E442D-7D3B-4539-A3FC-183E56E3FABA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510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03663"/>
            <a:ext cx="8229600" cy="2152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812D4-9E2B-4124-A561-D7AB3A57EFFC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A7B39-112A-42CA-B0E8-9EB471925EAC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F9499-E8DD-4FFF-B11A-F9C687539A37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51BC1-D3D8-400C-92C5-EB36FC15A3CF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C9FD6-8D57-4258-BC21-D4273C2E5266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7D029-4C7C-421A-ACB5-628ECE218BD0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DF51C-4524-479C-AC1C-2BF8D692D845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0D96B-7882-4957-8A89-5B7273575E01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A0C1E-9038-4D7B-B4DD-BB553771AAF4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410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4106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4112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13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14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89" y="1723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4116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7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8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4120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1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2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4124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5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6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4127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8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29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0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1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2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3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4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5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6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7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8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39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40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41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</a:p>
        </p:txBody>
      </p:sp>
      <p:sp>
        <p:nvSpPr>
          <p:cNvPr id="4143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144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145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1AB9529-5F14-4B95-B8AA-D15498E5F1B0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55863" y="188913"/>
            <a:ext cx="6192837" cy="9366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>
                <a:latin typeface="YU Times New Roman" pitchFamily="18" charset="0"/>
              </a:rPr>
              <a:t>KLASIFIKACIJA I PRINCIP RADA VENTILATORA</a:t>
            </a:r>
            <a:endParaRPr lang="sr-Latn-CS" sz="3600" smtClean="0">
              <a:latin typeface="YU 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1557338"/>
            <a:ext cx="7586663" cy="4149725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b="0" dirty="0" smtClean="0">
                <a:latin typeface="YU Times New Roman" pitchFamily="18" charset="0"/>
              </a:rPr>
              <a:t>ventilator </a:t>
            </a:r>
            <a:r>
              <a:rPr lang="en-US" b="0" dirty="0" err="1" smtClean="0">
                <a:latin typeface="YU Times New Roman" pitchFamily="18" charset="0"/>
              </a:rPr>
              <a:t>uredjaj</a:t>
            </a:r>
            <a:r>
              <a:rPr lang="en-US" b="0" dirty="0" smtClean="0">
                <a:latin typeface="YU Times New Roman" pitchFamily="18" charset="0"/>
              </a:rPr>
              <a:t> u </a:t>
            </a:r>
            <a:r>
              <a:rPr lang="en-US" b="0" dirty="0" err="1" smtClean="0">
                <a:latin typeface="YU Times New Roman" pitchFamily="18" charset="0"/>
              </a:rPr>
              <a:t>kome</a:t>
            </a:r>
            <a:r>
              <a:rPr lang="en-US" b="0" dirty="0" smtClean="0">
                <a:latin typeface="YU Times New Roman" pitchFamily="18" charset="0"/>
              </a:rPr>
              <a:t> se</a:t>
            </a:r>
            <a:r>
              <a:rPr lang="en-US" b="0" dirty="0" smtClean="0"/>
              <a:t> </a:t>
            </a:r>
            <a:r>
              <a:rPr lang="en-US" b="0" dirty="0" err="1" smtClean="0">
                <a:latin typeface="YU Times New Roman" pitchFamily="18" charset="0"/>
              </a:rPr>
              <a:t>vr</a:t>
            </a:r>
            <a:r>
              <a:rPr lang="en-US" b="0" dirty="0" smtClean="0">
                <a:latin typeface="YU Times New Roman" pitchFamily="18" charset="0"/>
              </a:rPr>
              <a:t>{</a:t>
            </a:r>
            <a:r>
              <a:rPr lang="en-US" b="0" dirty="0" err="1" smtClean="0">
                <a:latin typeface="YU Times New Roman" pitchFamily="18" charset="0"/>
              </a:rPr>
              <a:t>i</a:t>
            </a:r>
            <a:r>
              <a:rPr lang="en-US" b="0" dirty="0" smtClean="0">
                <a:latin typeface="YU Times New Roman" pitchFamily="18" charset="0"/>
              </a:rPr>
              <a:t> </a:t>
            </a:r>
            <a:r>
              <a:rPr lang="en-US" b="0" dirty="0" err="1" smtClean="0">
                <a:latin typeface="YU Times New Roman" pitchFamily="18" charset="0"/>
              </a:rPr>
              <a:t>razmena</a:t>
            </a:r>
            <a:r>
              <a:rPr lang="en-US" b="0" dirty="0" smtClean="0">
                <a:latin typeface="YU Times New Roman" pitchFamily="18" charset="0"/>
              </a:rPr>
              <a:t> </a:t>
            </a:r>
            <a:r>
              <a:rPr lang="en-US" b="0" dirty="0" err="1" smtClean="0">
                <a:latin typeface="YU Times New Roman" pitchFamily="18" charset="0"/>
              </a:rPr>
              <a:t>energije</a:t>
            </a:r>
            <a:r>
              <a:rPr lang="en-US" b="0" dirty="0" smtClean="0">
                <a:latin typeface="YU Times New Roman" pitchFamily="18" charset="0"/>
              </a:rPr>
              <a:t> </a:t>
            </a:r>
            <a:r>
              <a:rPr lang="en-US" b="0" dirty="0" err="1" smtClean="0">
                <a:latin typeface="YU Times New Roman" pitchFamily="18" charset="0"/>
              </a:rPr>
              <a:t>izmedju</a:t>
            </a:r>
            <a:r>
              <a:rPr lang="en-US" b="0" dirty="0" smtClean="0">
                <a:latin typeface="YU Times New Roman" pitchFamily="18" charset="0"/>
              </a:rPr>
              <a:t> </a:t>
            </a:r>
            <a:r>
              <a:rPr lang="en-US" b="0" dirty="0" err="1" smtClean="0">
                <a:latin typeface="YU Times New Roman" pitchFamily="18" charset="0"/>
              </a:rPr>
              <a:t>radnog</a:t>
            </a:r>
            <a:r>
              <a:rPr lang="en-US" b="0" dirty="0" smtClean="0">
                <a:latin typeface="YU Times New Roman" pitchFamily="18" charset="0"/>
              </a:rPr>
              <a:t> </a:t>
            </a:r>
            <a:r>
              <a:rPr lang="en-US" b="0" dirty="0" err="1" smtClean="0">
                <a:latin typeface="YU Times New Roman" pitchFamily="18" charset="0"/>
              </a:rPr>
              <a:t>fluida</a:t>
            </a:r>
            <a:r>
              <a:rPr lang="en-US" b="0" dirty="0" smtClean="0">
                <a:latin typeface="YU Times New Roman" pitchFamily="18" charset="0"/>
              </a:rPr>
              <a:t> (</a:t>
            </a:r>
            <a:r>
              <a:rPr lang="en-US" b="0" dirty="0" err="1" smtClean="0">
                <a:latin typeface="YU Times New Roman" pitchFamily="18" charset="0"/>
              </a:rPr>
              <a:t>vazduha</a:t>
            </a:r>
            <a:r>
              <a:rPr lang="en-US" b="0" dirty="0" smtClean="0">
                <a:latin typeface="YU Times New Roman" pitchFamily="18" charset="0"/>
              </a:rPr>
              <a:t>, </a:t>
            </a:r>
            <a:r>
              <a:rPr lang="en-US" b="0" dirty="0" err="1" smtClean="0">
                <a:latin typeface="YU Times New Roman" pitchFamily="18" charset="0"/>
              </a:rPr>
              <a:t>gasa</a:t>
            </a:r>
            <a:r>
              <a:rPr lang="en-US" b="0" dirty="0" smtClean="0">
                <a:latin typeface="YU Times New Roman" pitchFamily="18" charset="0"/>
              </a:rPr>
              <a:t>, </a:t>
            </a:r>
            <a:r>
              <a:rPr lang="en-US" b="0" dirty="0" err="1" smtClean="0">
                <a:latin typeface="YU Times New Roman" pitchFamily="18" charset="0"/>
              </a:rPr>
              <a:t>i</a:t>
            </a:r>
            <a:r>
              <a:rPr lang="en-US" b="0" dirty="0" smtClean="0">
                <a:latin typeface="YU Times New Roman" pitchFamily="18" charset="0"/>
              </a:rPr>
              <a:t> sl.) </a:t>
            </a:r>
            <a:r>
              <a:rPr lang="en-US" b="0" dirty="0" err="1" smtClean="0">
                <a:latin typeface="YU Times New Roman" pitchFamily="18" charset="0"/>
              </a:rPr>
              <a:t>i</a:t>
            </a:r>
            <a:r>
              <a:rPr lang="en-US" b="0" dirty="0" smtClean="0">
                <a:latin typeface="YU Times New Roman" pitchFamily="18" charset="0"/>
              </a:rPr>
              <a:t> </a:t>
            </a:r>
            <a:r>
              <a:rPr lang="en-US" b="0" dirty="0" err="1" smtClean="0">
                <a:latin typeface="YU Times New Roman" pitchFamily="18" charset="0"/>
              </a:rPr>
              <a:t>njegovih</a:t>
            </a:r>
            <a:r>
              <a:rPr lang="en-US" b="0" dirty="0" smtClean="0">
                <a:latin typeface="YU Times New Roman" pitchFamily="18" charset="0"/>
              </a:rPr>
              <a:t> </a:t>
            </a:r>
            <a:r>
              <a:rPr lang="en-US" b="0" dirty="0" err="1" smtClean="0">
                <a:latin typeface="YU Times New Roman" pitchFamily="18" charset="0"/>
              </a:rPr>
              <a:t>pokretnih</a:t>
            </a:r>
            <a:r>
              <a:rPr lang="en-US" b="0" dirty="0" smtClean="0">
                <a:latin typeface="YU Times New Roman" pitchFamily="18" charset="0"/>
              </a:rPr>
              <a:t> </a:t>
            </a:r>
            <a:r>
              <a:rPr lang="en-US" b="0" dirty="0" err="1" smtClean="0">
                <a:latin typeface="YU Times New Roman" pitchFamily="18" charset="0"/>
              </a:rPr>
              <a:t>delova</a:t>
            </a:r>
            <a:r>
              <a:rPr lang="en-US" b="0" dirty="0" smtClean="0">
                <a:latin typeface="YU Times New Roman" pitchFamily="18" charset="0"/>
              </a:rPr>
              <a:t> (</a:t>
            </a:r>
            <a:r>
              <a:rPr lang="en-US" b="0" dirty="0" err="1" smtClean="0">
                <a:latin typeface="YU Times New Roman" pitchFamily="18" charset="0"/>
              </a:rPr>
              <a:t>lopatica</a:t>
            </a:r>
            <a:r>
              <a:rPr lang="en-US" b="0" dirty="0" smtClean="0">
                <a:latin typeface="YU Times New Roman" pitchFamily="18" charset="0"/>
              </a:rPr>
              <a:t> </a:t>
            </a:r>
            <a:r>
              <a:rPr lang="en-US" b="0" dirty="0" err="1" smtClean="0">
                <a:latin typeface="YU Times New Roman" pitchFamily="18" charset="0"/>
              </a:rPr>
              <a:t>rotora</a:t>
            </a:r>
            <a:r>
              <a:rPr lang="en-US" b="0" dirty="0" smtClean="0">
                <a:latin typeface="YU Times New Roman" pitchFamily="18" charset="0"/>
              </a:rPr>
              <a:t>).</a:t>
            </a:r>
            <a:r>
              <a:rPr lang="en-US" dirty="0" smtClean="0">
                <a:latin typeface="YU Times New Roman" pitchFamily="18" charset="0"/>
              </a:rPr>
              <a:t> 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dirty="0" smtClean="0"/>
              <a:t>U </a:t>
            </a:r>
            <a:r>
              <a:rPr lang="en-US" dirty="0" err="1" smtClean="0"/>
              <a:t>preradi</a:t>
            </a:r>
            <a:r>
              <a:rPr lang="en-US" dirty="0" smtClean="0"/>
              <a:t> </a:t>
            </a:r>
            <a:r>
              <a:rPr lang="en-US" dirty="0" err="1" smtClean="0"/>
              <a:t>drveta</a:t>
            </a:r>
            <a:r>
              <a:rPr lang="en-US" dirty="0" smtClean="0"/>
              <a:t>: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AutoNum type="arabicParenR"/>
              <a:defRPr/>
            </a:pPr>
            <a:r>
              <a:rPr lang="en-US" dirty="0" smtClean="0">
                <a:latin typeface="YU Times New Roman" pitchFamily="18" charset="0"/>
              </a:rPr>
              <a:t>U </a:t>
            </a:r>
            <a:r>
              <a:rPr lang="en-US" dirty="0" err="1" smtClean="0">
                <a:latin typeface="YU Times New Roman" pitchFamily="18" charset="0"/>
              </a:rPr>
              <a:t>su</a:t>
            </a:r>
            <a:r>
              <a:rPr lang="en-US" dirty="0" smtClean="0">
                <a:latin typeface="YU Times New Roman" pitchFamily="18" charset="0"/>
              </a:rPr>
              <a:t>{</a:t>
            </a:r>
            <a:r>
              <a:rPr lang="en-US" dirty="0" err="1" smtClean="0">
                <a:latin typeface="YU Times New Roman" pitchFamily="18" charset="0"/>
              </a:rPr>
              <a:t>arama</a:t>
            </a:r>
            <a:r>
              <a:rPr lang="en-US" dirty="0" smtClean="0">
                <a:latin typeface="YU Times New Roman" pitchFamily="18" charset="0"/>
              </a:rPr>
              <a:t>  </a:t>
            </a:r>
            <a:r>
              <a:rPr lang="en-US" dirty="0" err="1" smtClean="0">
                <a:latin typeface="YU Times New Roman" pitchFamily="18" charset="0"/>
              </a:rPr>
              <a:t>za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drvnu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gradju</a:t>
            </a:r>
            <a:r>
              <a:rPr lang="sr-Latn-CS" dirty="0" smtClean="0">
                <a:latin typeface="YU Times New Roman" pitchFamily="18" charset="0"/>
              </a:rPr>
              <a:t> </a:t>
            </a:r>
            <a:endParaRPr lang="en-US" dirty="0" smtClean="0">
              <a:latin typeface="YU Times New Roman" pitchFamily="18" charset="0"/>
            </a:endParaRPr>
          </a:p>
          <a:p>
            <a:pPr marL="609600" indent="-609600" algn="just" eaLnBrk="1" hangingPunct="1">
              <a:lnSpc>
                <a:spcPct val="90000"/>
              </a:lnSpc>
              <a:buFontTx/>
              <a:buAutoNum type="arabicParenR"/>
              <a:defRPr/>
            </a:pPr>
            <a:r>
              <a:rPr lang="en-US" dirty="0" smtClean="0">
                <a:latin typeface="YU Times New Roman" pitchFamily="18" charset="0"/>
              </a:rPr>
              <a:t>U</a:t>
            </a:r>
            <a:r>
              <a:rPr lang="sr-Latn-R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pneumatskom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transportu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drvnog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otpatka</a:t>
            </a:r>
            <a:r>
              <a:rPr lang="en-US" dirty="0" smtClean="0">
                <a:latin typeface="YU Times New Roman" pitchFamily="18" charset="0"/>
              </a:rPr>
              <a:t> </a:t>
            </a:r>
            <a:endParaRPr lang="sr-Latn-CS" dirty="0" smtClean="0">
              <a:latin typeface="YU 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68538" y="32131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43887" cy="576263"/>
          </a:xfrm>
        </p:spPr>
        <p:txBody>
          <a:bodyPr/>
          <a:lstStyle/>
          <a:p>
            <a:pPr eaLnBrk="1" hangingPunct="1">
              <a:defRPr/>
            </a:pPr>
            <a:r>
              <a:rPr lang="es-ES" sz="4000" smtClean="0"/>
              <a:t>Podela ventilatora:</a:t>
            </a:r>
            <a:endParaRPr lang="sr-Latn-CS" sz="40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marL="609600" indent="-609600" eaLnBrk="1" hangingPunct="1"/>
            <a:r>
              <a:rPr lang="es-ES" dirty="0" err="1" smtClean="0"/>
              <a:t>radijalne</a:t>
            </a:r>
            <a:endParaRPr lang="es-ES" dirty="0" smtClean="0"/>
          </a:p>
          <a:p>
            <a:pPr marL="609600" indent="-609600" eaLnBrk="1" hangingPunct="1"/>
            <a:r>
              <a:rPr lang="es-ES" dirty="0" err="1" smtClean="0"/>
              <a:t>aksijalne</a:t>
            </a:r>
            <a:endParaRPr lang="es-ES" dirty="0" smtClean="0"/>
          </a:p>
          <a:p>
            <a:pPr marL="609600" indent="-609600" eaLnBrk="1" hangingPunct="1"/>
            <a:r>
              <a:rPr lang="es-ES" b="1" dirty="0" smtClean="0"/>
              <a:t>1. </a:t>
            </a:r>
            <a:r>
              <a:rPr lang="es-ES" b="1" dirty="0" err="1" smtClean="0"/>
              <a:t>Radijalni</a:t>
            </a:r>
            <a:r>
              <a:rPr lang="es-ES" b="1" dirty="0" smtClean="0"/>
              <a:t> </a:t>
            </a:r>
            <a:r>
              <a:rPr lang="es-ES" b="1" dirty="0" err="1" smtClean="0"/>
              <a:t>ventilatori</a:t>
            </a:r>
            <a:endParaRPr lang="es-ES" dirty="0" smtClean="0"/>
          </a:p>
          <a:p>
            <a:pPr marL="990600" lvl="1" indent="-533400" algn="just" eaLnBrk="1" hangingPunct="1"/>
            <a:r>
              <a:rPr lang="es-ES" dirty="0" err="1" smtClean="0">
                <a:latin typeface="YU Times New Roman" pitchFamily="18" charset="0"/>
              </a:rPr>
              <a:t>Kod</a:t>
            </a:r>
            <a:r>
              <a:rPr lang="es-ES" dirty="0" smtClean="0">
                <a:latin typeface="YU Times New Roman" pitchFamily="18" charset="0"/>
              </a:rPr>
              <a:t> </a:t>
            </a:r>
            <a:r>
              <a:rPr lang="es-ES" dirty="0" err="1" smtClean="0">
                <a:latin typeface="YU Times New Roman" pitchFamily="18" charset="0"/>
              </a:rPr>
              <a:t>radijalnih</a:t>
            </a:r>
            <a:r>
              <a:rPr lang="es-ES" dirty="0" smtClean="0">
                <a:latin typeface="YU Times New Roman" pitchFamily="18" charset="0"/>
              </a:rPr>
              <a:t> (</a:t>
            </a:r>
            <a:r>
              <a:rPr lang="es-ES" dirty="0" err="1" smtClean="0">
                <a:latin typeface="YU Times New Roman" pitchFamily="18" charset="0"/>
              </a:rPr>
              <a:t>centrifugalni</a:t>
            </a:r>
            <a:r>
              <a:rPr lang="sr-Latn-RS" dirty="0" smtClean="0">
                <a:latin typeface="YU Times New Roman" pitchFamily="18" charset="0"/>
              </a:rPr>
              <a:t> – stari naziv</a:t>
            </a:r>
            <a:r>
              <a:rPr lang="es-ES" dirty="0" smtClean="0">
                <a:latin typeface="YU Times New Roman" pitchFamily="18" charset="0"/>
              </a:rPr>
              <a:t>) </a:t>
            </a:r>
            <a:r>
              <a:rPr lang="es-ES" dirty="0" err="1" smtClean="0">
                <a:latin typeface="YU Times New Roman" pitchFamily="18" charset="0"/>
              </a:rPr>
              <a:t>ventilatora</a:t>
            </a:r>
            <a:r>
              <a:rPr lang="es-ES" dirty="0" smtClean="0">
                <a:latin typeface="YU Times New Roman" pitchFamily="18" charset="0"/>
              </a:rPr>
              <a:t> </a:t>
            </a:r>
            <a:r>
              <a:rPr lang="es-ES" b="1" dirty="0" err="1" smtClean="0">
                <a:latin typeface="YU Times New Roman" pitchFamily="18" charset="0"/>
              </a:rPr>
              <a:t>pravci</a:t>
            </a:r>
            <a:r>
              <a:rPr lang="es-ES" b="1" dirty="0" smtClean="0">
                <a:latin typeface="YU Times New Roman" pitchFamily="18" charset="0"/>
              </a:rPr>
              <a:t> </a:t>
            </a:r>
            <a:r>
              <a:rPr lang="es-ES" b="1" dirty="0" err="1" smtClean="0">
                <a:latin typeface="YU Times New Roman" pitchFamily="18" charset="0"/>
              </a:rPr>
              <a:t>ulaska</a:t>
            </a:r>
            <a:r>
              <a:rPr lang="es-ES" b="1" dirty="0" smtClean="0">
                <a:latin typeface="YU Times New Roman" pitchFamily="18" charset="0"/>
              </a:rPr>
              <a:t> i </a:t>
            </a:r>
            <a:r>
              <a:rPr lang="es-ES" b="1" dirty="0" err="1" smtClean="0">
                <a:latin typeface="YU Times New Roman" pitchFamily="18" charset="0"/>
              </a:rPr>
              <a:t>izlaska</a:t>
            </a:r>
            <a:r>
              <a:rPr lang="es-ES" b="1" dirty="0" smtClean="0">
                <a:latin typeface="YU Times New Roman" pitchFamily="18" charset="0"/>
              </a:rPr>
              <a:t> </a:t>
            </a:r>
            <a:r>
              <a:rPr lang="en-US" b="1" dirty="0" err="1" smtClean="0">
                <a:latin typeface="YU Times New Roman" pitchFamily="18" charset="0"/>
              </a:rPr>
              <a:t>fluida</a:t>
            </a:r>
            <a:r>
              <a:rPr lang="en-US" b="1" dirty="0" smtClean="0">
                <a:latin typeface="YU Times New Roman" pitchFamily="18" charset="0"/>
              </a:rPr>
              <a:t> </a:t>
            </a:r>
            <a:r>
              <a:rPr lang="es-ES" b="1" dirty="0" err="1" smtClean="0">
                <a:latin typeface="YU Times New Roman" pitchFamily="18" charset="0"/>
              </a:rPr>
              <a:t>iz</a:t>
            </a:r>
            <a:r>
              <a:rPr lang="es-ES" b="1" dirty="0" smtClean="0">
                <a:latin typeface="YU Times New Roman" pitchFamily="18" charset="0"/>
              </a:rPr>
              <a:t> </a:t>
            </a:r>
            <a:r>
              <a:rPr lang="es-ES" b="1" dirty="0" err="1" smtClean="0">
                <a:latin typeface="YU Times New Roman" pitchFamily="18" charset="0"/>
              </a:rPr>
              <a:t>ventilatora</a:t>
            </a:r>
            <a:r>
              <a:rPr lang="es-ES" b="1" dirty="0" smtClean="0">
                <a:latin typeface="YU Times New Roman" pitchFamily="18" charset="0"/>
              </a:rPr>
              <a:t> </a:t>
            </a:r>
            <a:r>
              <a:rPr lang="es-ES" b="1" dirty="0" err="1" smtClean="0">
                <a:latin typeface="YU Times New Roman" pitchFamily="18" charset="0"/>
              </a:rPr>
              <a:t>le`e</a:t>
            </a:r>
            <a:r>
              <a:rPr lang="es-ES" b="1" dirty="0" smtClean="0">
                <a:latin typeface="YU Times New Roman" pitchFamily="18" charset="0"/>
              </a:rPr>
              <a:t> u </a:t>
            </a:r>
            <a:r>
              <a:rPr lang="es-ES" b="1" dirty="0" err="1" smtClean="0">
                <a:latin typeface="YU Times New Roman" pitchFamily="18" charset="0"/>
              </a:rPr>
              <a:t>dvema</a:t>
            </a:r>
            <a:r>
              <a:rPr lang="es-ES" b="1" dirty="0" smtClean="0">
                <a:latin typeface="YU Times New Roman" pitchFamily="18" charset="0"/>
              </a:rPr>
              <a:t> </a:t>
            </a:r>
            <a:r>
              <a:rPr lang="es-ES" b="1" dirty="0" err="1" smtClean="0">
                <a:latin typeface="YU Times New Roman" pitchFamily="18" charset="0"/>
              </a:rPr>
              <a:t>medjusobno</a:t>
            </a:r>
            <a:r>
              <a:rPr lang="es-ES" b="1" dirty="0" smtClean="0">
                <a:latin typeface="YU Times New Roman" pitchFamily="18" charset="0"/>
              </a:rPr>
              <a:t> </a:t>
            </a:r>
            <a:r>
              <a:rPr lang="es-ES" b="1" dirty="0" err="1" smtClean="0">
                <a:latin typeface="YU Times New Roman" pitchFamily="18" charset="0"/>
              </a:rPr>
              <a:t>upravnim</a:t>
            </a:r>
            <a:r>
              <a:rPr lang="es-ES" b="1" dirty="0" smtClean="0">
                <a:latin typeface="YU Times New Roman" pitchFamily="18" charset="0"/>
              </a:rPr>
              <a:t> </a:t>
            </a:r>
            <a:r>
              <a:rPr lang="es-ES" b="1" dirty="0" err="1" smtClean="0">
                <a:latin typeface="YU Times New Roman" pitchFamily="18" charset="0"/>
              </a:rPr>
              <a:t>ravnima</a:t>
            </a:r>
            <a:r>
              <a:rPr lang="es-ES" dirty="0" smtClean="0">
                <a:latin typeface="YU Times New Roman" pitchFamily="18" charset="0"/>
              </a:rPr>
              <a:t>. </a:t>
            </a:r>
            <a:r>
              <a:rPr lang="es-ES" dirty="0" err="1" smtClean="0">
                <a:latin typeface="YU Times New Roman" pitchFamily="18" charset="0"/>
              </a:rPr>
              <a:t>Koriste</a:t>
            </a:r>
            <a:r>
              <a:rPr lang="es-ES" dirty="0" smtClean="0">
                <a:latin typeface="YU Times New Roman" pitchFamily="18" charset="0"/>
              </a:rPr>
              <a:t> se </a:t>
            </a:r>
            <a:r>
              <a:rPr lang="es-ES" dirty="0" err="1" smtClean="0">
                <a:latin typeface="YU Times New Roman" pitchFamily="18" charset="0"/>
              </a:rPr>
              <a:t>za</a:t>
            </a:r>
            <a:r>
              <a:rPr lang="es-ES" dirty="0" smtClean="0">
                <a:latin typeface="YU Times New Roman" pitchFamily="18" charset="0"/>
              </a:rPr>
              <a:t> </a:t>
            </a:r>
            <a:r>
              <a:rPr lang="es-ES" dirty="0" err="1" smtClean="0">
                <a:latin typeface="YU Times New Roman" pitchFamily="18" charset="0"/>
              </a:rPr>
              <a:t>transport</a:t>
            </a:r>
            <a:r>
              <a:rPr lang="es-ES" dirty="0" smtClean="0">
                <a:latin typeface="YU Times New Roman" pitchFamily="18" charset="0"/>
              </a:rPr>
              <a:t> </a:t>
            </a:r>
            <a:r>
              <a:rPr lang="es-ES" dirty="0" err="1" smtClean="0">
                <a:latin typeface="YU Times New Roman" pitchFamily="18" charset="0"/>
              </a:rPr>
              <a:t>vazduha</a:t>
            </a:r>
            <a:r>
              <a:rPr lang="es-ES" dirty="0" smtClean="0">
                <a:latin typeface="YU Times New Roman" pitchFamily="18" charset="0"/>
              </a:rPr>
              <a:t> i </a:t>
            </a:r>
            <a:r>
              <a:rPr lang="es-ES" dirty="0" err="1" smtClean="0">
                <a:latin typeface="YU Times New Roman" pitchFamily="18" charset="0"/>
              </a:rPr>
              <a:t>drugih</a:t>
            </a:r>
            <a:r>
              <a:rPr lang="es-ES" dirty="0" smtClean="0">
                <a:latin typeface="YU Times New Roman" pitchFamily="18" charset="0"/>
              </a:rPr>
              <a:t> </a:t>
            </a:r>
            <a:r>
              <a:rPr lang="es-ES" dirty="0" err="1" smtClean="0">
                <a:latin typeface="YU Times New Roman" pitchFamily="18" charset="0"/>
              </a:rPr>
              <a:t>gasova</a:t>
            </a:r>
            <a:r>
              <a:rPr lang="es-ES" dirty="0" smtClean="0">
                <a:latin typeface="YU Times New Roman" pitchFamily="18" charset="0"/>
              </a:rPr>
              <a:t> </a:t>
            </a:r>
            <a:r>
              <a:rPr lang="es-ES" dirty="0" err="1" smtClean="0">
                <a:latin typeface="YU Times New Roman" pitchFamily="18" charset="0"/>
              </a:rPr>
              <a:t>pri</a:t>
            </a:r>
            <a:r>
              <a:rPr lang="es-ES" dirty="0" smtClean="0">
                <a:latin typeface="YU Times New Roman" pitchFamily="18" charset="0"/>
              </a:rPr>
              <a:t> </a:t>
            </a:r>
            <a:r>
              <a:rPr lang="sr-Latn-RS" dirty="0" smtClean="0">
                <a:latin typeface="YU Times New Roman" pitchFamily="18" charset="0"/>
              </a:rPr>
              <a:t>rad</a:t>
            </a:r>
            <a:r>
              <a:rPr lang="es-ES" dirty="0" err="1" smtClean="0">
                <a:latin typeface="YU Times New Roman" pitchFamily="18" charset="0"/>
              </a:rPr>
              <a:t>nom</a:t>
            </a:r>
            <a:r>
              <a:rPr lang="es-ES" dirty="0" smtClean="0">
                <a:latin typeface="YU Times New Roman" pitchFamily="18" charset="0"/>
              </a:rPr>
              <a:t> </a:t>
            </a:r>
            <a:r>
              <a:rPr lang="es-ES" dirty="0" err="1" smtClean="0">
                <a:latin typeface="YU Times New Roman" pitchFamily="18" charset="0"/>
              </a:rPr>
              <a:t>pritisku</a:t>
            </a:r>
            <a:r>
              <a:rPr lang="es-ES" dirty="0" smtClean="0">
                <a:latin typeface="YU Times New Roman" pitchFamily="18" charset="0"/>
              </a:rPr>
              <a:t> (</a:t>
            </a:r>
            <a:r>
              <a:rPr lang="en-US" dirty="0" smtClean="0">
                <a:latin typeface="GreekC" pitchFamily="2" charset="0"/>
              </a:rPr>
              <a:t>Δ</a:t>
            </a:r>
            <a:r>
              <a:rPr lang="es-ES" dirty="0" smtClean="0">
                <a:latin typeface="YU Times New Roman" pitchFamily="18" charset="0"/>
              </a:rPr>
              <a:t>p) do 12kPa. </a:t>
            </a:r>
            <a:r>
              <a:rPr lang="es-ES" dirty="0" err="1" smtClean="0">
                <a:latin typeface="YU Times New Roman" pitchFamily="18" charset="0"/>
              </a:rPr>
              <a:t>Ovaj</a:t>
            </a:r>
            <a:r>
              <a:rPr lang="es-ES" dirty="0" smtClean="0">
                <a:latin typeface="YU Times New Roman" pitchFamily="18" charset="0"/>
              </a:rPr>
              <a:t> </a:t>
            </a:r>
            <a:r>
              <a:rPr lang="es-ES" dirty="0" err="1" smtClean="0">
                <a:latin typeface="YU Times New Roman" pitchFamily="18" charset="0"/>
              </a:rPr>
              <a:t>pritisak</a:t>
            </a:r>
            <a:r>
              <a:rPr lang="es-ES" dirty="0" smtClean="0">
                <a:latin typeface="YU Times New Roman" pitchFamily="18" charset="0"/>
              </a:rPr>
              <a:t> </a:t>
            </a:r>
            <a:r>
              <a:rPr lang="es-ES" dirty="0" err="1" smtClean="0">
                <a:latin typeface="YU Times New Roman" pitchFamily="18" charset="0"/>
              </a:rPr>
              <a:t>predstavlja</a:t>
            </a:r>
            <a:r>
              <a:rPr lang="es-ES" dirty="0" smtClean="0">
                <a:latin typeface="YU Times New Roman" pitchFamily="18" charset="0"/>
              </a:rPr>
              <a:t> </a:t>
            </a:r>
            <a:r>
              <a:rPr lang="es-ES" dirty="0" err="1" smtClean="0">
                <a:latin typeface="YU Times New Roman" pitchFamily="18" charset="0"/>
              </a:rPr>
              <a:t>razliku</a:t>
            </a:r>
            <a:r>
              <a:rPr lang="es-ES" dirty="0" smtClean="0">
                <a:latin typeface="YU Times New Roman" pitchFamily="18" charset="0"/>
              </a:rPr>
              <a:t> </a:t>
            </a:r>
            <a:r>
              <a:rPr lang="es-ES" dirty="0" err="1" smtClean="0">
                <a:latin typeface="YU Times New Roman" pitchFamily="18" charset="0"/>
              </a:rPr>
              <a:t>ukupnog</a:t>
            </a:r>
            <a:r>
              <a:rPr lang="es-ES" dirty="0" smtClean="0">
                <a:latin typeface="YU Times New Roman" pitchFamily="18" charset="0"/>
              </a:rPr>
              <a:t> </a:t>
            </a:r>
            <a:r>
              <a:rPr lang="es-ES" dirty="0" err="1" smtClean="0">
                <a:latin typeface="YU Times New Roman" pitchFamily="18" charset="0"/>
              </a:rPr>
              <a:t>pritiska</a:t>
            </a:r>
            <a:r>
              <a:rPr lang="es-ES" dirty="0" smtClean="0">
                <a:latin typeface="YU Times New Roman" pitchFamily="18" charset="0"/>
              </a:rPr>
              <a:t> (</a:t>
            </a:r>
            <a:r>
              <a:rPr lang="es-ES" dirty="0" err="1" smtClean="0">
                <a:latin typeface="YU Times New Roman" pitchFamily="18" charset="0"/>
              </a:rPr>
              <a:t>kao</a:t>
            </a:r>
            <a:r>
              <a:rPr lang="es-ES" dirty="0" smtClean="0">
                <a:latin typeface="YU Times New Roman" pitchFamily="18" charset="0"/>
              </a:rPr>
              <a:t> </a:t>
            </a:r>
            <a:r>
              <a:rPr lang="es-ES" dirty="0" err="1" smtClean="0">
                <a:latin typeface="YU Times New Roman" pitchFamily="18" charset="0"/>
              </a:rPr>
              <a:t>zbira</a:t>
            </a:r>
            <a:r>
              <a:rPr lang="es-ES" dirty="0" smtClean="0">
                <a:latin typeface="YU Times New Roman" pitchFamily="18" charset="0"/>
              </a:rPr>
              <a:t> </a:t>
            </a:r>
            <a:r>
              <a:rPr lang="es-ES" dirty="0" err="1" smtClean="0">
                <a:latin typeface="YU Times New Roman" pitchFamily="18" charset="0"/>
              </a:rPr>
              <a:t>stati~kog</a:t>
            </a:r>
            <a:r>
              <a:rPr lang="es-ES" dirty="0" smtClean="0">
                <a:latin typeface="YU Times New Roman" pitchFamily="18" charset="0"/>
              </a:rPr>
              <a:t> i </a:t>
            </a:r>
            <a:r>
              <a:rPr lang="es-ES" dirty="0" err="1" smtClean="0">
                <a:latin typeface="YU Times New Roman" pitchFamily="18" charset="0"/>
              </a:rPr>
              <a:t>dinami~kog</a:t>
            </a:r>
            <a:r>
              <a:rPr lang="es-ES" dirty="0" smtClean="0">
                <a:latin typeface="YU Times New Roman" pitchFamily="18" charset="0"/>
              </a:rPr>
              <a:t> </a:t>
            </a:r>
            <a:r>
              <a:rPr lang="es-ES" dirty="0" err="1" smtClean="0">
                <a:latin typeface="YU Times New Roman" pitchFamily="18" charset="0"/>
              </a:rPr>
              <a:t>pritiska</a:t>
            </a:r>
            <a:r>
              <a:rPr lang="es-ES" dirty="0" smtClean="0">
                <a:latin typeface="YU Times New Roman" pitchFamily="18" charset="0"/>
              </a:rPr>
              <a:t>) </a:t>
            </a:r>
            <a:r>
              <a:rPr lang="es-ES" dirty="0" err="1" smtClean="0">
                <a:latin typeface="YU Times New Roman" pitchFamily="18" charset="0"/>
              </a:rPr>
              <a:t>neposredno</a:t>
            </a:r>
            <a:r>
              <a:rPr lang="es-ES" dirty="0" smtClean="0">
                <a:latin typeface="YU Times New Roman" pitchFamily="18" charset="0"/>
              </a:rPr>
              <a:t> pre i </a:t>
            </a:r>
            <a:r>
              <a:rPr lang="es-ES" dirty="0" err="1" smtClean="0">
                <a:latin typeface="YU Times New Roman" pitchFamily="18" charset="0"/>
              </a:rPr>
              <a:t>posle</a:t>
            </a:r>
            <a:r>
              <a:rPr lang="es-ES" dirty="0" smtClean="0">
                <a:latin typeface="YU Times New Roman" pitchFamily="18" charset="0"/>
              </a:rPr>
              <a:t> </a:t>
            </a:r>
            <a:r>
              <a:rPr lang="es-ES" dirty="0" err="1" smtClean="0">
                <a:latin typeface="YU Times New Roman" pitchFamily="18" charset="0"/>
              </a:rPr>
              <a:t>ventilatora</a:t>
            </a:r>
            <a:r>
              <a:rPr lang="es-ES" dirty="0" smtClean="0">
                <a:latin typeface="YU Times New Roman" pitchFamily="18" charset="0"/>
              </a:rPr>
              <a:t>. </a:t>
            </a:r>
            <a:endParaRPr lang="sr-Latn-CS" dirty="0" smtClean="0">
              <a:latin typeface="YU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43887" cy="285750"/>
          </a:xfrm>
        </p:spPr>
        <p:txBody>
          <a:bodyPr/>
          <a:lstStyle/>
          <a:p>
            <a:pPr eaLnBrk="1" hangingPunct="1">
              <a:defRPr/>
            </a:pPr>
            <a:r>
              <a:rPr lang="es-ES" sz="2000" b="1" dirty="0" err="1" smtClean="0"/>
              <a:t>Slika</a:t>
            </a:r>
            <a:r>
              <a:rPr lang="es-ES" sz="2000" b="1" dirty="0" smtClean="0"/>
              <a:t> 1</a:t>
            </a:r>
            <a:r>
              <a:rPr lang="es-ES" sz="2000" dirty="0" smtClean="0"/>
              <a:t>: </a:t>
            </a:r>
            <a:r>
              <a:rPr lang="es-ES" sz="2000" dirty="0" err="1" smtClean="0"/>
              <a:t>Skica</a:t>
            </a:r>
            <a:r>
              <a:rPr lang="es-ES" sz="2000" dirty="0" smtClean="0"/>
              <a:t> </a:t>
            </a:r>
            <a:r>
              <a:rPr lang="es-ES" sz="2000" dirty="0" err="1" smtClean="0"/>
              <a:t>radijalnog</a:t>
            </a:r>
            <a:r>
              <a:rPr lang="es-ES" sz="2000" dirty="0" smtClean="0"/>
              <a:t> </a:t>
            </a:r>
            <a:r>
              <a:rPr lang="es-ES" sz="2000" dirty="0" err="1" smtClean="0"/>
              <a:t>ventilatora</a:t>
            </a:r>
            <a:endParaRPr lang="sr-Latn-CS" sz="2000" dirty="0" smtClean="0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3141663"/>
            <a:ext cx="8229600" cy="35274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s-ES" sz="1600" smtClean="0"/>
              <a:t>	</a:t>
            </a:r>
            <a:r>
              <a:rPr lang="es-ES" sz="2400" smtClean="0">
                <a:latin typeface="YU Times New Roman" pitchFamily="18" charset="0"/>
              </a:rPr>
              <a:t>Radno kolo (rotor), pozicija 1 na slici 1, sastoji se iz ve}eg broja lopatica koje se projektuju tako da ostvare {to bolju razmenu energije sa vazduhom, ~ime se stepen korisnosti ventilatora vi{i, a utro{ak elektri~ne energije za pogon ventilatora ni`i. Ku}i{te (2) je spiralnog oblika, pravougaonog popre~nog preseka, i zadatak mu je da usmerava strujanje radnog fluida od ulaznog otvora ka izlaznom. Obi~no se izradjuje od ~eli~nog lima ili pocinkovanog ukoliko je izlo`en dejstvu spolja{nje sredine. Na ulazu u ku}i{te je predvidjen konfuzor (3), a na izlazu iz ku}i{ta oformljen je difuzioni otvor (4), koji je obi~no zavaren na konstrukciju ku}i{ta. </a:t>
            </a:r>
            <a:endParaRPr lang="sr-Latn-CS" sz="2400" smtClean="0">
              <a:latin typeface="YU Times New Roman" pitchFamily="18" charset="0"/>
            </a:endParaRPr>
          </a:p>
        </p:txBody>
      </p:sp>
      <p:pic>
        <p:nvPicPr>
          <p:cNvPr id="5124" name="Picture 7" descr="radijani ventilator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03350" y="642938"/>
            <a:ext cx="6264275" cy="2428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4"/>
          <p:cNvSpPr>
            <a:spLocks noGrp="1"/>
          </p:cNvSpPr>
          <p:nvPr>
            <p:ph type="title"/>
          </p:nvPr>
        </p:nvSpPr>
        <p:spPr>
          <a:xfrm>
            <a:off x="442913" y="188913"/>
            <a:ext cx="8243887" cy="792162"/>
          </a:xfrm>
        </p:spPr>
        <p:txBody>
          <a:bodyPr/>
          <a:lstStyle/>
          <a:p>
            <a:r>
              <a:rPr lang="sr-Latn-RS" sz="36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RS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sr-Latn-RS" sz="36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RS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sr-Latn-RS" sz="36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RS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sr-Latn-RS" sz="36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RS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effectLst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3200" b="1" dirty="0" smtClean="0">
                <a:effectLst/>
                <a:latin typeface="Times New Roman" pitchFamily="18" charset="0"/>
                <a:cs typeface="Times New Roman" pitchFamily="18" charset="0"/>
              </a:rPr>
              <a:t>lika 2</a:t>
            </a:r>
            <a:r>
              <a:rPr lang="sr-Latn-RS" sz="3200" dirty="0" smtClean="0"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Latn-RS" sz="32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itchFamily="18" charset="0"/>
                <a:cs typeface="Times New Roman" pitchFamily="18" charset="0"/>
              </a:rPr>
              <a:t>Radijalni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ventilator </a:t>
            </a:r>
            <a:r>
              <a:rPr lang="en-US" sz="3200" dirty="0" err="1" smtClean="0">
                <a:effectLst/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itchFamily="18" charset="0"/>
                <a:cs typeface="Times New Roman" pitchFamily="18" charset="0"/>
              </a:rPr>
              <a:t>sušare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itchFamily="18" charset="0"/>
                <a:cs typeface="Times New Roman" pitchFamily="18" charset="0"/>
              </a:rPr>
              <a:t>drvo</a:t>
            </a:r>
            <a:endParaRPr lang="en-US" sz="3200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Content Placeholder 6" descr="radijalni na sus za drv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42809" y="1124745"/>
            <a:ext cx="6541559" cy="51125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54062"/>
          </a:xfrm>
        </p:spPr>
        <p:txBody>
          <a:bodyPr/>
          <a:lstStyle/>
          <a:p>
            <a:pPr eaLnBrk="1" hangingPunct="1">
              <a:defRPr/>
            </a:pPr>
            <a:r>
              <a:rPr lang="es-ES" sz="3200" b="1" dirty="0" err="1" smtClean="0"/>
              <a:t>Aksijalni</a:t>
            </a:r>
            <a:r>
              <a:rPr lang="es-ES" sz="3200" b="1" dirty="0" smtClean="0"/>
              <a:t>  </a:t>
            </a:r>
            <a:r>
              <a:rPr lang="es-ES" sz="3200" b="1" dirty="0" err="1" smtClean="0"/>
              <a:t>ventilatori</a:t>
            </a:r>
            <a:r>
              <a:rPr lang="es-ES" dirty="0" smtClean="0"/>
              <a:t> </a:t>
            </a:r>
            <a:endParaRPr lang="sr-Latn-CS" dirty="0" smtClean="0"/>
          </a:p>
        </p:txBody>
      </p:sp>
      <p:sp>
        <p:nvSpPr>
          <p:cNvPr id="7171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85875"/>
            <a:ext cx="5543550" cy="477043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GB" sz="2400" dirty="0" err="1" smtClean="0">
                <a:latin typeface="YU Times New Roman" pitchFamily="18" charset="0"/>
              </a:rPr>
              <a:t>Koriste</a:t>
            </a:r>
            <a:r>
              <a:rPr lang="en-GB" sz="2400" dirty="0" smtClean="0">
                <a:latin typeface="YU Times New Roman" pitchFamily="18" charset="0"/>
              </a:rPr>
              <a:t> se </a:t>
            </a:r>
            <a:r>
              <a:rPr lang="en-GB" sz="2400" dirty="0" err="1" smtClean="0">
                <a:latin typeface="YU Times New Roman" pitchFamily="18" charset="0"/>
              </a:rPr>
              <a:t>za</a:t>
            </a:r>
            <a:r>
              <a:rPr lang="en-GB" sz="2400" dirty="0" smtClean="0">
                <a:latin typeface="YU Times New Roman" pitchFamily="18" charset="0"/>
              </a:rPr>
              <a:t> </a:t>
            </a:r>
            <a:r>
              <a:rPr lang="en-GB" sz="2400" dirty="0" err="1" smtClean="0">
                <a:latin typeface="YU Times New Roman" pitchFamily="18" charset="0"/>
              </a:rPr>
              <a:t>velike</a:t>
            </a:r>
            <a:r>
              <a:rPr lang="en-GB" sz="2400" dirty="0" smtClean="0">
                <a:latin typeface="YU Times New Roman" pitchFamily="18" charset="0"/>
              </a:rPr>
              <a:t> </a:t>
            </a:r>
            <a:r>
              <a:rPr lang="en-GB" sz="2400" dirty="0" err="1" smtClean="0">
                <a:latin typeface="YU Times New Roman" pitchFamily="18" charset="0"/>
              </a:rPr>
              <a:t>protoke</a:t>
            </a:r>
            <a:r>
              <a:rPr lang="en-GB" sz="2400" dirty="0" smtClean="0">
                <a:latin typeface="YU Times New Roman" pitchFamily="18" charset="0"/>
              </a:rPr>
              <a:t>, a </a:t>
            </a:r>
            <a:r>
              <a:rPr lang="en-GB" sz="2400" dirty="0" err="1" smtClean="0">
                <a:latin typeface="YU Times New Roman" pitchFamily="18" charset="0"/>
              </a:rPr>
              <a:t>relativno</a:t>
            </a:r>
            <a:r>
              <a:rPr lang="en-GB" sz="2400" dirty="0" smtClean="0">
                <a:latin typeface="YU Times New Roman" pitchFamily="18" charset="0"/>
              </a:rPr>
              <a:t> </a:t>
            </a:r>
            <a:r>
              <a:rPr lang="en-GB" sz="2400" dirty="0" err="1" smtClean="0">
                <a:latin typeface="YU Times New Roman" pitchFamily="18" charset="0"/>
              </a:rPr>
              <a:t>niske</a:t>
            </a:r>
            <a:r>
              <a:rPr lang="en-GB" sz="2400" dirty="0" smtClean="0">
                <a:latin typeface="YU Times New Roman" pitchFamily="18" charset="0"/>
              </a:rPr>
              <a:t> </a:t>
            </a:r>
            <a:r>
              <a:rPr lang="sr-Latn-RS" sz="2400" dirty="0" smtClean="0">
                <a:latin typeface="YU Times New Roman" pitchFamily="18" charset="0"/>
              </a:rPr>
              <a:t>radne </a:t>
            </a:r>
            <a:r>
              <a:rPr lang="en-GB" sz="2400" dirty="0" err="1" smtClean="0">
                <a:latin typeface="YU Times New Roman" pitchFamily="18" charset="0"/>
              </a:rPr>
              <a:t>pritiske</a:t>
            </a:r>
            <a:r>
              <a:rPr lang="en-GB" sz="2400" dirty="0" smtClean="0">
                <a:latin typeface="YU Times New Roman" pitchFamily="18" charset="0"/>
              </a:rPr>
              <a:t> </a:t>
            </a:r>
            <a:r>
              <a:rPr lang="en-GB" sz="2400" dirty="0" smtClean="0">
                <a:latin typeface="YU Times New Roman" pitchFamily="18" charset="0"/>
              </a:rPr>
              <a:t>(</a:t>
            </a:r>
            <a:r>
              <a:rPr lang="en-GB" sz="2400" dirty="0" err="1" smtClean="0">
                <a:latin typeface="YU Times New Roman" pitchFamily="18" charset="0"/>
              </a:rPr>
              <a:t>kod</a:t>
            </a:r>
            <a:r>
              <a:rPr lang="en-GB" sz="2400" dirty="0" smtClean="0">
                <a:latin typeface="YU Times New Roman" pitchFamily="18" charset="0"/>
              </a:rPr>
              <a:t> </a:t>
            </a:r>
            <a:r>
              <a:rPr lang="en-GB" sz="2400" dirty="0" err="1" smtClean="0">
                <a:latin typeface="YU Times New Roman" pitchFamily="18" charset="0"/>
              </a:rPr>
              <a:t>jednostepenih</a:t>
            </a:r>
            <a:r>
              <a:rPr lang="en-GB" sz="2400" dirty="0" smtClean="0">
                <a:latin typeface="YU Times New Roman" pitchFamily="18" charset="0"/>
              </a:rPr>
              <a:t> ma{</a:t>
            </a:r>
            <a:r>
              <a:rPr lang="en-GB" sz="2400" dirty="0" err="1" smtClean="0">
                <a:latin typeface="YU Times New Roman" pitchFamily="18" charset="0"/>
              </a:rPr>
              <a:t>ina</a:t>
            </a:r>
            <a:r>
              <a:rPr lang="en-GB" sz="2400" dirty="0" smtClean="0">
                <a:latin typeface="YU Times New Roman" pitchFamily="18" charset="0"/>
              </a:rPr>
              <a:t> do </a:t>
            </a:r>
            <a:r>
              <a:rPr lang="en-US" sz="2400" dirty="0" smtClean="0">
                <a:latin typeface="YU Times New Roman" pitchFamily="18" charset="0"/>
              </a:rPr>
              <a:t>Δ</a:t>
            </a:r>
            <a:r>
              <a:rPr lang="es-ES" sz="2400" dirty="0" smtClean="0">
                <a:latin typeface="YU Times New Roman" pitchFamily="18" charset="0"/>
              </a:rPr>
              <a:t>p </a:t>
            </a:r>
            <a:r>
              <a:rPr lang="en-US" sz="2400" dirty="0" smtClean="0">
                <a:latin typeface="YU Times New Roman" pitchFamily="18" charset="0"/>
              </a:rPr>
              <a:t>= </a:t>
            </a:r>
            <a:r>
              <a:rPr lang="en-GB" sz="2400" dirty="0" smtClean="0">
                <a:latin typeface="YU Times New Roman" pitchFamily="18" charset="0"/>
              </a:rPr>
              <a:t>2,5kPa)</a:t>
            </a:r>
            <a:r>
              <a:rPr lang="en-US" sz="2400" dirty="0" smtClean="0">
                <a:latin typeface="YU Times New Roman" pitchFamily="18" charset="0"/>
              </a:rPr>
              <a:t>.  </a:t>
            </a:r>
            <a:r>
              <a:rPr lang="en-US" sz="2400" b="1" dirty="0" err="1" smtClean="0">
                <a:latin typeface="YU Times New Roman" pitchFamily="18" charset="0"/>
              </a:rPr>
              <a:t>Pravci</a:t>
            </a:r>
            <a:r>
              <a:rPr lang="en-US" sz="2400" b="1" dirty="0" smtClean="0">
                <a:latin typeface="YU Times New Roman" pitchFamily="18" charset="0"/>
              </a:rPr>
              <a:t> </a:t>
            </a:r>
            <a:r>
              <a:rPr lang="es-ES" sz="2400" b="1" dirty="0" err="1" smtClean="0">
                <a:latin typeface="YU Times New Roman" pitchFamily="18" charset="0"/>
              </a:rPr>
              <a:t>ulaska</a:t>
            </a:r>
            <a:r>
              <a:rPr lang="es-ES" sz="2400" b="1" dirty="0" smtClean="0">
                <a:latin typeface="YU Times New Roman" pitchFamily="18" charset="0"/>
              </a:rPr>
              <a:t> i </a:t>
            </a:r>
            <a:r>
              <a:rPr lang="es-ES" sz="2400" b="1" dirty="0" err="1" smtClean="0">
                <a:latin typeface="YU Times New Roman" pitchFamily="18" charset="0"/>
              </a:rPr>
              <a:t>izlaska</a:t>
            </a:r>
            <a:r>
              <a:rPr lang="es-ES" sz="2400" b="1" dirty="0" smtClean="0">
                <a:latin typeface="YU Times New Roman" pitchFamily="18" charset="0"/>
              </a:rPr>
              <a:t> </a:t>
            </a:r>
            <a:r>
              <a:rPr lang="en-US" sz="2400" b="1" dirty="0" err="1" smtClean="0">
                <a:latin typeface="YU Times New Roman" pitchFamily="18" charset="0"/>
              </a:rPr>
              <a:t>fluida</a:t>
            </a:r>
            <a:r>
              <a:rPr lang="en-US" sz="2400" b="1" dirty="0" smtClean="0">
                <a:latin typeface="YU Times New Roman" pitchFamily="18" charset="0"/>
              </a:rPr>
              <a:t> </a:t>
            </a:r>
            <a:r>
              <a:rPr lang="es-ES" sz="2400" b="1" dirty="0" err="1" smtClean="0">
                <a:latin typeface="YU Times New Roman" pitchFamily="18" charset="0"/>
              </a:rPr>
              <a:t>iz</a:t>
            </a:r>
            <a:r>
              <a:rPr lang="es-ES" sz="2400" b="1" dirty="0" smtClean="0">
                <a:latin typeface="YU Times New Roman" pitchFamily="18" charset="0"/>
              </a:rPr>
              <a:t> </a:t>
            </a:r>
            <a:r>
              <a:rPr lang="es-ES" sz="2400" b="1" dirty="0" err="1" smtClean="0">
                <a:latin typeface="YU Times New Roman" pitchFamily="18" charset="0"/>
              </a:rPr>
              <a:t>ventilatora</a:t>
            </a:r>
            <a:r>
              <a:rPr lang="es-ES" sz="2400" b="1" dirty="0" smtClean="0">
                <a:latin typeface="YU Times New Roman" pitchFamily="18" charset="0"/>
              </a:rPr>
              <a:t> </a:t>
            </a:r>
            <a:r>
              <a:rPr lang="en-US" sz="2400" b="1" dirty="0" smtClean="0">
                <a:latin typeface="YU Times New Roman" pitchFamily="18" charset="0"/>
              </a:rPr>
              <a:t>(u </a:t>
            </a:r>
            <a:r>
              <a:rPr lang="en-US" sz="2400" b="1" dirty="0" err="1" smtClean="0">
                <a:latin typeface="YU Times New Roman" pitchFamily="18" charset="0"/>
              </a:rPr>
              <a:t>neporemećenoj</a:t>
            </a:r>
            <a:r>
              <a:rPr lang="en-US" sz="2400" b="1" dirty="0" smtClean="0">
                <a:latin typeface="YU Times New Roman" pitchFamily="18" charset="0"/>
              </a:rPr>
              <a:t> </a:t>
            </a:r>
            <a:r>
              <a:rPr lang="en-US" sz="2400" b="1" dirty="0" err="1" smtClean="0">
                <a:latin typeface="YU Times New Roman" pitchFamily="18" charset="0"/>
              </a:rPr>
              <a:t>struji</a:t>
            </a:r>
            <a:r>
              <a:rPr lang="en-US" sz="2400" b="1" dirty="0" smtClean="0">
                <a:latin typeface="YU Times New Roman" pitchFamily="18" charset="0"/>
              </a:rPr>
              <a:t> </a:t>
            </a:r>
            <a:r>
              <a:rPr lang="en-US" sz="2400" b="1" dirty="0" err="1" smtClean="0">
                <a:latin typeface="YU Times New Roman" pitchFamily="18" charset="0"/>
              </a:rPr>
              <a:t>fluida</a:t>
            </a:r>
            <a:r>
              <a:rPr lang="en-US" sz="2400" b="1" dirty="0" smtClean="0">
                <a:latin typeface="YU Times New Roman" pitchFamily="18" charset="0"/>
              </a:rPr>
              <a:t>) </a:t>
            </a:r>
            <a:r>
              <a:rPr lang="en-US" sz="2400" b="1" dirty="0" err="1" smtClean="0">
                <a:latin typeface="YU Times New Roman" pitchFamily="18" charset="0"/>
              </a:rPr>
              <a:t>su</a:t>
            </a:r>
            <a:r>
              <a:rPr lang="en-US" sz="2400" b="1" dirty="0" smtClean="0">
                <a:latin typeface="YU Times New Roman" pitchFamily="18" charset="0"/>
              </a:rPr>
              <a:t> </a:t>
            </a:r>
            <a:r>
              <a:rPr lang="en-US" sz="2400" b="1" dirty="0" err="1" smtClean="0">
                <a:latin typeface="YU Times New Roman" pitchFamily="18" charset="0"/>
              </a:rPr>
              <a:t>paralelni</a:t>
            </a:r>
            <a:r>
              <a:rPr lang="en-US" sz="2400" dirty="0" smtClean="0">
                <a:latin typeface="YU Times New Roman" pitchFamily="18" charset="0"/>
              </a:rPr>
              <a:t>.</a:t>
            </a:r>
            <a:endParaRPr lang="sr-Latn-CS" sz="2400" dirty="0" smtClean="0">
              <a:latin typeface="YU Times New Roman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sr-Latn-CS" sz="2400" dirty="0" smtClean="0"/>
              <a:t> </a:t>
            </a:r>
            <a:r>
              <a:rPr lang="es-ES" sz="2400" dirty="0" err="1" smtClean="0">
                <a:latin typeface="YU Times New Roman" pitchFamily="18" charset="0"/>
              </a:rPr>
              <a:t>Iz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radnog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kola</a:t>
            </a:r>
            <a:r>
              <a:rPr lang="es-ES" sz="2400" dirty="0" smtClean="0">
                <a:latin typeface="YU Times New Roman" pitchFamily="18" charset="0"/>
              </a:rPr>
              <a:t> (1) </a:t>
            </a:r>
            <a:r>
              <a:rPr lang="es-ES" sz="2400" dirty="0" err="1" smtClean="0">
                <a:latin typeface="YU Times New Roman" pitchFamily="18" charset="0"/>
              </a:rPr>
              <a:t>vazduh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ulazi</a:t>
            </a:r>
            <a:r>
              <a:rPr lang="es-ES" sz="2400" dirty="0" smtClean="0">
                <a:latin typeface="YU Times New Roman" pitchFamily="18" charset="0"/>
              </a:rPr>
              <a:t> u </a:t>
            </a:r>
            <a:r>
              <a:rPr lang="es-ES" sz="2400" dirty="0" err="1" smtClean="0">
                <a:latin typeface="YU Times New Roman" pitchFamily="18" charset="0"/>
              </a:rPr>
              <a:t>zakolo</a:t>
            </a:r>
            <a:r>
              <a:rPr lang="es-ES" sz="2400" dirty="0" smtClean="0">
                <a:latin typeface="YU Times New Roman" pitchFamily="18" charset="0"/>
              </a:rPr>
              <a:t> (</a:t>
            </a:r>
            <a:r>
              <a:rPr lang="es-ES" sz="2400" dirty="0" err="1" smtClean="0">
                <a:latin typeface="YU Times New Roman" pitchFamily="18" charset="0"/>
              </a:rPr>
              <a:t>difuzor</a:t>
            </a:r>
            <a:r>
              <a:rPr lang="es-ES" sz="2400" dirty="0" smtClean="0">
                <a:latin typeface="YU Times New Roman" pitchFamily="18" charset="0"/>
              </a:rPr>
              <a:t>) (2), a </a:t>
            </a:r>
            <a:r>
              <a:rPr lang="es-ES" sz="2400" dirty="0" err="1" smtClean="0">
                <a:latin typeface="YU Times New Roman" pitchFamily="18" charset="0"/>
              </a:rPr>
              <a:t>potom</a:t>
            </a:r>
            <a:r>
              <a:rPr lang="es-ES" sz="2400" dirty="0" smtClean="0">
                <a:latin typeface="YU Times New Roman" pitchFamily="18" charset="0"/>
              </a:rPr>
              <a:t> u </a:t>
            </a:r>
            <a:r>
              <a:rPr lang="es-ES" sz="2400" dirty="0" err="1" smtClean="0">
                <a:latin typeface="YU Times New Roman" pitchFamily="18" charset="0"/>
              </a:rPr>
              <a:t>potisni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deo</a:t>
            </a:r>
            <a:r>
              <a:rPr lang="es-ES" sz="2400" dirty="0" smtClean="0">
                <a:latin typeface="YU Times New Roman" pitchFamily="18" charset="0"/>
              </a:rPr>
              <a:t> (6). </a:t>
            </a:r>
            <a:r>
              <a:rPr lang="es-ES" sz="2400" dirty="0" err="1" smtClean="0">
                <a:latin typeface="YU Times New Roman" pitchFamily="18" charset="0"/>
              </a:rPr>
              <a:t>Ispred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radnog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kola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obi~no</a:t>
            </a:r>
            <a:r>
              <a:rPr lang="es-ES" sz="2400" dirty="0" smtClean="0">
                <a:latin typeface="YU Times New Roman" pitchFamily="18" charset="0"/>
              </a:rPr>
              <a:t> je </a:t>
            </a:r>
            <a:r>
              <a:rPr lang="es-ES" sz="2400" dirty="0" err="1" smtClean="0">
                <a:latin typeface="YU Times New Roman" pitchFamily="18" charset="0"/>
              </a:rPr>
              <a:t>postavljen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prednji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deo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glav~ine</a:t>
            </a:r>
            <a:r>
              <a:rPr lang="es-ES" sz="2400" dirty="0" smtClean="0">
                <a:latin typeface="YU Times New Roman" pitchFamily="18" charset="0"/>
              </a:rPr>
              <a:t> (5), a iza </a:t>
            </a:r>
            <a:r>
              <a:rPr lang="es-ES" sz="2400" dirty="0" err="1" smtClean="0">
                <a:latin typeface="YU Times New Roman" pitchFamily="18" charset="0"/>
              </a:rPr>
              <a:t>zakola</a:t>
            </a:r>
            <a:r>
              <a:rPr lang="es-ES" sz="2400" dirty="0" smtClean="0">
                <a:latin typeface="YU Times New Roman" pitchFamily="18" charset="0"/>
              </a:rPr>
              <a:t> je </a:t>
            </a:r>
            <a:r>
              <a:rPr lang="es-ES" sz="2400" dirty="0" err="1" smtClean="0">
                <a:latin typeface="YU Times New Roman" pitchFamily="18" charset="0"/>
              </a:rPr>
              <a:t>zadnji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deo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glav~ine</a:t>
            </a:r>
            <a:r>
              <a:rPr lang="es-ES" sz="2400" dirty="0" smtClean="0">
                <a:latin typeface="YU Times New Roman" pitchFamily="18" charset="0"/>
              </a:rPr>
              <a:t> (4). </a:t>
            </a:r>
            <a:r>
              <a:rPr lang="es-ES" sz="2400" dirty="0" err="1" smtClean="0">
                <a:latin typeface="YU Times New Roman" pitchFamily="18" charset="0"/>
              </a:rPr>
              <a:t>Namene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ovih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elemenata</a:t>
            </a:r>
            <a:r>
              <a:rPr lang="es-ES" sz="2400" dirty="0" smtClean="0">
                <a:latin typeface="YU Times New Roman" pitchFamily="18" charset="0"/>
              </a:rPr>
              <a:t> je da </a:t>
            </a:r>
            <a:r>
              <a:rPr lang="es-ES" sz="2400" dirty="0" err="1" smtClean="0">
                <a:latin typeface="YU Times New Roman" pitchFamily="18" charset="0"/>
              </a:rPr>
              <a:t>osiguraju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ravnomerno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strujanje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radnog</a:t>
            </a:r>
            <a:r>
              <a:rPr lang="es-ES" sz="2400" dirty="0" smtClean="0">
                <a:latin typeface="YU Times New Roman" pitchFamily="18" charset="0"/>
              </a:rPr>
              <a:t> fluida </a:t>
            </a:r>
            <a:r>
              <a:rPr lang="es-ES" sz="2400" dirty="0" err="1" smtClean="0">
                <a:latin typeface="YU Times New Roman" pitchFamily="18" charset="0"/>
              </a:rPr>
              <a:t>sa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malim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gubicima</a:t>
            </a:r>
            <a:r>
              <a:rPr lang="es-ES" sz="2400" dirty="0" smtClean="0">
                <a:latin typeface="YU Times New Roman" pitchFamily="18" charset="0"/>
              </a:rPr>
              <a:t>, </a:t>
            </a:r>
            <a:r>
              <a:rPr lang="es-ES" sz="2400" dirty="0" err="1" smtClean="0">
                <a:latin typeface="YU Times New Roman" pitchFamily="18" charset="0"/>
              </a:rPr>
              <a:t>odnosno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stepenom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iskori</a:t>
            </a:r>
            <a:r>
              <a:rPr lang="es-ES" sz="2400" dirty="0" smtClean="0">
                <a:latin typeface="YU Times New Roman" pitchFamily="18" charset="0"/>
              </a:rPr>
              <a:t>{}</a:t>
            </a:r>
            <a:r>
              <a:rPr lang="es-ES" sz="2400" dirty="0" err="1" smtClean="0">
                <a:latin typeface="YU Times New Roman" pitchFamily="18" charset="0"/>
              </a:rPr>
              <a:t>enja</a:t>
            </a:r>
            <a:r>
              <a:rPr lang="es-ES" sz="2400" dirty="0" smtClean="0">
                <a:latin typeface="YU Times New Roman" pitchFamily="18" charset="0"/>
              </a:rPr>
              <a:t>. </a:t>
            </a:r>
            <a:r>
              <a:rPr lang="es-ES" sz="2400" dirty="0" err="1" smtClean="0">
                <a:latin typeface="YU Times New Roman" pitchFamily="18" charset="0"/>
              </a:rPr>
              <a:t>Svi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pobrojani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elementi</a:t>
            </a:r>
            <a:r>
              <a:rPr lang="es-ES" sz="2400" dirty="0" smtClean="0">
                <a:latin typeface="YU Times New Roman" pitchFamily="18" charset="0"/>
              </a:rPr>
              <a:t> </a:t>
            </a:r>
            <a:r>
              <a:rPr lang="es-ES" sz="2400" dirty="0" err="1" smtClean="0">
                <a:latin typeface="YU Times New Roman" pitchFamily="18" charset="0"/>
              </a:rPr>
              <a:t>sme</a:t>
            </a:r>
            <a:r>
              <a:rPr lang="es-ES" sz="2400" dirty="0" smtClean="0">
                <a:latin typeface="YU Times New Roman" pitchFamily="18" charset="0"/>
              </a:rPr>
              <a:t>{</a:t>
            </a:r>
            <a:r>
              <a:rPr lang="es-ES" sz="2400" dirty="0" err="1" smtClean="0">
                <a:latin typeface="YU Times New Roman" pitchFamily="18" charset="0"/>
              </a:rPr>
              <a:t>teni</a:t>
            </a:r>
            <a:r>
              <a:rPr lang="es-ES" sz="2400" dirty="0" smtClean="0">
                <a:latin typeface="YU Times New Roman" pitchFamily="18" charset="0"/>
              </a:rPr>
              <a:t> su u </a:t>
            </a:r>
            <a:r>
              <a:rPr lang="es-ES" sz="2400" dirty="0" err="1" smtClean="0">
                <a:latin typeface="YU Times New Roman" pitchFamily="18" charset="0"/>
              </a:rPr>
              <a:t>oklopu</a:t>
            </a:r>
            <a:r>
              <a:rPr lang="es-ES" sz="2400" dirty="0" smtClean="0">
                <a:latin typeface="YU Times New Roman" pitchFamily="18" charset="0"/>
              </a:rPr>
              <a:t> – </a:t>
            </a:r>
            <a:r>
              <a:rPr lang="es-ES" sz="2400" dirty="0" err="1" smtClean="0">
                <a:latin typeface="YU Times New Roman" pitchFamily="18" charset="0"/>
              </a:rPr>
              <a:t>ku</a:t>
            </a:r>
            <a:r>
              <a:rPr lang="es-ES" sz="2400" dirty="0" smtClean="0">
                <a:latin typeface="YU Times New Roman" pitchFamily="18" charset="0"/>
              </a:rPr>
              <a:t>}i{te (3) </a:t>
            </a:r>
            <a:r>
              <a:rPr lang="es-ES" sz="2400" dirty="0" err="1" smtClean="0">
                <a:latin typeface="YU Times New Roman" pitchFamily="18" charset="0"/>
              </a:rPr>
              <a:t>ventilatora</a:t>
            </a:r>
            <a:r>
              <a:rPr lang="es-ES" sz="2400" dirty="0" smtClean="0">
                <a:latin typeface="YU Times New Roman" pitchFamily="18" charset="0"/>
              </a:rPr>
              <a:t>.</a:t>
            </a:r>
            <a:endParaRPr lang="sr-Latn-CS" sz="2400" dirty="0" smtClean="0">
              <a:latin typeface="YU Times New Roman" pitchFamily="18" charset="0"/>
            </a:endParaRPr>
          </a:p>
        </p:txBody>
      </p:sp>
      <p:pic>
        <p:nvPicPr>
          <p:cNvPr id="7172" name="Picture 7" descr="aksijalni ventilator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975350" y="1773238"/>
            <a:ext cx="3025775" cy="43926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>
          <a:xfrm>
            <a:off x="442913" y="476250"/>
            <a:ext cx="8243887" cy="431800"/>
          </a:xfrm>
        </p:spPr>
        <p:txBody>
          <a:bodyPr/>
          <a:lstStyle/>
          <a:p>
            <a:pPr eaLnBrk="1" hangingPunct="1">
              <a:defRPr/>
            </a:pPr>
            <a:r>
              <a:rPr lang="es-ES" sz="2800" b="1" smtClean="0"/>
              <a:t>Aksijalni  ventilatori</a:t>
            </a:r>
            <a:endParaRPr lang="sr-Latn-CS" sz="2800" b="1" smtClean="0"/>
          </a:p>
        </p:txBody>
      </p:sp>
      <p:sp>
        <p:nvSpPr>
          <p:cNvPr id="8195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125538"/>
            <a:ext cx="8229600" cy="2151062"/>
          </a:xfrm>
        </p:spPr>
        <p:txBody>
          <a:bodyPr/>
          <a:lstStyle/>
          <a:p>
            <a:pPr eaLnBrk="1" hangingPunct="1"/>
            <a:r>
              <a:rPr lang="es-ES" sz="2800" smtClean="0">
                <a:latin typeface="YU Times New Roman" pitchFamily="18" charset="0"/>
              </a:rPr>
              <a:t>Aksijalni ventilator je ~esto konstrukcije da je radno kolo konzolno nasadjeno na vratilo elektromotora. Ovo je prisutno upravo kod su{ara i sistema za ventilaciju.</a:t>
            </a:r>
            <a:endParaRPr lang="sr-Latn-CS" sz="2800" smtClean="0">
              <a:latin typeface="YU Times New Roman" pitchFamily="18" charset="0"/>
            </a:endParaRPr>
          </a:p>
        </p:txBody>
      </p:sp>
      <p:pic>
        <p:nvPicPr>
          <p:cNvPr id="8196" name="Picture 10" descr="radijalni sa motorom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87450" y="2995613"/>
            <a:ext cx="7129463" cy="34813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42913" y="260350"/>
            <a:ext cx="8243887" cy="1008063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AKSIJALNI VENTILATOR KOD SU</a:t>
            </a:r>
            <a:r>
              <a:rPr lang="sr-Latn-RS" sz="2800" dirty="0" smtClean="0"/>
              <a:t>ŠARE ZA DRVO</a:t>
            </a:r>
            <a:endParaRPr lang="en-US" sz="2800" dirty="0"/>
          </a:p>
        </p:txBody>
      </p:sp>
      <p:pic>
        <p:nvPicPr>
          <p:cNvPr id="9219" name="Content Placeholder 7" descr="aks na sus za drvo 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1844675"/>
            <a:ext cx="4310063" cy="4589463"/>
          </a:xfrm>
        </p:spPr>
      </p:pic>
      <p:pic>
        <p:nvPicPr>
          <p:cNvPr id="9220" name="Content Placeholder 8" descr="aks na sus za drvo 2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859338" y="1844675"/>
            <a:ext cx="4086225" cy="43672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253</TotalTime>
  <Words>280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Verdana</vt:lpstr>
      <vt:lpstr>Arial</vt:lpstr>
      <vt:lpstr>Calibri</vt:lpstr>
      <vt:lpstr>YU Times New Roman</vt:lpstr>
      <vt:lpstr>GreekC</vt:lpstr>
      <vt:lpstr>Times New Roman</vt:lpstr>
      <vt:lpstr>Adobe Fangsong Std R</vt:lpstr>
      <vt:lpstr>Balloons</vt:lpstr>
      <vt:lpstr>KLASIFIKACIJA I PRINCIP RADA VENTILATORA</vt:lpstr>
      <vt:lpstr>Podela ventilatora:</vt:lpstr>
      <vt:lpstr>Slika 1: Skica radijalnog ventilatora</vt:lpstr>
      <vt:lpstr>    Slika 2: Radijalni ventilator kod sušare za drvo</vt:lpstr>
      <vt:lpstr>Aksijalni  ventilatori </vt:lpstr>
      <vt:lpstr>Aksijalni  ventilatori</vt:lpstr>
      <vt:lpstr>AKSIJALNI VENTILATOR KOD SUŠARE ZA DRVO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Aca Dedic</cp:lastModifiedBy>
  <cp:revision>13</cp:revision>
  <dcterms:created xsi:type="dcterms:W3CDTF">2007-05-23T08:31:55Z</dcterms:created>
  <dcterms:modified xsi:type="dcterms:W3CDTF">2024-03-06T09:34:09Z</dcterms:modified>
</cp:coreProperties>
</file>